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3DD4B0E3.xml" ContentType="application/vnd.ms-powerpoint.comments+xml"/>
  <Override PartName="/ppt/comments/modernComment_101_FF0633B3.xml" ContentType="application/vnd.ms-powerpoint.comments+xml"/>
  <Override PartName="/ppt/notesSlides/notesSlide2.xml" ContentType="application/vnd.openxmlformats-officedocument.presentationml.notesSlide+xml"/>
  <Override PartName="/ppt/comments/modernComment_131_43DC7DF6.xml" ContentType="application/vnd.ms-powerpoint.comment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omments/modernComment_145_BD318234.xml" ContentType="application/vnd.ms-powerpoint.comments+xml"/>
  <Override PartName="/ppt/notesSlides/notesSlide5.xml" ContentType="application/vnd.openxmlformats-officedocument.presentationml.notesSlide+xml"/>
  <Override PartName="/ppt/comments/modernComment_102_56C1CB34.xml" ContentType="application/vnd.ms-powerpoint.comments+xml"/>
  <Override PartName="/ppt/notesSlides/notesSlide6.xml" ContentType="application/vnd.openxmlformats-officedocument.presentationml.notesSlide+xml"/>
  <Override PartName="/ppt/comments/modernComment_103_4B7ACCA8.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08_3A017001.xml" ContentType="application/vnd.ms-powerpoint.comments+xml"/>
  <Override PartName="/ppt/notesSlides/notesSlide11.xml" ContentType="application/vnd.openxmlformats-officedocument.presentationml.notesSlide+xml"/>
  <Override PartName="/ppt/comments/modernComment_109_D20B3714.xml" ContentType="application/vnd.ms-powerpoint.comments+xml"/>
  <Override PartName="/ppt/notesSlides/notesSlide12.xml" ContentType="application/vnd.openxmlformats-officedocument.presentationml.notesSlide+xml"/>
  <Override PartName="/ppt/comments/modernComment_10A_83CE3FC1.xml" ContentType="application/vnd.ms-powerpoint.comments+xml"/>
  <Override PartName="/ppt/notesSlides/notesSlide13.xml" ContentType="application/vnd.openxmlformats-officedocument.presentationml.notesSlide+xml"/>
  <Override PartName="/ppt/comments/modernComment_10B_A031A791.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0C_43F71CC7.xml" ContentType="application/vnd.ms-powerpoint.comments+xml"/>
  <Override PartName="/ppt/notesSlides/notesSlide17.xml" ContentType="application/vnd.openxmlformats-officedocument.presentationml.notesSlide+xml"/>
  <Override PartName="/ppt/comments/modernComment_10D_642BA202.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11_61BF8CF0.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modernComment_113_B9556FB9.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modernComment_115_7BC3E37C.xml" ContentType="application/vnd.ms-powerpoint.comments+xml"/>
  <Override PartName="/ppt/notesSlides/notesSlide32.xml" ContentType="application/vnd.openxmlformats-officedocument.presentationml.notesSlide+xml"/>
  <Override PartName="/ppt/comments/modernComment_13B_25FF8B56.xml" ContentType="application/vnd.ms-powerpoint.comments+xml"/>
  <Override PartName="/ppt/notesSlides/notesSlide33.xml" ContentType="application/vnd.openxmlformats-officedocument.presentationml.notesSlide+xml"/>
  <Override PartName="/ppt/comments/modernComment_116_8F96F6B2.xml" ContentType="application/vnd.ms-powerpoint.comments+xml"/>
  <Override PartName="/ppt/notesSlides/notesSlide34.xml" ContentType="application/vnd.openxmlformats-officedocument.presentationml.notesSlide+xml"/>
  <Override PartName="/ppt/comments/modernComment_117_BABDAD52.xml" ContentType="application/vnd.ms-powerpoint.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modernComment_119_60579681.xml" ContentType="application/vnd.ms-powerpoint.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modernComment_13D_1A29E657.xml" ContentType="application/vnd.ms-powerpoint.comment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omments/modernComment_123_C379A31.xml" ContentType="application/vnd.ms-powerpoint.comments+xml"/>
  <Override PartName="/ppt/notesSlides/notesSlide48.xml" ContentType="application/vnd.openxmlformats-officedocument.presentationml.notesSlide+xml"/>
  <Override PartName="/ppt/comments/modernComment_129_928F8590.xml" ContentType="application/vnd.ms-powerpoint.comment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omments/modernComment_133_4D73E3BE.xml" ContentType="application/vnd.ms-powerpoint.comments+xml"/>
  <Override PartName="/ppt/notesSlides/notesSlide58.xml" ContentType="application/vnd.openxmlformats-officedocument.presentationml.notesSlide+xml"/>
  <Override PartName="/ppt/comments/modernComment_134_D0EE1BBE.xml" ContentType="application/vnd.ms-powerpoint.comments+xml"/>
  <Override PartName="/ppt/notesSlides/notesSlide59.xml" ContentType="application/vnd.openxmlformats-officedocument.presentationml.notesSlide+xml"/>
  <Override PartName="/ppt/comments/modernComment_137_7404726F.xml" ContentType="application/vnd.ms-powerpoint.comment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71"/>
  </p:notesMasterIdLst>
  <p:sldIdLst>
    <p:sldId id="256" r:id="rId2"/>
    <p:sldId id="257" r:id="rId3"/>
    <p:sldId id="305" r:id="rId4"/>
    <p:sldId id="335" r:id="rId5"/>
    <p:sldId id="325" r:id="rId6"/>
    <p:sldId id="258" r:id="rId7"/>
    <p:sldId id="259" r:id="rId8"/>
    <p:sldId id="260" r:id="rId9"/>
    <p:sldId id="261" r:id="rId10"/>
    <p:sldId id="262" r:id="rId11"/>
    <p:sldId id="264" r:id="rId12"/>
    <p:sldId id="265" r:id="rId13"/>
    <p:sldId id="266" r:id="rId14"/>
    <p:sldId id="267" r:id="rId15"/>
    <p:sldId id="314" r:id="rId16"/>
    <p:sldId id="324" r:id="rId17"/>
    <p:sldId id="268" r:id="rId18"/>
    <p:sldId id="269" r:id="rId19"/>
    <p:sldId id="270" r:id="rId20"/>
    <p:sldId id="271" r:id="rId21"/>
    <p:sldId id="272" r:id="rId22"/>
    <p:sldId id="273" r:id="rId23"/>
    <p:sldId id="274" r:id="rId24"/>
    <p:sldId id="275" r:id="rId25"/>
    <p:sldId id="276" r:id="rId26"/>
    <p:sldId id="327" r:id="rId27"/>
    <p:sldId id="328" r:id="rId28"/>
    <p:sldId id="332" r:id="rId29"/>
    <p:sldId id="333" r:id="rId30"/>
    <p:sldId id="334" r:id="rId31"/>
    <p:sldId id="330" r:id="rId32"/>
    <p:sldId id="329" r:id="rId33"/>
    <p:sldId id="277" r:id="rId34"/>
    <p:sldId id="315" r:id="rId35"/>
    <p:sldId id="278" r:id="rId36"/>
    <p:sldId id="279" r:id="rId37"/>
    <p:sldId id="280" r:id="rId38"/>
    <p:sldId id="281" r:id="rId39"/>
    <p:sldId id="282" r:id="rId40"/>
    <p:sldId id="283" r:id="rId41"/>
    <p:sldId id="284" r:id="rId42"/>
    <p:sldId id="285" r:id="rId43"/>
    <p:sldId id="286" r:id="rId44"/>
    <p:sldId id="287" r:id="rId45"/>
    <p:sldId id="317" r:id="rId46"/>
    <p:sldId id="288" r:id="rId47"/>
    <p:sldId id="289" r:id="rId48"/>
    <p:sldId id="290" r:id="rId49"/>
    <p:sldId id="318" r:id="rId50"/>
    <p:sldId id="291" r:id="rId51"/>
    <p:sldId id="323" r:id="rId52"/>
    <p:sldId id="297" r:id="rId53"/>
    <p:sldId id="298" r:id="rId54"/>
    <p:sldId id="299" r:id="rId55"/>
    <p:sldId id="300" r:id="rId56"/>
    <p:sldId id="301" r:id="rId57"/>
    <p:sldId id="302" r:id="rId58"/>
    <p:sldId id="303" r:id="rId59"/>
    <p:sldId id="319" r:id="rId60"/>
    <p:sldId id="304" r:id="rId61"/>
    <p:sldId id="306" r:id="rId62"/>
    <p:sldId id="307" r:id="rId63"/>
    <p:sldId id="308" r:id="rId64"/>
    <p:sldId id="309" r:id="rId65"/>
    <p:sldId id="311" r:id="rId66"/>
    <p:sldId id="310" r:id="rId67"/>
    <p:sldId id="313" r:id="rId68"/>
    <p:sldId id="342" r:id="rId69"/>
    <p:sldId id="337"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333940-09AD-0F97-E5F0-15517B45225C}" name="Thoma, Louise M" initials="TM" userId="S::lmthoma@ad.unc.edu::507c7382-49d5-4c1b-b08c-08938ad0acd7" providerId="AD"/>
  <p188:author id="{00C85A4D-E41E-4EE5-32E3-23C12CFF316F}" name="Geinosky, Keri Allena" initials="GA" userId="S::kerig@ad.unc.edu::aca5c5c4-2314-489a-8823-d876aed4e7b5" providerId="AD"/>
  <p188:author id="{A9A7969F-98BB-46CA-5170-12363F6DCADF}" name="Keri Allena Geinosky" initials="KAG" userId="S::kap6123@uncw.edu::bbee4eb5-f612-47a8-9629-f7bf91c723a2" providerId="AD"/>
  <p188:author id="{EF9C90C9-7FB8-199B-C031-7212E074C59A}" name="Thompson, Joel" initials="TJ" userId="S::thompsjr@ad.unc.edu::a10523e4-a6dd-40fc-b194-63551f4188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EEB"/>
    <a:srgbClr val="F2F8F7"/>
    <a:srgbClr val="D3E8E4"/>
    <a:srgbClr val="8264BD"/>
    <a:srgbClr val="E0DCF2"/>
    <a:srgbClr val="E5E1EB"/>
    <a:srgbClr val="F17D59"/>
    <a:srgbClr val="DE5DA6"/>
    <a:srgbClr val="A31A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69" autoAdjust="0"/>
  </p:normalViewPr>
  <p:slideViewPr>
    <p:cSldViewPr snapToGrid="0">
      <p:cViewPr>
        <p:scale>
          <a:sx n="68" d="100"/>
          <a:sy n="68" d="100"/>
        </p:scale>
        <p:origin x="807"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microsoft.com/office/2018/10/relationships/authors" Target="author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modernComment_100_3DD4B0E3.xml><?xml version="1.0" encoding="utf-8"?>
<p188:cmLst xmlns:a="http://schemas.openxmlformats.org/drawingml/2006/main" xmlns:r="http://schemas.openxmlformats.org/officeDocument/2006/relationships" xmlns:p188="http://schemas.microsoft.com/office/powerpoint/2018/8/main">
  <p188:cm id="{C6F1983A-A84B-42E6-A138-FC4D7221B5F6}" authorId="{1A333940-09AD-0F97-E5F0-15517B45225C}" created="2024-02-21T20:01:09.322">
    <pc:sldMkLst xmlns:pc="http://schemas.microsoft.com/office/powerpoint/2013/main/command">
      <pc:docMk/>
      <pc:sldMk cId="1037349091" sldId="256"/>
    </pc:sldMkLst>
    <p188:replyLst>
      <p188:reply id="{165B5A3E-EE0F-4CB8-A314-F488D2E2CB57}" authorId="{00C85A4D-E41E-4EE5-32E3-23C12CFF316F}" created="2024-02-25T19:01:39.638">
        <p188:txBody>
          <a:bodyPr/>
          <a:lstStyle/>
          <a:p>
            <a:r>
              <a:rPr lang="en-US"/>
              <a:t>should i put the general slide before or after the objectives?</a:t>
            </a:r>
          </a:p>
        </p188:txBody>
      </p188:reply>
      <p188:reply id="{2D6B6E74-5342-4964-ACD8-460F9A2184BF}" authorId="{1A333940-09AD-0F97-E5F0-15517B45225C}" created="2024-02-27T14:32:11.532">
        <p188:txBody>
          <a:bodyPr/>
          <a:lstStyle/>
          <a:p>
            <a:r>
              <a:rPr lang="en-US"/>
              <a:t>I think: 1. Title Slide 2. Objectives (to include objectives of the whole lecture including  other rheum) 3. General slides 4. Inflammatory back pain etc</a:t>
            </a:r>
          </a:p>
        </p188:txBody>
      </p188:reply>
      <p188:reply id="{FBACBDA7-4AB9-42E4-8F59-28A46B1B0332}" authorId="{1A333940-09AD-0F97-E5F0-15517B45225C}" created="2024-02-27T14:32:44.220">
        <p188:txBody>
          <a:bodyPr/>
          <a:lstStyle/>
          <a:p>
            <a:r>
              <a:rPr lang="en-US"/>
              <a:t>On the objectives slides, you can make clear the objectives you will address, and the objectives we will address</a:t>
            </a:r>
          </a:p>
        </p188:txBody>
      </p188:reply>
      <p188:reply id="{1082EF8D-731D-4F15-AEF0-DB09677A45E8}" authorId="{00C85A4D-E41E-4EE5-32E3-23C12CFF316F}" created="2024-02-28T20:15:06.937">
        <p188:txBody>
          <a:bodyPr/>
          <a:lstStyle/>
          <a:p>
            <a:r>
              <a:rPr lang="en-US"/>
              <a:t>is my slide 3 "rheumatology" what you meant by general rheum or should I be adding an additional slide to this?</a:t>
            </a:r>
          </a:p>
        </p188:txBody>
      </p188:reply>
    </p188:replyLst>
    <p188:txBody>
      <a:bodyPr/>
      <a:lstStyle/>
      <a:p>
        <a:r>
          <a:rPr lang="en-US"/>
          <a:t>Open with more general slide then move into inflammatory back pain after the general rheum content</a:t>
        </a:r>
      </a:p>
    </p188:txBody>
    <p188:extLst>
      <p:ext xmlns:p="http://schemas.openxmlformats.org/presentationml/2006/main" uri="{57CB4572-C831-44C2-8A1C-0ADB6CCDFE69}">
        <p223:reactions xmlns:p223="http://schemas.microsoft.com/office/powerpoint/2022/03/main">
          <p223:rxn type="👍">
            <p223:instance time="2024-02-25T19:01:22.450" authorId="{00C85A4D-E41E-4EE5-32E3-23C12CFF316F}"/>
          </p223:rxn>
        </p223:reactions>
      </p:ext>
    </p188:extLst>
  </p188:cm>
</p188:cmLst>
</file>

<file path=ppt/comments/modernComment_101_FF0633B3.xml><?xml version="1.0" encoding="utf-8"?>
<p188:cmLst xmlns:a="http://schemas.openxmlformats.org/drawingml/2006/main" xmlns:r="http://schemas.openxmlformats.org/officeDocument/2006/relationships" xmlns:p188="http://schemas.microsoft.com/office/powerpoint/2018/8/main">
  <p188:cm id="{9D9AB112-5475-4FD4-B532-5F98801160BF}" authorId="{1A333940-09AD-0F97-E5F0-15517B45225C}" created="2024-02-21T20:00:25.086">
    <ac:txMkLst xmlns:ac="http://schemas.microsoft.com/office/drawing/2013/main/command">
      <pc:docMk xmlns:pc="http://schemas.microsoft.com/office/powerpoint/2013/main/command"/>
      <pc:sldMk xmlns:pc="http://schemas.microsoft.com/office/powerpoint/2013/main/command" cId="4278596531" sldId="257"/>
      <ac:spMk id="2" creationId="{9CD86AE0-4190-5666-D3C1-B24287981CBC}"/>
      <ac:txMk cp="0" len="10">
        <ac:context len="11" hash="3254939"/>
      </ac:txMk>
    </ac:txMkLst>
    <p188:pos x="2488556" y="482278"/>
    <p188:replyLst>
      <p188:reply id="{BF95FD68-163D-4D47-B1C1-9C1EB911067B}" authorId="{1A333940-09AD-0F97-E5F0-15517B45225C}" created="2024-02-21T20:06:07.269">
        <p188:txBody>
          <a:bodyPr/>
          <a:lstStyle/>
          <a:p>
            <a:r>
              <a:rPr lang="en-US"/>
              <a:t>Review object verbs and consider if you can shift any "right" on Bloom's taxonomy to reflect higher order thinking and learning</a:t>
            </a:r>
          </a:p>
        </p188:txBody>
      </p188:reply>
      <p188:reply id="{682ED589-E06C-48A7-8CCF-2568C7AFEBF8}" authorId="{00C85A4D-E41E-4EE5-32E3-23C12CFF316F}" created="2024-02-25T19:11:20.674">
        <p188:txBody>
          <a:bodyPr/>
          <a:lstStyle/>
          <a:p>
            <a:r>
              <a:rPr lang="en-US"/>
              <a:t>Please let me know what you think of my adjustments</a:t>
            </a:r>
          </a:p>
        </p188:txBody>
      </p188:reply>
      <p188:reply id="{1E18BC7A-44B2-46AD-8B85-27A98AB1F860}" authorId="{1A333940-09AD-0F97-E5F0-15517B45225C}" created="2024-02-27T14:41:29.565">
        <p188:txBody>
          <a:bodyPr/>
          <a:lstStyle/>
          <a:p>
            <a:r>
              <a:rPr lang="en-US"/>
              <a:t>Suggestions in red. I think we need to add a couple more with discussion with Joel to round out the rest of the lecture.</a:t>
            </a:r>
          </a:p>
        </p188:txBody>
      </p188:reply>
      <p188:reply id="{55316571-2067-49CE-93C6-2E20A05DD2F2}" authorId="{00C85A4D-E41E-4EE5-32E3-23C12CFF316F}" created="2024-02-28T20:15:47.173">
        <p188:txBody>
          <a:bodyPr/>
          <a:lstStyle/>
          <a:p>
            <a:r>
              <a:rPr lang="en-US"/>
              <a:t>okay maybe we can discuss this today during our meeting</a:t>
            </a:r>
          </a:p>
        </p188:txBody>
      </p188:reply>
    </p188:replyLst>
    <p188:txBody>
      <a:bodyPr/>
      <a:lstStyle/>
      <a:p>
        <a:r>
          <a:rPr lang="en-US"/>
          <a:t>Add objective on Rheumatology</a:t>
        </a:r>
      </a:p>
    </p188:txBody>
  </p188:cm>
</p188:cmLst>
</file>

<file path=ppt/comments/modernComment_102_56C1CB34.xml><?xml version="1.0" encoding="utf-8"?>
<p188:cmLst xmlns:a="http://schemas.openxmlformats.org/drawingml/2006/main" xmlns:r="http://schemas.openxmlformats.org/officeDocument/2006/relationships" xmlns:p188="http://schemas.microsoft.com/office/powerpoint/2018/8/main">
  <p188:cm id="{22DD62AF-0836-4A7C-888C-CA0769722A64}" authorId="{1A333940-09AD-0F97-E5F0-15517B45225C}" created="2024-02-21T20:09:18.494">
    <pc:sldMkLst xmlns:pc="http://schemas.microsoft.com/office/powerpoint/2013/main/command">
      <pc:docMk/>
      <pc:sldMk cId="1455541044" sldId="258"/>
    </pc:sldMkLst>
    <p188:replyLst>
      <p188:reply id="{52B00AB0-C8E1-4385-AF61-D0C76CD15E39}" authorId="{00C85A4D-E41E-4EE5-32E3-23C12CFF316F}" created="2024-02-25T19:01:17.559">
        <p188:txBody>
          <a:bodyPr/>
          <a:lstStyle/>
          <a:p>
            <a:r>
              <a:rPr lang="en-US"/>
              <a:t>can you explain what you think might get misinterpreted?</a:t>
            </a:r>
          </a:p>
        </p188:txBody>
      </p188:reply>
      <p188:reply id="{F7376D7A-CFB9-47C5-AA01-44BD64CC01C5}" authorId="{1A333940-09AD-0F97-E5F0-15517B45225C}" created="2024-02-27T14:46:11.168">
        <p188:txBody>
          <a:bodyPr/>
          <a:lstStyle/>
          <a:p>
            <a:r>
              <a:rPr lang="en-US"/>
              <a:t>That it is not in PT scope (bullet 3) OR that they are appropriate to treat first without rheumatology referral when rheumatic condition is suspected (bullet 4). I think when you lecture, this will be clear. I'm thinking more when reviewing content later and jsut reading the bullet</a:t>
            </a:r>
          </a:p>
        </p188:txBody>
      </p188:reply>
      <p188:reply id="{E32EAEF4-DB8D-48C7-84DB-7141884BA8A7}" authorId="{00C85A4D-E41E-4EE5-32E3-23C12CFF316F}" created="2024-02-28T20:22:12.105">
        <p188:txBody>
          <a:bodyPr/>
          <a:lstStyle/>
          <a:p>
            <a:r>
              <a:rPr lang="en-US"/>
              <a:t>I added "can only be administered by MD"</a:t>
            </a:r>
          </a:p>
        </p188:txBody>
      </p188:reply>
    </p188:replyLst>
    <p188:txBody>
      <a:bodyPr/>
      <a:lstStyle/>
      <a:p>
        <a:r>
          <a:rPr lang="en-US"/>
          <a:t>May need to tweak this content so that it as a lower chance of getting misinterpreted after lecture when just reviewing slide text</a:t>
        </a:r>
      </a:p>
    </p188:txBody>
  </p188:cm>
  <p188:cm id="{16427DD8-F030-4B84-A944-0B3389771200}" authorId="{EF9C90C9-7FB8-199B-C031-7212E074C59A}" created="2024-02-23T02:53:32.895">
    <pc:sldMkLst xmlns:pc="http://schemas.microsoft.com/office/powerpoint/2013/main/command">
      <pc:docMk/>
      <pc:sldMk cId="1455541044" sldId="258"/>
    </pc:sldMkLst>
    <p188:replyLst>
      <p188:reply id="{2C42D541-D013-401D-BFC3-2BCD12383266}" authorId="{00C85A4D-E41E-4EE5-32E3-23C12CFF316F}" created="2024-02-25T19:14:25.348">
        <p188:txBody>
          <a:bodyPr/>
          <a:lstStyle/>
          <a:p>
            <a:r>
              <a:rPr lang="en-US"/>
              <a:t>I changed the order, what do you think? I also added a note for me to emphasize the importance of the irreversible joint damage</a:t>
            </a:r>
          </a:p>
        </p188:txBody>
      </p188:reply>
      <p188:reply id="{5D2B0637-F2C8-4B5D-980A-5C3CADE92826}" authorId="{EF9C90C9-7FB8-199B-C031-7212E074C59A}" created="2024-02-26T01:27:01.407">
        <p188:txBody>
          <a:bodyPr/>
          <a:lstStyle/>
          <a:p>
            <a:r>
              <a:rPr lang="en-US"/>
              <a:t>Very good.  It feels like it should be obvious, but also important to emphasize</a:t>
            </a:r>
          </a:p>
        </p188:txBody>
        <p188:extLst>
          <p:ext xmlns:p="http://schemas.openxmlformats.org/presentationml/2006/main" uri="{57CB4572-C831-44C2-8A1C-0ADB6CCDFE69}">
            <p223:reactions xmlns:p223="http://schemas.microsoft.com/office/powerpoint/2022/03/main">
              <p223:rxn type="👍">
                <p223:instance time="2024-02-28T20:22:27.277" authorId="{00C85A4D-E41E-4EE5-32E3-23C12CFF316F}"/>
              </p223:rxn>
            </p223:reactions>
          </p:ext>
        </p188:extLst>
      </p188:reply>
    </p188:replyLst>
    <p188:txBody>
      <a:bodyPr/>
      <a:lstStyle/>
      <a:p>
        <a:r>
          <a:rPr lang="en-US"/>
          <a:t>See slide 56 for a fuller explanation but:
perhaps emphasis here that those complications are often irreversible joint damage and that that early intervention is valuable in preventing that progression to irreversible damage</a:t>
        </a:r>
      </a:p>
    </p188:txBody>
  </p188:cm>
</p188:cmLst>
</file>

<file path=ppt/comments/modernComment_103_4B7ACCA8.xml><?xml version="1.0" encoding="utf-8"?>
<p188:cmLst xmlns:a="http://schemas.openxmlformats.org/drawingml/2006/main" xmlns:r="http://schemas.openxmlformats.org/officeDocument/2006/relationships" xmlns:p188="http://schemas.microsoft.com/office/powerpoint/2018/8/main">
  <p188:cm id="{CE4D3161-DA9C-45FB-8AAF-B7A9633FB10B}" authorId="{1A333940-09AD-0F97-E5F0-15517B45225C}" created="2024-02-21T20:10:03.136">
    <pc:sldMkLst xmlns:pc="http://schemas.microsoft.com/office/powerpoint/2013/main/command">
      <pc:docMk/>
      <pc:sldMk cId="1266338984" sldId="259"/>
    </pc:sldMkLst>
    <p188:replyLst>
      <p188:reply id="{AD325327-DB43-406E-96B3-D680CAEB3CBB}" authorId="{00C85A4D-E41E-4EE5-32E3-23C12CFF316F}" created="2024-02-25T19:17:39.709">
        <p188:txBody>
          <a:bodyPr/>
          <a:lstStyle/>
          <a:p>
            <a:r>
              <a:rPr lang="en-US"/>
              <a:t>That's a good point, I didn't actually think of that. Is there somewhere you think would be most appropriate in adding a slide? maybe after slide 9?</a:t>
            </a:r>
          </a:p>
        </p188:txBody>
      </p188:reply>
      <p188:reply id="{5B6EF41D-0876-450F-978E-9697BBEFE814}" authorId="{1A333940-09AD-0F97-E5F0-15517B45225C}" created="2024-02-27T14:48:41.079">
        <p188:txBody>
          <a:bodyPr/>
          <a:lstStyle/>
          <a:p>
            <a:r>
              <a:rPr lang="en-US"/>
              <a:t>Yea. I think from the start, within slide 7-8-9. Non-specific LBP is probably the most common one they will see. Has this been discussed in MSK yet?</a:t>
            </a:r>
          </a:p>
        </p188:txBody>
      </p188:reply>
      <p188:reply id="{973159CD-E4DC-4440-A9B5-CE77EF2D996F}" authorId="{00C85A4D-E41E-4EE5-32E3-23C12CFF316F}" created="2024-02-28T20:25:13.782">
        <p188:txBody>
          <a:bodyPr/>
          <a:lstStyle/>
          <a:p>
            <a:r>
              <a:rPr lang="en-US"/>
              <a:t>It seemed like he kind of lumped it with mechanical - I'll show you the slides so you can see what I mean</a:t>
            </a:r>
          </a:p>
        </p188:txBody>
      </p188:reply>
    </p188:replyLst>
    <p188:txBody>
      <a:bodyPr/>
      <a:lstStyle/>
      <a:p>
        <a:r>
          <a:rPr lang="en-US"/>
          <a:t>how do you plan to address non-specific low back pain?</a:t>
        </a:r>
      </a:p>
    </p188:txBody>
  </p188:cm>
  <p188:cm id="{7A956AB7-396A-4E8C-BA52-06C003E38BD6}" authorId="{00C85A4D-E41E-4EE5-32E3-23C12CFF316F}" created="2024-03-04T17:56:18.425">
    <pc:sldMkLst xmlns:pc="http://schemas.microsoft.com/office/powerpoint/2013/main/command">
      <pc:docMk/>
      <pc:sldMk cId="1266338984" sldId="259"/>
    </pc:sldMkLst>
    <p188:txBody>
      <a:bodyPr/>
      <a:lstStyle/>
      <a:p>
        <a:r>
          <a:rPr lang="en-US"/>
          <a:t>add picture</a:t>
        </a:r>
      </a:p>
    </p188:txBody>
  </p188:cm>
</p188:cmLst>
</file>

<file path=ppt/comments/modernComment_108_3A017001.xml><?xml version="1.0" encoding="utf-8"?>
<p188:cmLst xmlns:a="http://schemas.openxmlformats.org/drawingml/2006/main" xmlns:r="http://schemas.openxmlformats.org/officeDocument/2006/relationships" xmlns:p188="http://schemas.microsoft.com/office/powerpoint/2018/8/main">
  <p188:cm id="{88419285-D580-4695-925E-C387A16C30CA}" authorId="{1A333940-09AD-0F97-E5F0-15517B45225C}" created="2024-02-21T20:11:53.640">
    <ac:txMkLst xmlns:ac="http://schemas.microsoft.com/office/drawing/2013/main/command">
      <pc:docMk xmlns:pc="http://schemas.microsoft.com/office/powerpoint/2013/main/command"/>
      <pc:sldMk xmlns:pc="http://schemas.microsoft.com/office/powerpoint/2013/main/command" cId="973172737" sldId="264"/>
      <ac:spMk id="3" creationId="{5AF199B6-0F3C-24F8-B8E5-D40267701CBF}"/>
      <ac:txMk cp="37" len="22">
        <ac:context len="359" hash="226779284"/>
      </ac:txMk>
    </ac:txMkLst>
    <p188:pos x="3327721" y="974202"/>
    <p188:replyLst>
      <p188:reply id="{2FA6D2F4-D2E9-4A92-84CF-4F39DF6CA5C6}" authorId="{00C85A4D-E41E-4EE5-32E3-23C12CFF316F}" created="2024-02-25T19:18:49.585">
        <p188:txBody>
          <a:bodyPr/>
          <a:lstStyle/>
          <a:p>
            <a:r>
              <a:rPr lang="en-US"/>
              <a:t>I changed the phrasing slightly, do you think that makes it less confusing? </a:t>
            </a:r>
          </a:p>
        </p188:txBody>
      </p188:reply>
      <p188:reply id="{455FA0A3-BA0D-467F-A353-B546778ADE34}" authorId="{1A333940-09AD-0F97-E5F0-15517B45225C}" created="2024-02-27T15:00:24.727">
        <p188:txBody>
          <a:bodyPr/>
          <a:lstStyle/>
          <a:p>
            <a:r>
              <a:rPr lang="en-US"/>
              <a:t>I think it is still a bit confusing. I'm trying to look up language that will still be simple but help differentiate from RA. 
Is the following true? People with spondyloarthritis may have both axial and peripheral symptoms. Where the symptoms are predominant (axial or peripheral) help determine specific diagnosis. </a:t>
            </a:r>
          </a:p>
        </p188:txBody>
      </p188:reply>
      <p188:reply id="{CBB699E4-B9A9-4137-BD2D-39AA5675D2A3}" authorId="{1A333940-09AD-0F97-E5F0-15517B45225C}" created="2024-02-27T15:03:32.499">
        <p188:txBody>
          <a:bodyPr/>
          <a:lstStyle/>
          <a:p>
            <a:r>
              <a:rPr lang="en-US"/>
              <a:t>Hard to read figure</a:t>
            </a:r>
          </a:p>
        </p188:txBody>
      </p188:reply>
      <p188:reply id="{2B2500E5-A2D0-4F7E-B67F-4DCD4E629AD8}" authorId="{00C85A4D-E41E-4EE5-32E3-23C12CFF316F}" created="2024-02-28T20:33:31.545">
        <p188:txBody>
          <a:bodyPr/>
          <a:lstStyle/>
          <a:p>
            <a:r>
              <a:rPr lang="en-US"/>
              <a:t>Made a new figure
Also to your question - yes, spondylarthritis can present with both axial and peripheral symptoms but where the symptoms are predominant determines if it's peripheral vs axial. So axial like ankylosing spondylitis is predominantly in SIJ and spine but patients can also have hip, shoulder, knee pain. Similarly, patients with PsA predominantly have symptoms in their hands and feet but can have low back pain</a:t>
            </a:r>
          </a:p>
        </p188:txBody>
      </p188:reply>
      <p188:reply id="{FA71AA7C-D38A-4B0D-9183-A62AD883FC08}" authorId="{00C85A4D-E41E-4EE5-32E3-23C12CFF316F}" created="2024-02-29T22:27:04.482">
        <p188:txBody>
          <a:bodyPr/>
          <a:lstStyle/>
          <a:p>
            <a:r>
              <a:rPr lang="en-US"/>
              <a:t>I changed my wording on this slide based on what you sent me. Let me know your thoughts</a:t>
            </a:r>
          </a:p>
        </p188:txBody>
      </p188:reply>
    </p188:replyLst>
    <p188:txBody>
      <a:bodyPr/>
      <a:lstStyle/>
      <a:p>
        <a:r>
          <a:rPr lang="en-US"/>
          <a:t>RA is also an inflammatory arthritis</a:t>
        </a:r>
      </a:p>
    </p188:txBody>
  </p188:cm>
</p188:cmLst>
</file>

<file path=ppt/comments/modernComment_109_D20B3714.xml><?xml version="1.0" encoding="utf-8"?>
<p188:cmLst xmlns:a="http://schemas.openxmlformats.org/drawingml/2006/main" xmlns:r="http://schemas.openxmlformats.org/officeDocument/2006/relationships" xmlns:p188="http://schemas.microsoft.com/office/powerpoint/2018/8/main">
  <p188:cm id="{BA79782A-96A9-4422-9442-10E097ADDEB7}" authorId="{1A333940-09AD-0F97-E5F0-15517B45225C}" created="2024-02-27T15:02:11.480">
    <pc:sldMkLst xmlns:pc="http://schemas.microsoft.com/office/powerpoint/2013/main/command">
      <pc:docMk/>
      <pc:sldMk cId="3523950356" sldId="265"/>
    </pc:sldMkLst>
    <p188:txBody>
      <a:bodyPr/>
      <a:lstStyle/>
      <a:p>
        <a:r>
          <a:rPr lang="en-US"/>
          <a:t>maybe add overview to the title? To help indicate you will dig into this in coming slides?</a:t>
        </a:r>
      </a:p>
    </p188:txBody>
  </p188:cm>
</p188:cmLst>
</file>

<file path=ppt/comments/modernComment_10A_83CE3FC1.xml><?xml version="1.0" encoding="utf-8"?>
<p188:cmLst xmlns:a="http://schemas.openxmlformats.org/drawingml/2006/main" xmlns:r="http://schemas.openxmlformats.org/officeDocument/2006/relationships" xmlns:p188="http://schemas.microsoft.com/office/powerpoint/2018/8/main">
  <p188:cm id="{34CF0D4D-0F46-4618-B17F-C293B6C01D74}" authorId="{1A333940-09AD-0F97-E5F0-15517B45225C}" created="2024-02-27T15:03:19.389">
    <pc:sldMkLst xmlns:pc="http://schemas.microsoft.com/office/powerpoint/2013/main/command">
      <pc:docMk/>
      <pc:sldMk cId="2211332033" sldId="266"/>
    </pc:sldMkLst>
    <p188:txBody>
      <a:bodyPr/>
      <a:lstStyle/>
      <a:p>
        <a:r>
          <a:rPr lang="en-US"/>
          <a:t>This is an overview slide right? And you dig in later? If an overview, consider simplifying even more. </a:t>
        </a:r>
      </a:p>
    </p188:txBody>
    <p188:extLst>
      <p:ext xmlns:p="http://schemas.openxmlformats.org/presentationml/2006/main" uri="{57CB4572-C831-44C2-8A1C-0ADB6CCDFE69}">
        <p223:reactions xmlns:p223="http://schemas.microsoft.com/office/powerpoint/2022/03/main">
          <p223:rxn type="👍">
            <p223:instance time="2024-02-28T20:34:19.828" authorId="{00C85A4D-E41E-4EE5-32E3-23C12CFF316F}"/>
          </p223:rxn>
        </p223:reactions>
      </p:ext>
    </p188:extLst>
  </p188:cm>
</p188:cmLst>
</file>

<file path=ppt/comments/modernComment_10B_A031A791.xml><?xml version="1.0" encoding="utf-8"?>
<p188:cmLst xmlns:a="http://schemas.openxmlformats.org/drawingml/2006/main" xmlns:r="http://schemas.openxmlformats.org/officeDocument/2006/relationships" xmlns:p188="http://schemas.microsoft.com/office/powerpoint/2018/8/main">
  <p188:cm id="{ED7DB3AA-7713-44FA-8438-873EAD221E39}" authorId="{1A333940-09AD-0F97-E5F0-15517B45225C}" created="2024-02-27T15:04:31.922">
    <pc:sldMkLst xmlns:pc="http://schemas.microsoft.com/office/powerpoint/2013/main/command">
      <pc:docMk/>
      <pc:sldMk cId="2687608721" sldId="267"/>
    </pc:sldMkLst>
    <p188:replyLst>
      <p188:reply id="{D593750F-92B6-4CDA-B6FC-D6A5EFE78409}" authorId="{1A333940-09AD-0F97-E5F0-15517B45225C}" created="2024-02-27T15:04:42.610">
        <p188:txBody>
          <a:bodyPr/>
          <a:lstStyle/>
          <a:p>
            <a:r>
              <a:rPr lang="en-US"/>
              <a:t>And orient</a:t>
            </a:r>
          </a:p>
        </p188:txBody>
      </p188:reply>
    </p188:replyLst>
    <p188:txBody>
      <a:bodyPr/>
      <a:lstStyle/>
      <a:p>
        <a:r>
          <a:rPr lang="en-US"/>
          <a:t>Maybe add the figure from slide 10, or your recreated version of it, on this slide to help them organize their thoughts</a:t>
        </a:r>
      </a:p>
    </p188:txBody>
    <p188:extLst>
      <p:ext xmlns:p="http://schemas.openxmlformats.org/presentationml/2006/main" uri="{57CB4572-C831-44C2-8A1C-0ADB6CCDFE69}">
        <p223:reactions xmlns:p223="http://schemas.microsoft.com/office/powerpoint/2022/03/main">
          <p223:rxn type="👍">
            <p223:instance time="2024-02-28T20:34:50.485" authorId="{00C85A4D-E41E-4EE5-32E3-23C12CFF316F}"/>
          </p223:rxn>
        </p223:reactions>
      </p:ext>
    </p188:extLst>
  </p188:cm>
</p188:cmLst>
</file>

<file path=ppt/comments/modernComment_10C_43F71CC7.xml><?xml version="1.0" encoding="utf-8"?>
<p188:cmLst xmlns:a="http://schemas.openxmlformats.org/drawingml/2006/main" xmlns:r="http://schemas.openxmlformats.org/officeDocument/2006/relationships" xmlns:p188="http://schemas.microsoft.com/office/powerpoint/2018/8/main">
  <p188:cm id="{1BB1FD06-9079-4CC9-A245-6A8F7238786B}" authorId="{EF9C90C9-7FB8-199B-C031-7212E074C59A}" created="2024-02-23T02:55:19.491">
    <pc:sldMkLst xmlns:pc="http://schemas.microsoft.com/office/powerpoint/2013/main/command">
      <pc:docMk/>
      <pc:sldMk cId="1140268231" sldId="268"/>
    </pc:sldMkLst>
    <p188:replyLst>
      <p188:reply id="{4DCF4206-80E0-4296-A749-C3843868276B}" authorId="{00C85A4D-E41E-4EE5-32E3-23C12CFF316F}" created="2024-02-25T19:20:32.320">
        <p188:txBody>
          <a:bodyPr/>
          <a:lstStyle/>
          <a:p>
            <a:r>
              <a:rPr lang="en-US"/>
              <a:t>I added "irreversible" to the slide and made a note to explain that fusion will cause a severe loss of function</a:t>
            </a:r>
          </a:p>
        </p188:txBody>
      </p188:reply>
      <p188:reply id="{5718FE95-B2DB-4C74-BAA5-D3F73A33B5AD}" authorId="{1A333940-09AD-0F97-E5F0-15517B45225C}" created="2024-02-27T15:05:58.331">
        <p188:txBody>
          <a:bodyPr/>
          <a:lstStyle/>
          <a:p>
            <a:r>
              <a:rPr lang="en-US"/>
              <a:t>Flipped order of bullets so the terminology breakdown wasn't the main message, rather a sub message</a:t>
            </a:r>
          </a:p>
        </p188:txBody>
        <p188:extLst>
          <p:ext xmlns:p="http://schemas.openxmlformats.org/presentationml/2006/main" uri="{57CB4572-C831-44C2-8A1C-0ADB6CCDFE69}">
            <p223:reactions xmlns:p223="http://schemas.microsoft.com/office/powerpoint/2022/03/main">
              <p223:rxn type="👍">
                <p223:instance time="2024-02-28T20:35:11.845" authorId="{00C85A4D-E41E-4EE5-32E3-23C12CFF316F}"/>
              </p223:rxn>
            </p223:reactions>
          </p:ext>
        </p188:extLst>
      </p188:reply>
    </p188:replyLst>
    <p188:txBody>
      <a:bodyPr/>
      <a:lstStyle/>
      <a:p>
        <a:r>
          <a:rPr lang="en-US"/>
          <a:t>See slide 56 for a fuller explanation but:
Again, just drive home that that Ankylosing is irreversible.  However, for what it is worth, most of the people I know in the AS community who have complete fusion describe minimal pain (although SEVERE loss of function).</a:t>
        </a:r>
      </a:p>
    </p188:txBody>
  </p188:cm>
</p188:cmLst>
</file>

<file path=ppt/comments/modernComment_10D_642BA202.xml><?xml version="1.0" encoding="utf-8"?>
<p188:cmLst xmlns:a="http://schemas.openxmlformats.org/drawingml/2006/main" xmlns:r="http://schemas.openxmlformats.org/officeDocument/2006/relationships" xmlns:p188="http://schemas.microsoft.com/office/powerpoint/2018/8/main">
  <p188:cm id="{A229936E-2885-408E-AF96-CF86F8F310BC}" authorId="{EF9C90C9-7FB8-199B-C031-7212E074C59A}" created="2024-02-23T02:59:45.512">
    <pc:sldMkLst xmlns:pc="http://schemas.microsoft.com/office/powerpoint/2013/main/command">
      <pc:docMk/>
      <pc:sldMk cId="1680581122" sldId="269"/>
    </pc:sldMkLst>
    <p188:replyLst>
      <p188:reply id="{C0915E42-A2F0-4E2B-A139-AD33BC6DD305}" authorId="{00C85A4D-E41E-4EE5-32E3-23C12CFF316F}" created="2024-02-25T19:23:24.681">
        <p188:txBody>
          <a:bodyPr/>
          <a:lstStyle/>
          <a:p>
            <a:r>
              <a:rPr lang="en-US"/>
              <a:t>I have a note explain enthesitis - I was planning to say something like "entheses are sites where tendons and ligaments attach to the bone, enthesitis is when inflammation occurs in these areas" - is that sufficient or should I include more?</a:t>
            </a:r>
          </a:p>
        </p188:txBody>
      </p188:reply>
      <p188:reply id="{6C29FD7C-75B9-4222-B64D-9EB246AFFAE2}" authorId="{1A333940-09AD-0F97-E5F0-15517B45225C}" created="2024-02-27T15:09:01.447">
        <p188:txBody>
          <a:bodyPr/>
          <a:lstStyle/>
          <a:p>
            <a:r>
              <a:rPr lang="en-US"/>
              <a:t>Could add that prolonged inflammation may lead to bone formation/calcification</a:t>
            </a:r>
          </a:p>
        </p188:txBody>
      </p188:reply>
      <p188:reply id="{8FBB8F7C-9F63-4716-9A8E-D541320FFA44}" authorId="{1A333940-09AD-0F97-E5F0-15517B45225C}" created="2024-02-27T15:10:09.183">
        <p188:txBody>
          <a:bodyPr/>
          <a:lstStyle/>
          <a:p>
            <a:r>
              <a:rPr lang="en-US"/>
              <a:t>For peripheral joints, the italicized part just names joints rather than common structural characteristics like the first two. Maybe combine last two bullets?</a:t>
            </a:r>
          </a:p>
        </p188:txBody>
      </p188:reply>
    </p188:replyLst>
    <p188:txBody>
      <a:bodyPr/>
      <a:lstStyle/>
      <a:p>
        <a:r>
          <a:rPr lang="en-US"/>
          <a:t>As is, the slide is fine, but I would advise you to be prepared to expand upon enthesitis in discussion because I was recently talking to some really good PTs and none of us really had a good succinct description/definition/explanation of it.  </a:t>
        </a:r>
      </a:p>
    </p188:txBody>
  </p188:cm>
</p188:cmLst>
</file>

<file path=ppt/comments/modernComment_111_61BF8CF0.xml><?xml version="1.0" encoding="utf-8"?>
<p188:cmLst xmlns:a="http://schemas.openxmlformats.org/drawingml/2006/main" xmlns:r="http://schemas.openxmlformats.org/officeDocument/2006/relationships" xmlns:p188="http://schemas.microsoft.com/office/powerpoint/2018/8/main">
  <p188:cm id="{CAD03A87-05DB-47BE-871F-521976E26BE9}" authorId="{00C85A4D-E41E-4EE5-32E3-23C12CFF316F}" created="2024-03-04T17:57:09.614">
    <pc:sldMkLst xmlns:pc="http://schemas.microsoft.com/office/powerpoint/2013/main/command">
      <pc:docMk/>
      <pc:sldMk cId="1639943408" sldId="273"/>
    </pc:sldMkLst>
    <p188:txBody>
      <a:bodyPr/>
      <a:lstStyle/>
      <a:p>
        <a:r>
          <a:rPr lang="en-US"/>
          <a:t>picture or split into two columns</a:t>
        </a:r>
      </a:p>
    </p188:txBody>
  </p188:cm>
</p188:cmLst>
</file>

<file path=ppt/comments/modernComment_113_B9556FB9.xml><?xml version="1.0" encoding="utf-8"?>
<p188:cmLst xmlns:a="http://schemas.openxmlformats.org/drawingml/2006/main" xmlns:r="http://schemas.openxmlformats.org/officeDocument/2006/relationships" xmlns:p188="http://schemas.microsoft.com/office/powerpoint/2018/8/main">
  <p188:cm id="{A8E8BBFB-6106-4688-96B9-0D1ED1DE54B3}" authorId="{EF9C90C9-7FB8-199B-C031-7212E074C59A}" created="2024-02-23T03:14:14.971">
    <pc:sldMkLst xmlns:pc="http://schemas.microsoft.com/office/powerpoint/2013/main/command">
      <pc:docMk/>
      <pc:sldMk cId="3109384121" sldId="275"/>
    </pc:sldMkLst>
    <p188:replyLst>
      <p188:reply id="{3A48B2AF-B363-492F-BFE0-E1FCD1923153}" authorId="{00C85A4D-E41E-4EE5-32E3-23C12CFF316F}" created="2024-02-25T19:25:36.323">
        <p188:txBody>
          <a:bodyPr/>
          <a:lstStyle/>
          <a:p>
            <a:r>
              <a:rPr lang="en-US"/>
              <a:t>I'm actually not sure how much detail we went into ankylosing spondylitis in path pharm. I think we talked about DMARDs but I don't remember going over TNFIs. Do you think I should mention the debate of aggressive DMARD application?</a:t>
            </a:r>
          </a:p>
        </p188:txBody>
      </p188:reply>
      <p188:reply id="{81982150-C330-414C-963D-B13CCCB4AB35}" authorId="{EF9C90C9-7FB8-199B-C031-7212E074C59A}" created="2024-02-26T01:28:51.645">
        <p188:txBody>
          <a:bodyPr/>
          <a:lstStyle/>
          <a:p>
            <a:r>
              <a:rPr lang="en-US"/>
              <a:t>I would.  If these are the first years, I taught it to them, but it may be valuable to reference again.  There are some good pyramid models regarding medication progression.</a:t>
            </a:r>
          </a:p>
        </p188:txBody>
      </p188:reply>
      <p188:reply id="{D9F5B3F5-72C9-4F6A-BC61-91E3CBF5D45E}" authorId="{00C85A4D-E41E-4EE5-32E3-23C12CFF316F}" created="2024-02-28T20:37:44.927">
        <p188:txBody>
          <a:bodyPr/>
          <a:lstStyle/>
          <a:p>
            <a:r>
              <a:rPr lang="en-US"/>
              <a:t>Oh that's right! Okay I will look into models</a:t>
            </a:r>
          </a:p>
        </p188:txBody>
      </p188:reply>
    </p188:replyLst>
    <p188:txBody>
      <a:bodyPr/>
      <a:lstStyle/>
      <a:p>
        <a:r>
          <a:rPr lang="en-US"/>
          <a:t>They should have already received a bit of this content in Pharma, but I would highlight that this is the subject of debate in the rheumatological field (namely, early and aggressive DMARD application).</a:t>
        </a:r>
      </a:p>
    </p188:txBody>
  </p188:cm>
</p188:cmLst>
</file>

<file path=ppt/comments/modernComment_115_7BC3E37C.xml><?xml version="1.0" encoding="utf-8"?>
<p188:cmLst xmlns:a="http://schemas.openxmlformats.org/drawingml/2006/main" xmlns:r="http://schemas.openxmlformats.org/officeDocument/2006/relationships" xmlns:p188="http://schemas.microsoft.com/office/powerpoint/2018/8/main">
  <p188:cm id="{6FEF99EF-A21E-46B5-9687-319C7BFC7D24}" authorId="{EF9C90C9-7FB8-199B-C031-7212E074C59A}" created="2024-02-23T03:23:16.093">
    <pc:sldMkLst xmlns:pc="http://schemas.microsoft.com/office/powerpoint/2013/main/command">
      <pc:docMk/>
      <pc:sldMk cId="2076435324" sldId="277"/>
    </pc:sldMkLst>
    <p188:replyLst>
      <p188:reply id="{B2AD2FDF-E7E8-410E-B9BB-22845F1D32F6}" authorId="{00C85A4D-E41E-4EE5-32E3-23C12CFF316F}" created="2024-02-25T19:40:03.628">
        <p188:txBody>
          <a:bodyPr/>
          <a:lstStyle/>
          <a:p>
            <a:r>
              <a:rPr lang="en-US"/>
              <a:t>I added info to posture, pain, strength, ROM, and palpation. Please let me know if you think there is anything else to add! I did not include chest expansion, do you think I should?</a:t>
            </a:r>
          </a:p>
        </p188:txBody>
      </p188:reply>
      <p188:reply id="{01C0F550-8C08-433F-BBF4-8FCE1B5C0DB3}" authorId="{EF9C90C9-7FB8-199B-C031-7212E074C59A}" created="2024-02-26T01:29:29.631">
        <p188:txBody>
          <a:bodyPr/>
          <a:lstStyle/>
          <a:p>
            <a:r>
              <a:rPr lang="en-US"/>
              <a:t>I would mention it only because it shows up on boards and older PTs may reference it. </a:t>
            </a:r>
          </a:p>
        </p188:txBody>
        <p188:extLst>
          <p:ext xmlns:p="http://schemas.openxmlformats.org/presentationml/2006/main" uri="{57CB4572-C831-44C2-8A1C-0ADB6CCDFE69}">
            <p223:reactions xmlns:p223="http://schemas.microsoft.com/office/powerpoint/2022/03/main">
              <p223:rxn type="👍">
                <p223:instance time="2024-02-28T20:39:03.960" authorId="{00C85A4D-E41E-4EE5-32E3-23C12CFF316F}"/>
              </p223:rxn>
            </p223:reactions>
          </p:ext>
        </p188:extLst>
      </p188:reply>
      <p188:reply id="{3C7AB844-033E-428C-9185-EB0F3344B44F}" authorId="{1A333940-09AD-0F97-E5F0-15517B45225C}" created="2024-02-27T15:16:24.398">
        <p188:txBody>
          <a:bodyPr/>
          <a:lstStyle/>
          <a:p>
            <a:r>
              <a:rPr lang="en-US"/>
              <a:t>For sym/aggs/eases, you didn't put the common ones in AS, while you did for the other categories</a:t>
            </a:r>
          </a:p>
        </p188:txBody>
      </p188:reply>
      <p188:reply id="{C1BE8B15-86B4-41F9-B35F-4FED39A48070}" authorId="{1A333940-09AD-0F97-E5F0-15517B45225C}" created="2024-02-27T15:17:13.900">
        <p188:txBody>
          <a:bodyPr/>
          <a:lstStyle/>
          <a:p>
            <a:r>
              <a:rPr lang="en-US"/>
              <a:t>Do we need to introduce schobers in its own slide? Did they learn it in class already? This is the test the rheumatologists do</a:t>
            </a:r>
          </a:p>
        </p188:txBody>
      </p188:reply>
      <p188:reply id="{5695AF97-C7A6-4B9F-96BF-2B407F4BAE03}" authorId="{00C85A4D-E41E-4EE5-32E3-23C12CFF316F}" created="2024-02-28T20:43:12.936">
        <p188:txBody>
          <a:bodyPr/>
          <a:lstStyle/>
          <a:p>
            <a:r>
              <a:rPr lang="en-US"/>
              <a:t>I added common aggs/eases/symptoms
We learned Schober in Lisa's class - I can make a slide on it after this one if you think it's a good idea</a:t>
            </a:r>
          </a:p>
        </p188:txBody>
      </p188:reply>
      <p188:reply id="{5DFDED48-493F-461C-89BB-B607153B09F3}" authorId="{00C85A4D-E41E-4EE5-32E3-23C12CFF316F}" created="2024-03-04T18:15:14.232">
        <p188:txBody>
          <a:bodyPr/>
          <a:lstStyle/>
          <a:p>
            <a:r>
              <a:rPr lang="en-US"/>
              <a:t>move palpation higher up
and seperate into two slides</a:t>
            </a:r>
          </a:p>
        </p188:txBody>
      </p188:reply>
    </p188:replyLst>
    <p188:txBody>
      <a:bodyPr/>
      <a:lstStyle/>
      <a:p>
        <a:r>
          <a:rPr lang="en-US"/>
          <a:t>Beautiful summary.  I emailed you a table from the Reiman (d00k) text with some more details for PT assessment if you want to include the specific tests and SP/SN/LR.
I would highlight the use of the Schober (or Modified Schober) test as well.  It should be a go-to test for assessing spinal ROM, but it does seem to rather consistently appear on the board exam questions regarding AS, wink wink.</a:t>
        </a:r>
      </a:p>
    </p188:txBody>
  </p188:cm>
</p188:cmLst>
</file>

<file path=ppt/comments/modernComment_116_8F96F6B2.xml><?xml version="1.0" encoding="utf-8"?>
<p188:cmLst xmlns:a="http://schemas.openxmlformats.org/drawingml/2006/main" xmlns:r="http://schemas.openxmlformats.org/officeDocument/2006/relationships" xmlns:p188="http://schemas.microsoft.com/office/powerpoint/2018/8/main">
  <p188:cm id="{10AEE098-8E12-457E-9972-6C7671093373}" authorId="{1A333940-09AD-0F97-E5F0-15517B45225C}" created="2024-02-21T21:25:47.146">
    <pc:sldMkLst xmlns:pc="http://schemas.microsoft.com/office/powerpoint/2013/main/command">
      <pc:docMk/>
      <pc:sldMk cId="2409035442" sldId="278"/>
    </pc:sldMkLst>
    <p188:replyLst>
      <p188:reply id="{57C335D4-34B9-4169-804D-DC1CE6F0D25D}" authorId="{00C85A4D-E41E-4EE5-32E3-23C12CFF316F}" created="2024-02-25T19:42:06.582">
        <p188:txBody>
          <a:bodyPr/>
          <a:lstStyle/>
          <a:p>
            <a:r>
              <a:rPr lang="en-US"/>
              <a:t>I added that ACR recommends exercise in their CPG, is this what you meant?</a:t>
            </a:r>
          </a:p>
        </p188:txBody>
      </p188:reply>
      <p188:reply id="{BDC8D56D-59DA-4512-90B8-5E7B934267F8}" authorId="{1A333940-09AD-0F97-E5F0-15517B45225C}" created="2024-02-27T15:19:31.420">
        <p188:txBody>
          <a:bodyPr/>
          <a:lstStyle/>
          <a:p>
            <a:r>
              <a:rPr lang="en-US"/>
              <a:t>Moved ACR guidelines to first bullet</a:t>
            </a:r>
          </a:p>
        </p188:txBody>
        <p188:extLst>
          <p:ext xmlns:p="http://schemas.openxmlformats.org/presentationml/2006/main" uri="{57CB4572-C831-44C2-8A1C-0ADB6CCDFE69}">
            <p223:reactions xmlns:p223="http://schemas.microsoft.com/office/powerpoint/2022/03/main">
              <p223:rxn type="👍">
                <p223:instance time="2024-02-28T20:44:55.204" authorId="{00C85A4D-E41E-4EE5-32E3-23C12CFF316F}"/>
              </p223:rxn>
            </p223:reactions>
          </p:ext>
        </p188:extLst>
      </p188:reply>
    </p188:replyLst>
    <p188:txBody>
      <a:bodyPr/>
      <a:lstStyle/>
      <a:p>
        <a:r>
          <a:rPr lang="en-US"/>
          <a:t>highlight clinical practice guidelines</a:t>
        </a:r>
      </a:p>
    </p188:txBody>
  </p188:cm>
  <p188:cm id="{66AAD23E-9AC0-4596-A6AB-B7151B9CFA31}" authorId="{1A333940-09AD-0F97-E5F0-15517B45225C}" created="2024-02-27T15:20:16.390">
    <ac:txMkLst xmlns:ac="http://schemas.microsoft.com/office/drawing/2013/main/command">
      <pc:docMk xmlns:pc="http://schemas.microsoft.com/office/powerpoint/2013/main/command"/>
      <pc:sldMk xmlns:pc="http://schemas.microsoft.com/office/powerpoint/2013/main/command" cId="2409035442" sldId="278"/>
      <ac:spMk id="3" creationId="{37C83683-AFF3-7132-6337-6B39E47100B8}"/>
      <ac:txMk cp="242" len="12">
        <ac:context len="381" hash="3434533974"/>
      </ac:txMk>
    </ac:txMkLst>
    <p188:pos x="2214562" y="2297906"/>
    <p188:replyLst>
      <p188:reply id="{EFC33B86-1B1F-4DEF-A5E3-50F077EA24EF}" authorId="{1A333940-09AD-0F97-E5F0-15517B45225C}" created="2024-02-27T15:20:47.454">
        <p188:txBody>
          <a:bodyPr/>
          <a:lstStyle/>
          <a:p>
            <a:r>
              <a:rPr lang="en-US"/>
              <a:t>The extent to which we "correct" postural deformities is debatable</a:t>
            </a:r>
          </a:p>
        </p188:txBody>
      </p188:reply>
      <p188:reply id="{5E19DB87-7BFD-4EB2-9C25-74588B1A1823}" authorId="{00C85A4D-E41E-4EE5-32E3-23C12CFF316F}" created="2024-02-28T20:45:47.128">
        <p188:txBody>
          <a:bodyPr/>
          <a:lstStyle/>
          <a:p>
            <a:r>
              <a:rPr lang="en-US"/>
              <a:t>I changed it to "improve" postural deformities - do you think this is less confusing?</a:t>
            </a:r>
          </a:p>
        </p188:txBody>
      </p188:reply>
      <p188:reply id="{3412E338-42ED-4B68-B14A-FFBFE5E960D2}" authorId="{00C85A4D-E41E-4EE5-32E3-23C12CFF316F}" created="2024-03-06T03:18:14.028">
        <p188:txBody>
          <a:bodyPr/>
          <a:lstStyle/>
          <a:p>
            <a:r>
              <a:rPr lang="en-US"/>
              <a:t>[@Thoma, Louise M] I changed it to "reduce" postural deformities - what are your thoughts?</a:t>
            </a:r>
          </a:p>
        </p188:txBody>
      </p188:reply>
    </p188:replyLst>
    <p188:txBody>
      <a:bodyPr/>
      <a:lstStyle/>
      <a:p>
        <a:r>
          <a:rPr lang="en-US"/>
          <a:t>Goals of PT are always the goals of the patient :) ...but these would be common goals of the patient that could be addressed in PT</a:t>
        </a:r>
      </a:p>
    </p188:txBody>
    <p188:extLst>
      <p:ext xmlns:p="http://schemas.openxmlformats.org/presentationml/2006/main" uri="{57CB4572-C831-44C2-8A1C-0ADB6CCDFE69}">
        <p223:reactions xmlns:p223="http://schemas.microsoft.com/office/powerpoint/2022/03/main">
          <p223:rxn type="👍">
            <p223:instance time="2024-02-28T20:45:23.111" authorId="{00C85A4D-E41E-4EE5-32E3-23C12CFF316F}"/>
          </p223:rxn>
        </p223:reactions>
      </p:ext>
    </p188:extLst>
  </p188:cm>
</p188:cmLst>
</file>

<file path=ppt/comments/modernComment_117_BABDAD52.xml><?xml version="1.0" encoding="utf-8"?>
<p188:cmLst xmlns:a="http://schemas.openxmlformats.org/drawingml/2006/main" xmlns:r="http://schemas.openxmlformats.org/officeDocument/2006/relationships" xmlns:p188="http://schemas.microsoft.com/office/powerpoint/2018/8/main">
  <p188:cm id="{E131BA65-583C-4B60-89EF-29B4D6A7DD6B}" authorId="{1A333940-09AD-0F97-E5F0-15517B45225C}" created="2024-02-21T21:26:26.678">
    <pc:sldMkLst xmlns:pc="http://schemas.microsoft.com/office/powerpoint/2013/main/command">
      <pc:docMk/>
      <pc:sldMk cId="3132992850" sldId="279"/>
    </pc:sldMkLst>
    <p188:replyLst>
      <p188:reply id="{0E76F601-5E91-4C74-9BB3-620C413FD200}" authorId="{00C85A4D-E41E-4EE5-32E3-23C12CFF316F}" created="2024-02-22T00:29:27.235">
        <p188:txBody>
          <a:bodyPr/>
          <a:lstStyle/>
          <a:p>
            <a:r>
              <a:rPr lang="en-US"/>
              <a:t>Ah yes I thought about this too! I will rearrange the list, thank you</a:t>
            </a:r>
          </a:p>
        </p188:txBody>
      </p188:reply>
      <p188:reply id="{9DD347FD-6615-41BC-A381-7B8740FD7AC9}" authorId="{00C85A4D-E41E-4EE5-32E3-23C12CFF316F}" created="2024-02-25T19:44:08.240">
        <p188:txBody>
          <a:bodyPr/>
          <a:lstStyle/>
          <a:p>
            <a:r>
              <a:rPr lang="en-US"/>
              <a:t>I made some changes in the order. [@Thompson, Joel] what are your thoughts on priority order of exercise intervention?</a:t>
            </a:r>
          </a:p>
        </p188:txBody>
      </p188:reply>
      <p188:reply id="{9F66E177-4EF8-49F4-8F6B-E672271672FC}" authorId="{1A333940-09AD-0F97-E5F0-15517B45225C}" created="2024-02-27T15:21:46.221">
        <p188:txBody>
          <a:bodyPr/>
          <a:lstStyle/>
          <a:p>
            <a:r>
              <a:rPr lang="en-US"/>
              <a:t>Maybe add to this heading "flare" too? maybe "active disease"</a:t>
            </a:r>
          </a:p>
        </p188:txBody>
      </p188:reply>
      <p188:reply id="{3F6EEE0B-828F-4AEC-BC37-438B75A13551}" authorId="{00C85A4D-E41E-4EE5-32E3-23C12CFF316F}" created="2024-02-28T20:48:27.210">
        <p188:txBody>
          <a:bodyPr/>
          <a:lstStyle/>
          <a:p>
            <a:r>
              <a:rPr lang="en-US"/>
              <a:t>added flare</a:t>
            </a:r>
          </a:p>
        </p188:txBody>
      </p188:reply>
    </p188:replyLst>
    <p188:txBody>
      <a:bodyPr/>
      <a:lstStyle/>
      <a:p>
        <a:r>
          <a:rPr lang="en-US"/>
          <a:t>Maybe we can put interventions in priority order? hate to see modalities first</a:t>
        </a:r>
      </a:p>
    </p188:txBody>
  </p188:cm>
  <p188:cm id="{736A0311-244C-490E-B189-F55D391B5A68}" authorId="{1A333940-09AD-0F97-E5F0-15517B45225C}" created="2024-02-27T15:22:19.878">
    <ac:txMkLst xmlns:ac="http://schemas.microsoft.com/office/drawing/2013/main/command">
      <pc:docMk xmlns:pc="http://schemas.microsoft.com/office/powerpoint/2013/main/command"/>
      <pc:sldMk xmlns:pc="http://schemas.microsoft.com/office/powerpoint/2013/main/command" cId="3132992850" sldId="279"/>
      <ac:spMk id="3" creationId="{545228EE-B38E-BB84-530A-A9ECA9404912}"/>
      <ac:txMk cp="170" len="9">
        <ac:context len="477" hash="3559960945"/>
      </ac:txMk>
    </ac:txMkLst>
    <p188:pos x="3190874" y="1988343"/>
    <p188:replyLst>
      <p188:reply id="{56FFBC92-1042-40C1-A979-B400E18E35B8}" authorId="{00C85A4D-E41E-4EE5-32E3-23C12CFF316F}" created="2024-02-28T20:46:22.941">
        <p188:txBody>
          <a:bodyPr/>
          <a:lstStyle/>
          <a:p>
            <a:r>
              <a:rPr lang="en-US"/>
              <a:t>the article I referenced stated elasticity but I can change it to mobility</a:t>
            </a:r>
          </a:p>
        </p188:txBody>
      </p188:reply>
      <p188:reply id="{D27F09A2-D5F6-4882-81BC-686D9D3685C6}" authorId="{00C85A4D-E41E-4EE5-32E3-23C12CFF316F}" created="2024-03-06T03:18:53.545">
        <p188:txBody>
          <a:bodyPr/>
          <a:lstStyle/>
          <a:p>
            <a:r>
              <a:rPr lang="en-US"/>
              <a:t>[@Thoma, Louise M] what are your thoughts on mobility vs elasticity of the pelvis? or do you have a suggestion for other wording?</a:t>
            </a:r>
          </a:p>
        </p188:txBody>
      </p188:reply>
    </p188:replyLst>
    <p188:txBody>
      <a:bodyPr/>
      <a:lstStyle/>
      <a:p>
        <a:r>
          <a:rPr lang="en-US"/>
          <a:t>are we really effecting elasticity? or is it just mobility?</a:t>
        </a:r>
      </a:p>
    </p188:txBody>
  </p188:cm>
  <p188:cm id="{CACBA1E0-ED1D-4570-8072-F405B3435FE3}" authorId="{1A333940-09AD-0F97-E5F0-15517B45225C}" created="2024-02-27T15:23:15.099">
    <ac:txMkLst xmlns:ac="http://schemas.microsoft.com/office/drawing/2013/main/command">
      <pc:docMk xmlns:pc="http://schemas.microsoft.com/office/powerpoint/2013/main/command"/>
      <pc:sldMk xmlns:pc="http://schemas.microsoft.com/office/powerpoint/2013/main/command" cId="3132992850" sldId="279"/>
      <ac:spMk id="3" creationId="{545228EE-B38E-BB84-530A-A9ECA9404912}"/>
      <ac:txMk cp="236" len="239">
        <ac:context len="477" hash="3559960945"/>
      </ac:txMk>
    </ac:txMkLst>
    <p188:pos x="11025187" y="4488656"/>
    <p188:replyLst>
      <p188:reply id="{E0CE66BF-24B2-4A62-8420-1C48E759C9A1}" authorId="{00C85A4D-E41E-4EE5-32E3-23C12CFF316F}" created="2024-02-28T20:48:09.585">
        <p188:txBody>
          <a:bodyPr/>
          <a:lstStyle/>
          <a:p>
            <a:r>
              <a:rPr lang="en-US"/>
              <a:t>the muscle energy techniques were regarding the SIJ pain - should I go back through the article and add more about the evidence of each? if so should I put it on the slide or just include it notes</a:t>
            </a:r>
          </a:p>
        </p188:txBody>
      </p188:reply>
    </p188:replyLst>
    <p188:txBody>
      <a:bodyPr/>
      <a:lstStyle/>
      <a:p>
        <a:r>
          <a:rPr lang="en-US"/>
          <a:t>maybe need to share the extent to which there is any evidence to support these interventions? Like muscle energy?</a:t>
        </a:r>
      </a:p>
    </p188:txBody>
  </p188:cm>
</p188:cmLst>
</file>

<file path=ppt/comments/modernComment_119_60579681.xml><?xml version="1.0" encoding="utf-8"?>
<p188:cmLst xmlns:a="http://schemas.openxmlformats.org/drawingml/2006/main" xmlns:r="http://schemas.openxmlformats.org/officeDocument/2006/relationships" xmlns:p188="http://schemas.microsoft.com/office/powerpoint/2018/8/main">
  <p188:cm id="{743FE621-B704-4284-AAE0-FBD9D070F63F}" authorId="{1A333940-09AD-0F97-E5F0-15517B45225C}" created="2024-02-27T15:24:28.789">
    <pc:sldMkLst xmlns:pc="http://schemas.microsoft.com/office/powerpoint/2013/main/command">
      <pc:docMk/>
      <pc:sldMk cId="1616352897" sldId="281"/>
    </pc:sldMkLst>
    <p188:txBody>
      <a:bodyPr/>
      <a:lstStyle/>
      <a:p>
        <a:r>
          <a:rPr lang="en-US"/>
          <a:t>With all, what about education/behavior change/ exercise promotion. Want to emphasize that we want to help them be more active in their daily life and not just do singular interventions with them</a:t>
        </a:r>
      </a:p>
    </p188:txBody>
  </p188:cm>
</p188:cmLst>
</file>

<file path=ppt/comments/modernComment_123_C379A31.xml><?xml version="1.0" encoding="utf-8"?>
<p188:cmLst xmlns:a="http://schemas.openxmlformats.org/drawingml/2006/main" xmlns:r="http://schemas.openxmlformats.org/officeDocument/2006/relationships" xmlns:p188="http://schemas.microsoft.com/office/powerpoint/2018/8/main">
  <p188:cm id="{AE864347-028C-43D7-BD5E-385D42493193}" authorId="{1A333940-09AD-0F97-E5F0-15517B45225C}" created="2024-02-27T15:26:40.762">
    <pc:sldMkLst xmlns:pc="http://schemas.microsoft.com/office/powerpoint/2013/main/command">
      <pc:docMk/>
      <pc:sldMk cId="204970545" sldId="291"/>
    </pc:sldMkLst>
    <p188:replyLst>
      <p188:reply id="{6A77F3E1-0121-41B5-9E8A-1F4895CEDB64}" authorId="{1A333940-09AD-0F97-E5F0-15517B45225C}" created="2024-02-27T15:29:46.924">
        <p188:txBody>
          <a:bodyPr/>
          <a:lstStyle/>
          <a:p>
            <a:r>
              <a:rPr lang="en-US"/>
              <a:t>I see this is later</a:t>
            </a:r>
          </a:p>
        </p188:txBody>
      </p188:reply>
    </p188:replyLst>
    <p188:txBody>
      <a:bodyPr/>
      <a:lstStyle/>
      <a:p>
        <a:r>
          <a:rPr lang="en-US"/>
          <a:t>How will you talk about PT managemnet?</a:t>
        </a:r>
      </a:p>
    </p188:txBody>
    <p188:extLst>
      <p:ext xmlns:p="http://schemas.openxmlformats.org/presentationml/2006/main" uri="{57CB4572-C831-44C2-8A1C-0ADB6CCDFE69}">
        <p223:reactions xmlns:p223="http://schemas.microsoft.com/office/powerpoint/2022/03/main">
          <p223:rxn type="👍">
            <p223:instance time="2024-02-28T20:50:51.542" authorId="{00C85A4D-E41E-4EE5-32E3-23C12CFF316F}"/>
          </p223:rxn>
        </p223:reactions>
      </p:ext>
    </p188:extLst>
  </p188:cm>
</p188:cmLst>
</file>

<file path=ppt/comments/modernComment_129_928F8590.xml><?xml version="1.0" encoding="utf-8"?>
<p188:cmLst xmlns:a="http://schemas.openxmlformats.org/drawingml/2006/main" xmlns:r="http://schemas.openxmlformats.org/officeDocument/2006/relationships" xmlns:p188="http://schemas.microsoft.com/office/powerpoint/2018/8/main">
  <p188:cm id="{F11420DC-3166-43E3-9220-BBC6612C0544}" authorId="{EF9C90C9-7FB8-199B-C031-7212E074C59A}" created="2024-02-23T02:18:09.108">
    <pc:sldMkLst xmlns:pc="http://schemas.microsoft.com/office/powerpoint/2013/main/command">
      <pc:docMk/>
      <pc:sldMk cId="2458879376" sldId="297"/>
    </pc:sldMkLst>
    <p188:replyLst>
      <p188:reply id="{86B01AF5-54D7-40B1-B514-A26B645FCF3A}" authorId="{00C85A4D-E41E-4EE5-32E3-23C12CFF316F}" created="2024-02-26T00:11:37.423">
        <p188:txBody>
          <a:bodyPr/>
          <a:lstStyle/>
          <a:p>
            <a:r>
              <a:rPr lang="en-US"/>
              <a:t>Consider Reiter gone</a:t>
            </a:r>
          </a:p>
        </p188:txBody>
      </p188:reply>
      <p188:reply id="{77FEF9F1-3E18-4F0A-8DE9-464AC737AC4D}" authorId="{1A333940-09AD-0F97-E5F0-15517B45225C}" created="2024-02-27T15:27:03.809">
        <p188:txBody>
          <a:bodyPr/>
          <a:lstStyle/>
          <a:p>
            <a:r>
              <a:rPr lang="en-US"/>
              <a:t>haha</a:t>
            </a:r>
          </a:p>
        </p188:txBody>
      </p188:reply>
    </p188:replyLst>
    <p188:txBody>
      <a:bodyPr/>
      <a:lstStyle/>
      <a:p>
        <a:r>
          <a:rPr lang="en-US"/>
          <a:t>My personal soapbox, but the name Reiter's syndrome is VERY uncommon and anachronistic.  Hans Reiter was not the first to describe Reactive Arthritis, he incorrectly identified the pathogenesis of reactive arthritis, and he was the quality control officer at Buchenwald.  </a:t>
        </a:r>
      </a:p>
    </p188:txBody>
    <p188:extLst>
      <p:ext xmlns:p="http://schemas.openxmlformats.org/presentationml/2006/main" uri="{57CB4572-C831-44C2-8A1C-0ADB6CCDFE69}">
        <p223:reactions xmlns:p223="http://schemas.microsoft.com/office/powerpoint/2022/03/main">
          <p223:rxn type="👍">
            <p223:instance time="2024-02-26T00:11:19.439" authorId="{00C85A4D-E41E-4EE5-32E3-23C12CFF316F}"/>
          </p223:rxn>
        </p223:reactions>
      </p:ext>
    </p188:extLst>
  </p188:cm>
</p188:cmLst>
</file>

<file path=ppt/comments/modernComment_131_43DC7DF6.xml><?xml version="1.0" encoding="utf-8"?>
<p188:cmLst xmlns:a="http://schemas.openxmlformats.org/drawingml/2006/main" xmlns:r="http://schemas.openxmlformats.org/officeDocument/2006/relationships" xmlns:p188="http://schemas.microsoft.com/office/powerpoint/2018/8/main">
  <p188:cm id="{19C7700C-A9AB-4DB3-ADE5-F9C50FC89705}" authorId="{1A333940-09AD-0F97-E5F0-15517B45225C}" created="2024-02-27T14:43:26.538">
    <pc:sldMkLst xmlns:pc="http://schemas.microsoft.com/office/powerpoint/2013/main/command">
      <pc:docMk/>
      <pc:sldMk cId="1138523638" sldId="305"/>
    </pc:sldMkLst>
    <p188:txBody>
      <a:bodyPr/>
      <a:lstStyle/>
      <a:p>
        <a:r>
          <a:rPr lang="en-US"/>
          <a:t>Good. Important to point out that we often think of PT as integral to MSK care, yet this is one branch of MSK care that we often overlook or limit in our scope of thinking</a:t>
        </a:r>
      </a:p>
    </p188:txBody>
  </p188:cm>
</p188:cmLst>
</file>

<file path=ppt/comments/modernComment_133_4D73E3BE.xml><?xml version="1.0" encoding="utf-8"?>
<p188:cmLst xmlns:a="http://schemas.openxmlformats.org/drawingml/2006/main" xmlns:r="http://schemas.openxmlformats.org/officeDocument/2006/relationships" xmlns:p188="http://schemas.microsoft.com/office/powerpoint/2018/8/main">
  <p188:cm id="{CEE14AE7-5483-4AD4-A4D9-F080C8763E3E}" authorId="{EF9C90C9-7FB8-199B-C031-7212E074C59A}" created="2024-02-23T02:41:10.518">
    <pc:sldMkLst xmlns:pc="http://schemas.microsoft.com/office/powerpoint/2013/main/command">
      <pc:docMk/>
      <pc:sldMk cId="1299440574" sldId="307"/>
    </pc:sldMkLst>
    <p188:replyLst>
      <p188:reply id="{87ECD235-8F22-4697-9E3A-9858FE69CC93}" authorId="{1A333940-09AD-0F97-E5F0-15517B45225C}" created="2024-02-27T15:29:28.189">
        <p188:txBody>
          <a:bodyPr/>
          <a:lstStyle/>
          <a:p>
            <a:r>
              <a:rPr lang="en-US"/>
              <a:t>I think this is a good reminder, that if they are getting good medical care, we can focus on function. Anyone with functional limitation is in the scope of PT care. We use out clinical exam to determine what would be helpful to meet their goals</a:t>
            </a:r>
          </a:p>
        </p188:txBody>
      </p188:reply>
      <p188:reply id="{B56020D4-2EA5-4EA6-96ED-B2D1E06EBDF5}" authorId="{1A333940-09AD-0F97-E5F0-15517B45225C}" created="2024-02-27T15:31:20.286">
        <p188:txBody>
          <a:bodyPr/>
          <a:lstStyle/>
          <a:p>
            <a:r>
              <a:rPr lang="en-US"/>
              <a:t>Given the next slide, we need the to emphasize the the focus of PT is the functional goal. The treatments on the next slide are all strategies that can be useful to help us reach the functional goals. But alone, they don't mean much and are not skilled PT.</a:t>
            </a:r>
          </a:p>
        </p188:txBody>
      </p188:reply>
    </p188:replyLst>
    <p188:txBody>
      <a:bodyPr/>
      <a:lstStyle/>
      <a:p>
        <a:r>
          <a:rPr lang="en-US"/>
          <a:t>So we can keep digging to see if we find anything, but you are correct that there just is not much information here.
For ReA I would highlight screening for active infection as ReA tends to correspond to an infection and that warrants a referral; engagement with PT will depend on the nature and severity of the infection.  Although PsA does not tend to have a high infection rate, this may be a time to discuss skin integrity assessment related to the psoriasis (time permitting).
For PsA generally, it is very specific to where the impairment is and the assessment will be tailored to the joints involved.  However, without further guidance, my understanding and recommendation has been to parallel assessment related to AS.
Looking at your chart on slide 24: Medical history, Hx of present illness, social hx, and medication will be the same (think CRAPI with HLA-B27). For the objective assessments, just imagine how you would modify the elements discussed say for dactylitis.</a:t>
        </a:r>
      </a:p>
    </p188:txBody>
  </p188:cm>
</p188:cmLst>
</file>

<file path=ppt/comments/modernComment_134_D0EE1BBE.xml><?xml version="1.0" encoding="utf-8"?>
<p188:cmLst xmlns:a="http://schemas.openxmlformats.org/drawingml/2006/main" xmlns:r="http://schemas.openxmlformats.org/officeDocument/2006/relationships" xmlns:p188="http://schemas.microsoft.com/office/powerpoint/2018/8/main">
  <p188:cm id="{CAB0569D-491E-416C-94D2-6993E042457B}" authorId="{EF9C90C9-7FB8-199B-C031-7212E074C59A}" created="2024-02-23T02:42:19.941">
    <pc:sldMkLst xmlns:pc="http://schemas.microsoft.com/office/powerpoint/2013/main/command">
      <pc:docMk/>
      <pc:sldMk cId="3505265598" sldId="308"/>
    </pc:sldMkLst>
    <p188:replyLst>
      <p188:reply id="{DDD0C8AE-E21E-4C9D-B9A1-691FAEEEFA37}" authorId="{00C85A4D-E41E-4EE5-32E3-23C12CFF316F}" created="2024-02-26T00:16:17.819">
        <p188:txBody>
          <a:bodyPr/>
          <a:lstStyle/>
          <a:p>
            <a:r>
              <a:rPr lang="en-US"/>
              <a:t>Great point!! Added to slide</a:t>
            </a:r>
          </a:p>
        </p188:txBody>
      </p188:reply>
    </p188:replyLst>
    <p188:txBody>
      <a:bodyPr/>
      <a:lstStyle/>
      <a:p>
        <a:r>
          <a:rPr lang="en-US"/>
          <a:t>Remember skin integrity and infection status are SUPER important for Aquatic Therapy.</a:t>
        </a:r>
      </a:p>
    </p188:txBody>
    <p188:extLst>
      <p:ext xmlns:p="http://schemas.openxmlformats.org/presentationml/2006/main" uri="{57CB4572-C831-44C2-8A1C-0ADB6CCDFE69}">
        <p223:reactions xmlns:p223="http://schemas.microsoft.com/office/powerpoint/2022/03/main">
          <p223:rxn type="👍">
            <p223:instance time="2024-02-26T00:16:05.569" authorId="{00C85A4D-E41E-4EE5-32E3-23C12CFF316F}"/>
          </p223:rxn>
        </p223:reactions>
      </p:ext>
    </p188:extLst>
  </p188:cm>
</p188:cmLst>
</file>

<file path=ppt/comments/modernComment_137_7404726F.xml><?xml version="1.0" encoding="utf-8"?>
<p188:cmLst xmlns:a="http://schemas.openxmlformats.org/drawingml/2006/main" xmlns:r="http://schemas.openxmlformats.org/officeDocument/2006/relationships" xmlns:p188="http://schemas.microsoft.com/office/powerpoint/2018/8/main">
  <p188:cm id="{7A5DA35A-B88A-4E53-A005-0CD51BD066A1}" authorId="{EF9C90C9-7FB8-199B-C031-7212E074C59A}" created="2024-02-23T02:51:13.985">
    <pc:sldMkLst xmlns:pc="http://schemas.microsoft.com/office/powerpoint/2013/main/command">
      <pc:docMk/>
      <pc:sldMk cId="1946448495" sldId="311"/>
    </pc:sldMkLst>
    <p188:replyLst>
      <p188:reply id="{13796F4E-15B7-4BB8-9040-F81E50160041}" authorId="{00C85A4D-E41E-4EE5-32E3-23C12CFF316F}" created="2024-02-26T00:17:56.649">
        <p188:txBody>
          <a:bodyPr/>
          <a:lstStyle/>
          <a:p>
            <a:r>
              <a:rPr lang="en-US"/>
              <a:t>Thank you I saw your previous comments and added irreversible joint deformation to all the slides to reiterate the importance. Thank you for pointing this out!!</a:t>
            </a:r>
          </a:p>
        </p188:txBody>
      </p188:reply>
      <p188:reply id="{C546B339-F458-4F8F-A02B-DC0568AC6BFA}" authorId="{1A333940-09AD-0F97-E5F0-15517B45225C}" created="2024-02-27T15:33:36.650">
        <p188:txBody>
          <a:bodyPr/>
          <a:lstStyle/>
          <a:p>
            <a:r>
              <a:rPr lang="en-US"/>
              <a:t>To the third bullet, specific that this would if an undiagnosed rheumatic condition. If you think there is an underlying rheumatic condition you can refer back AND continue to treat for functional limitations. You don't need to wait to see if they are not responding to PT</a:t>
            </a:r>
          </a:p>
        </p188:txBody>
      </p188:reply>
    </p188:replyLst>
    <p188:txBody>
      <a:bodyPr/>
      <a:lstStyle/>
      <a:p>
        <a:r>
          <a:rPr lang="en-US"/>
          <a:t>More of a general comment, but with the second bullet point, preventing progression of disease and complications is big.
To this point, although it feels like maybe it is obvious, it is important to note that many of the deformations are irreversible.  Because of this, it is good to highlight that early intervention is important in preventing disease progression to prevent that irreversible damage/deformation.  I will go back now and note a few places in which emphasizing the irreversible nature is important.</a:t>
        </a:r>
      </a:p>
    </p188:txBody>
  </p188:cm>
</p188:cmLst>
</file>

<file path=ppt/comments/modernComment_13B_25FF8B56.xml><?xml version="1.0" encoding="utf-8"?>
<p188:cmLst xmlns:a="http://schemas.openxmlformats.org/drawingml/2006/main" xmlns:r="http://schemas.openxmlformats.org/officeDocument/2006/relationships" xmlns:p188="http://schemas.microsoft.com/office/powerpoint/2018/8/main">
  <p188:cm id="{20B4B861-2A91-4406-9CB3-B61DC758C0B4}" authorId="{1A333940-09AD-0F97-E5F0-15517B45225C}" created="2024-02-27T15:18:21.902">
    <pc:sldMkLst xmlns:pc="http://schemas.microsoft.com/office/powerpoint/2013/main/command">
      <pc:docMk/>
      <pc:sldMk cId="637504342" sldId="315"/>
    </pc:sldMkLst>
    <p188:replyLst>
      <p188:reply id="{3C2835C7-E5C5-41F3-9E4D-3DF02A4FCA29}" authorId="{00C85A4D-E41E-4EE5-32E3-23C12CFF316F}" created="2024-02-28T20:44:13.016">
        <p188:txBody>
          <a:bodyPr/>
          <a:lstStyle/>
          <a:p>
            <a:r>
              <a:rPr lang="en-US"/>
              <a:t>I could cut this slide and just show Schober method?
I have explanations in my notes section where I was going to explain them </a:t>
            </a:r>
          </a:p>
        </p188:txBody>
      </p188:reply>
    </p188:replyLst>
    <p188:txBody>
      <a:bodyPr/>
      <a:lstStyle/>
      <a:p>
        <a:r>
          <a:rPr lang="en-US"/>
          <a:t>How to plan to discuss these? Not necessarily relevant to PT in all contexts, and they may have limited exposure to PROs thus far. Only what they already have learned in this class.</a:t>
        </a:r>
      </a:p>
    </p188:txBody>
  </p188:cm>
</p188:cmLst>
</file>

<file path=ppt/comments/modernComment_13D_1A29E657.xml><?xml version="1.0" encoding="utf-8"?>
<p188:cmLst xmlns:a="http://schemas.openxmlformats.org/drawingml/2006/main" xmlns:r="http://schemas.openxmlformats.org/officeDocument/2006/relationships" xmlns:p188="http://schemas.microsoft.com/office/powerpoint/2018/8/main">
  <p188:cm id="{7820B739-A3ED-40D5-BDD1-3B8D36F0F462}" authorId="{1A333940-09AD-0F97-E5F0-15517B45225C}" created="2024-02-21T21:28:33.994">
    <pc:sldMkLst xmlns:pc="http://schemas.microsoft.com/office/powerpoint/2013/main/command">
      <pc:docMk/>
      <pc:sldMk cId="438953559" sldId="317"/>
    </pc:sldMkLst>
    <p188:replyLst>
      <p188:reply id="{0C03D684-0521-448B-9B0D-D5A42B360138}" authorId="{EF9C90C9-7FB8-199B-C031-7212E074C59A}" created="2024-02-23T03:26:34.269">
        <p188:txBody>
          <a:bodyPr/>
          <a:lstStyle/>
          <a:p>
            <a:r>
              <a:rPr lang="en-US"/>
              <a:t>I agree.  Perhaps list the different subtypes to illustrate how diverse PsA can be, but only give the broadest of overviews of what the different subtypes look like?</a:t>
            </a:r>
          </a:p>
        </p188:txBody>
      </p188:reply>
      <p188:reply id="{1549A6A1-5F60-4118-A2E6-8468E86DCFEC}" authorId="{00C85A4D-E41E-4EE5-32E3-23C12CFF316F}" created="2024-02-28T20:50:40.370">
        <p188:txBody>
          <a:bodyPr/>
          <a:lstStyle/>
          <a:p>
            <a:r>
              <a:rPr lang="en-US"/>
              <a:t>is this ok?</a:t>
            </a:r>
          </a:p>
        </p188:txBody>
      </p188:reply>
    </p188:replyLst>
    <p188:txBody>
      <a:bodyPr/>
      <a:lstStyle/>
      <a:p>
        <a:r>
          <a:rPr lang="en-US"/>
          <a:t>oligo and poly often come up in rheum generally...if not here maybe these are terms we can introduce somewhere
Otherwise, I don't think they need the 5 subtypes of PsA specifically</a:t>
        </a:r>
      </a:p>
    </p188:txBody>
  </p188:cm>
</p188:cmLst>
</file>

<file path=ppt/comments/modernComment_145_BD318234.xml><?xml version="1.0" encoding="utf-8"?>
<p188:cmLst xmlns:a="http://schemas.openxmlformats.org/drawingml/2006/main" xmlns:r="http://schemas.openxmlformats.org/officeDocument/2006/relationships" xmlns:p188="http://schemas.microsoft.com/office/powerpoint/2018/8/main">
  <p188:cm id="{C4B68108-2C73-4B03-927C-44B4402851E1}" authorId="{00C85A4D-E41E-4EE5-32E3-23C12CFF316F}" created="2024-03-04T02:57:07.654">
    <ac:deMkLst xmlns:ac="http://schemas.microsoft.com/office/drawing/2013/main/command">
      <pc:docMk xmlns:pc="http://schemas.microsoft.com/office/powerpoint/2013/main/command"/>
      <pc:sldMk xmlns:pc="http://schemas.microsoft.com/office/powerpoint/2013/main/command" cId="3174138420" sldId="325"/>
      <ac:spMk id="2" creationId="{565B068D-5325-C136-2B9A-1464D3D6BD2B}"/>
    </ac:deMkLst>
    <p188:replyLst>
      <p188:reply id="{A6357E0B-D5A8-4F4F-99A2-9CB97160DE37}" authorId="{1A333940-09AD-0F97-E5F0-15517B45225C}" created="2024-03-04T14:52:42.688">
        <p188:txBody>
          <a:bodyPr/>
          <a:lstStyle/>
          <a:p>
            <a:r>
              <a:rPr lang="en-US"/>
              <a:t>I think a slide before this would be helpful; also for swelling, warmth, tenderness - add "joint"</a:t>
            </a:r>
          </a:p>
        </p188:txBody>
        <p188:extLst>
          <p:ext xmlns:p="http://schemas.openxmlformats.org/presentationml/2006/main" uri="{57CB4572-C831-44C2-8A1C-0ADB6CCDFE69}">
            <p223:reactions xmlns:p223="http://schemas.microsoft.com/office/powerpoint/2022/03/main">
              <p223:rxn type="👍">
                <p223:instance time="2024-03-06T02:41:34.835" authorId="{00C85A4D-E41E-4EE5-32E3-23C12CFF316F}"/>
              </p223:rxn>
            </p223:reactions>
          </p:ext>
        </p188:extLst>
      </p188:reply>
    </p188:replyLst>
    <p188:txBody>
      <a:bodyPr/>
      <a:lstStyle/>
      <a:p>
        <a:r>
          <a:rPr lang="en-US"/>
          <a:t>I added this slide because when practicing presenting I realized their needed to be a transition from talking about rheumatic conditions to application of inflammatory vs mechanical back pain. 
I have a note to mention that arthritis can be divided into inflammatory and non-inflammatory and that it would be discussed in the RA vs OA lecture... do you think I need a slide before this that briefly explains the two subtypes of arthritis? or just say it out loud during this slide?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EB2CB6-2008-4734-BFE1-9EFF88323253}"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781FFD0E-3A9C-455B-A830-C746D11AC56B}">
      <dgm:prSet/>
      <dgm:spPr/>
      <dgm:t>
        <a:bodyPr/>
        <a:lstStyle/>
        <a:p>
          <a:r>
            <a:rPr lang="en-US"/>
            <a:t>Defined as painful inflammation and stiffness of the joints</a:t>
          </a:r>
        </a:p>
      </dgm:t>
    </dgm:pt>
    <dgm:pt modelId="{27A2F615-A2ED-4462-A7AE-CC212E8FFB56}" type="parTrans" cxnId="{74AC0894-0AC7-4894-AC1A-4657A629D8C6}">
      <dgm:prSet/>
      <dgm:spPr/>
      <dgm:t>
        <a:bodyPr/>
        <a:lstStyle/>
        <a:p>
          <a:endParaRPr lang="en-US"/>
        </a:p>
      </dgm:t>
    </dgm:pt>
    <dgm:pt modelId="{2BBAF451-62C4-46C8-B9F7-48408540C7F7}" type="sibTrans" cxnId="{74AC0894-0AC7-4894-AC1A-4657A629D8C6}">
      <dgm:prSet/>
      <dgm:spPr/>
      <dgm:t>
        <a:bodyPr/>
        <a:lstStyle/>
        <a:p>
          <a:endParaRPr lang="en-US"/>
        </a:p>
      </dgm:t>
    </dgm:pt>
    <dgm:pt modelId="{B313A727-AAF1-40A3-A776-7B5E6F6A18BF}">
      <dgm:prSet/>
      <dgm:spPr/>
      <dgm:t>
        <a:bodyPr/>
        <a:lstStyle/>
        <a:p>
          <a:r>
            <a:rPr lang="en-US"/>
            <a:t>Two categories:</a:t>
          </a:r>
        </a:p>
      </dgm:t>
    </dgm:pt>
    <dgm:pt modelId="{57CFB89E-8E1B-460C-9BCF-9CE23CBE5832}" type="parTrans" cxnId="{40C4D69D-F1F0-4A1B-9A23-64694C72716B}">
      <dgm:prSet/>
      <dgm:spPr/>
      <dgm:t>
        <a:bodyPr/>
        <a:lstStyle/>
        <a:p>
          <a:endParaRPr lang="en-US"/>
        </a:p>
      </dgm:t>
    </dgm:pt>
    <dgm:pt modelId="{04873D01-E1A4-4741-9123-A2FD6304D8D2}" type="sibTrans" cxnId="{40C4D69D-F1F0-4A1B-9A23-64694C72716B}">
      <dgm:prSet/>
      <dgm:spPr/>
      <dgm:t>
        <a:bodyPr/>
        <a:lstStyle/>
        <a:p>
          <a:endParaRPr lang="en-US"/>
        </a:p>
      </dgm:t>
    </dgm:pt>
    <dgm:pt modelId="{7E665EB9-34EA-4B7A-9B14-4EBA19DDAC32}">
      <dgm:prSet/>
      <dgm:spPr/>
      <dgm:t>
        <a:bodyPr/>
        <a:lstStyle/>
        <a:p>
          <a:r>
            <a:rPr lang="en-US"/>
            <a:t>Inflammatory Arthritis</a:t>
          </a:r>
        </a:p>
      </dgm:t>
    </dgm:pt>
    <dgm:pt modelId="{118DBC48-8062-43A2-9375-54776037E3C9}" type="parTrans" cxnId="{344E3284-0FB0-4BAD-9C37-7B734FFC0234}">
      <dgm:prSet/>
      <dgm:spPr/>
      <dgm:t>
        <a:bodyPr/>
        <a:lstStyle/>
        <a:p>
          <a:endParaRPr lang="en-US"/>
        </a:p>
      </dgm:t>
    </dgm:pt>
    <dgm:pt modelId="{ED83DA26-389C-4C61-89C0-8612BB401069}" type="sibTrans" cxnId="{344E3284-0FB0-4BAD-9C37-7B734FFC0234}">
      <dgm:prSet/>
      <dgm:spPr/>
      <dgm:t>
        <a:bodyPr/>
        <a:lstStyle/>
        <a:p>
          <a:endParaRPr lang="en-US"/>
        </a:p>
      </dgm:t>
    </dgm:pt>
    <dgm:pt modelId="{02EFE97C-DCE3-43F2-9F85-E0F241ECD064}">
      <dgm:prSet/>
      <dgm:spPr/>
      <dgm:t>
        <a:bodyPr/>
        <a:lstStyle/>
        <a:p>
          <a:r>
            <a:rPr lang="en-US"/>
            <a:t>Non-inflammatory Arthritis </a:t>
          </a:r>
        </a:p>
      </dgm:t>
    </dgm:pt>
    <dgm:pt modelId="{F906C321-0B72-4684-AB75-5170C8162AD0}" type="parTrans" cxnId="{EB9762FA-02A3-4FEB-A44F-334565057566}">
      <dgm:prSet/>
      <dgm:spPr/>
      <dgm:t>
        <a:bodyPr/>
        <a:lstStyle/>
        <a:p>
          <a:endParaRPr lang="en-US"/>
        </a:p>
      </dgm:t>
    </dgm:pt>
    <dgm:pt modelId="{58F16E8D-FE25-4D0E-A824-AB21B1C79EA5}" type="sibTrans" cxnId="{EB9762FA-02A3-4FEB-A44F-334565057566}">
      <dgm:prSet/>
      <dgm:spPr/>
      <dgm:t>
        <a:bodyPr/>
        <a:lstStyle/>
        <a:p>
          <a:endParaRPr lang="en-US"/>
        </a:p>
      </dgm:t>
    </dgm:pt>
    <dgm:pt modelId="{AC19FA97-B569-4566-A676-1430E35D49AB}" type="pres">
      <dgm:prSet presAssocID="{8EEB2CB6-2008-4734-BFE1-9EFF88323253}" presName="Name0" presStyleCnt="0">
        <dgm:presLayoutVars>
          <dgm:dir/>
          <dgm:animLvl val="lvl"/>
          <dgm:resizeHandles val="exact"/>
        </dgm:presLayoutVars>
      </dgm:prSet>
      <dgm:spPr/>
    </dgm:pt>
    <dgm:pt modelId="{F53701B2-D2DF-4D60-8906-5C2F7806AAD7}" type="pres">
      <dgm:prSet presAssocID="{B313A727-AAF1-40A3-A776-7B5E6F6A18BF}" presName="boxAndChildren" presStyleCnt="0"/>
      <dgm:spPr/>
    </dgm:pt>
    <dgm:pt modelId="{E1852F73-42E9-414F-BE6D-79E27DD7C38A}" type="pres">
      <dgm:prSet presAssocID="{B313A727-AAF1-40A3-A776-7B5E6F6A18BF}" presName="parentTextBox" presStyleLbl="node1" presStyleIdx="0" presStyleCnt="2"/>
      <dgm:spPr/>
    </dgm:pt>
    <dgm:pt modelId="{BC4B7597-A01B-414C-8EAC-BFAF2987E8A9}" type="pres">
      <dgm:prSet presAssocID="{B313A727-AAF1-40A3-A776-7B5E6F6A18BF}" presName="entireBox" presStyleLbl="node1" presStyleIdx="0" presStyleCnt="2"/>
      <dgm:spPr>
        <a:solidFill>
          <a:srgbClr val="8264BD"/>
        </a:solidFill>
      </dgm:spPr>
    </dgm:pt>
    <dgm:pt modelId="{53506348-5A57-4081-AD86-74C5F1C50FD3}" type="pres">
      <dgm:prSet presAssocID="{B313A727-AAF1-40A3-A776-7B5E6F6A18BF}" presName="descendantBox" presStyleCnt="0"/>
      <dgm:spPr/>
    </dgm:pt>
    <dgm:pt modelId="{2F847123-A0CA-49EE-A0AE-0DB1D6915548}" type="pres">
      <dgm:prSet presAssocID="{7E665EB9-34EA-4B7A-9B14-4EBA19DDAC32}" presName="childTextBox" presStyleLbl="fgAccFollowNode1" presStyleIdx="0" presStyleCnt="2">
        <dgm:presLayoutVars>
          <dgm:bulletEnabled val="1"/>
        </dgm:presLayoutVars>
      </dgm:prSet>
      <dgm:spPr/>
    </dgm:pt>
    <dgm:pt modelId="{306A122D-A5C3-4CA7-8E0E-AC1C2B1FF027}" type="pres">
      <dgm:prSet presAssocID="{02EFE97C-DCE3-43F2-9F85-E0F241ECD064}" presName="childTextBox" presStyleLbl="fgAccFollowNode1" presStyleIdx="1" presStyleCnt="2">
        <dgm:presLayoutVars>
          <dgm:bulletEnabled val="1"/>
        </dgm:presLayoutVars>
      </dgm:prSet>
      <dgm:spPr/>
    </dgm:pt>
    <dgm:pt modelId="{37842F7D-170D-49DB-BF89-0CE3F44FF47A}" type="pres">
      <dgm:prSet presAssocID="{2BBAF451-62C4-46C8-B9F7-48408540C7F7}" presName="sp" presStyleCnt="0"/>
      <dgm:spPr/>
    </dgm:pt>
    <dgm:pt modelId="{8740E2D9-F796-40C9-8E80-B5D46CC4DC4F}" type="pres">
      <dgm:prSet presAssocID="{781FFD0E-3A9C-455B-A830-C746D11AC56B}" presName="arrowAndChildren" presStyleCnt="0"/>
      <dgm:spPr/>
    </dgm:pt>
    <dgm:pt modelId="{F5DA146B-FD93-4A35-B108-0C86A6CC5342}" type="pres">
      <dgm:prSet presAssocID="{781FFD0E-3A9C-455B-A830-C746D11AC56B}" presName="parentTextArrow" presStyleLbl="node1" presStyleIdx="1" presStyleCnt="2"/>
      <dgm:spPr>
        <a:solidFill>
          <a:srgbClr val="8264BD"/>
        </a:solidFill>
      </dgm:spPr>
    </dgm:pt>
  </dgm:ptLst>
  <dgm:cxnLst>
    <dgm:cxn modelId="{1A585614-E2A9-4B03-B5F8-E65DE32EDF4D}" type="presOf" srcId="{7E665EB9-34EA-4B7A-9B14-4EBA19DDAC32}" destId="{2F847123-A0CA-49EE-A0AE-0DB1D6915548}" srcOrd="0" destOrd="0" presId="urn:microsoft.com/office/officeart/2005/8/layout/process4"/>
    <dgm:cxn modelId="{F66CC927-7D26-4AB1-B2F5-2662404E9A01}" type="presOf" srcId="{B313A727-AAF1-40A3-A776-7B5E6F6A18BF}" destId="{BC4B7597-A01B-414C-8EAC-BFAF2987E8A9}" srcOrd="1" destOrd="0" presId="urn:microsoft.com/office/officeart/2005/8/layout/process4"/>
    <dgm:cxn modelId="{344E3284-0FB0-4BAD-9C37-7B734FFC0234}" srcId="{B313A727-AAF1-40A3-A776-7B5E6F6A18BF}" destId="{7E665EB9-34EA-4B7A-9B14-4EBA19DDAC32}" srcOrd="0" destOrd="0" parTransId="{118DBC48-8062-43A2-9375-54776037E3C9}" sibTransId="{ED83DA26-389C-4C61-89C0-8612BB401069}"/>
    <dgm:cxn modelId="{74AC0894-0AC7-4894-AC1A-4657A629D8C6}" srcId="{8EEB2CB6-2008-4734-BFE1-9EFF88323253}" destId="{781FFD0E-3A9C-455B-A830-C746D11AC56B}" srcOrd="0" destOrd="0" parTransId="{27A2F615-A2ED-4462-A7AE-CC212E8FFB56}" sibTransId="{2BBAF451-62C4-46C8-B9F7-48408540C7F7}"/>
    <dgm:cxn modelId="{40C4D69D-F1F0-4A1B-9A23-64694C72716B}" srcId="{8EEB2CB6-2008-4734-BFE1-9EFF88323253}" destId="{B313A727-AAF1-40A3-A776-7B5E6F6A18BF}" srcOrd="1" destOrd="0" parTransId="{57CFB89E-8E1B-460C-9BCF-9CE23CBE5832}" sibTransId="{04873D01-E1A4-4741-9123-A2FD6304D8D2}"/>
    <dgm:cxn modelId="{B0D9ECB5-20CC-49BA-9F77-E4D6CB17D41C}" type="presOf" srcId="{781FFD0E-3A9C-455B-A830-C746D11AC56B}" destId="{F5DA146B-FD93-4A35-B108-0C86A6CC5342}" srcOrd="0" destOrd="0" presId="urn:microsoft.com/office/officeart/2005/8/layout/process4"/>
    <dgm:cxn modelId="{C5819DD6-DA27-4D9C-B317-FD398C2985E1}" type="presOf" srcId="{8EEB2CB6-2008-4734-BFE1-9EFF88323253}" destId="{AC19FA97-B569-4566-A676-1430E35D49AB}" srcOrd="0" destOrd="0" presId="urn:microsoft.com/office/officeart/2005/8/layout/process4"/>
    <dgm:cxn modelId="{F2E295D9-65FF-420A-8E78-EB7819BB4789}" type="presOf" srcId="{B313A727-AAF1-40A3-A776-7B5E6F6A18BF}" destId="{E1852F73-42E9-414F-BE6D-79E27DD7C38A}" srcOrd="0" destOrd="0" presId="urn:microsoft.com/office/officeart/2005/8/layout/process4"/>
    <dgm:cxn modelId="{9390FCEB-B89C-4070-94EA-FD187769F102}" type="presOf" srcId="{02EFE97C-DCE3-43F2-9F85-E0F241ECD064}" destId="{306A122D-A5C3-4CA7-8E0E-AC1C2B1FF027}" srcOrd="0" destOrd="0" presId="urn:microsoft.com/office/officeart/2005/8/layout/process4"/>
    <dgm:cxn modelId="{EB9762FA-02A3-4FEB-A44F-334565057566}" srcId="{B313A727-AAF1-40A3-A776-7B5E6F6A18BF}" destId="{02EFE97C-DCE3-43F2-9F85-E0F241ECD064}" srcOrd="1" destOrd="0" parTransId="{F906C321-0B72-4684-AB75-5170C8162AD0}" sibTransId="{58F16E8D-FE25-4D0E-A824-AB21B1C79EA5}"/>
    <dgm:cxn modelId="{5C2C8BDF-AD3D-4D79-8B43-F19A493531AA}" type="presParOf" srcId="{AC19FA97-B569-4566-A676-1430E35D49AB}" destId="{F53701B2-D2DF-4D60-8906-5C2F7806AAD7}" srcOrd="0" destOrd="0" presId="urn:microsoft.com/office/officeart/2005/8/layout/process4"/>
    <dgm:cxn modelId="{257D745C-8136-40AA-AE98-78D8307191F7}" type="presParOf" srcId="{F53701B2-D2DF-4D60-8906-5C2F7806AAD7}" destId="{E1852F73-42E9-414F-BE6D-79E27DD7C38A}" srcOrd="0" destOrd="0" presId="urn:microsoft.com/office/officeart/2005/8/layout/process4"/>
    <dgm:cxn modelId="{1025BD06-7555-4BD2-AD3E-C6618313B28F}" type="presParOf" srcId="{F53701B2-D2DF-4D60-8906-5C2F7806AAD7}" destId="{BC4B7597-A01B-414C-8EAC-BFAF2987E8A9}" srcOrd="1" destOrd="0" presId="urn:microsoft.com/office/officeart/2005/8/layout/process4"/>
    <dgm:cxn modelId="{353F726E-AAE4-4D93-8EBB-6FF50E662DFB}" type="presParOf" srcId="{F53701B2-D2DF-4D60-8906-5C2F7806AAD7}" destId="{53506348-5A57-4081-AD86-74C5F1C50FD3}" srcOrd="2" destOrd="0" presId="urn:microsoft.com/office/officeart/2005/8/layout/process4"/>
    <dgm:cxn modelId="{C44C504B-255F-4018-AE41-11E55CA63DAE}" type="presParOf" srcId="{53506348-5A57-4081-AD86-74C5F1C50FD3}" destId="{2F847123-A0CA-49EE-A0AE-0DB1D6915548}" srcOrd="0" destOrd="0" presId="urn:microsoft.com/office/officeart/2005/8/layout/process4"/>
    <dgm:cxn modelId="{E1412826-27ED-4DF2-ADB6-1CF3F54EBE4A}" type="presParOf" srcId="{53506348-5A57-4081-AD86-74C5F1C50FD3}" destId="{306A122D-A5C3-4CA7-8E0E-AC1C2B1FF027}" srcOrd="1" destOrd="0" presId="urn:microsoft.com/office/officeart/2005/8/layout/process4"/>
    <dgm:cxn modelId="{86181FBE-6862-4587-BD86-5FC9C74C55C1}" type="presParOf" srcId="{AC19FA97-B569-4566-A676-1430E35D49AB}" destId="{37842F7D-170D-49DB-BF89-0CE3F44FF47A}" srcOrd="1" destOrd="0" presId="urn:microsoft.com/office/officeart/2005/8/layout/process4"/>
    <dgm:cxn modelId="{AAAD3D6E-1920-460C-A2FA-865FFACEC59E}" type="presParOf" srcId="{AC19FA97-B569-4566-A676-1430E35D49AB}" destId="{8740E2D9-F796-40C9-8E80-B5D46CC4DC4F}" srcOrd="2" destOrd="0" presId="urn:microsoft.com/office/officeart/2005/8/layout/process4"/>
    <dgm:cxn modelId="{B0B77285-9D28-430C-BDC0-B7FF41BBAD28}" type="presParOf" srcId="{8740E2D9-F796-40C9-8E80-B5D46CC4DC4F}" destId="{F5DA146B-FD93-4A35-B108-0C86A6CC534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D312D2-1597-4410-B777-AC31E6F0F99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2C8AFA2-A248-478E-B493-5F4D1BE43EB4}">
      <dgm:prSet/>
      <dgm:spPr/>
      <dgm:t>
        <a:bodyPr/>
        <a:lstStyle/>
        <a:p>
          <a:r>
            <a:rPr lang="en-US"/>
            <a:t>Sausage shaped finger, toe, or heel pain</a:t>
          </a:r>
        </a:p>
      </dgm:t>
    </dgm:pt>
    <dgm:pt modelId="{D0F1BA8E-48BA-46F4-884F-76FDD347BE74}" type="parTrans" cxnId="{1A6AB198-CE80-4731-8793-D14E0400F35F}">
      <dgm:prSet/>
      <dgm:spPr/>
      <dgm:t>
        <a:bodyPr/>
        <a:lstStyle/>
        <a:p>
          <a:endParaRPr lang="en-US"/>
        </a:p>
      </dgm:t>
    </dgm:pt>
    <dgm:pt modelId="{EC1ED775-17D6-4FB8-BFFE-5C20031D873C}" type="sibTrans" cxnId="{1A6AB198-CE80-4731-8793-D14E0400F35F}">
      <dgm:prSet/>
      <dgm:spPr/>
      <dgm:t>
        <a:bodyPr/>
        <a:lstStyle/>
        <a:p>
          <a:endParaRPr lang="en-US"/>
        </a:p>
      </dgm:t>
    </dgm:pt>
    <dgm:pt modelId="{C20DFC0D-A14F-4983-A63D-89E17E555438}">
      <dgm:prSet/>
      <dgm:spPr/>
      <dgm:t>
        <a:bodyPr/>
        <a:lstStyle/>
        <a:p>
          <a:r>
            <a:rPr lang="en-US"/>
            <a:t>Asymmetric </a:t>
          </a:r>
          <a:r>
            <a:rPr lang="en-US" err="1"/>
            <a:t>oligoarthritis</a:t>
          </a:r>
        </a:p>
      </dgm:t>
    </dgm:pt>
    <dgm:pt modelId="{5E9DAA02-98EC-442E-8764-8FDE095808C2}" type="parTrans" cxnId="{53CDBCE2-B970-42E4-A97D-95E347017DFC}">
      <dgm:prSet/>
      <dgm:spPr/>
      <dgm:t>
        <a:bodyPr/>
        <a:lstStyle/>
        <a:p>
          <a:endParaRPr lang="en-US"/>
        </a:p>
      </dgm:t>
    </dgm:pt>
    <dgm:pt modelId="{7DEB0949-8BC4-4449-B392-8579B573D757}" type="sibTrans" cxnId="{53CDBCE2-B970-42E4-A97D-95E347017DFC}">
      <dgm:prSet/>
      <dgm:spPr/>
      <dgm:t>
        <a:bodyPr/>
        <a:lstStyle/>
        <a:p>
          <a:endParaRPr lang="en-US"/>
        </a:p>
      </dgm:t>
    </dgm:pt>
    <dgm:pt modelId="{5286D203-1AD3-452B-86AA-AD86C533021D}">
      <dgm:prSet/>
      <dgm:spPr/>
      <dgm:t>
        <a:bodyPr/>
        <a:lstStyle/>
        <a:p>
          <a:pPr rtl="0"/>
          <a:r>
            <a:rPr lang="en-US"/>
            <a:t>Conjunctivitis or iritis</a:t>
          </a:r>
          <a:r>
            <a:rPr lang="en-US">
              <a:latin typeface="Calibri Light" panose="020F0302020204030204"/>
            </a:rPr>
            <a:t> </a:t>
          </a:r>
          <a:endParaRPr lang="en-US"/>
        </a:p>
      </dgm:t>
    </dgm:pt>
    <dgm:pt modelId="{7204DC5F-D722-4F0B-A4D9-FEFDD74CF42F}" type="parTrans" cxnId="{8F5D5273-2586-448A-875D-CA8E8CF8827E}">
      <dgm:prSet/>
      <dgm:spPr/>
      <dgm:t>
        <a:bodyPr/>
        <a:lstStyle/>
        <a:p>
          <a:endParaRPr lang="en-US"/>
        </a:p>
      </dgm:t>
    </dgm:pt>
    <dgm:pt modelId="{1C186FFF-86A6-42D4-910F-D1F841AE1780}" type="sibTrans" cxnId="{8F5D5273-2586-448A-875D-CA8E8CF8827E}">
      <dgm:prSet/>
      <dgm:spPr/>
      <dgm:t>
        <a:bodyPr/>
        <a:lstStyle/>
        <a:p>
          <a:endParaRPr lang="en-US"/>
        </a:p>
      </dgm:t>
    </dgm:pt>
    <dgm:pt modelId="{4BDFCAEB-810B-44DC-96B6-C6D349CD9630}">
      <dgm:prSet/>
      <dgm:spPr/>
      <dgm:t>
        <a:bodyPr/>
        <a:lstStyle/>
        <a:p>
          <a:pPr rtl="0"/>
          <a:r>
            <a:rPr lang="en-US"/>
            <a:t>Urethritis or genital ulcers</a:t>
          </a:r>
          <a:r>
            <a:rPr lang="en-US">
              <a:latin typeface="Calibri Light" panose="020F0302020204030204"/>
            </a:rPr>
            <a:t> </a:t>
          </a:r>
          <a:endParaRPr lang="en-US"/>
        </a:p>
      </dgm:t>
    </dgm:pt>
    <dgm:pt modelId="{5F7E6706-3CB4-4CE4-806D-4AE1D8A4A5EA}" type="parTrans" cxnId="{44F05698-3247-4206-AF1B-090F6BA951E2}">
      <dgm:prSet/>
      <dgm:spPr/>
      <dgm:t>
        <a:bodyPr/>
        <a:lstStyle/>
        <a:p>
          <a:endParaRPr lang="en-US"/>
        </a:p>
      </dgm:t>
    </dgm:pt>
    <dgm:pt modelId="{BF420FCF-5F7B-47D7-B26A-ECC177077FE5}" type="sibTrans" cxnId="{44F05698-3247-4206-AF1B-090F6BA951E2}">
      <dgm:prSet/>
      <dgm:spPr/>
      <dgm:t>
        <a:bodyPr/>
        <a:lstStyle/>
        <a:p>
          <a:endParaRPr lang="en-US"/>
        </a:p>
      </dgm:t>
    </dgm:pt>
    <dgm:pt modelId="{61F39450-998B-4196-B42D-C9C6A82F2D51}">
      <dgm:prSet/>
      <dgm:spPr/>
      <dgm:t>
        <a:bodyPr/>
        <a:lstStyle/>
        <a:p>
          <a:r>
            <a:rPr lang="en-US"/>
            <a:t>Acute diarrhea or cervicitis with 4 weeks of arthritis onset</a:t>
          </a:r>
        </a:p>
      </dgm:t>
    </dgm:pt>
    <dgm:pt modelId="{09DCAED7-EE93-4933-92C1-3B833C315E9F}" type="parTrans" cxnId="{104EDF8A-8A0F-4CCB-8757-7CA4D0248EE5}">
      <dgm:prSet/>
      <dgm:spPr/>
      <dgm:t>
        <a:bodyPr/>
        <a:lstStyle/>
        <a:p>
          <a:endParaRPr lang="en-US"/>
        </a:p>
      </dgm:t>
    </dgm:pt>
    <dgm:pt modelId="{ABFD583A-E7F7-48E8-AA98-0AAEB43AB334}" type="sibTrans" cxnId="{104EDF8A-8A0F-4CCB-8757-7CA4D0248EE5}">
      <dgm:prSet/>
      <dgm:spPr/>
      <dgm:t>
        <a:bodyPr/>
        <a:lstStyle/>
        <a:p>
          <a:endParaRPr lang="en-US"/>
        </a:p>
      </dgm:t>
    </dgm:pt>
    <dgm:pt modelId="{5B29D991-25FE-4E62-9233-4A335EBD8D51}" type="pres">
      <dgm:prSet presAssocID="{9AD312D2-1597-4410-B777-AC31E6F0F997}" presName="linear" presStyleCnt="0">
        <dgm:presLayoutVars>
          <dgm:animLvl val="lvl"/>
          <dgm:resizeHandles val="exact"/>
        </dgm:presLayoutVars>
      </dgm:prSet>
      <dgm:spPr/>
    </dgm:pt>
    <dgm:pt modelId="{85044B90-B1E4-4DED-B10A-25C359217FAA}" type="pres">
      <dgm:prSet presAssocID="{42C8AFA2-A248-478E-B493-5F4D1BE43EB4}" presName="parentText" presStyleLbl="node1" presStyleIdx="0" presStyleCnt="5">
        <dgm:presLayoutVars>
          <dgm:chMax val="0"/>
          <dgm:bulletEnabled val="1"/>
        </dgm:presLayoutVars>
      </dgm:prSet>
      <dgm:spPr/>
    </dgm:pt>
    <dgm:pt modelId="{4A50F56D-7E6C-4A30-B020-7CA3E6F2B3CC}" type="pres">
      <dgm:prSet presAssocID="{EC1ED775-17D6-4FB8-BFFE-5C20031D873C}" presName="spacer" presStyleCnt="0"/>
      <dgm:spPr/>
    </dgm:pt>
    <dgm:pt modelId="{3A8FD57F-B301-415A-8802-0565AF90237D}" type="pres">
      <dgm:prSet presAssocID="{C20DFC0D-A14F-4983-A63D-89E17E555438}" presName="parentText" presStyleLbl="node1" presStyleIdx="1" presStyleCnt="5">
        <dgm:presLayoutVars>
          <dgm:chMax val="0"/>
          <dgm:bulletEnabled val="1"/>
        </dgm:presLayoutVars>
      </dgm:prSet>
      <dgm:spPr/>
    </dgm:pt>
    <dgm:pt modelId="{5CE7999B-C4BB-4192-9E8F-DF0E31E8F3A0}" type="pres">
      <dgm:prSet presAssocID="{7DEB0949-8BC4-4449-B392-8579B573D757}" presName="spacer" presStyleCnt="0"/>
      <dgm:spPr/>
    </dgm:pt>
    <dgm:pt modelId="{8D8BB9F2-371A-49D5-B0D0-A9BA75FD32B0}" type="pres">
      <dgm:prSet presAssocID="{5286D203-1AD3-452B-86AA-AD86C533021D}" presName="parentText" presStyleLbl="node1" presStyleIdx="2" presStyleCnt="5">
        <dgm:presLayoutVars>
          <dgm:chMax val="0"/>
          <dgm:bulletEnabled val="1"/>
        </dgm:presLayoutVars>
      </dgm:prSet>
      <dgm:spPr/>
    </dgm:pt>
    <dgm:pt modelId="{EF4F2BC1-A8D5-4943-8A82-04546268D86B}" type="pres">
      <dgm:prSet presAssocID="{1C186FFF-86A6-42D4-910F-D1F841AE1780}" presName="spacer" presStyleCnt="0"/>
      <dgm:spPr/>
    </dgm:pt>
    <dgm:pt modelId="{B543C7E6-884E-4E1D-98F7-129F4C07D49F}" type="pres">
      <dgm:prSet presAssocID="{4BDFCAEB-810B-44DC-96B6-C6D349CD9630}" presName="parentText" presStyleLbl="node1" presStyleIdx="3" presStyleCnt="5">
        <dgm:presLayoutVars>
          <dgm:chMax val="0"/>
          <dgm:bulletEnabled val="1"/>
        </dgm:presLayoutVars>
      </dgm:prSet>
      <dgm:spPr/>
    </dgm:pt>
    <dgm:pt modelId="{3E092C2A-DF0E-463B-AD42-5CA00396E9D0}" type="pres">
      <dgm:prSet presAssocID="{BF420FCF-5F7B-47D7-B26A-ECC177077FE5}" presName="spacer" presStyleCnt="0"/>
      <dgm:spPr/>
    </dgm:pt>
    <dgm:pt modelId="{71ECA8B8-2927-4976-8D7C-2E8DBC6380DC}" type="pres">
      <dgm:prSet presAssocID="{61F39450-998B-4196-B42D-C9C6A82F2D51}" presName="parentText" presStyleLbl="node1" presStyleIdx="4" presStyleCnt="5">
        <dgm:presLayoutVars>
          <dgm:chMax val="0"/>
          <dgm:bulletEnabled val="1"/>
        </dgm:presLayoutVars>
      </dgm:prSet>
      <dgm:spPr/>
    </dgm:pt>
  </dgm:ptLst>
  <dgm:cxnLst>
    <dgm:cxn modelId="{3AE89D3D-4C56-411F-ADD8-B98BC7903438}" type="presOf" srcId="{61F39450-998B-4196-B42D-C9C6A82F2D51}" destId="{71ECA8B8-2927-4976-8D7C-2E8DBC6380DC}" srcOrd="0" destOrd="0" presId="urn:microsoft.com/office/officeart/2005/8/layout/vList2"/>
    <dgm:cxn modelId="{F884A65D-18F3-4AFE-B5F4-7D0865398BA0}" type="presOf" srcId="{C20DFC0D-A14F-4983-A63D-89E17E555438}" destId="{3A8FD57F-B301-415A-8802-0565AF90237D}" srcOrd="0" destOrd="0" presId="urn:microsoft.com/office/officeart/2005/8/layout/vList2"/>
    <dgm:cxn modelId="{8F5D5273-2586-448A-875D-CA8E8CF8827E}" srcId="{9AD312D2-1597-4410-B777-AC31E6F0F997}" destId="{5286D203-1AD3-452B-86AA-AD86C533021D}" srcOrd="2" destOrd="0" parTransId="{7204DC5F-D722-4F0B-A4D9-FEFDD74CF42F}" sibTransId="{1C186FFF-86A6-42D4-910F-D1F841AE1780}"/>
    <dgm:cxn modelId="{9415C479-EE8D-40C8-8FF5-E262A4C76247}" type="presOf" srcId="{9AD312D2-1597-4410-B777-AC31E6F0F997}" destId="{5B29D991-25FE-4E62-9233-4A335EBD8D51}" srcOrd="0" destOrd="0" presId="urn:microsoft.com/office/officeart/2005/8/layout/vList2"/>
    <dgm:cxn modelId="{104EDF8A-8A0F-4CCB-8757-7CA4D0248EE5}" srcId="{9AD312D2-1597-4410-B777-AC31E6F0F997}" destId="{61F39450-998B-4196-B42D-C9C6A82F2D51}" srcOrd="4" destOrd="0" parTransId="{09DCAED7-EE93-4933-92C1-3B833C315E9F}" sibTransId="{ABFD583A-E7F7-48E8-AA98-0AAEB43AB334}"/>
    <dgm:cxn modelId="{58802796-FCCB-4ED0-A9B4-08D86832F841}" type="presOf" srcId="{4BDFCAEB-810B-44DC-96B6-C6D349CD9630}" destId="{B543C7E6-884E-4E1D-98F7-129F4C07D49F}" srcOrd="0" destOrd="0" presId="urn:microsoft.com/office/officeart/2005/8/layout/vList2"/>
    <dgm:cxn modelId="{44F05698-3247-4206-AF1B-090F6BA951E2}" srcId="{9AD312D2-1597-4410-B777-AC31E6F0F997}" destId="{4BDFCAEB-810B-44DC-96B6-C6D349CD9630}" srcOrd="3" destOrd="0" parTransId="{5F7E6706-3CB4-4CE4-806D-4AE1D8A4A5EA}" sibTransId="{BF420FCF-5F7B-47D7-B26A-ECC177077FE5}"/>
    <dgm:cxn modelId="{1A6AB198-CE80-4731-8793-D14E0400F35F}" srcId="{9AD312D2-1597-4410-B777-AC31E6F0F997}" destId="{42C8AFA2-A248-478E-B493-5F4D1BE43EB4}" srcOrd="0" destOrd="0" parTransId="{D0F1BA8E-48BA-46F4-884F-76FDD347BE74}" sibTransId="{EC1ED775-17D6-4FB8-BFFE-5C20031D873C}"/>
    <dgm:cxn modelId="{BA7A68DD-EE08-4973-96F7-69337BBD3629}" type="presOf" srcId="{5286D203-1AD3-452B-86AA-AD86C533021D}" destId="{8D8BB9F2-371A-49D5-B0D0-A9BA75FD32B0}" srcOrd="0" destOrd="0" presId="urn:microsoft.com/office/officeart/2005/8/layout/vList2"/>
    <dgm:cxn modelId="{53CDBCE2-B970-42E4-A97D-95E347017DFC}" srcId="{9AD312D2-1597-4410-B777-AC31E6F0F997}" destId="{C20DFC0D-A14F-4983-A63D-89E17E555438}" srcOrd="1" destOrd="0" parTransId="{5E9DAA02-98EC-442E-8764-8FDE095808C2}" sibTransId="{7DEB0949-8BC4-4449-B392-8579B573D757}"/>
    <dgm:cxn modelId="{33DE5DF3-B3B7-4B0B-BF32-EFF7BD2DF478}" type="presOf" srcId="{42C8AFA2-A248-478E-B493-5F4D1BE43EB4}" destId="{85044B90-B1E4-4DED-B10A-25C359217FAA}" srcOrd="0" destOrd="0" presId="urn:microsoft.com/office/officeart/2005/8/layout/vList2"/>
    <dgm:cxn modelId="{3CFD7F44-0800-4BA2-A57F-027309DAF9C9}" type="presParOf" srcId="{5B29D991-25FE-4E62-9233-4A335EBD8D51}" destId="{85044B90-B1E4-4DED-B10A-25C359217FAA}" srcOrd="0" destOrd="0" presId="urn:microsoft.com/office/officeart/2005/8/layout/vList2"/>
    <dgm:cxn modelId="{14560EBA-2339-4BC9-BD93-82F896F28A22}" type="presParOf" srcId="{5B29D991-25FE-4E62-9233-4A335EBD8D51}" destId="{4A50F56D-7E6C-4A30-B020-7CA3E6F2B3CC}" srcOrd="1" destOrd="0" presId="urn:microsoft.com/office/officeart/2005/8/layout/vList2"/>
    <dgm:cxn modelId="{317E9E35-85AC-4555-905C-AF7F87E3A384}" type="presParOf" srcId="{5B29D991-25FE-4E62-9233-4A335EBD8D51}" destId="{3A8FD57F-B301-415A-8802-0565AF90237D}" srcOrd="2" destOrd="0" presId="urn:microsoft.com/office/officeart/2005/8/layout/vList2"/>
    <dgm:cxn modelId="{3F259C6E-69AB-41D1-90CF-3424365C6C96}" type="presParOf" srcId="{5B29D991-25FE-4E62-9233-4A335EBD8D51}" destId="{5CE7999B-C4BB-4192-9E8F-DF0E31E8F3A0}" srcOrd="3" destOrd="0" presId="urn:microsoft.com/office/officeart/2005/8/layout/vList2"/>
    <dgm:cxn modelId="{D5082C11-668B-4E19-BC38-EF51A0B0F260}" type="presParOf" srcId="{5B29D991-25FE-4E62-9233-4A335EBD8D51}" destId="{8D8BB9F2-371A-49D5-B0D0-A9BA75FD32B0}" srcOrd="4" destOrd="0" presId="urn:microsoft.com/office/officeart/2005/8/layout/vList2"/>
    <dgm:cxn modelId="{D333B935-3923-49D5-9427-874BCAC78E0D}" type="presParOf" srcId="{5B29D991-25FE-4E62-9233-4A335EBD8D51}" destId="{EF4F2BC1-A8D5-4943-8A82-04546268D86B}" srcOrd="5" destOrd="0" presId="urn:microsoft.com/office/officeart/2005/8/layout/vList2"/>
    <dgm:cxn modelId="{07542B40-1085-4DB9-9505-51745D5B9339}" type="presParOf" srcId="{5B29D991-25FE-4E62-9233-4A335EBD8D51}" destId="{B543C7E6-884E-4E1D-98F7-129F4C07D49F}" srcOrd="6" destOrd="0" presId="urn:microsoft.com/office/officeart/2005/8/layout/vList2"/>
    <dgm:cxn modelId="{00D5379E-6453-4F07-BC3C-8EBDAE5E1131}" type="presParOf" srcId="{5B29D991-25FE-4E62-9233-4A335EBD8D51}" destId="{3E092C2A-DF0E-463B-AD42-5CA00396E9D0}" srcOrd="7" destOrd="0" presId="urn:microsoft.com/office/officeart/2005/8/layout/vList2"/>
    <dgm:cxn modelId="{B2CDBA53-98B8-4447-9561-84778F335618}" type="presParOf" srcId="{5B29D991-25FE-4E62-9233-4A335EBD8D51}" destId="{71ECA8B8-2927-4976-8D7C-2E8DBC6380D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B7597-A01B-414C-8EAC-BFAF2987E8A9}">
      <dsp:nvSpPr>
        <dsp:cNvPr id="0" name=""/>
        <dsp:cNvSpPr/>
      </dsp:nvSpPr>
      <dsp:spPr>
        <a:xfrm>
          <a:off x="0" y="2626263"/>
          <a:ext cx="10515600" cy="1723112"/>
        </a:xfrm>
        <a:prstGeom prst="rect">
          <a:avLst/>
        </a:prstGeom>
        <a:solidFill>
          <a:srgbClr val="8264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a:t>Two categories:</a:t>
          </a:r>
        </a:p>
      </dsp:txBody>
      <dsp:txXfrm>
        <a:off x="0" y="2626263"/>
        <a:ext cx="10515600" cy="930480"/>
      </dsp:txXfrm>
    </dsp:sp>
    <dsp:sp modelId="{2F847123-A0CA-49EE-A0AE-0DB1D6915548}">
      <dsp:nvSpPr>
        <dsp:cNvPr id="0" name=""/>
        <dsp:cNvSpPr/>
      </dsp:nvSpPr>
      <dsp:spPr>
        <a:xfrm>
          <a:off x="0" y="3522281"/>
          <a:ext cx="5257799" cy="7926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kern="1200"/>
            <a:t>Inflammatory Arthritis</a:t>
          </a:r>
        </a:p>
      </dsp:txBody>
      <dsp:txXfrm>
        <a:off x="0" y="3522281"/>
        <a:ext cx="5257799" cy="792631"/>
      </dsp:txXfrm>
    </dsp:sp>
    <dsp:sp modelId="{306A122D-A5C3-4CA7-8E0E-AC1C2B1FF027}">
      <dsp:nvSpPr>
        <dsp:cNvPr id="0" name=""/>
        <dsp:cNvSpPr/>
      </dsp:nvSpPr>
      <dsp:spPr>
        <a:xfrm>
          <a:off x="5257800" y="3522281"/>
          <a:ext cx="5257799" cy="7926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kern="1200"/>
            <a:t>Non-inflammatory Arthritis </a:t>
          </a:r>
        </a:p>
      </dsp:txBody>
      <dsp:txXfrm>
        <a:off x="5257800" y="3522281"/>
        <a:ext cx="5257799" cy="792631"/>
      </dsp:txXfrm>
    </dsp:sp>
    <dsp:sp modelId="{F5DA146B-FD93-4A35-B108-0C86A6CC5342}">
      <dsp:nvSpPr>
        <dsp:cNvPr id="0" name=""/>
        <dsp:cNvSpPr/>
      </dsp:nvSpPr>
      <dsp:spPr>
        <a:xfrm rot="10800000">
          <a:off x="0" y="1962"/>
          <a:ext cx="10515600" cy="2650147"/>
        </a:xfrm>
        <a:prstGeom prst="upArrowCallout">
          <a:avLst/>
        </a:prstGeom>
        <a:solidFill>
          <a:srgbClr val="8264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a:t>Defined as painful inflammation and stiffness of the joints</a:t>
          </a:r>
        </a:p>
      </dsp:txBody>
      <dsp:txXfrm rot="10800000">
        <a:off x="0" y="1962"/>
        <a:ext cx="10515600" cy="17219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44B90-B1E4-4DED-B10A-25C359217FAA}">
      <dsp:nvSpPr>
        <dsp:cNvPr id="0" name=""/>
        <dsp:cNvSpPr/>
      </dsp:nvSpPr>
      <dsp:spPr>
        <a:xfrm>
          <a:off x="0" y="15728"/>
          <a:ext cx="10087708"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Sausage shaped finger, toe, or heel pain</a:t>
          </a:r>
        </a:p>
      </dsp:txBody>
      <dsp:txXfrm>
        <a:off x="36296" y="52024"/>
        <a:ext cx="10015116" cy="670943"/>
      </dsp:txXfrm>
    </dsp:sp>
    <dsp:sp modelId="{3A8FD57F-B301-415A-8802-0565AF90237D}">
      <dsp:nvSpPr>
        <dsp:cNvPr id="0" name=""/>
        <dsp:cNvSpPr/>
      </dsp:nvSpPr>
      <dsp:spPr>
        <a:xfrm>
          <a:off x="0" y="848543"/>
          <a:ext cx="10087708"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Asymmetric </a:t>
          </a:r>
          <a:r>
            <a:rPr lang="en-US" sz="3100" kern="1200" err="1"/>
            <a:t>oligoarthritis</a:t>
          </a:r>
        </a:p>
      </dsp:txBody>
      <dsp:txXfrm>
        <a:off x="36296" y="884839"/>
        <a:ext cx="10015116" cy="670943"/>
      </dsp:txXfrm>
    </dsp:sp>
    <dsp:sp modelId="{8D8BB9F2-371A-49D5-B0D0-A9BA75FD32B0}">
      <dsp:nvSpPr>
        <dsp:cNvPr id="0" name=""/>
        <dsp:cNvSpPr/>
      </dsp:nvSpPr>
      <dsp:spPr>
        <a:xfrm>
          <a:off x="0" y="1681358"/>
          <a:ext cx="10087708"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a:t>Conjunctivitis or iritis</a:t>
          </a:r>
          <a:r>
            <a:rPr lang="en-US" sz="3100" kern="1200">
              <a:latin typeface="Calibri Light" panose="020F0302020204030204"/>
            </a:rPr>
            <a:t> </a:t>
          </a:r>
          <a:endParaRPr lang="en-US" sz="3100" kern="1200"/>
        </a:p>
      </dsp:txBody>
      <dsp:txXfrm>
        <a:off x="36296" y="1717654"/>
        <a:ext cx="10015116" cy="670943"/>
      </dsp:txXfrm>
    </dsp:sp>
    <dsp:sp modelId="{B543C7E6-884E-4E1D-98F7-129F4C07D49F}">
      <dsp:nvSpPr>
        <dsp:cNvPr id="0" name=""/>
        <dsp:cNvSpPr/>
      </dsp:nvSpPr>
      <dsp:spPr>
        <a:xfrm>
          <a:off x="0" y="2514173"/>
          <a:ext cx="10087708"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a:t>Urethritis or genital ulcers</a:t>
          </a:r>
          <a:r>
            <a:rPr lang="en-US" sz="3100" kern="1200">
              <a:latin typeface="Calibri Light" panose="020F0302020204030204"/>
            </a:rPr>
            <a:t> </a:t>
          </a:r>
          <a:endParaRPr lang="en-US" sz="3100" kern="1200"/>
        </a:p>
      </dsp:txBody>
      <dsp:txXfrm>
        <a:off x="36296" y="2550469"/>
        <a:ext cx="10015116" cy="670943"/>
      </dsp:txXfrm>
    </dsp:sp>
    <dsp:sp modelId="{71ECA8B8-2927-4976-8D7C-2E8DBC6380DC}">
      <dsp:nvSpPr>
        <dsp:cNvPr id="0" name=""/>
        <dsp:cNvSpPr/>
      </dsp:nvSpPr>
      <dsp:spPr>
        <a:xfrm>
          <a:off x="0" y="3346988"/>
          <a:ext cx="10087708"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Acute diarrhea or cervicitis with 4 weeks of arthritis onset</a:t>
          </a:r>
        </a:p>
      </dsp:txBody>
      <dsp:txXfrm>
        <a:off x="36296" y="3383284"/>
        <a:ext cx="10015116" cy="67094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BEB236-B240-48A2-B55C-A4CD000D039F}" type="datetimeFigureOut">
              <a:rPr lang="en-US" smtClean="0"/>
              <a:t>4/12/2024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4FE9B4-5418-405C-9D6E-819F0FBD603F}" type="slidenum">
              <a:rPr lang="en-US" smtClean="0"/>
              <a:t>‹#›</a:t>
            </a:fld>
            <a:endParaRPr lang="en-US"/>
          </a:p>
        </p:txBody>
      </p:sp>
    </p:spTree>
    <p:extLst>
      <p:ext uri="{BB962C8B-B14F-4D97-AF65-F5344CB8AC3E}">
        <p14:creationId xmlns:p14="http://schemas.microsoft.com/office/powerpoint/2010/main" val="2833178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Rhttps:/ard-bmj-com.libproxy.lib.unc.edu/content/68/6/77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1</a:t>
            </a:fld>
            <a:endParaRPr lang="en-US"/>
          </a:p>
        </p:txBody>
      </p:sp>
    </p:spTree>
    <p:extLst>
      <p:ext uri="{BB962C8B-B14F-4D97-AF65-F5344CB8AC3E}">
        <p14:creationId xmlns:p14="http://schemas.microsoft.com/office/powerpoint/2010/main" val="1353977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E4FE9B4-5418-405C-9D6E-819F0FBD603F}" type="slidenum">
              <a:rPr lang="en-US" smtClean="0"/>
              <a:t>11</a:t>
            </a:fld>
            <a:endParaRPr lang="en-US"/>
          </a:p>
        </p:txBody>
      </p:sp>
    </p:spTree>
    <p:extLst>
      <p:ext uri="{BB962C8B-B14F-4D97-AF65-F5344CB8AC3E}">
        <p14:creationId xmlns:p14="http://schemas.microsoft.com/office/powerpoint/2010/main" val="2743272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12</a:t>
            </a:fld>
            <a:endParaRPr lang="en-US"/>
          </a:p>
        </p:txBody>
      </p:sp>
    </p:spTree>
    <p:extLst>
      <p:ext uri="{BB962C8B-B14F-4D97-AF65-F5344CB8AC3E}">
        <p14:creationId xmlns:p14="http://schemas.microsoft.com/office/powerpoint/2010/main" val="1180900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13</a:t>
            </a:fld>
            <a:endParaRPr lang="en-US"/>
          </a:p>
        </p:txBody>
      </p:sp>
    </p:spTree>
    <p:extLst>
      <p:ext uri="{BB962C8B-B14F-4D97-AF65-F5344CB8AC3E}">
        <p14:creationId xmlns:p14="http://schemas.microsoft.com/office/powerpoint/2010/main" val="2071312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14</a:t>
            </a:fld>
            <a:endParaRPr lang="en-US"/>
          </a:p>
        </p:txBody>
      </p:sp>
    </p:spTree>
    <p:extLst>
      <p:ext uri="{BB962C8B-B14F-4D97-AF65-F5344CB8AC3E}">
        <p14:creationId xmlns:p14="http://schemas.microsoft.com/office/powerpoint/2010/main" val="4236073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Picture:</a:t>
            </a:r>
            <a:endParaRPr lang="en-US" dirty="0">
              <a:cs typeface="Calibri"/>
            </a:endParaRPr>
          </a:p>
          <a:p>
            <a:r>
              <a:rPr lang="en-US" dirty="0"/>
              <a:t>MNYC - https://www.researchgate.net/figure/Modified-New-York-Criteria-for-Ankylosing-Spondylitis_tbl1_260647474</a:t>
            </a:r>
            <a:endParaRPr lang="en-US" dirty="0">
              <a:cs typeface="Calibri"/>
            </a:endParaRPr>
          </a:p>
        </p:txBody>
      </p:sp>
      <p:sp>
        <p:nvSpPr>
          <p:cNvPr id="4" name="Slide Number Placeholder 3"/>
          <p:cNvSpPr>
            <a:spLocks noGrp="1"/>
          </p:cNvSpPr>
          <p:nvPr>
            <p:ph type="sldNum" sz="quarter" idx="5"/>
          </p:nvPr>
        </p:nvSpPr>
        <p:spPr/>
        <p:txBody>
          <a:bodyPr/>
          <a:lstStyle/>
          <a:p>
            <a:fld id="{EE4FE9B4-5418-405C-9D6E-819F0FBD603F}" type="slidenum">
              <a:rPr lang="en-US" smtClean="0"/>
              <a:t>15</a:t>
            </a:fld>
            <a:endParaRPr lang="en-US"/>
          </a:p>
        </p:txBody>
      </p:sp>
    </p:spTree>
    <p:extLst>
      <p:ext uri="{BB962C8B-B14F-4D97-AF65-F5344CB8AC3E}">
        <p14:creationId xmlns:p14="http://schemas.microsoft.com/office/powerpoint/2010/main" val="2316438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Picture: </a:t>
            </a:r>
            <a:endParaRPr lang="en-US" dirty="0">
              <a:hlinkClick r:id="" action="ppaction://noaction"/>
            </a:endParaRPr>
          </a:p>
          <a:p>
            <a:r>
              <a:rPr lang="en-US" dirty="0" err="1">
                <a:cs typeface="Calibri"/>
              </a:rPr>
              <a:t>Rudwaleit</a:t>
            </a:r>
            <a:r>
              <a:rPr lang="en-US" dirty="0">
                <a:cs typeface="Calibri"/>
              </a:rPr>
              <a:t> - </a:t>
            </a:r>
            <a:r>
              <a:rPr lang="en-US" dirty="0">
                <a:hlinkClick r:id="rId3"/>
              </a:rPr>
              <a:t>https://ard-bmj-com.libproxy.lib.unc.edu/content/68/6/777</a:t>
            </a:r>
            <a:endParaRPr lang="en-US" dirty="0">
              <a:cs typeface="Calibri"/>
              <a:hlinkClick r:id="" action="ppaction://noaction"/>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EE4FE9B4-5418-405C-9D6E-819F0FBD603F}" type="slidenum">
              <a:rPr lang="en-US" smtClean="0"/>
              <a:t>16</a:t>
            </a:fld>
            <a:endParaRPr lang="en-US"/>
          </a:p>
        </p:txBody>
      </p:sp>
    </p:spTree>
    <p:extLst>
      <p:ext uri="{BB962C8B-B14F-4D97-AF65-F5344CB8AC3E}">
        <p14:creationId xmlns:p14="http://schemas.microsoft.com/office/powerpoint/2010/main" val="2971619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Picture:</a:t>
            </a:r>
            <a:endParaRPr lang="en-US" dirty="0">
              <a:cs typeface="Calibri"/>
            </a:endParaRPr>
          </a:p>
          <a:p>
            <a:r>
              <a:rPr lang="en-US" dirty="0"/>
              <a:t>https://medlineplus.gov/genetics/condition/ankylosing-spondylitis/</a:t>
            </a:r>
            <a:endParaRPr lang="en-US" dirty="0">
              <a:cs typeface="Calibri"/>
            </a:endParaRPr>
          </a:p>
        </p:txBody>
      </p:sp>
      <p:sp>
        <p:nvSpPr>
          <p:cNvPr id="4" name="Slide Number Placeholder 3"/>
          <p:cNvSpPr>
            <a:spLocks noGrp="1"/>
          </p:cNvSpPr>
          <p:nvPr>
            <p:ph type="sldNum" sz="quarter" idx="5"/>
          </p:nvPr>
        </p:nvSpPr>
        <p:spPr/>
        <p:txBody>
          <a:bodyPr/>
          <a:lstStyle/>
          <a:p>
            <a:fld id="{EE4FE9B4-5418-405C-9D6E-819F0FBD603F}" type="slidenum">
              <a:rPr lang="en-US" smtClean="0"/>
              <a:t>17</a:t>
            </a:fld>
            <a:endParaRPr lang="en-US"/>
          </a:p>
        </p:txBody>
      </p:sp>
    </p:spTree>
    <p:extLst>
      <p:ext uri="{BB962C8B-B14F-4D97-AF65-F5344CB8AC3E}">
        <p14:creationId xmlns:p14="http://schemas.microsoft.com/office/powerpoint/2010/main" val="600731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Picture – </a:t>
            </a:r>
          </a:p>
          <a:p>
            <a:r>
              <a:rPr lang="en-US" dirty="0"/>
              <a:t>https://www.mayoclinic.org/diseases-conditions/ankylosing-spondylitis/symptoms-causes/syc-20354808</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E4FE9B4-5418-405C-9D6E-819F0FBD603F}" type="slidenum">
              <a:rPr lang="en-US" smtClean="0"/>
              <a:t>18</a:t>
            </a:fld>
            <a:endParaRPr lang="en-US"/>
          </a:p>
        </p:txBody>
      </p:sp>
    </p:spTree>
    <p:extLst>
      <p:ext uri="{BB962C8B-B14F-4D97-AF65-F5344CB8AC3E}">
        <p14:creationId xmlns:p14="http://schemas.microsoft.com/office/powerpoint/2010/main" val="1201195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EE4FE9B4-5418-405C-9D6E-819F0FBD603F}" type="slidenum">
              <a:rPr lang="en-US" smtClean="0"/>
              <a:t>19</a:t>
            </a:fld>
            <a:endParaRPr lang="en-US"/>
          </a:p>
        </p:txBody>
      </p:sp>
    </p:spTree>
    <p:extLst>
      <p:ext uri="{BB962C8B-B14F-4D97-AF65-F5344CB8AC3E}">
        <p14:creationId xmlns:p14="http://schemas.microsoft.com/office/powerpoint/2010/main" val="4284973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Picture:</a:t>
            </a:r>
            <a:endParaRPr lang="en-US" dirty="0">
              <a:ea typeface="Calibri"/>
              <a:cs typeface="Calibri"/>
            </a:endParaRPr>
          </a:p>
          <a:p>
            <a:r>
              <a:rPr lang="en-US" dirty="0"/>
              <a:t> J </a:t>
            </a:r>
            <a:r>
              <a:rPr lang="en-US" dirty="0" err="1"/>
              <a:t>Taurog</a:t>
            </a:r>
            <a:r>
              <a:rPr lang="en-US" dirty="0"/>
              <a:t> - https://www.nejm.org/doi/full/10.1056/NEJMra1406182</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E4FE9B4-5418-405C-9D6E-819F0FBD603F}" type="slidenum">
              <a:rPr lang="en-US" smtClean="0"/>
              <a:t>20</a:t>
            </a:fld>
            <a:endParaRPr lang="en-US"/>
          </a:p>
        </p:txBody>
      </p:sp>
    </p:spTree>
    <p:extLst>
      <p:ext uri="{BB962C8B-B14F-4D97-AF65-F5344CB8AC3E}">
        <p14:creationId xmlns:p14="http://schemas.microsoft.com/office/powerpoint/2010/main" val="3895464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Picture</a:t>
            </a:r>
          </a:p>
          <a:p>
            <a:r>
              <a:rPr lang="en-US" dirty="0"/>
              <a:t>https://www.news-medical.net/health/What-is-a-Rheumatologist.aspx</a:t>
            </a:r>
            <a:endParaRPr lang="en-US" dirty="0">
              <a:cs typeface="Calibri"/>
            </a:endParaRPr>
          </a:p>
        </p:txBody>
      </p:sp>
      <p:sp>
        <p:nvSpPr>
          <p:cNvPr id="4" name="Slide Number Placeholder 3"/>
          <p:cNvSpPr>
            <a:spLocks noGrp="1"/>
          </p:cNvSpPr>
          <p:nvPr>
            <p:ph type="sldNum" sz="quarter" idx="5"/>
          </p:nvPr>
        </p:nvSpPr>
        <p:spPr/>
        <p:txBody>
          <a:bodyPr/>
          <a:lstStyle/>
          <a:p>
            <a:fld id="{EE4FE9B4-5418-405C-9D6E-819F0FBD603F}" type="slidenum">
              <a:rPr lang="en-US" smtClean="0"/>
              <a:t>3</a:t>
            </a:fld>
            <a:endParaRPr lang="en-US"/>
          </a:p>
        </p:txBody>
      </p:sp>
    </p:spTree>
    <p:extLst>
      <p:ext uri="{BB962C8B-B14F-4D97-AF65-F5344CB8AC3E}">
        <p14:creationId xmlns:p14="http://schemas.microsoft.com/office/powerpoint/2010/main" val="2578219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21</a:t>
            </a:fld>
            <a:endParaRPr lang="en-US"/>
          </a:p>
        </p:txBody>
      </p:sp>
    </p:spTree>
    <p:extLst>
      <p:ext uri="{BB962C8B-B14F-4D97-AF65-F5344CB8AC3E}">
        <p14:creationId xmlns:p14="http://schemas.microsoft.com/office/powerpoint/2010/main" val="2027439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E4FE9B4-5418-405C-9D6E-819F0FBD603F}" type="slidenum">
              <a:rPr lang="en-US" smtClean="0"/>
              <a:t>22</a:t>
            </a:fld>
            <a:endParaRPr lang="en-US"/>
          </a:p>
        </p:txBody>
      </p:sp>
    </p:spTree>
    <p:extLst>
      <p:ext uri="{BB962C8B-B14F-4D97-AF65-F5344CB8AC3E}">
        <p14:creationId xmlns:p14="http://schemas.microsoft.com/office/powerpoint/2010/main" val="986935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Notes:</a:t>
            </a:r>
          </a:p>
          <a:p>
            <a:pPr marL="171450" indent="-171450">
              <a:buFont typeface="Arial" panose="020B0604020202020204" pitchFamily="34" charset="0"/>
              <a:buChar char="•"/>
            </a:pPr>
            <a:r>
              <a:rPr lang="en-US"/>
              <a:t>HLA-B27 positive in ~90% of AS patients </a:t>
            </a:r>
          </a:p>
          <a:p>
            <a:pPr marL="171450" indent="-171450">
              <a:buFont typeface="Arial" panose="020B0604020202020204" pitchFamily="34" charset="0"/>
              <a:buChar char="•"/>
            </a:pPr>
            <a:r>
              <a:rPr lang="en-US"/>
              <a:t>CRP (1/2 of patients) and ESR (1/3 of patients) – both inflammatory markers </a:t>
            </a:r>
          </a:p>
          <a:p>
            <a:pPr marL="171450" indent="-171450">
              <a:buFont typeface="Arial" panose="020B0604020202020204" pitchFamily="34" charset="0"/>
              <a:buChar char="•"/>
            </a:pPr>
            <a:r>
              <a:rPr lang="en-US"/>
              <a:t>Imagining: </a:t>
            </a:r>
          </a:p>
          <a:p>
            <a:pPr marL="628650" lvl="1" indent="-171450">
              <a:buFont typeface="Arial" panose="020B0604020202020204" pitchFamily="34" charset="0"/>
              <a:buChar char="•"/>
            </a:pPr>
            <a:r>
              <a:rPr lang="en-US">
                <a:cs typeface="Calibri" panose="020F0502020204030204"/>
              </a:rPr>
              <a:t>Of the lumbar spine/SIJ/Pelvis</a:t>
            </a:r>
          </a:p>
          <a:p>
            <a:pPr marL="628650" lvl="1" indent="-171450">
              <a:buFont typeface="Arial" panose="020B0604020202020204" pitchFamily="34" charset="0"/>
              <a:buChar char="•"/>
            </a:pPr>
            <a:r>
              <a:rPr lang="en-US"/>
              <a:t>AS - Evidence of typical bone changes of the SIJ on conventional radiographs</a:t>
            </a:r>
          </a:p>
          <a:p>
            <a:pPr marL="628650" lvl="1" indent="-171450">
              <a:buFont typeface="Arial" panose="020B0604020202020204" pitchFamily="34" charset="0"/>
              <a:buChar char="•"/>
            </a:pPr>
            <a:r>
              <a:rPr lang="en-US"/>
              <a:t>NR-</a:t>
            </a:r>
            <a:r>
              <a:rPr lang="en-US" err="1"/>
              <a:t>axSpa</a:t>
            </a:r>
            <a:r>
              <a:rPr lang="en-US"/>
              <a:t> - </a:t>
            </a:r>
            <a:r>
              <a:rPr lang="en-US" sz="1200"/>
              <a:t>No evidence of bone changes of SIJ on conventional radiographs but show inflammation of the SIJ in MRI</a:t>
            </a:r>
          </a:p>
          <a:p>
            <a:pPr marL="628650" lvl="1" indent="-171450">
              <a:buFont typeface="Arial" panose="020B0604020202020204" pitchFamily="34" charset="0"/>
              <a:buChar cha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00">
                <a:effectLst/>
                <a:latin typeface="Calibri" panose="020F0502020204030204" pitchFamily="34" charset="0"/>
                <a:ea typeface="Calibri" panose="020F0502020204030204" pitchFamily="34" charset="0"/>
                <a:cs typeface="Times New Roman" panose="02020603050405020304" pitchFamily="18" charset="0"/>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err="1"/>
              <a:t>Levitova</a:t>
            </a:r>
            <a:r>
              <a:rPr lang="en-US" sz="1200"/>
              <a:t> - https://arthritis-research.biomedcentral.com/articles/10.1186/s13075-016-1180-1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Ward - https://www.ncbi.nlm.nih.gov/pmc/articles/PMC6764857/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https://spondylitis.org/about-spondylitis/overview-of-spondyloarthritis/</a:t>
            </a:r>
            <a:endParaRPr lang="en-US" sz="1200">
              <a:cs typeface="Calibri"/>
            </a:endParaRP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EE4FE9B4-5418-405C-9D6E-819F0FBD603F}" type="slidenum">
              <a:rPr lang="en-US" smtClean="0"/>
              <a:t>23</a:t>
            </a:fld>
            <a:endParaRPr lang="en-US"/>
          </a:p>
        </p:txBody>
      </p:sp>
    </p:spTree>
    <p:extLst>
      <p:ext uri="{BB962C8B-B14F-4D97-AF65-F5344CB8AC3E}">
        <p14:creationId xmlns:p14="http://schemas.microsoft.com/office/powerpoint/2010/main" val="3580235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Picture:</a:t>
            </a:r>
          </a:p>
          <a:p>
            <a:r>
              <a:rPr lang="en-US" dirty="0">
                <a:ea typeface="Calibri"/>
                <a:cs typeface="Calibri"/>
              </a:rPr>
              <a:t>https://www.medicalnewstoday.com/articles/methotrexate-self-injectable-solution</a:t>
            </a:r>
          </a:p>
          <a:p>
            <a:r>
              <a:rPr lang="en-US" dirty="0">
                <a:ea typeface="Calibri"/>
                <a:cs typeface="Calibri"/>
              </a:rPr>
              <a:t>https://www.americaninfusioncenters.com/therapies/cimzia/</a:t>
            </a:r>
          </a:p>
          <a:p>
            <a:endParaRPr lang="en-US" dirty="0">
              <a:cs typeface="Calibri"/>
            </a:endParaRPr>
          </a:p>
        </p:txBody>
      </p:sp>
      <p:sp>
        <p:nvSpPr>
          <p:cNvPr id="4" name="Slide Number Placeholder 3"/>
          <p:cNvSpPr>
            <a:spLocks noGrp="1"/>
          </p:cNvSpPr>
          <p:nvPr>
            <p:ph type="sldNum" sz="quarter" idx="5"/>
          </p:nvPr>
        </p:nvSpPr>
        <p:spPr/>
        <p:txBody>
          <a:bodyPr/>
          <a:lstStyle/>
          <a:p>
            <a:fld id="{EE4FE9B4-5418-405C-9D6E-819F0FBD603F}" type="slidenum">
              <a:rPr lang="en-US" smtClean="0"/>
              <a:t>24</a:t>
            </a:fld>
            <a:endParaRPr lang="en-US"/>
          </a:p>
        </p:txBody>
      </p:sp>
    </p:spTree>
    <p:extLst>
      <p:ext uri="{BB962C8B-B14F-4D97-AF65-F5344CB8AC3E}">
        <p14:creationId xmlns:p14="http://schemas.microsoft.com/office/powerpoint/2010/main" val="3713678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26</a:t>
            </a:fld>
            <a:endParaRPr lang="en-US"/>
          </a:p>
        </p:txBody>
      </p:sp>
    </p:spTree>
    <p:extLst>
      <p:ext uri="{BB962C8B-B14F-4D97-AF65-F5344CB8AC3E}">
        <p14:creationId xmlns:p14="http://schemas.microsoft.com/office/powerpoint/2010/main" val="2277575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27</a:t>
            </a:fld>
            <a:endParaRPr lang="en-US"/>
          </a:p>
        </p:txBody>
      </p:sp>
    </p:spTree>
    <p:extLst>
      <p:ext uri="{BB962C8B-B14F-4D97-AF65-F5344CB8AC3E}">
        <p14:creationId xmlns:p14="http://schemas.microsoft.com/office/powerpoint/2010/main" val="1418014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28</a:t>
            </a:fld>
            <a:endParaRPr lang="en-US"/>
          </a:p>
        </p:txBody>
      </p:sp>
    </p:spTree>
    <p:extLst>
      <p:ext uri="{BB962C8B-B14F-4D97-AF65-F5344CB8AC3E}">
        <p14:creationId xmlns:p14="http://schemas.microsoft.com/office/powerpoint/2010/main" val="403431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r>
              <a:rPr lang="en-US" dirty="0">
                <a:ea typeface="Calibri"/>
                <a:cs typeface="Calibri"/>
              </a:rPr>
              <a:t>Picture</a:t>
            </a:r>
          </a:p>
          <a:p>
            <a:r>
              <a:rPr lang="en-US" dirty="0"/>
              <a:t>chrome-extension://</a:t>
            </a:r>
            <a:r>
              <a:rPr lang="en-US" dirty="0" err="1"/>
              <a:t>efaidnbmnnnibpcajpcglclefindmkaj</a:t>
            </a:r>
            <a:r>
              <a:rPr lang="en-US" dirty="0"/>
              <a:t>/https://www.asas-group.org/wp-content/uploads/2020/07/ASAS-handbook.pdf</a:t>
            </a:r>
          </a:p>
        </p:txBody>
      </p:sp>
      <p:sp>
        <p:nvSpPr>
          <p:cNvPr id="4" name="Slide Number Placeholder 3"/>
          <p:cNvSpPr>
            <a:spLocks noGrp="1"/>
          </p:cNvSpPr>
          <p:nvPr>
            <p:ph type="sldNum" sz="quarter" idx="5"/>
          </p:nvPr>
        </p:nvSpPr>
        <p:spPr/>
        <p:txBody>
          <a:bodyPr/>
          <a:lstStyle/>
          <a:p>
            <a:fld id="{EE4FE9B4-5418-405C-9D6E-819F0FBD603F}" type="slidenum">
              <a:rPr lang="en-US" smtClean="0"/>
              <a:t>29</a:t>
            </a:fld>
            <a:endParaRPr lang="en-US"/>
          </a:p>
        </p:txBody>
      </p:sp>
    </p:spTree>
    <p:extLst>
      <p:ext uri="{BB962C8B-B14F-4D97-AF65-F5344CB8AC3E}">
        <p14:creationId xmlns:p14="http://schemas.microsoft.com/office/powerpoint/2010/main" val="2024530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Picture </a:t>
            </a:r>
            <a:endParaRPr lang="en-US" dirty="0"/>
          </a:p>
          <a:p>
            <a:r>
              <a:rPr lang="en-US" dirty="0"/>
              <a:t>Andreas </a:t>
            </a:r>
            <a:r>
              <a:rPr lang="en-US" dirty="0" err="1"/>
              <a:t>roth</a:t>
            </a:r>
            <a:r>
              <a:rPr lang="en-US" dirty="0"/>
              <a:t> - https://link.springer.com/chapter/10.1007/978-3-662-53147-1_1</a:t>
            </a:r>
            <a:endParaRPr lang="en-US" dirty="0">
              <a:cs typeface="Calibri"/>
            </a:endParaRPr>
          </a:p>
        </p:txBody>
      </p:sp>
      <p:sp>
        <p:nvSpPr>
          <p:cNvPr id="4" name="Slide Number Placeholder 3"/>
          <p:cNvSpPr>
            <a:spLocks noGrp="1"/>
          </p:cNvSpPr>
          <p:nvPr>
            <p:ph type="sldNum" sz="quarter" idx="5"/>
          </p:nvPr>
        </p:nvSpPr>
        <p:spPr/>
        <p:txBody>
          <a:bodyPr/>
          <a:lstStyle/>
          <a:p>
            <a:fld id="{EE4FE9B4-5418-405C-9D6E-819F0FBD603F}" type="slidenum">
              <a:rPr lang="en-US" smtClean="0"/>
              <a:t>30</a:t>
            </a:fld>
            <a:endParaRPr lang="en-US"/>
          </a:p>
        </p:txBody>
      </p:sp>
    </p:spTree>
    <p:extLst>
      <p:ext uri="{BB962C8B-B14F-4D97-AF65-F5344CB8AC3E}">
        <p14:creationId xmlns:p14="http://schemas.microsoft.com/office/powerpoint/2010/main" val="2142442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31</a:t>
            </a:fld>
            <a:endParaRPr lang="en-US"/>
          </a:p>
        </p:txBody>
      </p:sp>
    </p:spTree>
    <p:extLst>
      <p:ext uri="{BB962C8B-B14F-4D97-AF65-F5344CB8AC3E}">
        <p14:creationId xmlns:p14="http://schemas.microsoft.com/office/powerpoint/2010/main" val="2756933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E4FE9B4-5418-405C-9D6E-819F0FBD603F}" type="slidenum">
              <a:rPr lang="en-US" smtClean="0"/>
              <a:t>4</a:t>
            </a:fld>
            <a:endParaRPr lang="en-US"/>
          </a:p>
        </p:txBody>
      </p:sp>
    </p:spTree>
    <p:extLst>
      <p:ext uri="{BB962C8B-B14F-4D97-AF65-F5344CB8AC3E}">
        <p14:creationId xmlns:p14="http://schemas.microsoft.com/office/powerpoint/2010/main" val="2079917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32</a:t>
            </a:fld>
            <a:endParaRPr lang="en-US"/>
          </a:p>
        </p:txBody>
      </p:sp>
    </p:spTree>
    <p:extLst>
      <p:ext uri="{BB962C8B-B14F-4D97-AF65-F5344CB8AC3E}">
        <p14:creationId xmlns:p14="http://schemas.microsoft.com/office/powerpoint/2010/main" val="4086179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EE4FE9B4-5418-405C-9D6E-819F0FBD603F}" type="slidenum">
              <a:rPr lang="en-US" smtClean="0"/>
              <a:t>33</a:t>
            </a:fld>
            <a:endParaRPr lang="en-US"/>
          </a:p>
        </p:txBody>
      </p:sp>
    </p:spTree>
    <p:extLst>
      <p:ext uri="{BB962C8B-B14F-4D97-AF65-F5344CB8AC3E}">
        <p14:creationId xmlns:p14="http://schemas.microsoft.com/office/powerpoint/2010/main" val="420152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r>
              <a:rPr lang="en-US" b="1" i="0" dirty="0">
                <a:solidFill>
                  <a:srgbClr val="374151"/>
                </a:solidFill>
                <a:effectLst/>
                <a:latin typeface="Söhne"/>
              </a:rPr>
              <a:t>Bath Ankylosing Spondylitis Disease Activity Index (BASDAI):</a:t>
            </a:r>
            <a:r>
              <a:rPr lang="en-US" b="0" i="0" dirty="0">
                <a:solidFill>
                  <a:srgbClr val="374151"/>
                </a:solidFill>
                <a:effectLst/>
                <a:latin typeface="Söhne"/>
              </a:rPr>
              <a:t> BASDAI is a self-reported questionnaire that assesses disease activity. It includes questions about fatigue, spinal pain, joint pain/swelling, enthesitis, and morning stiffness. It is scored on a scale from 0 to 10, with higher scores indicating greater disease activity.</a:t>
            </a:r>
          </a:p>
          <a:p>
            <a:pPr algn="l">
              <a:buFont typeface="+mj-lt"/>
              <a:buNone/>
            </a:pPr>
            <a:r>
              <a:rPr lang="en-US" b="1" i="0" dirty="0">
                <a:solidFill>
                  <a:srgbClr val="374151"/>
                </a:solidFill>
                <a:effectLst/>
                <a:latin typeface="Söhne"/>
              </a:rPr>
              <a:t>Bath Ankylosing Spondylitis Functional Index (BASFI):</a:t>
            </a:r>
            <a:r>
              <a:rPr lang="en-US" b="0" i="0" dirty="0">
                <a:solidFill>
                  <a:srgbClr val="374151"/>
                </a:solidFill>
                <a:effectLst/>
                <a:latin typeface="Söhne"/>
              </a:rPr>
              <a:t> BASFI (patient reported) measures the impact of AS on a patient's functional ability. It assesses aspects like dressing, bending, reaching, and mobility. BASFI is scored on a scale from 0 to 10, with higher scores indicating worse functional status.</a:t>
            </a:r>
          </a:p>
          <a:p>
            <a:pPr algn="l">
              <a:buFont typeface="+mj-lt"/>
              <a:buNone/>
            </a:pPr>
            <a:r>
              <a:rPr lang="en-US" b="1" i="0" dirty="0">
                <a:solidFill>
                  <a:srgbClr val="374151"/>
                </a:solidFill>
                <a:effectLst/>
                <a:latin typeface="Söhne"/>
              </a:rPr>
              <a:t>Bath Ankylosing Spondylitis Metrology Index (BASMI):</a:t>
            </a:r>
            <a:r>
              <a:rPr lang="en-US" b="0" i="0" dirty="0">
                <a:solidFill>
                  <a:srgbClr val="374151"/>
                </a:solidFill>
                <a:effectLst/>
                <a:latin typeface="Söhne"/>
              </a:rPr>
              <a:t> BASMI (performance based) is used to assess spinal mobility and involves measuring the range of motion in the cervical and lumbar spine, the tragus-to-wall distance, and lateral lumbar flexion. Higher scores indicate reduced spinal mobility.</a:t>
            </a:r>
          </a:p>
          <a:p>
            <a:r>
              <a:rPr lang="en-US" b="1" i="0" dirty="0">
                <a:effectLst/>
                <a:latin typeface="Söhne"/>
              </a:rPr>
              <a:t>Ankylosing Spondylitis Disease Activity Score (ASDAS):</a:t>
            </a:r>
            <a:r>
              <a:rPr lang="en-US" b="0" i="0" dirty="0">
                <a:solidFill>
                  <a:srgbClr val="374151"/>
                </a:solidFill>
                <a:effectLst/>
                <a:latin typeface="Söhne"/>
              </a:rPr>
              <a:t> ASDAS is a composite score that combines patient-reported outcomes, such as BASDAI, and measures of inflammation, such as CRP (C-reactive protein) or ESR (erythrocyte sedimentation rate). It provides a more comprehensive evaluation of disease activity</a:t>
            </a:r>
          </a:p>
          <a:p>
            <a:r>
              <a:rPr lang="en-US" b="1" i="0" dirty="0">
                <a:effectLst/>
                <a:latin typeface="Söhne"/>
              </a:rPr>
              <a:t>AS Quality of Life (</a:t>
            </a:r>
            <a:r>
              <a:rPr lang="en-US" b="1" i="0" dirty="0" err="1">
                <a:effectLst/>
                <a:latin typeface="Söhne"/>
              </a:rPr>
              <a:t>ASQoL</a:t>
            </a:r>
            <a:r>
              <a:rPr lang="en-US" b="1" i="0" dirty="0">
                <a:effectLst/>
                <a:latin typeface="Söhne"/>
              </a:rPr>
              <a:t>):</a:t>
            </a:r>
            <a:r>
              <a:rPr lang="en-US" b="0" i="0" dirty="0">
                <a:solidFill>
                  <a:srgbClr val="374151"/>
                </a:solidFill>
                <a:effectLst/>
                <a:latin typeface="Söhne"/>
              </a:rPr>
              <a:t> </a:t>
            </a:r>
            <a:r>
              <a:rPr lang="en-US" b="0" i="0" dirty="0" err="1">
                <a:solidFill>
                  <a:srgbClr val="374151"/>
                </a:solidFill>
                <a:effectLst/>
                <a:latin typeface="Söhne"/>
              </a:rPr>
              <a:t>ASQoL</a:t>
            </a:r>
            <a:r>
              <a:rPr lang="en-US" b="0" i="0" dirty="0">
                <a:solidFill>
                  <a:srgbClr val="374151"/>
                </a:solidFill>
                <a:effectLst/>
                <a:latin typeface="Söhne"/>
              </a:rPr>
              <a:t> is a questionnaire that assesses the quality of life in individuals with AS. It covers various aspects of daily life and well-being and is scored on a 0-18 scale, with higher scores indicating worse quality of life.</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34</a:t>
            </a:fld>
            <a:endParaRPr lang="en-US"/>
          </a:p>
        </p:txBody>
      </p:sp>
    </p:spTree>
    <p:extLst>
      <p:ext uri="{BB962C8B-B14F-4D97-AF65-F5344CB8AC3E}">
        <p14:creationId xmlns:p14="http://schemas.microsoft.com/office/powerpoint/2010/main" val="1794797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EE4FE9B4-5418-405C-9D6E-819F0FBD603F}" type="slidenum">
              <a:rPr lang="en-US" smtClean="0"/>
              <a:t>35</a:t>
            </a:fld>
            <a:endParaRPr lang="en-US"/>
          </a:p>
        </p:txBody>
      </p:sp>
    </p:spTree>
    <p:extLst>
      <p:ext uri="{BB962C8B-B14F-4D97-AF65-F5344CB8AC3E}">
        <p14:creationId xmlns:p14="http://schemas.microsoft.com/office/powerpoint/2010/main" val="41474528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36</a:t>
            </a:fld>
            <a:endParaRPr lang="en-US"/>
          </a:p>
        </p:txBody>
      </p:sp>
    </p:spTree>
    <p:extLst>
      <p:ext uri="{BB962C8B-B14F-4D97-AF65-F5344CB8AC3E}">
        <p14:creationId xmlns:p14="http://schemas.microsoft.com/office/powerpoint/2010/main" val="2438587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37</a:t>
            </a:fld>
            <a:endParaRPr lang="en-US"/>
          </a:p>
        </p:txBody>
      </p:sp>
    </p:spTree>
    <p:extLst>
      <p:ext uri="{BB962C8B-B14F-4D97-AF65-F5344CB8AC3E}">
        <p14:creationId xmlns:p14="http://schemas.microsoft.com/office/powerpoint/2010/main" val="2766269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38</a:t>
            </a:fld>
            <a:endParaRPr lang="en-US"/>
          </a:p>
        </p:txBody>
      </p:sp>
    </p:spTree>
    <p:extLst>
      <p:ext uri="{BB962C8B-B14F-4D97-AF65-F5344CB8AC3E}">
        <p14:creationId xmlns:p14="http://schemas.microsoft.com/office/powerpoint/2010/main" val="35387071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39</a:t>
            </a:fld>
            <a:endParaRPr lang="en-US"/>
          </a:p>
        </p:txBody>
      </p:sp>
    </p:spTree>
    <p:extLst>
      <p:ext uri="{BB962C8B-B14F-4D97-AF65-F5344CB8AC3E}">
        <p14:creationId xmlns:p14="http://schemas.microsoft.com/office/powerpoint/2010/main" val="9820741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a:t>
            </a:r>
          </a:p>
          <a:p>
            <a:r>
              <a:rPr lang="en-US" dirty="0"/>
              <a:t>https://www.medcentral.com/pain/chronic/new-research-psoriatic-arthritis</a:t>
            </a:r>
          </a:p>
        </p:txBody>
      </p:sp>
      <p:sp>
        <p:nvSpPr>
          <p:cNvPr id="4" name="Slide Number Placeholder 3"/>
          <p:cNvSpPr>
            <a:spLocks noGrp="1"/>
          </p:cNvSpPr>
          <p:nvPr>
            <p:ph type="sldNum" sz="quarter" idx="5"/>
          </p:nvPr>
        </p:nvSpPr>
        <p:spPr/>
        <p:txBody>
          <a:bodyPr/>
          <a:lstStyle/>
          <a:p>
            <a:fld id="{EE4FE9B4-5418-405C-9D6E-819F0FBD603F}" type="slidenum">
              <a:rPr lang="en-US" smtClean="0"/>
              <a:t>41</a:t>
            </a:fld>
            <a:endParaRPr lang="en-US"/>
          </a:p>
        </p:txBody>
      </p:sp>
    </p:spTree>
    <p:extLst>
      <p:ext uri="{BB962C8B-B14F-4D97-AF65-F5344CB8AC3E}">
        <p14:creationId xmlns:p14="http://schemas.microsoft.com/office/powerpoint/2010/main" val="31909706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Picture:</a:t>
            </a:r>
          </a:p>
          <a:p>
            <a:r>
              <a:rPr lang="en-US" dirty="0"/>
              <a:t>https://my.clevelandclinic.org/health/diseases/13286-psoriatic-arthritis</a:t>
            </a:r>
          </a:p>
          <a:p>
            <a:endParaRPr lang="en-US"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42</a:t>
            </a:fld>
            <a:endParaRPr lang="en-US"/>
          </a:p>
        </p:txBody>
      </p:sp>
    </p:spTree>
    <p:extLst>
      <p:ext uri="{BB962C8B-B14F-4D97-AF65-F5344CB8AC3E}">
        <p14:creationId xmlns:p14="http://schemas.microsoft.com/office/powerpoint/2010/main" val="4028202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E4FE9B4-5418-405C-9D6E-819F0FBD603F}" type="slidenum">
              <a:rPr lang="en-US" smtClean="0"/>
              <a:t>5</a:t>
            </a:fld>
            <a:endParaRPr lang="en-US"/>
          </a:p>
        </p:txBody>
      </p:sp>
    </p:spTree>
    <p:extLst>
      <p:ext uri="{BB962C8B-B14F-4D97-AF65-F5344CB8AC3E}">
        <p14:creationId xmlns:p14="http://schemas.microsoft.com/office/powerpoint/2010/main" val="4217494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43</a:t>
            </a:fld>
            <a:endParaRPr lang="en-US"/>
          </a:p>
        </p:txBody>
      </p:sp>
    </p:spTree>
    <p:extLst>
      <p:ext uri="{BB962C8B-B14F-4D97-AF65-F5344CB8AC3E}">
        <p14:creationId xmlns:p14="http://schemas.microsoft.com/office/powerpoint/2010/main" val="28999141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Pictures:</a:t>
            </a:r>
          </a:p>
          <a:p>
            <a:r>
              <a:rPr lang="en-US" dirty="0"/>
              <a:t>https://www.ncbi.nlm.nih.gov/pmc/articles/PMC8231617/</a:t>
            </a:r>
          </a:p>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44</a:t>
            </a:fld>
            <a:endParaRPr lang="en-US"/>
          </a:p>
        </p:txBody>
      </p:sp>
    </p:spTree>
    <p:extLst>
      <p:ext uri="{BB962C8B-B14F-4D97-AF65-F5344CB8AC3E}">
        <p14:creationId xmlns:p14="http://schemas.microsoft.com/office/powerpoint/2010/main" val="34218892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45</a:t>
            </a:fld>
            <a:endParaRPr lang="en-US"/>
          </a:p>
        </p:txBody>
      </p:sp>
    </p:spTree>
    <p:extLst>
      <p:ext uri="{BB962C8B-B14F-4D97-AF65-F5344CB8AC3E}">
        <p14:creationId xmlns:p14="http://schemas.microsoft.com/office/powerpoint/2010/main" val="26437795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Picture:</a:t>
            </a:r>
          </a:p>
          <a:p>
            <a:r>
              <a:rPr lang="en-US" dirty="0"/>
              <a:t>https://flei.com/uveitis-overview/</a:t>
            </a:r>
          </a:p>
        </p:txBody>
      </p:sp>
      <p:sp>
        <p:nvSpPr>
          <p:cNvPr id="4" name="Slide Number Placeholder 3"/>
          <p:cNvSpPr>
            <a:spLocks noGrp="1"/>
          </p:cNvSpPr>
          <p:nvPr>
            <p:ph type="sldNum" sz="quarter" idx="5"/>
          </p:nvPr>
        </p:nvSpPr>
        <p:spPr/>
        <p:txBody>
          <a:bodyPr/>
          <a:lstStyle/>
          <a:p>
            <a:fld id="{EE4FE9B4-5418-405C-9D6E-819F0FBD603F}" type="slidenum">
              <a:rPr lang="en-US" smtClean="0"/>
              <a:t>46</a:t>
            </a:fld>
            <a:endParaRPr lang="en-US"/>
          </a:p>
        </p:txBody>
      </p:sp>
    </p:spTree>
    <p:extLst>
      <p:ext uri="{BB962C8B-B14F-4D97-AF65-F5344CB8AC3E}">
        <p14:creationId xmlns:p14="http://schemas.microsoft.com/office/powerpoint/2010/main" val="27809006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4FE9B4-5418-405C-9D6E-819F0FBD603F}" type="slidenum">
              <a:rPr lang="en-US" smtClean="0"/>
              <a:t>47</a:t>
            </a:fld>
            <a:endParaRPr lang="en-US"/>
          </a:p>
        </p:txBody>
      </p:sp>
    </p:spTree>
    <p:extLst>
      <p:ext uri="{BB962C8B-B14F-4D97-AF65-F5344CB8AC3E}">
        <p14:creationId xmlns:p14="http://schemas.microsoft.com/office/powerpoint/2010/main" val="37511619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48</a:t>
            </a:fld>
            <a:endParaRPr lang="en-US"/>
          </a:p>
        </p:txBody>
      </p:sp>
    </p:spTree>
    <p:extLst>
      <p:ext uri="{BB962C8B-B14F-4D97-AF65-F5344CB8AC3E}">
        <p14:creationId xmlns:p14="http://schemas.microsoft.com/office/powerpoint/2010/main" val="19666606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Picture:</a:t>
            </a:r>
          </a:p>
          <a:p>
            <a:r>
              <a:rPr lang="en-US"/>
              <a:t>https://www.researchgate.net/figure/Classification-Criteria-for-Psoriatic-Arthritis-CASPAR-90_tbl3_260378953</a:t>
            </a:r>
          </a:p>
        </p:txBody>
      </p:sp>
      <p:sp>
        <p:nvSpPr>
          <p:cNvPr id="4" name="Slide Number Placeholder 3"/>
          <p:cNvSpPr>
            <a:spLocks noGrp="1"/>
          </p:cNvSpPr>
          <p:nvPr>
            <p:ph type="sldNum" sz="quarter" idx="5"/>
          </p:nvPr>
        </p:nvSpPr>
        <p:spPr/>
        <p:txBody>
          <a:bodyPr/>
          <a:lstStyle/>
          <a:p>
            <a:fld id="{EE4FE9B4-5418-405C-9D6E-819F0FBD603F}" type="slidenum">
              <a:rPr lang="en-US" smtClean="0"/>
              <a:t>49</a:t>
            </a:fld>
            <a:endParaRPr lang="en-US"/>
          </a:p>
        </p:txBody>
      </p:sp>
    </p:spTree>
    <p:extLst>
      <p:ext uri="{BB962C8B-B14F-4D97-AF65-F5344CB8AC3E}">
        <p14:creationId xmlns:p14="http://schemas.microsoft.com/office/powerpoint/2010/main" val="7284135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Picture:</a:t>
            </a:r>
          </a:p>
          <a:p>
            <a:r>
              <a:rPr lang="en-US" dirty="0">
                <a:ea typeface="Calibri"/>
                <a:cs typeface="Calibri"/>
              </a:rPr>
              <a:t>https://www.medicalnewstoday.com/articles/methotrexate-self-injectable-solution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https://americanpregnancy.org/healthy-pregnancy/medication/humira-during-pregnancy/</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E4FE9B4-5418-405C-9D6E-819F0FBD603F}" type="slidenum">
              <a:rPr lang="en-US" smtClean="0"/>
              <a:t>50</a:t>
            </a:fld>
            <a:endParaRPr lang="en-US"/>
          </a:p>
        </p:txBody>
      </p:sp>
    </p:spTree>
    <p:extLst>
      <p:ext uri="{BB962C8B-B14F-4D97-AF65-F5344CB8AC3E}">
        <p14:creationId xmlns:p14="http://schemas.microsoft.com/office/powerpoint/2010/main" val="10079148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a:t>
            </a:r>
          </a:p>
          <a:p>
            <a:r>
              <a:rPr lang="en-US" dirty="0"/>
              <a:t>https://www.mayoclinic.org/diseases-conditions/reactive-arthritis/symptoms-causes/syc-20354838</a:t>
            </a:r>
          </a:p>
        </p:txBody>
      </p:sp>
      <p:sp>
        <p:nvSpPr>
          <p:cNvPr id="4" name="Slide Number Placeholder 3"/>
          <p:cNvSpPr>
            <a:spLocks noGrp="1"/>
          </p:cNvSpPr>
          <p:nvPr>
            <p:ph type="sldNum" sz="quarter" idx="5"/>
          </p:nvPr>
        </p:nvSpPr>
        <p:spPr/>
        <p:txBody>
          <a:bodyPr/>
          <a:lstStyle/>
          <a:p>
            <a:fld id="{EE4FE9B4-5418-405C-9D6E-819F0FBD603F}" type="slidenum">
              <a:rPr lang="en-US" smtClean="0"/>
              <a:t>52</a:t>
            </a:fld>
            <a:endParaRPr lang="en-US"/>
          </a:p>
        </p:txBody>
      </p:sp>
    </p:spTree>
    <p:extLst>
      <p:ext uri="{BB962C8B-B14F-4D97-AF65-F5344CB8AC3E}">
        <p14:creationId xmlns:p14="http://schemas.microsoft.com/office/powerpoint/2010/main" val="34500099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53</a:t>
            </a:fld>
            <a:endParaRPr lang="en-US"/>
          </a:p>
        </p:txBody>
      </p:sp>
    </p:spTree>
    <p:extLst>
      <p:ext uri="{BB962C8B-B14F-4D97-AF65-F5344CB8AC3E}">
        <p14:creationId xmlns:p14="http://schemas.microsoft.com/office/powerpoint/2010/main" val="3804780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EE4FE9B4-5418-405C-9D6E-819F0FBD603F}" type="slidenum">
              <a:rPr lang="en-US" smtClean="0"/>
              <a:t>6</a:t>
            </a:fld>
            <a:endParaRPr lang="en-US"/>
          </a:p>
        </p:txBody>
      </p:sp>
    </p:spTree>
    <p:extLst>
      <p:ext uri="{BB962C8B-B14F-4D97-AF65-F5344CB8AC3E}">
        <p14:creationId xmlns:p14="http://schemas.microsoft.com/office/powerpoint/2010/main" val="3643956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54</a:t>
            </a:fld>
            <a:endParaRPr lang="en-US"/>
          </a:p>
        </p:txBody>
      </p:sp>
    </p:spTree>
    <p:extLst>
      <p:ext uri="{BB962C8B-B14F-4D97-AF65-F5344CB8AC3E}">
        <p14:creationId xmlns:p14="http://schemas.microsoft.com/office/powerpoint/2010/main" val="15401148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Picture:</a:t>
            </a:r>
          </a:p>
          <a:p>
            <a:r>
              <a:rPr lang="en-US" dirty="0"/>
              <a:t>https://www.physio-pedia.com/Reactive_Arthritis</a:t>
            </a:r>
          </a:p>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55</a:t>
            </a:fld>
            <a:endParaRPr lang="en-US"/>
          </a:p>
        </p:txBody>
      </p:sp>
    </p:spTree>
    <p:extLst>
      <p:ext uri="{BB962C8B-B14F-4D97-AF65-F5344CB8AC3E}">
        <p14:creationId xmlns:p14="http://schemas.microsoft.com/office/powerpoint/2010/main" val="22555848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56</a:t>
            </a:fld>
            <a:endParaRPr lang="en-US"/>
          </a:p>
        </p:txBody>
      </p:sp>
    </p:spTree>
    <p:extLst>
      <p:ext uri="{BB962C8B-B14F-4D97-AF65-F5344CB8AC3E}">
        <p14:creationId xmlns:p14="http://schemas.microsoft.com/office/powerpoint/2010/main" val="27292577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Gonococcal</a:t>
            </a:r>
            <a:r>
              <a:rPr lang="en-US" dirty="0"/>
              <a:t> – bacterial arthritis that results from gonorrhoeae (</a:t>
            </a:r>
            <a:r>
              <a:rPr lang="en-US" dirty="0" err="1"/>
              <a:t>ReA</a:t>
            </a:r>
            <a:r>
              <a:rPr lang="en-US" dirty="0"/>
              <a:t> other STI’s like chlamydia) </a:t>
            </a:r>
          </a:p>
          <a:p>
            <a:pPr marL="171450" indent="-171450">
              <a:buFont typeface="Arial" panose="020B0604020202020204" pitchFamily="34" charset="0"/>
              <a:buChar char="•"/>
            </a:pPr>
            <a:r>
              <a:rPr lang="en-US" b="1" dirty="0"/>
              <a:t>Gouty</a:t>
            </a:r>
            <a:r>
              <a:rPr lang="en-US" dirty="0"/>
              <a:t> – excess uric acid; usually affects big toe; usually diet related </a:t>
            </a:r>
          </a:p>
          <a:p>
            <a:pPr marL="171450" indent="-171450">
              <a:buFont typeface="Arial" panose="020B0604020202020204" pitchFamily="34" charset="0"/>
              <a:buChar char="•"/>
            </a:pPr>
            <a:r>
              <a:rPr lang="en-US" b="1" dirty="0"/>
              <a:t>Septic</a:t>
            </a:r>
            <a:r>
              <a:rPr lang="en-US" dirty="0"/>
              <a:t> – infection in the synovial fluid (</a:t>
            </a:r>
            <a:r>
              <a:rPr lang="en-US" dirty="0" err="1"/>
              <a:t>ReA</a:t>
            </a:r>
            <a:r>
              <a:rPr lang="en-US" dirty="0"/>
              <a:t> is infection elsewhere in the body)</a:t>
            </a:r>
          </a:p>
          <a:p>
            <a:pPr marL="171450" indent="-171450">
              <a:buFont typeface="Arial" panose="020B0604020202020204" pitchFamily="34" charset="0"/>
              <a:buChar char="•"/>
            </a:pPr>
            <a:r>
              <a:rPr lang="en-US" b="1" dirty="0"/>
              <a:t>Rheumatic fever </a:t>
            </a:r>
            <a:r>
              <a:rPr lang="en-US" dirty="0"/>
              <a:t>– inflammatory condition that develops if strep throat not treated properly; rash is typically on the trunk</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57</a:t>
            </a:fld>
            <a:endParaRPr lang="en-US"/>
          </a:p>
        </p:txBody>
      </p:sp>
    </p:spTree>
    <p:extLst>
      <p:ext uri="{BB962C8B-B14F-4D97-AF65-F5344CB8AC3E}">
        <p14:creationId xmlns:p14="http://schemas.microsoft.com/office/powerpoint/2010/main" val="36235440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58</a:t>
            </a:fld>
            <a:endParaRPr lang="en-US"/>
          </a:p>
        </p:txBody>
      </p:sp>
    </p:spTree>
    <p:extLst>
      <p:ext uri="{BB962C8B-B14F-4D97-AF65-F5344CB8AC3E}">
        <p14:creationId xmlns:p14="http://schemas.microsoft.com/office/powerpoint/2010/main" val="18134815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59</a:t>
            </a:fld>
            <a:endParaRPr lang="en-US"/>
          </a:p>
        </p:txBody>
      </p:sp>
    </p:spTree>
    <p:extLst>
      <p:ext uri="{BB962C8B-B14F-4D97-AF65-F5344CB8AC3E}">
        <p14:creationId xmlns:p14="http://schemas.microsoft.com/office/powerpoint/2010/main" val="31609621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60</a:t>
            </a:fld>
            <a:endParaRPr lang="en-US"/>
          </a:p>
        </p:txBody>
      </p:sp>
    </p:spTree>
    <p:extLst>
      <p:ext uri="{BB962C8B-B14F-4D97-AF65-F5344CB8AC3E}">
        <p14:creationId xmlns:p14="http://schemas.microsoft.com/office/powerpoint/2010/main" val="3226597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4FE9B4-5418-405C-9D6E-819F0FBD603F}" type="slidenum">
              <a:rPr lang="en-US" smtClean="0"/>
              <a:t>62</a:t>
            </a:fld>
            <a:endParaRPr lang="en-US"/>
          </a:p>
        </p:txBody>
      </p:sp>
    </p:spTree>
    <p:extLst>
      <p:ext uri="{BB962C8B-B14F-4D97-AF65-F5344CB8AC3E}">
        <p14:creationId xmlns:p14="http://schemas.microsoft.com/office/powerpoint/2010/main" val="19459395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EE4FE9B4-5418-405C-9D6E-819F0FBD603F}" type="slidenum">
              <a:rPr lang="en-US" smtClean="0"/>
              <a:t>63</a:t>
            </a:fld>
            <a:endParaRPr lang="en-US"/>
          </a:p>
        </p:txBody>
      </p:sp>
    </p:spTree>
    <p:extLst>
      <p:ext uri="{BB962C8B-B14F-4D97-AF65-F5344CB8AC3E}">
        <p14:creationId xmlns:p14="http://schemas.microsoft.com/office/powerpoint/2010/main" val="34308045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64</a:t>
            </a:fld>
            <a:endParaRPr lang="en-US"/>
          </a:p>
        </p:txBody>
      </p:sp>
    </p:spTree>
    <p:extLst>
      <p:ext uri="{BB962C8B-B14F-4D97-AF65-F5344CB8AC3E}">
        <p14:creationId xmlns:p14="http://schemas.microsoft.com/office/powerpoint/2010/main" val="302372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E4FE9B4-5418-405C-9D6E-819F0FBD603F}" type="slidenum">
              <a:rPr lang="en-US" smtClean="0"/>
              <a:t>7</a:t>
            </a:fld>
            <a:endParaRPr lang="en-US"/>
          </a:p>
        </p:txBody>
      </p:sp>
    </p:spTree>
    <p:extLst>
      <p:ext uri="{BB962C8B-B14F-4D97-AF65-F5344CB8AC3E}">
        <p14:creationId xmlns:p14="http://schemas.microsoft.com/office/powerpoint/2010/main" val="1920804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66</a:t>
            </a:fld>
            <a:endParaRPr lang="en-US"/>
          </a:p>
        </p:txBody>
      </p:sp>
    </p:spTree>
    <p:extLst>
      <p:ext uri="{BB962C8B-B14F-4D97-AF65-F5344CB8AC3E}">
        <p14:creationId xmlns:p14="http://schemas.microsoft.com/office/powerpoint/2010/main" val="32622544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67</a:t>
            </a:fld>
            <a:endParaRPr lang="en-US"/>
          </a:p>
        </p:txBody>
      </p:sp>
    </p:spTree>
    <p:extLst>
      <p:ext uri="{BB962C8B-B14F-4D97-AF65-F5344CB8AC3E}">
        <p14:creationId xmlns:p14="http://schemas.microsoft.com/office/powerpoint/2010/main" val="37678223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D8349-F90D-674F-AFE0-233706711C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502C7-9BA5-0E3C-3324-B0D0E4D6DD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BF2D37-1928-FE41-6818-EAA7672CD8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11935B-65A4-5294-D036-99D52530462C}"/>
              </a:ext>
            </a:extLst>
          </p:cNvPr>
          <p:cNvSpPr>
            <a:spLocks noGrp="1"/>
          </p:cNvSpPr>
          <p:nvPr>
            <p:ph type="sldNum" sz="quarter" idx="5"/>
          </p:nvPr>
        </p:nvSpPr>
        <p:spPr/>
        <p:txBody>
          <a:bodyPr/>
          <a:lstStyle/>
          <a:p>
            <a:fld id="{EE4FE9B4-5418-405C-9D6E-819F0FBD603F}" type="slidenum">
              <a:rPr lang="en-US" smtClean="0"/>
              <a:t>68</a:t>
            </a:fld>
            <a:endParaRPr lang="en-US"/>
          </a:p>
        </p:txBody>
      </p:sp>
    </p:spTree>
    <p:extLst>
      <p:ext uri="{BB962C8B-B14F-4D97-AF65-F5344CB8AC3E}">
        <p14:creationId xmlns:p14="http://schemas.microsoft.com/office/powerpoint/2010/main" val="311871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8</a:t>
            </a:fld>
            <a:endParaRPr lang="en-US"/>
          </a:p>
        </p:txBody>
      </p:sp>
    </p:spTree>
    <p:extLst>
      <p:ext uri="{BB962C8B-B14F-4D97-AF65-F5344CB8AC3E}">
        <p14:creationId xmlns:p14="http://schemas.microsoft.com/office/powerpoint/2010/main" val="4139783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9</a:t>
            </a:fld>
            <a:endParaRPr lang="en-US"/>
          </a:p>
        </p:txBody>
      </p:sp>
    </p:spTree>
    <p:extLst>
      <p:ext uri="{BB962C8B-B14F-4D97-AF65-F5344CB8AC3E}">
        <p14:creationId xmlns:p14="http://schemas.microsoft.com/office/powerpoint/2010/main" val="3152233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FE9B4-5418-405C-9D6E-819F0FBD603F}" type="slidenum">
              <a:rPr lang="en-US" smtClean="0"/>
              <a:t>10</a:t>
            </a:fld>
            <a:endParaRPr lang="en-US"/>
          </a:p>
        </p:txBody>
      </p:sp>
    </p:spTree>
    <p:extLst>
      <p:ext uri="{BB962C8B-B14F-4D97-AF65-F5344CB8AC3E}">
        <p14:creationId xmlns:p14="http://schemas.microsoft.com/office/powerpoint/2010/main" val="1585878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52AFF-0F08-2224-B87B-C74E119E4478}"/>
              </a:ext>
            </a:extLst>
          </p:cNvPr>
          <p:cNvSpPr>
            <a:spLocks noGrp="1"/>
          </p:cNvSpPr>
          <p:nvPr>
            <p:ph type="ctrTitle"/>
          </p:nvPr>
        </p:nvSpPr>
        <p:spPr>
          <a:xfrm>
            <a:off x="1524000" y="1122363"/>
            <a:ext cx="9144000" cy="2387600"/>
          </a:xfrm>
        </p:spPr>
        <p:txBody>
          <a:bodyPr anchor="b"/>
          <a:lstStyle>
            <a:lvl1pPr algn="ctr">
              <a:defRPr sz="6000">
                <a:latin typeface="Corbel" panose="020B0503020204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94A65CC-0850-7292-8CB0-F664C5570097}"/>
              </a:ext>
            </a:extLst>
          </p:cNvPr>
          <p:cNvSpPr>
            <a:spLocks noGrp="1"/>
          </p:cNvSpPr>
          <p:nvPr>
            <p:ph type="subTitle" idx="1"/>
          </p:nvPr>
        </p:nvSpPr>
        <p:spPr>
          <a:xfrm>
            <a:off x="1524000" y="3602038"/>
            <a:ext cx="9144000" cy="1655762"/>
          </a:xfrm>
        </p:spPr>
        <p:txBody>
          <a:bodyPr/>
          <a:lstStyle>
            <a:lvl1pPr marL="0" indent="0" algn="ctr">
              <a:buNone/>
              <a:defRPr sz="2400">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D9F18-7741-59A9-00E8-F0D7378558D5}"/>
              </a:ext>
            </a:extLst>
          </p:cNvPr>
          <p:cNvSpPr>
            <a:spLocks noGrp="1"/>
          </p:cNvSpPr>
          <p:nvPr>
            <p:ph type="dt" sz="half" idx="10"/>
          </p:nvPr>
        </p:nvSpPr>
        <p:spPr/>
        <p:txBody>
          <a:bodyPr/>
          <a:lstStyle/>
          <a:p>
            <a:fld id="{F86FA64E-0D1B-405D-8AE8-BA4D5CFD05E8}" type="datetimeFigureOut">
              <a:rPr lang="en-US" smtClean="0"/>
              <a:t>4/12/2024</a:t>
            </a:fld>
            <a:endParaRPr lang="en-US"/>
          </a:p>
        </p:txBody>
      </p:sp>
      <p:sp>
        <p:nvSpPr>
          <p:cNvPr id="5" name="Footer Placeholder 4">
            <a:extLst>
              <a:ext uri="{FF2B5EF4-FFF2-40B4-BE49-F238E27FC236}">
                <a16:creationId xmlns:a16="http://schemas.microsoft.com/office/drawing/2014/main" id="{060D9820-B3C1-21A8-ABF2-9814FBA582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78188-B544-7973-40AD-47D0B298BC4C}"/>
              </a:ext>
            </a:extLst>
          </p:cNvPr>
          <p:cNvSpPr>
            <a:spLocks noGrp="1"/>
          </p:cNvSpPr>
          <p:nvPr>
            <p:ph type="sldNum" sz="quarter" idx="12"/>
          </p:nvPr>
        </p:nvSpPr>
        <p:spPr/>
        <p:txBody>
          <a:bodyPr/>
          <a:lstStyle/>
          <a:p>
            <a:fld id="{1537E209-04EF-48DC-85DF-77E217E4D3B5}" type="slidenum">
              <a:rPr lang="en-US" smtClean="0"/>
              <a:t>‹#›</a:t>
            </a:fld>
            <a:endParaRPr lang="en-US"/>
          </a:p>
        </p:txBody>
      </p:sp>
    </p:spTree>
    <p:extLst>
      <p:ext uri="{BB962C8B-B14F-4D97-AF65-F5344CB8AC3E}">
        <p14:creationId xmlns:p14="http://schemas.microsoft.com/office/powerpoint/2010/main" val="178933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83BD-2E1A-F543-223A-B8E3B80F4A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0CCB3C-E8D5-527B-1491-0F693C672C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3DF130-D181-00E8-D71D-698318330D5E}"/>
              </a:ext>
            </a:extLst>
          </p:cNvPr>
          <p:cNvSpPr>
            <a:spLocks noGrp="1"/>
          </p:cNvSpPr>
          <p:nvPr>
            <p:ph type="dt" sz="half" idx="10"/>
          </p:nvPr>
        </p:nvSpPr>
        <p:spPr/>
        <p:txBody>
          <a:bodyPr/>
          <a:lstStyle/>
          <a:p>
            <a:fld id="{F86FA64E-0D1B-405D-8AE8-BA4D5CFD05E8}" type="datetimeFigureOut">
              <a:rPr lang="en-US" smtClean="0"/>
              <a:t>4/12/2024</a:t>
            </a:fld>
            <a:endParaRPr lang="en-US"/>
          </a:p>
        </p:txBody>
      </p:sp>
      <p:sp>
        <p:nvSpPr>
          <p:cNvPr id="5" name="Footer Placeholder 4">
            <a:extLst>
              <a:ext uri="{FF2B5EF4-FFF2-40B4-BE49-F238E27FC236}">
                <a16:creationId xmlns:a16="http://schemas.microsoft.com/office/drawing/2014/main" id="{DEA54ADA-0267-4D61-BC82-D9D12ECB32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AC695C-284B-6BFB-9DD0-1FEA9E01F35A}"/>
              </a:ext>
            </a:extLst>
          </p:cNvPr>
          <p:cNvSpPr>
            <a:spLocks noGrp="1"/>
          </p:cNvSpPr>
          <p:nvPr>
            <p:ph type="sldNum" sz="quarter" idx="12"/>
          </p:nvPr>
        </p:nvSpPr>
        <p:spPr/>
        <p:txBody>
          <a:bodyPr/>
          <a:lstStyle/>
          <a:p>
            <a:fld id="{1537E209-04EF-48DC-85DF-77E217E4D3B5}" type="slidenum">
              <a:rPr lang="en-US" smtClean="0"/>
              <a:t>‹#›</a:t>
            </a:fld>
            <a:endParaRPr lang="en-US"/>
          </a:p>
        </p:txBody>
      </p:sp>
    </p:spTree>
    <p:extLst>
      <p:ext uri="{BB962C8B-B14F-4D97-AF65-F5344CB8AC3E}">
        <p14:creationId xmlns:p14="http://schemas.microsoft.com/office/powerpoint/2010/main" val="1092036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59D086-88CF-1964-3B67-E90D77820A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ED2348-BE1D-1FBA-5583-868AC14328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8E36B9-9EE5-8DE4-8A6F-0179E16FABF8}"/>
              </a:ext>
            </a:extLst>
          </p:cNvPr>
          <p:cNvSpPr>
            <a:spLocks noGrp="1"/>
          </p:cNvSpPr>
          <p:nvPr>
            <p:ph type="dt" sz="half" idx="10"/>
          </p:nvPr>
        </p:nvSpPr>
        <p:spPr/>
        <p:txBody>
          <a:bodyPr/>
          <a:lstStyle/>
          <a:p>
            <a:fld id="{F86FA64E-0D1B-405D-8AE8-BA4D5CFD05E8}" type="datetimeFigureOut">
              <a:rPr lang="en-US" smtClean="0"/>
              <a:t>4/12/2024</a:t>
            </a:fld>
            <a:endParaRPr lang="en-US"/>
          </a:p>
        </p:txBody>
      </p:sp>
      <p:sp>
        <p:nvSpPr>
          <p:cNvPr id="5" name="Footer Placeholder 4">
            <a:extLst>
              <a:ext uri="{FF2B5EF4-FFF2-40B4-BE49-F238E27FC236}">
                <a16:creationId xmlns:a16="http://schemas.microsoft.com/office/drawing/2014/main" id="{67E4FA38-FF0D-59A0-C710-CFB6698E1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76FD2-256A-A144-821D-17183018C278}"/>
              </a:ext>
            </a:extLst>
          </p:cNvPr>
          <p:cNvSpPr>
            <a:spLocks noGrp="1"/>
          </p:cNvSpPr>
          <p:nvPr>
            <p:ph type="sldNum" sz="quarter" idx="12"/>
          </p:nvPr>
        </p:nvSpPr>
        <p:spPr/>
        <p:txBody>
          <a:bodyPr/>
          <a:lstStyle/>
          <a:p>
            <a:fld id="{1537E209-04EF-48DC-85DF-77E217E4D3B5}" type="slidenum">
              <a:rPr lang="en-US" smtClean="0"/>
              <a:t>‹#›</a:t>
            </a:fld>
            <a:endParaRPr lang="en-US"/>
          </a:p>
        </p:txBody>
      </p:sp>
    </p:spTree>
    <p:extLst>
      <p:ext uri="{BB962C8B-B14F-4D97-AF65-F5344CB8AC3E}">
        <p14:creationId xmlns:p14="http://schemas.microsoft.com/office/powerpoint/2010/main" val="226928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1AE6-EBE5-1F67-1001-9EC0A65449E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60D486B-B127-B242-E7F8-EE47D1F03A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A57B41-5896-D636-0254-BC3CF0C79047}"/>
              </a:ext>
            </a:extLst>
          </p:cNvPr>
          <p:cNvSpPr>
            <a:spLocks noGrp="1"/>
          </p:cNvSpPr>
          <p:nvPr>
            <p:ph type="dt" sz="half" idx="10"/>
          </p:nvPr>
        </p:nvSpPr>
        <p:spPr/>
        <p:txBody>
          <a:bodyPr/>
          <a:lstStyle/>
          <a:p>
            <a:fld id="{F86FA64E-0D1B-405D-8AE8-BA4D5CFD05E8}" type="datetimeFigureOut">
              <a:rPr lang="en-US" smtClean="0"/>
              <a:t>4/12/2024</a:t>
            </a:fld>
            <a:endParaRPr lang="en-US"/>
          </a:p>
        </p:txBody>
      </p:sp>
      <p:sp>
        <p:nvSpPr>
          <p:cNvPr id="5" name="Footer Placeholder 4">
            <a:extLst>
              <a:ext uri="{FF2B5EF4-FFF2-40B4-BE49-F238E27FC236}">
                <a16:creationId xmlns:a16="http://schemas.microsoft.com/office/drawing/2014/main" id="{1F619C05-3254-28D8-95E3-27E5D4C42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DFEA7-9321-9469-8537-B7F3C028C3B5}"/>
              </a:ext>
            </a:extLst>
          </p:cNvPr>
          <p:cNvSpPr>
            <a:spLocks noGrp="1"/>
          </p:cNvSpPr>
          <p:nvPr>
            <p:ph type="sldNum" sz="quarter" idx="12"/>
          </p:nvPr>
        </p:nvSpPr>
        <p:spPr/>
        <p:txBody>
          <a:bodyPr/>
          <a:lstStyle/>
          <a:p>
            <a:fld id="{1537E209-04EF-48DC-85DF-77E217E4D3B5}" type="slidenum">
              <a:rPr lang="en-US" smtClean="0"/>
              <a:t>‹#›</a:t>
            </a:fld>
            <a:endParaRPr lang="en-US"/>
          </a:p>
        </p:txBody>
      </p:sp>
    </p:spTree>
    <p:extLst>
      <p:ext uri="{BB962C8B-B14F-4D97-AF65-F5344CB8AC3E}">
        <p14:creationId xmlns:p14="http://schemas.microsoft.com/office/powerpoint/2010/main" val="3315825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930A-3E46-7FE7-FE06-D01FB1ED43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DA0B34-B804-0D52-6C1A-4314C5D34B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1E1C2E-8C3B-6FD4-9590-79AC370932AF}"/>
              </a:ext>
            </a:extLst>
          </p:cNvPr>
          <p:cNvSpPr>
            <a:spLocks noGrp="1"/>
          </p:cNvSpPr>
          <p:nvPr>
            <p:ph type="dt" sz="half" idx="10"/>
          </p:nvPr>
        </p:nvSpPr>
        <p:spPr/>
        <p:txBody>
          <a:bodyPr/>
          <a:lstStyle/>
          <a:p>
            <a:fld id="{F86FA64E-0D1B-405D-8AE8-BA4D5CFD05E8}" type="datetimeFigureOut">
              <a:rPr lang="en-US" smtClean="0"/>
              <a:t>4/12/2024</a:t>
            </a:fld>
            <a:endParaRPr lang="en-US"/>
          </a:p>
        </p:txBody>
      </p:sp>
      <p:sp>
        <p:nvSpPr>
          <p:cNvPr id="5" name="Footer Placeholder 4">
            <a:extLst>
              <a:ext uri="{FF2B5EF4-FFF2-40B4-BE49-F238E27FC236}">
                <a16:creationId xmlns:a16="http://schemas.microsoft.com/office/drawing/2014/main" id="{9B9A2C1F-C855-5FFE-4A41-B5AA59610D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42F077-4061-CB79-973D-45F331FF4737}"/>
              </a:ext>
            </a:extLst>
          </p:cNvPr>
          <p:cNvSpPr>
            <a:spLocks noGrp="1"/>
          </p:cNvSpPr>
          <p:nvPr>
            <p:ph type="sldNum" sz="quarter" idx="12"/>
          </p:nvPr>
        </p:nvSpPr>
        <p:spPr/>
        <p:txBody>
          <a:bodyPr/>
          <a:lstStyle/>
          <a:p>
            <a:fld id="{1537E209-04EF-48DC-85DF-77E217E4D3B5}" type="slidenum">
              <a:rPr lang="en-US" smtClean="0"/>
              <a:t>‹#›</a:t>
            </a:fld>
            <a:endParaRPr lang="en-US"/>
          </a:p>
        </p:txBody>
      </p:sp>
    </p:spTree>
    <p:extLst>
      <p:ext uri="{BB962C8B-B14F-4D97-AF65-F5344CB8AC3E}">
        <p14:creationId xmlns:p14="http://schemas.microsoft.com/office/powerpoint/2010/main" val="1062412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16A3-74AB-61BB-B9AD-C1BBDA9E39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435E6F-7EDF-354B-0674-26ADC10EB9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0560C3-C668-41AC-4901-B9BCA4E575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FB4B4-4CD5-EE81-9F5F-515AEBF94AAB}"/>
              </a:ext>
            </a:extLst>
          </p:cNvPr>
          <p:cNvSpPr>
            <a:spLocks noGrp="1"/>
          </p:cNvSpPr>
          <p:nvPr>
            <p:ph type="dt" sz="half" idx="10"/>
          </p:nvPr>
        </p:nvSpPr>
        <p:spPr/>
        <p:txBody>
          <a:bodyPr/>
          <a:lstStyle/>
          <a:p>
            <a:fld id="{F86FA64E-0D1B-405D-8AE8-BA4D5CFD05E8}" type="datetimeFigureOut">
              <a:rPr lang="en-US" smtClean="0"/>
              <a:t>4/12/2024</a:t>
            </a:fld>
            <a:endParaRPr lang="en-US"/>
          </a:p>
        </p:txBody>
      </p:sp>
      <p:sp>
        <p:nvSpPr>
          <p:cNvPr id="6" name="Footer Placeholder 5">
            <a:extLst>
              <a:ext uri="{FF2B5EF4-FFF2-40B4-BE49-F238E27FC236}">
                <a16:creationId xmlns:a16="http://schemas.microsoft.com/office/drawing/2014/main" id="{C5DBCD67-42E4-3F67-3CAA-A3F4D1E25A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392DD4-1F86-9CAF-C5BC-0591E685574C}"/>
              </a:ext>
            </a:extLst>
          </p:cNvPr>
          <p:cNvSpPr>
            <a:spLocks noGrp="1"/>
          </p:cNvSpPr>
          <p:nvPr>
            <p:ph type="sldNum" sz="quarter" idx="12"/>
          </p:nvPr>
        </p:nvSpPr>
        <p:spPr/>
        <p:txBody>
          <a:bodyPr/>
          <a:lstStyle/>
          <a:p>
            <a:fld id="{1537E209-04EF-48DC-85DF-77E217E4D3B5}" type="slidenum">
              <a:rPr lang="en-US" smtClean="0"/>
              <a:t>‹#›</a:t>
            </a:fld>
            <a:endParaRPr lang="en-US"/>
          </a:p>
        </p:txBody>
      </p:sp>
    </p:spTree>
    <p:extLst>
      <p:ext uri="{BB962C8B-B14F-4D97-AF65-F5344CB8AC3E}">
        <p14:creationId xmlns:p14="http://schemas.microsoft.com/office/powerpoint/2010/main" val="201839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40A11-F02E-3749-B8FC-6FB85DBE54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215658-DBB5-46B2-CE84-C51ECBDCFD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267756-A570-1227-9A69-593E732FD3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55417C-F069-49FB-9B02-05E36DF23A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A7A14-DCA1-EE59-37AC-9537D81A0E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B8A4CE-D99C-BED0-BA4F-99A26B5AF8F0}"/>
              </a:ext>
            </a:extLst>
          </p:cNvPr>
          <p:cNvSpPr>
            <a:spLocks noGrp="1"/>
          </p:cNvSpPr>
          <p:nvPr>
            <p:ph type="dt" sz="half" idx="10"/>
          </p:nvPr>
        </p:nvSpPr>
        <p:spPr/>
        <p:txBody>
          <a:bodyPr/>
          <a:lstStyle/>
          <a:p>
            <a:fld id="{F86FA64E-0D1B-405D-8AE8-BA4D5CFD05E8}" type="datetimeFigureOut">
              <a:rPr lang="en-US" smtClean="0"/>
              <a:t>4/12/2024</a:t>
            </a:fld>
            <a:endParaRPr lang="en-US"/>
          </a:p>
        </p:txBody>
      </p:sp>
      <p:sp>
        <p:nvSpPr>
          <p:cNvPr id="8" name="Footer Placeholder 7">
            <a:extLst>
              <a:ext uri="{FF2B5EF4-FFF2-40B4-BE49-F238E27FC236}">
                <a16:creationId xmlns:a16="http://schemas.microsoft.com/office/drawing/2014/main" id="{23950EDC-3CCC-4AA0-F8B5-A06D0DCE31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501104-BB89-95D2-9C10-1A075FDC3BF4}"/>
              </a:ext>
            </a:extLst>
          </p:cNvPr>
          <p:cNvSpPr>
            <a:spLocks noGrp="1"/>
          </p:cNvSpPr>
          <p:nvPr>
            <p:ph type="sldNum" sz="quarter" idx="12"/>
          </p:nvPr>
        </p:nvSpPr>
        <p:spPr/>
        <p:txBody>
          <a:bodyPr/>
          <a:lstStyle/>
          <a:p>
            <a:fld id="{1537E209-04EF-48DC-85DF-77E217E4D3B5}" type="slidenum">
              <a:rPr lang="en-US" smtClean="0"/>
              <a:t>‹#›</a:t>
            </a:fld>
            <a:endParaRPr lang="en-US"/>
          </a:p>
        </p:txBody>
      </p:sp>
    </p:spTree>
    <p:extLst>
      <p:ext uri="{BB962C8B-B14F-4D97-AF65-F5344CB8AC3E}">
        <p14:creationId xmlns:p14="http://schemas.microsoft.com/office/powerpoint/2010/main" val="3732268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C4642-A1EA-BB74-79BB-8908A38F36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1A8520-9D5A-985E-94F0-1D1FFCA9859E}"/>
              </a:ext>
            </a:extLst>
          </p:cNvPr>
          <p:cNvSpPr>
            <a:spLocks noGrp="1"/>
          </p:cNvSpPr>
          <p:nvPr>
            <p:ph type="dt" sz="half" idx="10"/>
          </p:nvPr>
        </p:nvSpPr>
        <p:spPr/>
        <p:txBody>
          <a:bodyPr/>
          <a:lstStyle/>
          <a:p>
            <a:fld id="{F86FA64E-0D1B-405D-8AE8-BA4D5CFD05E8}" type="datetimeFigureOut">
              <a:rPr lang="en-US" smtClean="0"/>
              <a:t>4/12/2024</a:t>
            </a:fld>
            <a:endParaRPr lang="en-US"/>
          </a:p>
        </p:txBody>
      </p:sp>
      <p:sp>
        <p:nvSpPr>
          <p:cNvPr id="4" name="Footer Placeholder 3">
            <a:extLst>
              <a:ext uri="{FF2B5EF4-FFF2-40B4-BE49-F238E27FC236}">
                <a16:creationId xmlns:a16="http://schemas.microsoft.com/office/drawing/2014/main" id="{2670E141-D35E-E093-D534-4E124E6B22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4C5BF7-13C9-4F79-FC75-431C0E21C180}"/>
              </a:ext>
            </a:extLst>
          </p:cNvPr>
          <p:cNvSpPr>
            <a:spLocks noGrp="1"/>
          </p:cNvSpPr>
          <p:nvPr>
            <p:ph type="sldNum" sz="quarter" idx="12"/>
          </p:nvPr>
        </p:nvSpPr>
        <p:spPr/>
        <p:txBody>
          <a:bodyPr/>
          <a:lstStyle/>
          <a:p>
            <a:fld id="{1537E209-04EF-48DC-85DF-77E217E4D3B5}" type="slidenum">
              <a:rPr lang="en-US" smtClean="0"/>
              <a:t>‹#›</a:t>
            </a:fld>
            <a:endParaRPr lang="en-US"/>
          </a:p>
        </p:txBody>
      </p:sp>
    </p:spTree>
    <p:extLst>
      <p:ext uri="{BB962C8B-B14F-4D97-AF65-F5344CB8AC3E}">
        <p14:creationId xmlns:p14="http://schemas.microsoft.com/office/powerpoint/2010/main" val="3732806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7E4D9D-E2B2-050B-80A5-31A6263BAE65}"/>
              </a:ext>
            </a:extLst>
          </p:cNvPr>
          <p:cNvSpPr>
            <a:spLocks noGrp="1"/>
          </p:cNvSpPr>
          <p:nvPr>
            <p:ph type="dt" sz="half" idx="10"/>
          </p:nvPr>
        </p:nvSpPr>
        <p:spPr/>
        <p:txBody>
          <a:bodyPr/>
          <a:lstStyle/>
          <a:p>
            <a:fld id="{F86FA64E-0D1B-405D-8AE8-BA4D5CFD05E8}" type="datetimeFigureOut">
              <a:rPr lang="en-US" smtClean="0"/>
              <a:t>4/12/2024</a:t>
            </a:fld>
            <a:endParaRPr lang="en-US"/>
          </a:p>
        </p:txBody>
      </p:sp>
      <p:sp>
        <p:nvSpPr>
          <p:cNvPr id="3" name="Footer Placeholder 2">
            <a:extLst>
              <a:ext uri="{FF2B5EF4-FFF2-40B4-BE49-F238E27FC236}">
                <a16:creationId xmlns:a16="http://schemas.microsoft.com/office/drawing/2014/main" id="{8F839E32-0516-C486-2078-4E05FBFDD0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0F2C9C-4691-F0D9-24BF-0FC6193CA3E7}"/>
              </a:ext>
            </a:extLst>
          </p:cNvPr>
          <p:cNvSpPr>
            <a:spLocks noGrp="1"/>
          </p:cNvSpPr>
          <p:nvPr>
            <p:ph type="sldNum" sz="quarter" idx="12"/>
          </p:nvPr>
        </p:nvSpPr>
        <p:spPr/>
        <p:txBody>
          <a:bodyPr/>
          <a:lstStyle/>
          <a:p>
            <a:fld id="{1537E209-04EF-48DC-85DF-77E217E4D3B5}" type="slidenum">
              <a:rPr lang="en-US" smtClean="0"/>
              <a:t>‹#›</a:t>
            </a:fld>
            <a:endParaRPr lang="en-US"/>
          </a:p>
        </p:txBody>
      </p:sp>
    </p:spTree>
    <p:extLst>
      <p:ext uri="{BB962C8B-B14F-4D97-AF65-F5344CB8AC3E}">
        <p14:creationId xmlns:p14="http://schemas.microsoft.com/office/powerpoint/2010/main" val="46973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C7159-A3E5-7281-3BFE-E8D801E932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9DCDA2-6499-C50A-B069-1051626256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8178FA-E041-888E-13D8-B73C32DF8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240C5F-07D2-AD00-D0BC-01350270F30E}"/>
              </a:ext>
            </a:extLst>
          </p:cNvPr>
          <p:cNvSpPr>
            <a:spLocks noGrp="1"/>
          </p:cNvSpPr>
          <p:nvPr>
            <p:ph type="dt" sz="half" idx="10"/>
          </p:nvPr>
        </p:nvSpPr>
        <p:spPr/>
        <p:txBody>
          <a:bodyPr/>
          <a:lstStyle/>
          <a:p>
            <a:fld id="{F86FA64E-0D1B-405D-8AE8-BA4D5CFD05E8}" type="datetimeFigureOut">
              <a:rPr lang="en-US" smtClean="0"/>
              <a:t>4/12/2024</a:t>
            </a:fld>
            <a:endParaRPr lang="en-US"/>
          </a:p>
        </p:txBody>
      </p:sp>
      <p:sp>
        <p:nvSpPr>
          <p:cNvPr id="6" name="Footer Placeholder 5">
            <a:extLst>
              <a:ext uri="{FF2B5EF4-FFF2-40B4-BE49-F238E27FC236}">
                <a16:creationId xmlns:a16="http://schemas.microsoft.com/office/drawing/2014/main" id="{5228983B-CC0D-7778-3566-C4396FB864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83B592-96E3-AB66-28A5-6F3E0A4D5A2D}"/>
              </a:ext>
            </a:extLst>
          </p:cNvPr>
          <p:cNvSpPr>
            <a:spLocks noGrp="1"/>
          </p:cNvSpPr>
          <p:nvPr>
            <p:ph type="sldNum" sz="quarter" idx="12"/>
          </p:nvPr>
        </p:nvSpPr>
        <p:spPr/>
        <p:txBody>
          <a:bodyPr/>
          <a:lstStyle/>
          <a:p>
            <a:fld id="{1537E209-04EF-48DC-85DF-77E217E4D3B5}" type="slidenum">
              <a:rPr lang="en-US" smtClean="0"/>
              <a:t>‹#›</a:t>
            </a:fld>
            <a:endParaRPr lang="en-US"/>
          </a:p>
        </p:txBody>
      </p:sp>
    </p:spTree>
    <p:extLst>
      <p:ext uri="{BB962C8B-B14F-4D97-AF65-F5344CB8AC3E}">
        <p14:creationId xmlns:p14="http://schemas.microsoft.com/office/powerpoint/2010/main" val="3955171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1B502-B940-6E53-093C-C50B0FF729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D6519A-6884-840D-F7EB-25B72D6863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CFF8B9-B54C-A7E6-DBB4-8FD152874D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2D5B-AEFB-1D99-2675-C3F077224200}"/>
              </a:ext>
            </a:extLst>
          </p:cNvPr>
          <p:cNvSpPr>
            <a:spLocks noGrp="1"/>
          </p:cNvSpPr>
          <p:nvPr>
            <p:ph type="dt" sz="half" idx="10"/>
          </p:nvPr>
        </p:nvSpPr>
        <p:spPr/>
        <p:txBody>
          <a:bodyPr/>
          <a:lstStyle/>
          <a:p>
            <a:fld id="{F86FA64E-0D1B-405D-8AE8-BA4D5CFD05E8}" type="datetimeFigureOut">
              <a:rPr lang="en-US" smtClean="0"/>
              <a:t>4/12/2024</a:t>
            </a:fld>
            <a:endParaRPr lang="en-US"/>
          </a:p>
        </p:txBody>
      </p:sp>
      <p:sp>
        <p:nvSpPr>
          <p:cNvPr id="6" name="Footer Placeholder 5">
            <a:extLst>
              <a:ext uri="{FF2B5EF4-FFF2-40B4-BE49-F238E27FC236}">
                <a16:creationId xmlns:a16="http://schemas.microsoft.com/office/drawing/2014/main" id="{C5A1B00F-71F5-2BBA-0E99-E71916482D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030973-6A42-57B7-3A62-12C7FF42C54E}"/>
              </a:ext>
            </a:extLst>
          </p:cNvPr>
          <p:cNvSpPr>
            <a:spLocks noGrp="1"/>
          </p:cNvSpPr>
          <p:nvPr>
            <p:ph type="sldNum" sz="quarter" idx="12"/>
          </p:nvPr>
        </p:nvSpPr>
        <p:spPr/>
        <p:txBody>
          <a:bodyPr/>
          <a:lstStyle/>
          <a:p>
            <a:fld id="{1537E209-04EF-48DC-85DF-77E217E4D3B5}" type="slidenum">
              <a:rPr lang="en-US" smtClean="0"/>
              <a:t>‹#›</a:t>
            </a:fld>
            <a:endParaRPr lang="en-US"/>
          </a:p>
        </p:txBody>
      </p:sp>
    </p:spTree>
    <p:extLst>
      <p:ext uri="{BB962C8B-B14F-4D97-AF65-F5344CB8AC3E}">
        <p14:creationId xmlns:p14="http://schemas.microsoft.com/office/powerpoint/2010/main" val="335495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3E8E4">
            <a:alpha val="35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4419C8-63AA-8A5C-FC13-B22B5F7A89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3EEDEB-99C1-F35A-97CF-20E6264F8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790BA-9779-3B50-2DF6-916AB05951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FA64E-0D1B-405D-8AE8-BA4D5CFD05E8}" type="datetimeFigureOut">
              <a:rPr lang="en-US" smtClean="0"/>
              <a:t>4/12/2024</a:t>
            </a:fld>
            <a:endParaRPr lang="en-US"/>
          </a:p>
        </p:txBody>
      </p:sp>
      <p:sp>
        <p:nvSpPr>
          <p:cNvPr id="5" name="Footer Placeholder 4">
            <a:extLst>
              <a:ext uri="{FF2B5EF4-FFF2-40B4-BE49-F238E27FC236}">
                <a16:creationId xmlns:a16="http://schemas.microsoft.com/office/drawing/2014/main" id="{0EF3DD5E-8D7F-55E7-AA3A-159FB8B384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3284A6-4093-1012-6783-B2D36E9551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7E209-04EF-48DC-85DF-77E217E4D3B5}" type="slidenum">
              <a:rPr lang="en-US" smtClean="0"/>
              <a:t>‹#›</a:t>
            </a:fld>
            <a:endParaRPr lang="en-US"/>
          </a:p>
        </p:txBody>
      </p:sp>
    </p:spTree>
    <p:extLst>
      <p:ext uri="{BB962C8B-B14F-4D97-AF65-F5344CB8AC3E}">
        <p14:creationId xmlns:p14="http://schemas.microsoft.com/office/powerpoint/2010/main" val="301488848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3DD4B0E3.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08_3A01700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09_D20B371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0A_83CE3FC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0B_A031A79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0C_43F71CC7.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microsoft.com/office/2018/10/relationships/comments" Target="../comments/modernComment_10D_642BA20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01_FF0633B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11_61BF8CF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13_B9556FB9.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31_43DC7DF6.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18/10/relationships/comments" Target="../comments/modernComment_115_7BC3E37C.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18/10/relationships/comments" Target="../comments/modernComment_13B_25FF8B56.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18/10/relationships/comments" Target="../comments/modernComment_116_8F96F6B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18/10/relationships/comments" Target="../comments/modernComment_117_BABDAD5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18/10/relationships/comments" Target="../comments/modernComment_119_60579681.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microsoft.com/office/2018/10/relationships/comments" Target="../comments/modernComment_13D_1A29E657.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45_BD31823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18/10/relationships/comments" Target="../comments/modernComment_123_C379A31.xm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18/10/relationships/comments" Target="../comments/modernComment_129_928F8590.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02_56C1CB3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18/10/relationships/comments" Target="../comments/modernComment_133_4D73E3BE.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18/10/relationships/comments" Target="../comments/modernComment_134_D0EE1BBE.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microsoft.com/office/2018/10/relationships/comments" Target="../comments/modernComment_137_7404726F.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rheumatology.org/clinical-practice-guidelines"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s://www.eular.org/recommendations-management"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3_4B7ACCA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0B59859D-EF69-39D4-0981-47FDCE3D0C66}"/>
              </a:ext>
            </a:extLst>
          </p:cNvPr>
          <p:cNvSpPr>
            <a:spLocks noGrp="1"/>
          </p:cNvSpPr>
          <p:nvPr>
            <p:ph type="ctrTitle"/>
          </p:nvPr>
        </p:nvSpPr>
        <p:spPr>
          <a:xfrm>
            <a:off x="3215729" y="1764407"/>
            <a:ext cx="5760846" cy="2310312"/>
          </a:xfrm>
        </p:spPr>
        <p:txBody>
          <a:bodyPr vert="horz" lIns="91440" tIns="45720" rIns="91440" bIns="45720" rtlCol="0">
            <a:normAutofit fontScale="90000"/>
          </a:bodyPr>
          <a:lstStyle/>
          <a:p>
            <a:br>
              <a:rPr lang="en-US" sz="4400" dirty="0">
                <a:solidFill>
                  <a:schemeClr val="tx2"/>
                </a:solidFill>
                <a:latin typeface="Corbel"/>
              </a:rPr>
            </a:br>
            <a:r>
              <a:rPr lang="en-US" sz="4400" dirty="0">
                <a:solidFill>
                  <a:schemeClr val="tx2"/>
                </a:solidFill>
                <a:latin typeface="Corbel"/>
              </a:rPr>
              <a:t>Rheumatic Conditions Related To Inflammatory Back Pain</a:t>
            </a:r>
            <a:br>
              <a:rPr lang="en-US" sz="4400" dirty="0">
                <a:solidFill>
                  <a:schemeClr val="tx2"/>
                </a:solidFill>
                <a:latin typeface="Corbel"/>
              </a:rPr>
            </a:br>
            <a:endParaRPr lang="en-US" sz="4400" dirty="0">
              <a:solidFill>
                <a:schemeClr val="tx2"/>
              </a:solidFill>
              <a:latin typeface="Corbel"/>
            </a:endParaRPr>
          </a:p>
        </p:txBody>
      </p:sp>
      <p:sp>
        <p:nvSpPr>
          <p:cNvPr id="3" name="Subtitle 2">
            <a:extLst>
              <a:ext uri="{FF2B5EF4-FFF2-40B4-BE49-F238E27FC236}">
                <a16:creationId xmlns:a16="http://schemas.microsoft.com/office/drawing/2014/main" id="{BDBB467F-405B-6801-095C-0B4FFEC49936}"/>
              </a:ext>
            </a:extLst>
          </p:cNvPr>
          <p:cNvSpPr>
            <a:spLocks noGrp="1"/>
          </p:cNvSpPr>
          <p:nvPr>
            <p:ph type="subTitle" idx="1"/>
          </p:nvPr>
        </p:nvSpPr>
        <p:spPr>
          <a:xfrm>
            <a:off x="3215729" y="4165152"/>
            <a:ext cx="5760846" cy="682079"/>
          </a:xfrm>
        </p:spPr>
        <p:txBody>
          <a:bodyPr vert="horz" lIns="91440" tIns="45720" rIns="91440" bIns="45720" rtlCol="0">
            <a:normAutofit/>
          </a:bodyPr>
          <a:lstStyle/>
          <a:p>
            <a:r>
              <a:rPr lang="en-US">
                <a:solidFill>
                  <a:schemeClr val="tx2"/>
                </a:solidFill>
                <a:latin typeface="Corbel"/>
              </a:rPr>
              <a:t>Keri Geinosky SPT – Capstone Presentation</a:t>
            </a:r>
          </a:p>
        </p:txBody>
      </p:sp>
    </p:spTree>
    <p:extLst>
      <p:ext uri="{BB962C8B-B14F-4D97-AF65-F5344CB8AC3E}">
        <p14:creationId xmlns:p14="http://schemas.microsoft.com/office/powerpoint/2010/main" val="1037349091"/>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8D850-C427-983D-FD99-DB0CA31EE542}"/>
              </a:ext>
            </a:extLst>
          </p:cNvPr>
          <p:cNvSpPr>
            <a:spLocks noGrp="1"/>
          </p:cNvSpPr>
          <p:nvPr>
            <p:ph type="title"/>
          </p:nvPr>
        </p:nvSpPr>
        <p:spPr/>
        <p:txBody>
          <a:bodyPr/>
          <a:lstStyle/>
          <a:p>
            <a:r>
              <a:rPr lang="en-US"/>
              <a:t>MBP vs IBP Summary</a:t>
            </a:r>
            <a:r>
              <a:rPr lang="en-US" baseline="30000"/>
              <a:t>4,5,6,7</a:t>
            </a:r>
          </a:p>
        </p:txBody>
      </p:sp>
      <p:graphicFrame>
        <p:nvGraphicFramePr>
          <p:cNvPr id="8" name="Content Placeholder 5">
            <a:extLst>
              <a:ext uri="{FF2B5EF4-FFF2-40B4-BE49-F238E27FC236}">
                <a16:creationId xmlns:a16="http://schemas.microsoft.com/office/drawing/2014/main" id="{E7A201F0-5DCD-9F6D-EEFD-71ADFDB5E05B}"/>
              </a:ext>
            </a:extLst>
          </p:cNvPr>
          <p:cNvGraphicFramePr>
            <a:graphicFrameLocks/>
          </p:cNvGraphicFramePr>
          <p:nvPr>
            <p:extLst>
              <p:ext uri="{D42A27DB-BD31-4B8C-83A1-F6EECF244321}">
                <p14:modId xmlns:p14="http://schemas.microsoft.com/office/powerpoint/2010/main" val="1450722522"/>
              </p:ext>
            </p:extLst>
          </p:nvPr>
        </p:nvGraphicFramePr>
        <p:xfrm>
          <a:off x="898497" y="1719553"/>
          <a:ext cx="10582786" cy="4054388"/>
        </p:xfrm>
        <a:graphic>
          <a:graphicData uri="http://schemas.openxmlformats.org/drawingml/2006/table">
            <a:tbl>
              <a:tblPr firstRow="1" bandRow="1"/>
              <a:tblGrid>
                <a:gridCol w="5291393">
                  <a:extLst>
                    <a:ext uri="{9D8B030D-6E8A-4147-A177-3AD203B41FA5}">
                      <a16:colId xmlns:a16="http://schemas.microsoft.com/office/drawing/2014/main" val="130065214"/>
                    </a:ext>
                  </a:extLst>
                </a:gridCol>
                <a:gridCol w="5291393">
                  <a:extLst>
                    <a:ext uri="{9D8B030D-6E8A-4147-A177-3AD203B41FA5}">
                      <a16:colId xmlns:a16="http://schemas.microsoft.com/office/drawing/2014/main" val="490252664"/>
                    </a:ext>
                  </a:extLst>
                </a:gridCol>
              </a:tblGrid>
              <a:tr h="612003">
                <a:tc>
                  <a:txBody>
                    <a:bodyPr/>
                    <a:lstStyle>
                      <a:lvl1pPr marL="0" algn="l" defTabSz="914400" rtl="0" eaLnBrk="1" latinLnBrk="0" hangingPunct="1">
                        <a:defRPr sz="1800" b="1" kern="1200">
                          <a:solidFill>
                            <a:schemeClr val="lt1"/>
                          </a:solidFill>
                          <a:latin typeface="Avenir Next LT Pro"/>
                        </a:defRPr>
                      </a:lvl1pPr>
                      <a:lvl2pPr marL="457200" algn="l" defTabSz="914400" rtl="0" eaLnBrk="1" latinLnBrk="0" hangingPunct="1">
                        <a:defRPr sz="1800" b="1" kern="1200">
                          <a:solidFill>
                            <a:schemeClr val="lt1"/>
                          </a:solidFill>
                          <a:latin typeface="Avenir Next LT Pro"/>
                        </a:defRPr>
                      </a:lvl2pPr>
                      <a:lvl3pPr marL="914400" algn="l" defTabSz="914400" rtl="0" eaLnBrk="1" latinLnBrk="0" hangingPunct="1">
                        <a:defRPr sz="1800" b="1" kern="1200">
                          <a:solidFill>
                            <a:schemeClr val="lt1"/>
                          </a:solidFill>
                          <a:latin typeface="Avenir Next LT Pro"/>
                        </a:defRPr>
                      </a:lvl3pPr>
                      <a:lvl4pPr marL="1371600" algn="l" defTabSz="914400" rtl="0" eaLnBrk="1" latinLnBrk="0" hangingPunct="1">
                        <a:defRPr sz="1800" b="1" kern="1200">
                          <a:solidFill>
                            <a:schemeClr val="lt1"/>
                          </a:solidFill>
                          <a:latin typeface="Avenir Next LT Pro"/>
                        </a:defRPr>
                      </a:lvl4pPr>
                      <a:lvl5pPr marL="1828800" algn="l" defTabSz="914400" rtl="0" eaLnBrk="1" latinLnBrk="0" hangingPunct="1">
                        <a:defRPr sz="1800" b="1" kern="1200">
                          <a:solidFill>
                            <a:schemeClr val="lt1"/>
                          </a:solidFill>
                          <a:latin typeface="Avenir Next LT Pro"/>
                        </a:defRPr>
                      </a:lvl5pPr>
                      <a:lvl6pPr marL="2286000" algn="l" defTabSz="914400" rtl="0" eaLnBrk="1" latinLnBrk="0" hangingPunct="1">
                        <a:defRPr sz="1800" b="1" kern="1200">
                          <a:solidFill>
                            <a:schemeClr val="lt1"/>
                          </a:solidFill>
                          <a:latin typeface="Avenir Next LT Pro"/>
                        </a:defRPr>
                      </a:lvl6pPr>
                      <a:lvl7pPr marL="2743200" algn="l" defTabSz="914400" rtl="0" eaLnBrk="1" latinLnBrk="0" hangingPunct="1">
                        <a:defRPr sz="1800" b="1" kern="1200">
                          <a:solidFill>
                            <a:schemeClr val="lt1"/>
                          </a:solidFill>
                          <a:latin typeface="Avenir Next LT Pro"/>
                        </a:defRPr>
                      </a:lvl7pPr>
                      <a:lvl8pPr marL="3200400" algn="l" defTabSz="914400" rtl="0" eaLnBrk="1" latinLnBrk="0" hangingPunct="1">
                        <a:defRPr sz="1800" b="1" kern="1200">
                          <a:solidFill>
                            <a:schemeClr val="lt1"/>
                          </a:solidFill>
                          <a:latin typeface="Avenir Next LT Pro"/>
                        </a:defRPr>
                      </a:lvl8pPr>
                      <a:lvl9pPr marL="3657600" algn="l" defTabSz="914400" rtl="0" eaLnBrk="1" latinLnBrk="0" hangingPunct="1">
                        <a:defRPr sz="1800" b="1" kern="1200">
                          <a:solidFill>
                            <a:schemeClr val="lt1"/>
                          </a:solidFill>
                          <a:latin typeface="Avenir Next LT Pro"/>
                        </a:defRPr>
                      </a:lvl9pPr>
                    </a:lstStyle>
                    <a:p>
                      <a:r>
                        <a:rPr lang="en-US"/>
                        <a:t>Mechanical Back Pain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67E37"/>
                    </a:solidFill>
                  </a:tcPr>
                </a:tc>
                <a:tc>
                  <a:txBody>
                    <a:bodyPr/>
                    <a:lstStyle>
                      <a:lvl1pPr marL="0" algn="l" defTabSz="914400" rtl="0" eaLnBrk="1" latinLnBrk="0" hangingPunct="1">
                        <a:defRPr sz="1800" b="1" kern="1200">
                          <a:solidFill>
                            <a:schemeClr val="lt1"/>
                          </a:solidFill>
                          <a:latin typeface="Avenir Next LT Pro"/>
                        </a:defRPr>
                      </a:lvl1pPr>
                      <a:lvl2pPr marL="457200" algn="l" defTabSz="914400" rtl="0" eaLnBrk="1" latinLnBrk="0" hangingPunct="1">
                        <a:defRPr sz="1800" b="1" kern="1200">
                          <a:solidFill>
                            <a:schemeClr val="lt1"/>
                          </a:solidFill>
                          <a:latin typeface="Avenir Next LT Pro"/>
                        </a:defRPr>
                      </a:lvl2pPr>
                      <a:lvl3pPr marL="914400" algn="l" defTabSz="914400" rtl="0" eaLnBrk="1" latinLnBrk="0" hangingPunct="1">
                        <a:defRPr sz="1800" b="1" kern="1200">
                          <a:solidFill>
                            <a:schemeClr val="lt1"/>
                          </a:solidFill>
                          <a:latin typeface="Avenir Next LT Pro"/>
                        </a:defRPr>
                      </a:lvl3pPr>
                      <a:lvl4pPr marL="1371600" algn="l" defTabSz="914400" rtl="0" eaLnBrk="1" latinLnBrk="0" hangingPunct="1">
                        <a:defRPr sz="1800" b="1" kern="1200">
                          <a:solidFill>
                            <a:schemeClr val="lt1"/>
                          </a:solidFill>
                          <a:latin typeface="Avenir Next LT Pro"/>
                        </a:defRPr>
                      </a:lvl4pPr>
                      <a:lvl5pPr marL="1828800" algn="l" defTabSz="914400" rtl="0" eaLnBrk="1" latinLnBrk="0" hangingPunct="1">
                        <a:defRPr sz="1800" b="1" kern="1200">
                          <a:solidFill>
                            <a:schemeClr val="lt1"/>
                          </a:solidFill>
                          <a:latin typeface="Avenir Next LT Pro"/>
                        </a:defRPr>
                      </a:lvl5pPr>
                      <a:lvl6pPr marL="2286000" algn="l" defTabSz="914400" rtl="0" eaLnBrk="1" latinLnBrk="0" hangingPunct="1">
                        <a:defRPr sz="1800" b="1" kern="1200">
                          <a:solidFill>
                            <a:schemeClr val="lt1"/>
                          </a:solidFill>
                          <a:latin typeface="Avenir Next LT Pro"/>
                        </a:defRPr>
                      </a:lvl6pPr>
                      <a:lvl7pPr marL="2743200" algn="l" defTabSz="914400" rtl="0" eaLnBrk="1" latinLnBrk="0" hangingPunct="1">
                        <a:defRPr sz="1800" b="1" kern="1200">
                          <a:solidFill>
                            <a:schemeClr val="lt1"/>
                          </a:solidFill>
                          <a:latin typeface="Avenir Next LT Pro"/>
                        </a:defRPr>
                      </a:lvl7pPr>
                      <a:lvl8pPr marL="3200400" algn="l" defTabSz="914400" rtl="0" eaLnBrk="1" latinLnBrk="0" hangingPunct="1">
                        <a:defRPr sz="1800" b="1" kern="1200">
                          <a:solidFill>
                            <a:schemeClr val="lt1"/>
                          </a:solidFill>
                          <a:latin typeface="Avenir Next LT Pro"/>
                        </a:defRPr>
                      </a:lvl8pPr>
                      <a:lvl9pPr marL="3657600" algn="l" defTabSz="914400" rtl="0" eaLnBrk="1" latinLnBrk="0" hangingPunct="1">
                        <a:defRPr sz="1800" b="1" kern="1200">
                          <a:solidFill>
                            <a:schemeClr val="lt1"/>
                          </a:solidFill>
                          <a:latin typeface="Avenir Next LT Pro"/>
                        </a:defRPr>
                      </a:lvl9pPr>
                    </a:lstStyle>
                    <a:p>
                      <a:r>
                        <a:rPr lang="en-US"/>
                        <a:t>Inflammatory Back Pain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67E37"/>
                    </a:solidFill>
                  </a:tcPr>
                </a:tc>
                <a:extLst>
                  <a:ext uri="{0D108BD9-81ED-4DB2-BD59-A6C34878D82A}">
                    <a16:rowId xmlns:a16="http://schemas.microsoft.com/office/drawing/2014/main" val="1082224807"/>
                  </a:ext>
                </a:extLst>
              </a:tr>
              <a:tr h="445557">
                <a:tc>
                  <a:txBody>
                    <a:bodyPr/>
                    <a:lstStyle>
                      <a:lvl1pPr marL="0" algn="l" defTabSz="914400" rtl="0" eaLnBrk="1" latinLnBrk="0" hangingPunct="1">
                        <a:defRPr sz="1800" kern="1200">
                          <a:solidFill>
                            <a:schemeClr val="dk1"/>
                          </a:solidFill>
                          <a:latin typeface="Avenir Next LT Pro"/>
                        </a:defRPr>
                      </a:lvl1pPr>
                      <a:lvl2pPr marL="457200" algn="l" defTabSz="914400" rtl="0" eaLnBrk="1" latinLnBrk="0" hangingPunct="1">
                        <a:defRPr sz="1800" kern="1200">
                          <a:solidFill>
                            <a:schemeClr val="dk1"/>
                          </a:solidFill>
                          <a:latin typeface="Avenir Next LT Pro"/>
                        </a:defRPr>
                      </a:lvl2pPr>
                      <a:lvl3pPr marL="914400" algn="l" defTabSz="914400" rtl="0" eaLnBrk="1" latinLnBrk="0" hangingPunct="1">
                        <a:defRPr sz="1800" kern="1200">
                          <a:solidFill>
                            <a:schemeClr val="dk1"/>
                          </a:solidFill>
                          <a:latin typeface="Avenir Next LT Pro"/>
                        </a:defRPr>
                      </a:lvl3pPr>
                      <a:lvl4pPr marL="1371600" algn="l" defTabSz="914400" rtl="0" eaLnBrk="1" latinLnBrk="0" hangingPunct="1">
                        <a:defRPr sz="1800" kern="1200">
                          <a:solidFill>
                            <a:schemeClr val="dk1"/>
                          </a:solidFill>
                          <a:latin typeface="Avenir Next LT Pro"/>
                        </a:defRPr>
                      </a:lvl4pPr>
                      <a:lvl5pPr marL="1828800" algn="l" defTabSz="914400" rtl="0" eaLnBrk="1" latinLnBrk="0" hangingPunct="1">
                        <a:defRPr sz="1800" kern="1200">
                          <a:solidFill>
                            <a:schemeClr val="dk1"/>
                          </a:solidFill>
                          <a:latin typeface="Avenir Next LT Pro"/>
                        </a:defRPr>
                      </a:lvl5pPr>
                      <a:lvl6pPr marL="2286000" algn="l" defTabSz="914400" rtl="0" eaLnBrk="1" latinLnBrk="0" hangingPunct="1">
                        <a:defRPr sz="1800" kern="1200">
                          <a:solidFill>
                            <a:schemeClr val="dk1"/>
                          </a:solidFill>
                          <a:latin typeface="Avenir Next LT Pro"/>
                        </a:defRPr>
                      </a:lvl6pPr>
                      <a:lvl7pPr marL="2743200" algn="l" defTabSz="914400" rtl="0" eaLnBrk="1" latinLnBrk="0" hangingPunct="1">
                        <a:defRPr sz="1800" kern="1200">
                          <a:solidFill>
                            <a:schemeClr val="dk1"/>
                          </a:solidFill>
                          <a:latin typeface="Avenir Next LT Pro"/>
                        </a:defRPr>
                      </a:lvl7pPr>
                      <a:lvl8pPr marL="3200400" algn="l" defTabSz="914400" rtl="0" eaLnBrk="1" latinLnBrk="0" hangingPunct="1">
                        <a:defRPr sz="1800" kern="1200">
                          <a:solidFill>
                            <a:schemeClr val="dk1"/>
                          </a:solidFill>
                          <a:latin typeface="Avenir Next LT Pro"/>
                        </a:defRPr>
                      </a:lvl8pPr>
                      <a:lvl9pPr marL="3657600" algn="l" defTabSz="914400" rtl="0" eaLnBrk="1" latinLnBrk="0" hangingPunct="1">
                        <a:defRPr sz="1800" kern="1200">
                          <a:solidFill>
                            <a:schemeClr val="dk1"/>
                          </a:solidFill>
                          <a:latin typeface="Avenir Next LT Pro"/>
                        </a:defRPr>
                      </a:lvl9pPr>
                    </a:lstStyle>
                    <a:p>
                      <a:r>
                        <a:rPr lang="en-US"/>
                        <a:t>Occurs at any age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67E37">
                        <a:tint val="40000"/>
                      </a:srgbClr>
                    </a:solidFill>
                  </a:tcPr>
                </a:tc>
                <a:tc>
                  <a:txBody>
                    <a:bodyPr/>
                    <a:lstStyle>
                      <a:lvl1pPr marL="0" algn="l" defTabSz="914400" rtl="0" eaLnBrk="1" latinLnBrk="0" hangingPunct="1">
                        <a:defRPr sz="1800" kern="1200">
                          <a:solidFill>
                            <a:schemeClr val="dk1"/>
                          </a:solidFill>
                          <a:latin typeface="Avenir Next LT Pro"/>
                        </a:defRPr>
                      </a:lvl1pPr>
                      <a:lvl2pPr marL="457200" algn="l" defTabSz="914400" rtl="0" eaLnBrk="1" latinLnBrk="0" hangingPunct="1">
                        <a:defRPr sz="1800" kern="1200">
                          <a:solidFill>
                            <a:schemeClr val="dk1"/>
                          </a:solidFill>
                          <a:latin typeface="Avenir Next LT Pro"/>
                        </a:defRPr>
                      </a:lvl2pPr>
                      <a:lvl3pPr marL="914400" algn="l" defTabSz="914400" rtl="0" eaLnBrk="1" latinLnBrk="0" hangingPunct="1">
                        <a:defRPr sz="1800" kern="1200">
                          <a:solidFill>
                            <a:schemeClr val="dk1"/>
                          </a:solidFill>
                          <a:latin typeface="Avenir Next LT Pro"/>
                        </a:defRPr>
                      </a:lvl3pPr>
                      <a:lvl4pPr marL="1371600" algn="l" defTabSz="914400" rtl="0" eaLnBrk="1" latinLnBrk="0" hangingPunct="1">
                        <a:defRPr sz="1800" kern="1200">
                          <a:solidFill>
                            <a:schemeClr val="dk1"/>
                          </a:solidFill>
                          <a:latin typeface="Avenir Next LT Pro"/>
                        </a:defRPr>
                      </a:lvl4pPr>
                      <a:lvl5pPr marL="1828800" algn="l" defTabSz="914400" rtl="0" eaLnBrk="1" latinLnBrk="0" hangingPunct="1">
                        <a:defRPr sz="1800" kern="1200">
                          <a:solidFill>
                            <a:schemeClr val="dk1"/>
                          </a:solidFill>
                          <a:latin typeface="Avenir Next LT Pro"/>
                        </a:defRPr>
                      </a:lvl5pPr>
                      <a:lvl6pPr marL="2286000" algn="l" defTabSz="914400" rtl="0" eaLnBrk="1" latinLnBrk="0" hangingPunct="1">
                        <a:defRPr sz="1800" kern="1200">
                          <a:solidFill>
                            <a:schemeClr val="dk1"/>
                          </a:solidFill>
                          <a:latin typeface="Avenir Next LT Pro"/>
                        </a:defRPr>
                      </a:lvl6pPr>
                      <a:lvl7pPr marL="2743200" algn="l" defTabSz="914400" rtl="0" eaLnBrk="1" latinLnBrk="0" hangingPunct="1">
                        <a:defRPr sz="1800" kern="1200">
                          <a:solidFill>
                            <a:schemeClr val="dk1"/>
                          </a:solidFill>
                          <a:latin typeface="Avenir Next LT Pro"/>
                        </a:defRPr>
                      </a:lvl7pPr>
                      <a:lvl8pPr marL="3200400" algn="l" defTabSz="914400" rtl="0" eaLnBrk="1" latinLnBrk="0" hangingPunct="1">
                        <a:defRPr sz="1800" kern="1200">
                          <a:solidFill>
                            <a:schemeClr val="dk1"/>
                          </a:solidFill>
                          <a:latin typeface="Avenir Next LT Pro"/>
                        </a:defRPr>
                      </a:lvl8pPr>
                      <a:lvl9pPr marL="3657600" algn="l" defTabSz="914400" rtl="0" eaLnBrk="1" latinLnBrk="0" hangingPunct="1">
                        <a:defRPr sz="1800" kern="1200">
                          <a:solidFill>
                            <a:schemeClr val="dk1"/>
                          </a:solidFill>
                          <a:latin typeface="Avenir Next LT Pro"/>
                        </a:defRPr>
                      </a:lvl9pPr>
                    </a:lstStyle>
                    <a:p>
                      <a:r>
                        <a:rPr lang="en-US"/>
                        <a:t>Age of onset &lt;45 years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67E37">
                        <a:tint val="40000"/>
                      </a:srgbClr>
                    </a:solidFill>
                  </a:tcPr>
                </a:tc>
                <a:extLst>
                  <a:ext uri="{0D108BD9-81ED-4DB2-BD59-A6C34878D82A}">
                    <a16:rowId xmlns:a16="http://schemas.microsoft.com/office/drawing/2014/main" val="2884123330"/>
                  </a:ext>
                </a:extLst>
              </a:tr>
              <a:tr h="445557">
                <a:tc>
                  <a:txBody>
                    <a:bodyPr/>
                    <a:lstStyle>
                      <a:lvl1pPr marL="0" algn="l" defTabSz="914400" rtl="0" eaLnBrk="1" latinLnBrk="0" hangingPunct="1">
                        <a:defRPr sz="1800" kern="1200">
                          <a:solidFill>
                            <a:schemeClr val="dk1"/>
                          </a:solidFill>
                          <a:latin typeface="Avenir Next LT Pro"/>
                        </a:defRPr>
                      </a:lvl1pPr>
                      <a:lvl2pPr marL="457200" algn="l" defTabSz="914400" rtl="0" eaLnBrk="1" latinLnBrk="0" hangingPunct="1">
                        <a:defRPr sz="1800" kern="1200">
                          <a:solidFill>
                            <a:schemeClr val="dk1"/>
                          </a:solidFill>
                          <a:latin typeface="Avenir Next LT Pro"/>
                        </a:defRPr>
                      </a:lvl2pPr>
                      <a:lvl3pPr marL="914400" algn="l" defTabSz="914400" rtl="0" eaLnBrk="1" latinLnBrk="0" hangingPunct="1">
                        <a:defRPr sz="1800" kern="1200">
                          <a:solidFill>
                            <a:schemeClr val="dk1"/>
                          </a:solidFill>
                          <a:latin typeface="Avenir Next LT Pro"/>
                        </a:defRPr>
                      </a:lvl3pPr>
                      <a:lvl4pPr marL="1371600" algn="l" defTabSz="914400" rtl="0" eaLnBrk="1" latinLnBrk="0" hangingPunct="1">
                        <a:defRPr sz="1800" kern="1200">
                          <a:solidFill>
                            <a:schemeClr val="dk1"/>
                          </a:solidFill>
                          <a:latin typeface="Avenir Next LT Pro"/>
                        </a:defRPr>
                      </a:lvl4pPr>
                      <a:lvl5pPr marL="1828800" algn="l" defTabSz="914400" rtl="0" eaLnBrk="1" latinLnBrk="0" hangingPunct="1">
                        <a:defRPr sz="1800" kern="1200">
                          <a:solidFill>
                            <a:schemeClr val="dk1"/>
                          </a:solidFill>
                          <a:latin typeface="Avenir Next LT Pro"/>
                        </a:defRPr>
                      </a:lvl5pPr>
                      <a:lvl6pPr marL="2286000" algn="l" defTabSz="914400" rtl="0" eaLnBrk="1" latinLnBrk="0" hangingPunct="1">
                        <a:defRPr sz="1800" kern="1200">
                          <a:solidFill>
                            <a:schemeClr val="dk1"/>
                          </a:solidFill>
                          <a:latin typeface="Avenir Next LT Pro"/>
                        </a:defRPr>
                      </a:lvl6pPr>
                      <a:lvl7pPr marL="2743200" algn="l" defTabSz="914400" rtl="0" eaLnBrk="1" latinLnBrk="0" hangingPunct="1">
                        <a:defRPr sz="1800" kern="1200">
                          <a:solidFill>
                            <a:schemeClr val="dk1"/>
                          </a:solidFill>
                          <a:latin typeface="Avenir Next LT Pro"/>
                        </a:defRPr>
                      </a:lvl7pPr>
                      <a:lvl8pPr marL="3200400" algn="l" defTabSz="914400" rtl="0" eaLnBrk="1" latinLnBrk="0" hangingPunct="1">
                        <a:defRPr sz="1800" kern="1200">
                          <a:solidFill>
                            <a:schemeClr val="dk1"/>
                          </a:solidFill>
                          <a:latin typeface="Avenir Next LT Pro"/>
                        </a:defRPr>
                      </a:lvl8pPr>
                      <a:lvl9pPr marL="3657600" algn="l" defTabSz="914400" rtl="0" eaLnBrk="1" latinLnBrk="0" hangingPunct="1">
                        <a:defRPr sz="1800" kern="1200">
                          <a:solidFill>
                            <a:schemeClr val="dk1"/>
                          </a:solidFill>
                          <a:latin typeface="Avenir Next LT Pro"/>
                        </a:defRPr>
                      </a:lvl9pPr>
                    </a:lstStyle>
                    <a:p>
                      <a:r>
                        <a:rPr lang="en-US"/>
                        <a:t>More acute onset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67E37">
                        <a:tint val="20000"/>
                      </a:srgbClr>
                    </a:solidFill>
                  </a:tcPr>
                </a:tc>
                <a:tc>
                  <a:txBody>
                    <a:bodyPr/>
                    <a:lstStyle>
                      <a:lvl1pPr marL="0" algn="l" defTabSz="914400" rtl="0" eaLnBrk="1" latinLnBrk="0" hangingPunct="1">
                        <a:defRPr sz="1800" kern="1200">
                          <a:solidFill>
                            <a:schemeClr val="dk1"/>
                          </a:solidFill>
                          <a:latin typeface="Avenir Next LT Pro"/>
                        </a:defRPr>
                      </a:lvl1pPr>
                      <a:lvl2pPr marL="457200" algn="l" defTabSz="914400" rtl="0" eaLnBrk="1" latinLnBrk="0" hangingPunct="1">
                        <a:defRPr sz="1800" kern="1200">
                          <a:solidFill>
                            <a:schemeClr val="dk1"/>
                          </a:solidFill>
                          <a:latin typeface="Avenir Next LT Pro"/>
                        </a:defRPr>
                      </a:lvl2pPr>
                      <a:lvl3pPr marL="914400" algn="l" defTabSz="914400" rtl="0" eaLnBrk="1" latinLnBrk="0" hangingPunct="1">
                        <a:defRPr sz="1800" kern="1200">
                          <a:solidFill>
                            <a:schemeClr val="dk1"/>
                          </a:solidFill>
                          <a:latin typeface="Avenir Next LT Pro"/>
                        </a:defRPr>
                      </a:lvl3pPr>
                      <a:lvl4pPr marL="1371600" algn="l" defTabSz="914400" rtl="0" eaLnBrk="1" latinLnBrk="0" hangingPunct="1">
                        <a:defRPr sz="1800" kern="1200">
                          <a:solidFill>
                            <a:schemeClr val="dk1"/>
                          </a:solidFill>
                          <a:latin typeface="Avenir Next LT Pro"/>
                        </a:defRPr>
                      </a:lvl4pPr>
                      <a:lvl5pPr marL="1828800" algn="l" defTabSz="914400" rtl="0" eaLnBrk="1" latinLnBrk="0" hangingPunct="1">
                        <a:defRPr sz="1800" kern="1200">
                          <a:solidFill>
                            <a:schemeClr val="dk1"/>
                          </a:solidFill>
                          <a:latin typeface="Avenir Next LT Pro"/>
                        </a:defRPr>
                      </a:lvl5pPr>
                      <a:lvl6pPr marL="2286000" algn="l" defTabSz="914400" rtl="0" eaLnBrk="1" latinLnBrk="0" hangingPunct="1">
                        <a:defRPr sz="1800" kern="1200">
                          <a:solidFill>
                            <a:schemeClr val="dk1"/>
                          </a:solidFill>
                          <a:latin typeface="Avenir Next LT Pro"/>
                        </a:defRPr>
                      </a:lvl6pPr>
                      <a:lvl7pPr marL="2743200" algn="l" defTabSz="914400" rtl="0" eaLnBrk="1" latinLnBrk="0" hangingPunct="1">
                        <a:defRPr sz="1800" kern="1200">
                          <a:solidFill>
                            <a:schemeClr val="dk1"/>
                          </a:solidFill>
                          <a:latin typeface="Avenir Next LT Pro"/>
                        </a:defRPr>
                      </a:lvl7pPr>
                      <a:lvl8pPr marL="3200400" algn="l" defTabSz="914400" rtl="0" eaLnBrk="1" latinLnBrk="0" hangingPunct="1">
                        <a:defRPr sz="1800" kern="1200">
                          <a:solidFill>
                            <a:schemeClr val="dk1"/>
                          </a:solidFill>
                          <a:latin typeface="Avenir Next LT Pro"/>
                        </a:defRPr>
                      </a:lvl8pPr>
                      <a:lvl9pPr marL="3657600" algn="l" defTabSz="914400" rtl="0" eaLnBrk="1" latinLnBrk="0" hangingPunct="1">
                        <a:defRPr sz="1800" kern="1200">
                          <a:solidFill>
                            <a:schemeClr val="dk1"/>
                          </a:solidFill>
                          <a:latin typeface="Avenir Next LT Pro"/>
                        </a:defRPr>
                      </a:lvl9pPr>
                    </a:lstStyle>
                    <a:p>
                      <a:r>
                        <a:rPr lang="en-US"/>
                        <a:t>Pain duration &gt;3 months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67E37">
                        <a:tint val="20000"/>
                      </a:srgbClr>
                    </a:solidFill>
                  </a:tcPr>
                </a:tc>
                <a:extLst>
                  <a:ext uri="{0D108BD9-81ED-4DB2-BD59-A6C34878D82A}">
                    <a16:rowId xmlns:a16="http://schemas.microsoft.com/office/drawing/2014/main" val="3223227685"/>
                  </a:ext>
                </a:extLst>
              </a:tr>
              <a:tr h="769043">
                <a:tc>
                  <a:txBody>
                    <a:bodyPr/>
                    <a:lstStyle>
                      <a:lvl1pPr marL="0" algn="l" defTabSz="914400" rtl="0" eaLnBrk="1" latinLnBrk="0" hangingPunct="1">
                        <a:defRPr sz="1800" kern="1200">
                          <a:solidFill>
                            <a:schemeClr val="dk1"/>
                          </a:solidFill>
                          <a:latin typeface="Avenir Next LT Pro"/>
                        </a:defRPr>
                      </a:lvl1pPr>
                      <a:lvl2pPr marL="457200" algn="l" defTabSz="914400" rtl="0" eaLnBrk="1" latinLnBrk="0" hangingPunct="1">
                        <a:defRPr sz="1800" kern="1200">
                          <a:solidFill>
                            <a:schemeClr val="dk1"/>
                          </a:solidFill>
                          <a:latin typeface="Avenir Next LT Pro"/>
                        </a:defRPr>
                      </a:lvl2pPr>
                      <a:lvl3pPr marL="914400" algn="l" defTabSz="914400" rtl="0" eaLnBrk="1" latinLnBrk="0" hangingPunct="1">
                        <a:defRPr sz="1800" kern="1200">
                          <a:solidFill>
                            <a:schemeClr val="dk1"/>
                          </a:solidFill>
                          <a:latin typeface="Avenir Next LT Pro"/>
                        </a:defRPr>
                      </a:lvl3pPr>
                      <a:lvl4pPr marL="1371600" algn="l" defTabSz="914400" rtl="0" eaLnBrk="1" latinLnBrk="0" hangingPunct="1">
                        <a:defRPr sz="1800" kern="1200">
                          <a:solidFill>
                            <a:schemeClr val="dk1"/>
                          </a:solidFill>
                          <a:latin typeface="Avenir Next LT Pro"/>
                        </a:defRPr>
                      </a:lvl4pPr>
                      <a:lvl5pPr marL="1828800" algn="l" defTabSz="914400" rtl="0" eaLnBrk="1" latinLnBrk="0" hangingPunct="1">
                        <a:defRPr sz="1800" kern="1200">
                          <a:solidFill>
                            <a:schemeClr val="dk1"/>
                          </a:solidFill>
                          <a:latin typeface="Avenir Next LT Pro"/>
                        </a:defRPr>
                      </a:lvl5pPr>
                      <a:lvl6pPr marL="2286000" algn="l" defTabSz="914400" rtl="0" eaLnBrk="1" latinLnBrk="0" hangingPunct="1">
                        <a:defRPr sz="1800" kern="1200">
                          <a:solidFill>
                            <a:schemeClr val="dk1"/>
                          </a:solidFill>
                          <a:latin typeface="Avenir Next LT Pro"/>
                        </a:defRPr>
                      </a:lvl6pPr>
                      <a:lvl7pPr marL="2743200" algn="l" defTabSz="914400" rtl="0" eaLnBrk="1" latinLnBrk="0" hangingPunct="1">
                        <a:defRPr sz="1800" kern="1200">
                          <a:solidFill>
                            <a:schemeClr val="dk1"/>
                          </a:solidFill>
                          <a:latin typeface="Avenir Next LT Pro"/>
                        </a:defRPr>
                      </a:lvl7pPr>
                      <a:lvl8pPr marL="3200400" algn="l" defTabSz="914400" rtl="0" eaLnBrk="1" latinLnBrk="0" hangingPunct="1">
                        <a:defRPr sz="1800" kern="1200">
                          <a:solidFill>
                            <a:schemeClr val="dk1"/>
                          </a:solidFill>
                          <a:latin typeface="Avenir Next LT Pro"/>
                        </a:defRPr>
                      </a:lvl8pPr>
                      <a:lvl9pPr marL="3657600" algn="l" defTabSz="914400" rtl="0" eaLnBrk="1" latinLnBrk="0" hangingPunct="1">
                        <a:defRPr sz="1800" kern="1200">
                          <a:solidFill>
                            <a:schemeClr val="dk1"/>
                          </a:solidFill>
                          <a:latin typeface="Avenir Next LT Pro"/>
                        </a:defRPr>
                      </a:lvl9pPr>
                    </a:lstStyle>
                    <a:p>
                      <a:r>
                        <a:rPr lang="en-US"/>
                        <a:t>Onset varies – may be insidious, may have precipitating event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67E37">
                        <a:tint val="40000"/>
                      </a:srgbClr>
                    </a:solidFill>
                  </a:tcPr>
                </a:tc>
                <a:tc>
                  <a:txBody>
                    <a:bodyPr/>
                    <a:lstStyle>
                      <a:lvl1pPr marL="0" algn="l" defTabSz="914400" rtl="0" eaLnBrk="1" latinLnBrk="0" hangingPunct="1">
                        <a:defRPr sz="1800" kern="1200">
                          <a:solidFill>
                            <a:schemeClr val="dk1"/>
                          </a:solidFill>
                          <a:latin typeface="Avenir Next LT Pro"/>
                        </a:defRPr>
                      </a:lvl1pPr>
                      <a:lvl2pPr marL="457200" algn="l" defTabSz="914400" rtl="0" eaLnBrk="1" latinLnBrk="0" hangingPunct="1">
                        <a:defRPr sz="1800" kern="1200">
                          <a:solidFill>
                            <a:schemeClr val="dk1"/>
                          </a:solidFill>
                          <a:latin typeface="Avenir Next LT Pro"/>
                        </a:defRPr>
                      </a:lvl2pPr>
                      <a:lvl3pPr marL="914400" algn="l" defTabSz="914400" rtl="0" eaLnBrk="1" latinLnBrk="0" hangingPunct="1">
                        <a:defRPr sz="1800" kern="1200">
                          <a:solidFill>
                            <a:schemeClr val="dk1"/>
                          </a:solidFill>
                          <a:latin typeface="Avenir Next LT Pro"/>
                        </a:defRPr>
                      </a:lvl3pPr>
                      <a:lvl4pPr marL="1371600" algn="l" defTabSz="914400" rtl="0" eaLnBrk="1" latinLnBrk="0" hangingPunct="1">
                        <a:defRPr sz="1800" kern="1200">
                          <a:solidFill>
                            <a:schemeClr val="dk1"/>
                          </a:solidFill>
                          <a:latin typeface="Avenir Next LT Pro"/>
                        </a:defRPr>
                      </a:lvl4pPr>
                      <a:lvl5pPr marL="1828800" algn="l" defTabSz="914400" rtl="0" eaLnBrk="1" latinLnBrk="0" hangingPunct="1">
                        <a:defRPr sz="1800" kern="1200">
                          <a:solidFill>
                            <a:schemeClr val="dk1"/>
                          </a:solidFill>
                          <a:latin typeface="Avenir Next LT Pro"/>
                        </a:defRPr>
                      </a:lvl5pPr>
                      <a:lvl6pPr marL="2286000" algn="l" defTabSz="914400" rtl="0" eaLnBrk="1" latinLnBrk="0" hangingPunct="1">
                        <a:defRPr sz="1800" kern="1200">
                          <a:solidFill>
                            <a:schemeClr val="dk1"/>
                          </a:solidFill>
                          <a:latin typeface="Avenir Next LT Pro"/>
                        </a:defRPr>
                      </a:lvl6pPr>
                      <a:lvl7pPr marL="2743200" algn="l" defTabSz="914400" rtl="0" eaLnBrk="1" latinLnBrk="0" hangingPunct="1">
                        <a:defRPr sz="1800" kern="1200">
                          <a:solidFill>
                            <a:schemeClr val="dk1"/>
                          </a:solidFill>
                          <a:latin typeface="Avenir Next LT Pro"/>
                        </a:defRPr>
                      </a:lvl7pPr>
                      <a:lvl8pPr marL="3200400" algn="l" defTabSz="914400" rtl="0" eaLnBrk="1" latinLnBrk="0" hangingPunct="1">
                        <a:defRPr sz="1800" kern="1200">
                          <a:solidFill>
                            <a:schemeClr val="dk1"/>
                          </a:solidFill>
                          <a:latin typeface="Avenir Next LT Pro"/>
                        </a:defRPr>
                      </a:lvl8pPr>
                      <a:lvl9pPr marL="3657600" algn="l" defTabSz="914400" rtl="0" eaLnBrk="1" latinLnBrk="0" hangingPunct="1">
                        <a:defRPr sz="1800" kern="1200">
                          <a:solidFill>
                            <a:schemeClr val="dk1"/>
                          </a:solidFill>
                          <a:latin typeface="Avenir Next LT Pro"/>
                        </a:defRPr>
                      </a:lvl9pPr>
                    </a:lstStyle>
                    <a:p>
                      <a:r>
                        <a:rPr lang="en-US"/>
                        <a:t>Insidious onset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67E37">
                        <a:tint val="40000"/>
                      </a:srgbClr>
                    </a:solidFill>
                  </a:tcPr>
                </a:tc>
                <a:extLst>
                  <a:ext uri="{0D108BD9-81ED-4DB2-BD59-A6C34878D82A}">
                    <a16:rowId xmlns:a16="http://schemas.microsoft.com/office/drawing/2014/main" val="2046022073"/>
                  </a:ext>
                </a:extLst>
              </a:tr>
              <a:tr h="445557">
                <a:tc>
                  <a:txBody>
                    <a:bodyPr/>
                    <a:lstStyle>
                      <a:lvl1pPr marL="0" algn="l" defTabSz="914400" rtl="0" eaLnBrk="1" latinLnBrk="0" hangingPunct="1">
                        <a:defRPr sz="1800" kern="1200">
                          <a:solidFill>
                            <a:schemeClr val="dk1"/>
                          </a:solidFill>
                          <a:latin typeface="Avenir Next LT Pro"/>
                        </a:defRPr>
                      </a:lvl1pPr>
                      <a:lvl2pPr marL="457200" algn="l" defTabSz="914400" rtl="0" eaLnBrk="1" latinLnBrk="0" hangingPunct="1">
                        <a:defRPr sz="1800" kern="1200">
                          <a:solidFill>
                            <a:schemeClr val="dk1"/>
                          </a:solidFill>
                          <a:latin typeface="Avenir Next LT Pro"/>
                        </a:defRPr>
                      </a:lvl2pPr>
                      <a:lvl3pPr marL="914400" algn="l" defTabSz="914400" rtl="0" eaLnBrk="1" latinLnBrk="0" hangingPunct="1">
                        <a:defRPr sz="1800" kern="1200">
                          <a:solidFill>
                            <a:schemeClr val="dk1"/>
                          </a:solidFill>
                          <a:latin typeface="Avenir Next LT Pro"/>
                        </a:defRPr>
                      </a:lvl3pPr>
                      <a:lvl4pPr marL="1371600" algn="l" defTabSz="914400" rtl="0" eaLnBrk="1" latinLnBrk="0" hangingPunct="1">
                        <a:defRPr sz="1800" kern="1200">
                          <a:solidFill>
                            <a:schemeClr val="dk1"/>
                          </a:solidFill>
                          <a:latin typeface="Avenir Next LT Pro"/>
                        </a:defRPr>
                      </a:lvl4pPr>
                      <a:lvl5pPr marL="1828800" algn="l" defTabSz="914400" rtl="0" eaLnBrk="1" latinLnBrk="0" hangingPunct="1">
                        <a:defRPr sz="1800" kern="1200">
                          <a:solidFill>
                            <a:schemeClr val="dk1"/>
                          </a:solidFill>
                          <a:latin typeface="Avenir Next LT Pro"/>
                        </a:defRPr>
                      </a:lvl5pPr>
                      <a:lvl6pPr marL="2286000" algn="l" defTabSz="914400" rtl="0" eaLnBrk="1" latinLnBrk="0" hangingPunct="1">
                        <a:defRPr sz="1800" kern="1200">
                          <a:solidFill>
                            <a:schemeClr val="dk1"/>
                          </a:solidFill>
                          <a:latin typeface="Avenir Next LT Pro"/>
                        </a:defRPr>
                      </a:lvl6pPr>
                      <a:lvl7pPr marL="2743200" algn="l" defTabSz="914400" rtl="0" eaLnBrk="1" latinLnBrk="0" hangingPunct="1">
                        <a:defRPr sz="1800" kern="1200">
                          <a:solidFill>
                            <a:schemeClr val="dk1"/>
                          </a:solidFill>
                          <a:latin typeface="Avenir Next LT Pro"/>
                        </a:defRPr>
                      </a:lvl7pPr>
                      <a:lvl8pPr marL="3200400" algn="l" defTabSz="914400" rtl="0" eaLnBrk="1" latinLnBrk="0" hangingPunct="1">
                        <a:defRPr sz="1800" kern="1200">
                          <a:solidFill>
                            <a:schemeClr val="dk1"/>
                          </a:solidFill>
                          <a:latin typeface="Avenir Next LT Pro"/>
                        </a:defRPr>
                      </a:lvl8pPr>
                      <a:lvl9pPr marL="3657600" algn="l" defTabSz="914400" rtl="0" eaLnBrk="1" latinLnBrk="0" hangingPunct="1">
                        <a:defRPr sz="1800" kern="1200">
                          <a:solidFill>
                            <a:schemeClr val="dk1"/>
                          </a:solidFill>
                          <a:latin typeface="Avenir Next LT Pro"/>
                        </a:defRPr>
                      </a:lvl9pPr>
                    </a:lstStyle>
                    <a:p>
                      <a:r>
                        <a:rPr lang="en-US"/>
                        <a:t>May worsen with movement/exercise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67E37">
                        <a:tint val="20000"/>
                      </a:srgbClr>
                    </a:solidFill>
                  </a:tcPr>
                </a:tc>
                <a:tc>
                  <a:txBody>
                    <a:bodyPr/>
                    <a:lstStyle>
                      <a:lvl1pPr marL="0" algn="l" defTabSz="914400" rtl="0" eaLnBrk="1" latinLnBrk="0" hangingPunct="1">
                        <a:defRPr sz="1800" kern="1200">
                          <a:solidFill>
                            <a:schemeClr val="dk1"/>
                          </a:solidFill>
                          <a:latin typeface="Avenir Next LT Pro"/>
                        </a:defRPr>
                      </a:lvl1pPr>
                      <a:lvl2pPr marL="457200" algn="l" defTabSz="914400" rtl="0" eaLnBrk="1" latinLnBrk="0" hangingPunct="1">
                        <a:defRPr sz="1800" kern="1200">
                          <a:solidFill>
                            <a:schemeClr val="dk1"/>
                          </a:solidFill>
                          <a:latin typeface="Avenir Next LT Pro"/>
                        </a:defRPr>
                      </a:lvl2pPr>
                      <a:lvl3pPr marL="914400" algn="l" defTabSz="914400" rtl="0" eaLnBrk="1" latinLnBrk="0" hangingPunct="1">
                        <a:defRPr sz="1800" kern="1200">
                          <a:solidFill>
                            <a:schemeClr val="dk1"/>
                          </a:solidFill>
                          <a:latin typeface="Avenir Next LT Pro"/>
                        </a:defRPr>
                      </a:lvl3pPr>
                      <a:lvl4pPr marL="1371600" algn="l" defTabSz="914400" rtl="0" eaLnBrk="1" latinLnBrk="0" hangingPunct="1">
                        <a:defRPr sz="1800" kern="1200">
                          <a:solidFill>
                            <a:schemeClr val="dk1"/>
                          </a:solidFill>
                          <a:latin typeface="Avenir Next LT Pro"/>
                        </a:defRPr>
                      </a:lvl4pPr>
                      <a:lvl5pPr marL="1828800" algn="l" defTabSz="914400" rtl="0" eaLnBrk="1" latinLnBrk="0" hangingPunct="1">
                        <a:defRPr sz="1800" kern="1200">
                          <a:solidFill>
                            <a:schemeClr val="dk1"/>
                          </a:solidFill>
                          <a:latin typeface="Avenir Next LT Pro"/>
                        </a:defRPr>
                      </a:lvl5pPr>
                      <a:lvl6pPr marL="2286000" algn="l" defTabSz="914400" rtl="0" eaLnBrk="1" latinLnBrk="0" hangingPunct="1">
                        <a:defRPr sz="1800" kern="1200">
                          <a:solidFill>
                            <a:schemeClr val="dk1"/>
                          </a:solidFill>
                          <a:latin typeface="Avenir Next LT Pro"/>
                        </a:defRPr>
                      </a:lvl6pPr>
                      <a:lvl7pPr marL="2743200" algn="l" defTabSz="914400" rtl="0" eaLnBrk="1" latinLnBrk="0" hangingPunct="1">
                        <a:defRPr sz="1800" kern="1200">
                          <a:solidFill>
                            <a:schemeClr val="dk1"/>
                          </a:solidFill>
                          <a:latin typeface="Avenir Next LT Pro"/>
                        </a:defRPr>
                      </a:lvl7pPr>
                      <a:lvl8pPr marL="3200400" algn="l" defTabSz="914400" rtl="0" eaLnBrk="1" latinLnBrk="0" hangingPunct="1">
                        <a:defRPr sz="1800" kern="1200">
                          <a:solidFill>
                            <a:schemeClr val="dk1"/>
                          </a:solidFill>
                          <a:latin typeface="Avenir Next LT Pro"/>
                        </a:defRPr>
                      </a:lvl8pPr>
                      <a:lvl9pPr marL="3657600" algn="l" defTabSz="914400" rtl="0" eaLnBrk="1" latinLnBrk="0" hangingPunct="1">
                        <a:defRPr sz="1800" kern="1200">
                          <a:solidFill>
                            <a:schemeClr val="dk1"/>
                          </a:solidFill>
                          <a:latin typeface="Avenir Next LT Pro"/>
                        </a:defRPr>
                      </a:lvl9pPr>
                    </a:lstStyle>
                    <a:p>
                      <a:r>
                        <a:rPr lang="en-US"/>
                        <a:t>Improves with movement/exercise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67E37">
                        <a:tint val="20000"/>
                      </a:srgbClr>
                    </a:solidFill>
                  </a:tcPr>
                </a:tc>
                <a:extLst>
                  <a:ext uri="{0D108BD9-81ED-4DB2-BD59-A6C34878D82A}">
                    <a16:rowId xmlns:a16="http://schemas.microsoft.com/office/drawing/2014/main" val="1926503711"/>
                  </a:ext>
                </a:extLst>
              </a:tr>
              <a:tr h="445557">
                <a:tc>
                  <a:txBody>
                    <a:bodyPr/>
                    <a:lstStyle>
                      <a:lvl1pPr marL="0" algn="l" defTabSz="914400" rtl="0" eaLnBrk="1" latinLnBrk="0" hangingPunct="1">
                        <a:defRPr sz="1800" kern="1200">
                          <a:solidFill>
                            <a:schemeClr val="dk1"/>
                          </a:solidFill>
                          <a:latin typeface="Avenir Next LT Pro"/>
                        </a:defRPr>
                      </a:lvl1pPr>
                      <a:lvl2pPr marL="457200" algn="l" defTabSz="914400" rtl="0" eaLnBrk="1" latinLnBrk="0" hangingPunct="1">
                        <a:defRPr sz="1800" kern="1200">
                          <a:solidFill>
                            <a:schemeClr val="dk1"/>
                          </a:solidFill>
                          <a:latin typeface="Avenir Next LT Pro"/>
                        </a:defRPr>
                      </a:lvl2pPr>
                      <a:lvl3pPr marL="914400" algn="l" defTabSz="914400" rtl="0" eaLnBrk="1" latinLnBrk="0" hangingPunct="1">
                        <a:defRPr sz="1800" kern="1200">
                          <a:solidFill>
                            <a:schemeClr val="dk1"/>
                          </a:solidFill>
                          <a:latin typeface="Avenir Next LT Pro"/>
                        </a:defRPr>
                      </a:lvl3pPr>
                      <a:lvl4pPr marL="1371600" algn="l" defTabSz="914400" rtl="0" eaLnBrk="1" latinLnBrk="0" hangingPunct="1">
                        <a:defRPr sz="1800" kern="1200">
                          <a:solidFill>
                            <a:schemeClr val="dk1"/>
                          </a:solidFill>
                          <a:latin typeface="Avenir Next LT Pro"/>
                        </a:defRPr>
                      </a:lvl4pPr>
                      <a:lvl5pPr marL="1828800" algn="l" defTabSz="914400" rtl="0" eaLnBrk="1" latinLnBrk="0" hangingPunct="1">
                        <a:defRPr sz="1800" kern="1200">
                          <a:solidFill>
                            <a:schemeClr val="dk1"/>
                          </a:solidFill>
                          <a:latin typeface="Avenir Next LT Pro"/>
                        </a:defRPr>
                      </a:lvl5pPr>
                      <a:lvl6pPr marL="2286000" algn="l" defTabSz="914400" rtl="0" eaLnBrk="1" latinLnBrk="0" hangingPunct="1">
                        <a:defRPr sz="1800" kern="1200">
                          <a:solidFill>
                            <a:schemeClr val="dk1"/>
                          </a:solidFill>
                          <a:latin typeface="Avenir Next LT Pro"/>
                        </a:defRPr>
                      </a:lvl6pPr>
                      <a:lvl7pPr marL="2743200" algn="l" defTabSz="914400" rtl="0" eaLnBrk="1" latinLnBrk="0" hangingPunct="1">
                        <a:defRPr sz="1800" kern="1200">
                          <a:solidFill>
                            <a:schemeClr val="dk1"/>
                          </a:solidFill>
                          <a:latin typeface="Avenir Next LT Pro"/>
                        </a:defRPr>
                      </a:lvl7pPr>
                      <a:lvl8pPr marL="3200400" algn="l" defTabSz="914400" rtl="0" eaLnBrk="1" latinLnBrk="0" hangingPunct="1">
                        <a:defRPr sz="1800" kern="1200">
                          <a:solidFill>
                            <a:schemeClr val="dk1"/>
                          </a:solidFill>
                          <a:latin typeface="Avenir Next LT Pro"/>
                        </a:defRPr>
                      </a:lvl8pPr>
                      <a:lvl9pPr marL="3657600" algn="l" defTabSz="914400" rtl="0" eaLnBrk="1" latinLnBrk="0" hangingPunct="1">
                        <a:defRPr sz="1800" kern="1200">
                          <a:solidFill>
                            <a:schemeClr val="dk1"/>
                          </a:solidFill>
                          <a:latin typeface="Avenir Next LT Pro"/>
                        </a:defRPr>
                      </a:lvl9pPr>
                    </a:lstStyle>
                    <a:p>
                      <a:r>
                        <a:rPr lang="en-US"/>
                        <a:t>Improves with rest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67E37">
                        <a:tint val="40000"/>
                      </a:srgbClr>
                    </a:solidFill>
                  </a:tcPr>
                </a:tc>
                <a:tc>
                  <a:txBody>
                    <a:bodyPr/>
                    <a:lstStyle>
                      <a:lvl1pPr marL="0" algn="l" defTabSz="914400" rtl="0" eaLnBrk="1" latinLnBrk="0" hangingPunct="1">
                        <a:defRPr sz="1800" kern="1200">
                          <a:solidFill>
                            <a:schemeClr val="dk1"/>
                          </a:solidFill>
                          <a:latin typeface="Avenir Next LT Pro"/>
                        </a:defRPr>
                      </a:lvl1pPr>
                      <a:lvl2pPr marL="457200" algn="l" defTabSz="914400" rtl="0" eaLnBrk="1" latinLnBrk="0" hangingPunct="1">
                        <a:defRPr sz="1800" kern="1200">
                          <a:solidFill>
                            <a:schemeClr val="dk1"/>
                          </a:solidFill>
                          <a:latin typeface="Avenir Next LT Pro"/>
                        </a:defRPr>
                      </a:lvl2pPr>
                      <a:lvl3pPr marL="914400" algn="l" defTabSz="914400" rtl="0" eaLnBrk="1" latinLnBrk="0" hangingPunct="1">
                        <a:defRPr sz="1800" kern="1200">
                          <a:solidFill>
                            <a:schemeClr val="dk1"/>
                          </a:solidFill>
                          <a:latin typeface="Avenir Next LT Pro"/>
                        </a:defRPr>
                      </a:lvl3pPr>
                      <a:lvl4pPr marL="1371600" algn="l" defTabSz="914400" rtl="0" eaLnBrk="1" latinLnBrk="0" hangingPunct="1">
                        <a:defRPr sz="1800" kern="1200">
                          <a:solidFill>
                            <a:schemeClr val="dk1"/>
                          </a:solidFill>
                          <a:latin typeface="Avenir Next LT Pro"/>
                        </a:defRPr>
                      </a:lvl4pPr>
                      <a:lvl5pPr marL="1828800" algn="l" defTabSz="914400" rtl="0" eaLnBrk="1" latinLnBrk="0" hangingPunct="1">
                        <a:defRPr sz="1800" kern="1200">
                          <a:solidFill>
                            <a:schemeClr val="dk1"/>
                          </a:solidFill>
                          <a:latin typeface="Avenir Next LT Pro"/>
                        </a:defRPr>
                      </a:lvl5pPr>
                      <a:lvl6pPr marL="2286000" algn="l" defTabSz="914400" rtl="0" eaLnBrk="1" latinLnBrk="0" hangingPunct="1">
                        <a:defRPr sz="1800" kern="1200">
                          <a:solidFill>
                            <a:schemeClr val="dk1"/>
                          </a:solidFill>
                          <a:latin typeface="Avenir Next LT Pro"/>
                        </a:defRPr>
                      </a:lvl6pPr>
                      <a:lvl7pPr marL="2743200" algn="l" defTabSz="914400" rtl="0" eaLnBrk="1" latinLnBrk="0" hangingPunct="1">
                        <a:defRPr sz="1800" kern="1200">
                          <a:solidFill>
                            <a:schemeClr val="dk1"/>
                          </a:solidFill>
                          <a:latin typeface="Avenir Next LT Pro"/>
                        </a:defRPr>
                      </a:lvl7pPr>
                      <a:lvl8pPr marL="3200400" algn="l" defTabSz="914400" rtl="0" eaLnBrk="1" latinLnBrk="0" hangingPunct="1">
                        <a:defRPr sz="1800" kern="1200">
                          <a:solidFill>
                            <a:schemeClr val="dk1"/>
                          </a:solidFill>
                          <a:latin typeface="Avenir Next LT Pro"/>
                        </a:defRPr>
                      </a:lvl8pPr>
                      <a:lvl9pPr marL="3657600" algn="l" defTabSz="914400" rtl="0" eaLnBrk="1" latinLnBrk="0" hangingPunct="1">
                        <a:defRPr sz="1800" kern="1200">
                          <a:solidFill>
                            <a:schemeClr val="dk1"/>
                          </a:solidFill>
                          <a:latin typeface="Avenir Next LT Pro"/>
                        </a:defRPr>
                      </a:lvl9pPr>
                    </a:lstStyle>
                    <a:p>
                      <a:r>
                        <a:rPr lang="en-US"/>
                        <a:t>Does not improve with rest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67E37">
                        <a:tint val="40000"/>
                      </a:srgbClr>
                    </a:solidFill>
                  </a:tcPr>
                </a:tc>
                <a:extLst>
                  <a:ext uri="{0D108BD9-81ED-4DB2-BD59-A6C34878D82A}">
                    <a16:rowId xmlns:a16="http://schemas.microsoft.com/office/drawing/2014/main" val="953363368"/>
                  </a:ext>
                </a:extLst>
              </a:tr>
              <a:tr h="445557">
                <a:tc>
                  <a:txBody>
                    <a:bodyPr/>
                    <a:lstStyle>
                      <a:lvl1pPr marL="0" algn="l" defTabSz="914400" rtl="0" eaLnBrk="1" latinLnBrk="0" hangingPunct="1">
                        <a:defRPr sz="1800" kern="1200">
                          <a:solidFill>
                            <a:schemeClr val="dk1"/>
                          </a:solidFill>
                          <a:latin typeface="Avenir Next LT Pro"/>
                        </a:defRPr>
                      </a:lvl1pPr>
                      <a:lvl2pPr marL="457200" algn="l" defTabSz="914400" rtl="0" eaLnBrk="1" latinLnBrk="0" hangingPunct="1">
                        <a:defRPr sz="1800" kern="1200">
                          <a:solidFill>
                            <a:schemeClr val="dk1"/>
                          </a:solidFill>
                          <a:latin typeface="Avenir Next LT Pro"/>
                        </a:defRPr>
                      </a:lvl2pPr>
                      <a:lvl3pPr marL="914400" algn="l" defTabSz="914400" rtl="0" eaLnBrk="1" latinLnBrk="0" hangingPunct="1">
                        <a:defRPr sz="1800" kern="1200">
                          <a:solidFill>
                            <a:schemeClr val="dk1"/>
                          </a:solidFill>
                          <a:latin typeface="Avenir Next LT Pro"/>
                        </a:defRPr>
                      </a:lvl3pPr>
                      <a:lvl4pPr marL="1371600" algn="l" defTabSz="914400" rtl="0" eaLnBrk="1" latinLnBrk="0" hangingPunct="1">
                        <a:defRPr sz="1800" kern="1200">
                          <a:solidFill>
                            <a:schemeClr val="dk1"/>
                          </a:solidFill>
                          <a:latin typeface="Avenir Next LT Pro"/>
                        </a:defRPr>
                      </a:lvl4pPr>
                      <a:lvl5pPr marL="1828800" algn="l" defTabSz="914400" rtl="0" eaLnBrk="1" latinLnBrk="0" hangingPunct="1">
                        <a:defRPr sz="1800" kern="1200">
                          <a:solidFill>
                            <a:schemeClr val="dk1"/>
                          </a:solidFill>
                          <a:latin typeface="Avenir Next LT Pro"/>
                        </a:defRPr>
                      </a:lvl5pPr>
                      <a:lvl6pPr marL="2286000" algn="l" defTabSz="914400" rtl="0" eaLnBrk="1" latinLnBrk="0" hangingPunct="1">
                        <a:defRPr sz="1800" kern="1200">
                          <a:solidFill>
                            <a:schemeClr val="dk1"/>
                          </a:solidFill>
                          <a:latin typeface="Avenir Next LT Pro"/>
                        </a:defRPr>
                      </a:lvl6pPr>
                      <a:lvl7pPr marL="2743200" algn="l" defTabSz="914400" rtl="0" eaLnBrk="1" latinLnBrk="0" hangingPunct="1">
                        <a:defRPr sz="1800" kern="1200">
                          <a:solidFill>
                            <a:schemeClr val="dk1"/>
                          </a:solidFill>
                          <a:latin typeface="Avenir Next LT Pro"/>
                        </a:defRPr>
                      </a:lvl7pPr>
                      <a:lvl8pPr marL="3200400" algn="l" defTabSz="914400" rtl="0" eaLnBrk="1" latinLnBrk="0" hangingPunct="1">
                        <a:defRPr sz="1800" kern="1200">
                          <a:solidFill>
                            <a:schemeClr val="dk1"/>
                          </a:solidFill>
                          <a:latin typeface="Avenir Next LT Pro"/>
                        </a:defRPr>
                      </a:lvl8pPr>
                      <a:lvl9pPr marL="3657600" algn="l" defTabSz="914400" rtl="0" eaLnBrk="1" latinLnBrk="0" hangingPunct="1">
                        <a:defRPr sz="1800" kern="1200">
                          <a:solidFill>
                            <a:schemeClr val="dk1"/>
                          </a:solidFill>
                          <a:latin typeface="Avenir Next LT Pro"/>
                        </a:defRPr>
                      </a:lvl9pPr>
                    </a:lstStyle>
                    <a:p>
                      <a:r>
                        <a:rPr lang="en-US"/>
                        <a:t>Little or no morning stiffness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67E37">
                        <a:tint val="20000"/>
                      </a:srgbClr>
                    </a:solidFill>
                  </a:tcPr>
                </a:tc>
                <a:tc>
                  <a:txBody>
                    <a:bodyPr/>
                    <a:lstStyle>
                      <a:lvl1pPr marL="0" algn="l" defTabSz="914400" rtl="0" eaLnBrk="1" latinLnBrk="0" hangingPunct="1">
                        <a:defRPr sz="1800" kern="1200">
                          <a:solidFill>
                            <a:schemeClr val="dk1"/>
                          </a:solidFill>
                          <a:latin typeface="Avenir Next LT Pro"/>
                        </a:defRPr>
                      </a:lvl1pPr>
                      <a:lvl2pPr marL="457200" algn="l" defTabSz="914400" rtl="0" eaLnBrk="1" latinLnBrk="0" hangingPunct="1">
                        <a:defRPr sz="1800" kern="1200">
                          <a:solidFill>
                            <a:schemeClr val="dk1"/>
                          </a:solidFill>
                          <a:latin typeface="Avenir Next LT Pro"/>
                        </a:defRPr>
                      </a:lvl2pPr>
                      <a:lvl3pPr marL="914400" algn="l" defTabSz="914400" rtl="0" eaLnBrk="1" latinLnBrk="0" hangingPunct="1">
                        <a:defRPr sz="1800" kern="1200">
                          <a:solidFill>
                            <a:schemeClr val="dk1"/>
                          </a:solidFill>
                          <a:latin typeface="Avenir Next LT Pro"/>
                        </a:defRPr>
                      </a:lvl3pPr>
                      <a:lvl4pPr marL="1371600" algn="l" defTabSz="914400" rtl="0" eaLnBrk="1" latinLnBrk="0" hangingPunct="1">
                        <a:defRPr sz="1800" kern="1200">
                          <a:solidFill>
                            <a:schemeClr val="dk1"/>
                          </a:solidFill>
                          <a:latin typeface="Avenir Next LT Pro"/>
                        </a:defRPr>
                      </a:lvl4pPr>
                      <a:lvl5pPr marL="1828800" algn="l" defTabSz="914400" rtl="0" eaLnBrk="1" latinLnBrk="0" hangingPunct="1">
                        <a:defRPr sz="1800" kern="1200">
                          <a:solidFill>
                            <a:schemeClr val="dk1"/>
                          </a:solidFill>
                          <a:latin typeface="Avenir Next LT Pro"/>
                        </a:defRPr>
                      </a:lvl5pPr>
                      <a:lvl6pPr marL="2286000" algn="l" defTabSz="914400" rtl="0" eaLnBrk="1" latinLnBrk="0" hangingPunct="1">
                        <a:defRPr sz="1800" kern="1200">
                          <a:solidFill>
                            <a:schemeClr val="dk1"/>
                          </a:solidFill>
                          <a:latin typeface="Avenir Next LT Pro"/>
                        </a:defRPr>
                      </a:lvl6pPr>
                      <a:lvl7pPr marL="2743200" algn="l" defTabSz="914400" rtl="0" eaLnBrk="1" latinLnBrk="0" hangingPunct="1">
                        <a:defRPr sz="1800" kern="1200">
                          <a:solidFill>
                            <a:schemeClr val="dk1"/>
                          </a:solidFill>
                          <a:latin typeface="Avenir Next LT Pro"/>
                        </a:defRPr>
                      </a:lvl7pPr>
                      <a:lvl8pPr marL="3200400" algn="l" defTabSz="914400" rtl="0" eaLnBrk="1" latinLnBrk="0" hangingPunct="1">
                        <a:defRPr sz="1800" kern="1200">
                          <a:solidFill>
                            <a:schemeClr val="dk1"/>
                          </a:solidFill>
                          <a:latin typeface="Avenir Next LT Pro"/>
                        </a:defRPr>
                      </a:lvl8pPr>
                      <a:lvl9pPr marL="3657600" algn="l" defTabSz="914400" rtl="0" eaLnBrk="1" latinLnBrk="0" hangingPunct="1">
                        <a:defRPr sz="1800" kern="1200">
                          <a:solidFill>
                            <a:schemeClr val="dk1"/>
                          </a:solidFill>
                          <a:latin typeface="Avenir Next LT Pro"/>
                        </a:defRPr>
                      </a:lvl9pPr>
                    </a:lstStyle>
                    <a:p>
                      <a:r>
                        <a:rPr lang="en-US"/>
                        <a:t>Early morning stiffness lasting &gt;30 minutes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67E37">
                        <a:tint val="20000"/>
                      </a:srgbClr>
                    </a:solidFill>
                  </a:tcPr>
                </a:tc>
                <a:extLst>
                  <a:ext uri="{0D108BD9-81ED-4DB2-BD59-A6C34878D82A}">
                    <a16:rowId xmlns:a16="http://schemas.microsoft.com/office/drawing/2014/main" val="938278209"/>
                  </a:ext>
                </a:extLst>
              </a:tr>
              <a:tr h="445557">
                <a:tc>
                  <a:txBody>
                    <a:bodyPr/>
                    <a:lstStyle>
                      <a:lvl1pPr marL="0" algn="l" defTabSz="914400" rtl="0" eaLnBrk="1" latinLnBrk="0" hangingPunct="1">
                        <a:defRPr sz="1800" kern="1200">
                          <a:solidFill>
                            <a:schemeClr val="dk1"/>
                          </a:solidFill>
                          <a:latin typeface="Avenir Next LT Pro"/>
                        </a:defRPr>
                      </a:lvl1pPr>
                      <a:lvl2pPr marL="457200" algn="l" defTabSz="914400" rtl="0" eaLnBrk="1" latinLnBrk="0" hangingPunct="1">
                        <a:defRPr sz="1800" kern="1200">
                          <a:solidFill>
                            <a:schemeClr val="dk1"/>
                          </a:solidFill>
                          <a:latin typeface="Avenir Next LT Pro"/>
                        </a:defRPr>
                      </a:lvl2pPr>
                      <a:lvl3pPr marL="914400" algn="l" defTabSz="914400" rtl="0" eaLnBrk="1" latinLnBrk="0" hangingPunct="1">
                        <a:defRPr sz="1800" kern="1200">
                          <a:solidFill>
                            <a:schemeClr val="dk1"/>
                          </a:solidFill>
                          <a:latin typeface="Avenir Next LT Pro"/>
                        </a:defRPr>
                      </a:lvl3pPr>
                      <a:lvl4pPr marL="1371600" algn="l" defTabSz="914400" rtl="0" eaLnBrk="1" latinLnBrk="0" hangingPunct="1">
                        <a:defRPr sz="1800" kern="1200">
                          <a:solidFill>
                            <a:schemeClr val="dk1"/>
                          </a:solidFill>
                          <a:latin typeface="Avenir Next LT Pro"/>
                        </a:defRPr>
                      </a:lvl4pPr>
                      <a:lvl5pPr marL="1828800" algn="l" defTabSz="914400" rtl="0" eaLnBrk="1" latinLnBrk="0" hangingPunct="1">
                        <a:defRPr sz="1800" kern="1200">
                          <a:solidFill>
                            <a:schemeClr val="dk1"/>
                          </a:solidFill>
                          <a:latin typeface="Avenir Next LT Pro"/>
                        </a:defRPr>
                      </a:lvl5pPr>
                      <a:lvl6pPr marL="2286000" algn="l" defTabSz="914400" rtl="0" eaLnBrk="1" latinLnBrk="0" hangingPunct="1">
                        <a:defRPr sz="1800" kern="1200">
                          <a:solidFill>
                            <a:schemeClr val="dk1"/>
                          </a:solidFill>
                          <a:latin typeface="Avenir Next LT Pro"/>
                        </a:defRPr>
                      </a:lvl6pPr>
                      <a:lvl7pPr marL="2743200" algn="l" defTabSz="914400" rtl="0" eaLnBrk="1" latinLnBrk="0" hangingPunct="1">
                        <a:defRPr sz="1800" kern="1200">
                          <a:solidFill>
                            <a:schemeClr val="dk1"/>
                          </a:solidFill>
                          <a:latin typeface="Avenir Next LT Pro"/>
                        </a:defRPr>
                      </a:lvl7pPr>
                      <a:lvl8pPr marL="3200400" algn="l" defTabSz="914400" rtl="0" eaLnBrk="1" latinLnBrk="0" hangingPunct="1">
                        <a:defRPr sz="1800" kern="1200">
                          <a:solidFill>
                            <a:schemeClr val="dk1"/>
                          </a:solidFill>
                          <a:latin typeface="Avenir Next LT Pro"/>
                        </a:defRPr>
                      </a:lvl8pPr>
                      <a:lvl9pPr marL="3657600" algn="l" defTabSz="914400" rtl="0" eaLnBrk="1" latinLnBrk="0" hangingPunct="1">
                        <a:defRPr sz="1800" kern="1200">
                          <a:solidFill>
                            <a:schemeClr val="dk1"/>
                          </a:solidFill>
                          <a:latin typeface="Avenir Next LT Pro"/>
                        </a:defRPr>
                      </a:lvl9p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67E37">
                        <a:tint val="40000"/>
                      </a:srgbClr>
                    </a:solidFill>
                  </a:tcPr>
                </a:tc>
                <a:tc>
                  <a:txBody>
                    <a:bodyPr/>
                    <a:lstStyle>
                      <a:lvl1pPr marL="0" algn="l" defTabSz="914400" rtl="0" eaLnBrk="1" latinLnBrk="0" hangingPunct="1">
                        <a:defRPr sz="1800" kern="1200">
                          <a:solidFill>
                            <a:schemeClr val="dk1"/>
                          </a:solidFill>
                          <a:latin typeface="Avenir Next LT Pro"/>
                        </a:defRPr>
                      </a:lvl1pPr>
                      <a:lvl2pPr marL="457200" algn="l" defTabSz="914400" rtl="0" eaLnBrk="1" latinLnBrk="0" hangingPunct="1">
                        <a:defRPr sz="1800" kern="1200">
                          <a:solidFill>
                            <a:schemeClr val="dk1"/>
                          </a:solidFill>
                          <a:latin typeface="Avenir Next LT Pro"/>
                        </a:defRPr>
                      </a:lvl2pPr>
                      <a:lvl3pPr marL="914400" algn="l" defTabSz="914400" rtl="0" eaLnBrk="1" latinLnBrk="0" hangingPunct="1">
                        <a:defRPr sz="1800" kern="1200">
                          <a:solidFill>
                            <a:schemeClr val="dk1"/>
                          </a:solidFill>
                          <a:latin typeface="Avenir Next LT Pro"/>
                        </a:defRPr>
                      </a:lvl3pPr>
                      <a:lvl4pPr marL="1371600" algn="l" defTabSz="914400" rtl="0" eaLnBrk="1" latinLnBrk="0" hangingPunct="1">
                        <a:defRPr sz="1800" kern="1200">
                          <a:solidFill>
                            <a:schemeClr val="dk1"/>
                          </a:solidFill>
                          <a:latin typeface="Avenir Next LT Pro"/>
                        </a:defRPr>
                      </a:lvl4pPr>
                      <a:lvl5pPr marL="1828800" algn="l" defTabSz="914400" rtl="0" eaLnBrk="1" latinLnBrk="0" hangingPunct="1">
                        <a:defRPr sz="1800" kern="1200">
                          <a:solidFill>
                            <a:schemeClr val="dk1"/>
                          </a:solidFill>
                          <a:latin typeface="Avenir Next LT Pro"/>
                        </a:defRPr>
                      </a:lvl5pPr>
                      <a:lvl6pPr marL="2286000" algn="l" defTabSz="914400" rtl="0" eaLnBrk="1" latinLnBrk="0" hangingPunct="1">
                        <a:defRPr sz="1800" kern="1200">
                          <a:solidFill>
                            <a:schemeClr val="dk1"/>
                          </a:solidFill>
                          <a:latin typeface="Avenir Next LT Pro"/>
                        </a:defRPr>
                      </a:lvl6pPr>
                      <a:lvl7pPr marL="2743200" algn="l" defTabSz="914400" rtl="0" eaLnBrk="1" latinLnBrk="0" hangingPunct="1">
                        <a:defRPr sz="1800" kern="1200">
                          <a:solidFill>
                            <a:schemeClr val="dk1"/>
                          </a:solidFill>
                          <a:latin typeface="Avenir Next LT Pro"/>
                        </a:defRPr>
                      </a:lvl7pPr>
                      <a:lvl8pPr marL="3200400" algn="l" defTabSz="914400" rtl="0" eaLnBrk="1" latinLnBrk="0" hangingPunct="1">
                        <a:defRPr sz="1800" kern="1200">
                          <a:solidFill>
                            <a:schemeClr val="dk1"/>
                          </a:solidFill>
                          <a:latin typeface="Avenir Next LT Pro"/>
                        </a:defRPr>
                      </a:lvl8pPr>
                      <a:lvl9pPr marL="3657600" algn="l" defTabSz="914400" rtl="0" eaLnBrk="1" latinLnBrk="0" hangingPunct="1">
                        <a:defRPr sz="1800" kern="1200">
                          <a:solidFill>
                            <a:schemeClr val="dk1"/>
                          </a:solidFill>
                          <a:latin typeface="Avenir Next LT Pro"/>
                        </a:defRPr>
                      </a:lvl9pPr>
                    </a:lstStyle>
                    <a:p>
                      <a:r>
                        <a:rPr lang="en-US"/>
                        <a:t>Pain at night, which may wake patient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67E37">
                        <a:tint val="40000"/>
                      </a:srgbClr>
                    </a:solidFill>
                  </a:tcPr>
                </a:tc>
                <a:extLst>
                  <a:ext uri="{0D108BD9-81ED-4DB2-BD59-A6C34878D82A}">
                    <a16:rowId xmlns:a16="http://schemas.microsoft.com/office/drawing/2014/main" val="2017714673"/>
                  </a:ext>
                </a:extLst>
              </a:tr>
            </a:tbl>
          </a:graphicData>
        </a:graphic>
      </p:graphicFrame>
    </p:spTree>
    <p:extLst>
      <p:ext uri="{BB962C8B-B14F-4D97-AF65-F5344CB8AC3E}">
        <p14:creationId xmlns:p14="http://schemas.microsoft.com/office/powerpoint/2010/main" val="10011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DA31C-00BA-EB3A-5DE4-125915E6D89A}"/>
              </a:ext>
            </a:extLst>
          </p:cNvPr>
          <p:cNvSpPr>
            <a:spLocks noGrp="1"/>
          </p:cNvSpPr>
          <p:nvPr>
            <p:ph type="title"/>
          </p:nvPr>
        </p:nvSpPr>
        <p:spPr>
          <a:xfrm>
            <a:off x="838199" y="365125"/>
            <a:ext cx="10933715" cy="1325563"/>
          </a:xfrm>
        </p:spPr>
        <p:txBody>
          <a:bodyPr/>
          <a:lstStyle/>
          <a:p>
            <a:r>
              <a:rPr lang="en-US" dirty="0"/>
              <a:t>Spondyloarthritis (aka Spondyloarthropathy)</a:t>
            </a:r>
            <a:r>
              <a:rPr lang="en-US" baseline="30000" dirty="0"/>
              <a:t>8 </a:t>
            </a:r>
            <a:r>
              <a:rPr lang="en-US" dirty="0"/>
              <a:t> </a:t>
            </a:r>
          </a:p>
        </p:txBody>
      </p:sp>
      <p:sp>
        <p:nvSpPr>
          <p:cNvPr id="3" name="Content Placeholder 2">
            <a:extLst>
              <a:ext uri="{FF2B5EF4-FFF2-40B4-BE49-F238E27FC236}">
                <a16:creationId xmlns:a16="http://schemas.microsoft.com/office/drawing/2014/main" id="{5AF199B6-0F3C-24F8-B8E5-D40267701CBF}"/>
              </a:ext>
            </a:extLst>
          </p:cNvPr>
          <p:cNvSpPr>
            <a:spLocks noGrp="1"/>
          </p:cNvSpPr>
          <p:nvPr>
            <p:ph idx="1"/>
          </p:nvPr>
        </p:nvSpPr>
        <p:spPr>
          <a:xfrm>
            <a:off x="573439" y="1548898"/>
            <a:ext cx="4393964" cy="5025175"/>
          </a:xfrm>
        </p:spPr>
        <p:txBody>
          <a:bodyPr vert="horz" lIns="91440" tIns="45720" rIns="91440" bIns="45720" rtlCol="0" anchor="t">
            <a:noAutofit/>
          </a:bodyPr>
          <a:lstStyle/>
          <a:p>
            <a:pPr marL="0" indent="0">
              <a:buNone/>
            </a:pPr>
            <a:r>
              <a:rPr lang="en-US" sz="2200" dirty="0"/>
              <a:t>A group of diseases characterized by inflammatory arthritis that are further categorized by what part of the skeleton they </a:t>
            </a:r>
            <a:r>
              <a:rPr lang="en-US" sz="2200" i="1" u="sng" dirty="0"/>
              <a:t>predominantly </a:t>
            </a:r>
            <a:r>
              <a:rPr lang="en-US" sz="2200" i="1" dirty="0"/>
              <a:t>affect</a:t>
            </a:r>
            <a:r>
              <a:rPr lang="en-US" sz="2200" dirty="0"/>
              <a:t>:</a:t>
            </a:r>
            <a:endParaRPr lang="en-US" sz="2200" dirty="0">
              <a:cs typeface="Calibri"/>
            </a:endParaRPr>
          </a:p>
          <a:p>
            <a:r>
              <a:rPr lang="en-US" sz="2200" dirty="0"/>
              <a:t>Predominantly affecting the spine (</a:t>
            </a:r>
            <a:r>
              <a:rPr lang="en-US" sz="2200" b="1" dirty="0">
                <a:solidFill>
                  <a:schemeClr val="accent2"/>
                </a:solidFill>
              </a:rPr>
              <a:t>axial</a:t>
            </a:r>
            <a:r>
              <a:rPr lang="en-US" sz="2200" dirty="0"/>
              <a:t>) </a:t>
            </a:r>
            <a:endParaRPr lang="en-US" sz="2200" dirty="0">
              <a:cs typeface="Calibri"/>
            </a:endParaRPr>
          </a:p>
          <a:p>
            <a:r>
              <a:rPr lang="en-US" sz="2200" dirty="0"/>
              <a:t>Predominantly causing pain and swelling in large joints and tendons of the upper and lower extremities (</a:t>
            </a:r>
            <a:r>
              <a:rPr lang="en-US" sz="2200" b="1" dirty="0">
                <a:solidFill>
                  <a:schemeClr val="accent1"/>
                </a:solidFill>
              </a:rPr>
              <a:t>peripheral</a:t>
            </a:r>
            <a:r>
              <a:rPr lang="en-US" sz="2200" dirty="0"/>
              <a:t>) </a:t>
            </a:r>
            <a:endParaRPr lang="en-US" sz="2200" dirty="0">
              <a:cs typeface="Calibri"/>
            </a:endParaRPr>
          </a:p>
          <a:p>
            <a:r>
              <a:rPr lang="en-US" sz="2200" dirty="0">
                <a:cs typeface="Calibri"/>
              </a:rPr>
              <a:t>There can be overlap in axial and peripheral symptoms</a:t>
            </a:r>
          </a:p>
        </p:txBody>
      </p:sp>
      <p:pic>
        <p:nvPicPr>
          <p:cNvPr id="4" name="Picture 3" descr="A diagram of a spa&#10;&#10;Description automatically generated">
            <a:extLst>
              <a:ext uri="{FF2B5EF4-FFF2-40B4-BE49-F238E27FC236}">
                <a16:creationId xmlns:a16="http://schemas.microsoft.com/office/drawing/2014/main" id="{D1698765-AEE0-D6BD-0C27-7F1E6D31897E}"/>
              </a:ext>
            </a:extLst>
          </p:cNvPr>
          <p:cNvPicPr>
            <a:picLocks noChangeAspect="1"/>
          </p:cNvPicPr>
          <p:nvPr/>
        </p:nvPicPr>
        <p:blipFill rotWithShape="1">
          <a:blip r:embed="rId4">
            <a:extLst>
              <a:ext uri="{28A0092B-C50C-407E-A947-70E740481C1C}">
                <a14:useLocalDpi xmlns:a14="http://schemas.microsoft.com/office/drawing/2010/main" val="0"/>
              </a:ext>
            </a:extLst>
          </a:blip>
          <a:srcRect l="14178" r="13096"/>
          <a:stretch/>
        </p:blipFill>
        <p:spPr bwMode="auto">
          <a:xfrm>
            <a:off x="5508526" y="1690688"/>
            <a:ext cx="6377688" cy="4931872"/>
          </a:xfrm>
          <a:prstGeom prst="rect">
            <a:avLst/>
          </a:prstGeom>
          <a:noFill/>
          <a:ln>
            <a:noFill/>
          </a:ln>
        </p:spPr>
      </p:pic>
    </p:spTree>
    <p:extLst>
      <p:ext uri="{BB962C8B-B14F-4D97-AF65-F5344CB8AC3E}">
        <p14:creationId xmlns:p14="http://schemas.microsoft.com/office/powerpoint/2010/main" val="973172737"/>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5161-305A-3550-2D45-6481AD19D01C}"/>
              </a:ext>
            </a:extLst>
          </p:cNvPr>
          <p:cNvSpPr>
            <a:spLocks noGrp="1"/>
          </p:cNvSpPr>
          <p:nvPr>
            <p:ph type="title"/>
          </p:nvPr>
        </p:nvSpPr>
        <p:spPr/>
        <p:txBody>
          <a:bodyPr/>
          <a:lstStyle/>
          <a:p>
            <a:r>
              <a:rPr lang="en-US"/>
              <a:t>Axial Spondylarthritis Overview</a:t>
            </a:r>
            <a:r>
              <a:rPr lang="en-US" baseline="30000"/>
              <a:t>8,9,10</a:t>
            </a:r>
          </a:p>
        </p:txBody>
      </p:sp>
      <p:sp>
        <p:nvSpPr>
          <p:cNvPr id="3" name="Content Placeholder 2">
            <a:extLst>
              <a:ext uri="{FF2B5EF4-FFF2-40B4-BE49-F238E27FC236}">
                <a16:creationId xmlns:a16="http://schemas.microsoft.com/office/drawing/2014/main" id="{653D5E51-53DF-09B4-1953-B35A9134A73D}"/>
              </a:ext>
            </a:extLst>
          </p:cNvPr>
          <p:cNvSpPr>
            <a:spLocks noGrp="1"/>
          </p:cNvSpPr>
          <p:nvPr>
            <p:ph idx="1"/>
          </p:nvPr>
        </p:nvSpPr>
        <p:spPr>
          <a:xfrm>
            <a:off x="838200" y="1825625"/>
            <a:ext cx="10515600" cy="580691"/>
          </a:xfrm>
        </p:spPr>
        <p:txBody>
          <a:bodyPr/>
          <a:lstStyle/>
          <a:p>
            <a:r>
              <a:rPr lang="en-US"/>
              <a:t>Predominantly affecting the spine</a:t>
            </a:r>
          </a:p>
        </p:txBody>
      </p:sp>
      <p:sp>
        <p:nvSpPr>
          <p:cNvPr id="4" name="TextBox 3">
            <a:extLst>
              <a:ext uri="{FF2B5EF4-FFF2-40B4-BE49-F238E27FC236}">
                <a16:creationId xmlns:a16="http://schemas.microsoft.com/office/drawing/2014/main" id="{4CE0A719-E65F-187C-6653-4F177525EB6C}"/>
              </a:ext>
            </a:extLst>
          </p:cNvPr>
          <p:cNvSpPr txBox="1"/>
          <p:nvPr/>
        </p:nvSpPr>
        <p:spPr>
          <a:xfrm>
            <a:off x="463909" y="2474893"/>
            <a:ext cx="5438777" cy="954107"/>
          </a:xfrm>
          <a:prstGeom prst="rect">
            <a:avLst/>
          </a:prstGeom>
          <a:solidFill>
            <a:srgbClr val="F17D59"/>
          </a:solidFill>
          <a:ln w="38100">
            <a:solidFill>
              <a:schemeClr val="accent2">
                <a:lumMod val="75000"/>
              </a:schemeClr>
            </a:solidFill>
          </a:ln>
        </p:spPr>
        <p:txBody>
          <a:bodyPr wrap="square" lIns="91440" tIns="45720" rIns="91440" bIns="45720" anchor="t">
            <a:spAutoFit/>
          </a:bodyPr>
          <a:lstStyle/>
          <a:p>
            <a:pPr algn="ctr"/>
            <a:r>
              <a:rPr lang="en-US" sz="2800" b="1">
                <a:solidFill>
                  <a:schemeClr val="bg1"/>
                </a:solidFill>
                <a:latin typeface="ADLaM Display"/>
                <a:ea typeface="ADLaM Display"/>
                <a:cs typeface="ADLaM Display"/>
              </a:rPr>
              <a:t>Radiographic </a:t>
            </a:r>
            <a:r>
              <a:rPr lang="en-US" sz="2800" b="1" err="1">
                <a:solidFill>
                  <a:schemeClr val="bg1"/>
                </a:solidFill>
                <a:latin typeface="ADLaM Display"/>
                <a:ea typeface="ADLaM Display"/>
                <a:cs typeface="ADLaM Display"/>
              </a:rPr>
              <a:t>axSpA</a:t>
            </a:r>
            <a:r>
              <a:rPr lang="en-US" sz="2800" b="1">
                <a:solidFill>
                  <a:schemeClr val="bg1"/>
                </a:solidFill>
                <a:latin typeface="ADLaM Display"/>
                <a:ea typeface="ADLaM Display"/>
                <a:cs typeface="ADLaM Display"/>
              </a:rPr>
              <a:t> – Ankylosing Spondylitis </a:t>
            </a:r>
            <a:endParaRPr lang="en-US" sz="2800" b="1">
              <a:solidFill>
                <a:schemeClr val="bg1"/>
              </a:solidFill>
              <a:latin typeface="ADLaM Display" panose="020F0502020204030204" pitchFamily="2" charset="0"/>
              <a:ea typeface="ADLaM Display" panose="020F0502020204030204" pitchFamily="2" charset="0"/>
              <a:cs typeface="ADLaM Display" panose="020F0502020204030204" pitchFamily="2" charset="0"/>
            </a:endParaRPr>
          </a:p>
        </p:txBody>
      </p:sp>
      <p:sp>
        <p:nvSpPr>
          <p:cNvPr id="5" name="Content Placeholder 2">
            <a:extLst>
              <a:ext uri="{FF2B5EF4-FFF2-40B4-BE49-F238E27FC236}">
                <a16:creationId xmlns:a16="http://schemas.microsoft.com/office/drawing/2014/main" id="{7C92ACD4-FA55-CE92-66F3-9FE948F62248}"/>
              </a:ext>
            </a:extLst>
          </p:cNvPr>
          <p:cNvSpPr txBox="1">
            <a:spLocks/>
          </p:cNvSpPr>
          <p:nvPr/>
        </p:nvSpPr>
        <p:spPr>
          <a:xfrm>
            <a:off x="463910" y="3974763"/>
            <a:ext cx="5438776" cy="2677656"/>
          </a:xfrm>
          <a:prstGeom prst="rect">
            <a:avLst/>
          </a:prstGeom>
          <a:solidFill>
            <a:schemeClr val="accent2">
              <a:lumMod val="60000"/>
              <a:lumOff val="40000"/>
            </a:schemeClr>
          </a:solidFill>
          <a:ln w="38100">
            <a:solidFill>
              <a:schemeClr val="accent2">
                <a:lumMod val="75000"/>
              </a:schemeClr>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ü"/>
            </a:pPr>
            <a:r>
              <a:rPr lang="en-US" sz="2600">
                <a:solidFill>
                  <a:schemeClr val="bg1"/>
                </a:solidFill>
              </a:rPr>
              <a:t>Characterized by the modified New York criteria </a:t>
            </a:r>
            <a:endParaRPr lang="en-US" sz="2600">
              <a:solidFill>
                <a:schemeClr val="bg1"/>
              </a:solidFill>
              <a:cs typeface="Calibri"/>
            </a:endParaRPr>
          </a:p>
          <a:p>
            <a:pPr lvl="1">
              <a:buFont typeface="Wingdings" panose="05000000000000000000" pitchFamily="2" charset="2"/>
              <a:buChar char="ü"/>
            </a:pPr>
            <a:endParaRPr lang="en-US" sz="2600">
              <a:solidFill>
                <a:schemeClr val="bg1"/>
              </a:solidFill>
              <a:cs typeface="Calibri"/>
            </a:endParaRPr>
          </a:p>
          <a:p>
            <a:pPr lvl="1">
              <a:buFont typeface="Wingdings" panose="05000000000000000000" pitchFamily="2" charset="2"/>
              <a:buChar char="ü"/>
            </a:pPr>
            <a:r>
              <a:rPr lang="en-US" sz="2600">
                <a:solidFill>
                  <a:schemeClr val="bg1"/>
                </a:solidFill>
              </a:rPr>
              <a:t>Evidence of typical bone changes of the SIJ on conventional radiographs</a:t>
            </a:r>
            <a:endParaRPr lang="en-US" sz="2600">
              <a:solidFill>
                <a:schemeClr val="bg1"/>
              </a:solidFill>
              <a:cs typeface="Calibri"/>
            </a:endParaRPr>
          </a:p>
          <a:p>
            <a:pPr marL="457200" lvl="1" indent="0">
              <a:buNone/>
            </a:pPr>
            <a:endParaRPr lang="en-US"/>
          </a:p>
          <a:p>
            <a:pPr lvl="1"/>
            <a:endParaRPr lang="en-US"/>
          </a:p>
        </p:txBody>
      </p:sp>
      <p:sp>
        <p:nvSpPr>
          <p:cNvPr id="7" name="TextBox 6">
            <a:extLst>
              <a:ext uri="{FF2B5EF4-FFF2-40B4-BE49-F238E27FC236}">
                <a16:creationId xmlns:a16="http://schemas.microsoft.com/office/drawing/2014/main" id="{9F07996A-1584-8B9C-D4C7-C4C4C613E706}"/>
              </a:ext>
            </a:extLst>
          </p:cNvPr>
          <p:cNvSpPr txBox="1"/>
          <p:nvPr/>
        </p:nvSpPr>
        <p:spPr>
          <a:xfrm>
            <a:off x="6425646" y="2474893"/>
            <a:ext cx="5438777" cy="954107"/>
          </a:xfrm>
          <a:prstGeom prst="rect">
            <a:avLst/>
          </a:prstGeom>
          <a:solidFill>
            <a:srgbClr val="F17D59"/>
          </a:solidFill>
          <a:ln w="38100">
            <a:solidFill>
              <a:schemeClr val="accent2">
                <a:lumMod val="75000"/>
              </a:schemeClr>
            </a:solidFill>
          </a:ln>
        </p:spPr>
        <p:txBody>
          <a:bodyPr wrap="square" lIns="91440" tIns="45720" rIns="91440" bIns="45720" anchor="t">
            <a:spAutoFit/>
          </a:bodyPr>
          <a:lstStyle/>
          <a:p>
            <a:pPr algn="ctr"/>
            <a:r>
              <a:rPr lang="en-US" sz="2800" b="1">
                <a:solidFill>
                  <a:schemeClr val="bg1"/>
                </a:solidFill>
                <a:latin typeface="ADLaM Display"/>
                <a:ea typeface="ADLaM Display"/>
                <a:cs typeface="ADLaM Display"/>
              </a:rPr>
              <a:t>Non-Radiographic </a:t>
            </a:r>
            <a:r>
              <a:rPr lang="en-US" sz="2800" b="1" err="1">
                <a:solidFill>
                  <a:schemeClr val="bg1"/>
                </a:solidFill>
                <a:latin typeface="ADLaM Display"/>
                <a:ea typeface="ADLaM Display"/>
                <a:cs typeface="ADLaM Display"/>
              </a:rPr>
              <a:t>axSpA</a:t>
            </a:r>
            <a:r>
              <a:rPr lang="en-US" sz="2800" b="1">
                <a:solidFill>
                  <a:schemeClr val="bg1"/>
                </a:solidFill>
                <a:latin typeface="ADLaM Display"/>
                <a:ea typeface="ADLaM Display"/>
                <a:cs typeface="ADLaM Display"/>
              </a:rPr>
              <a:t> – </a:t>
            </a:r>
          </a:p>
          <a:p>
            <a:pPr algn="ctr"/>
            <a:r>
              <a:rPr lang="en-US" sz="2800" b="1">
                <a:solidFill>
                  <a:schemeClr val="bg1"/>
                </a:solidFill>
                <a:latin typeface="ADLaM Display"/>
                <a:ea typeface="ADLaM Display"/>
                <a:cs typeface="ADLaM Display"/>
              </a:rPr>
              <a:t>nr-</a:t>
            </a:r>
            <a:r>
              <a:rPr lang="en-US" sz="2800" b="1" err="1">
                <a:solidFill>
                  <a:schemeClr val="bg1"/>
                </a:solidFill>
                <a:latin typeface="ADLaM Display"/>
                <a:ea typeface="ADLaM Display"/>
                <a:cs typeface="ADLaM Display"/>
              </a:rPr>
              <a:t>axSpA</a:t>
            </a:r>
            <a:endParaRPr lang="en-US" sz="2800" b="1">
              <a:solidFill>
                <a:schemeClr val="bg1"/>
              </a:solidFill>
              <a:latin typeface="ADLaM Display"/>
              <a:ea typeface="ADLaM Display"/>
              <a:cs typeface="ADLaM Display"/>
            </a:endParaRPr>
          </a:p>
        </p:txBody>
      </p:sp>
      <p:sp>
        <p:nvSpPr>
          <p:cNvPr id="8" name="TextBox 7">
            <a:extLst>
              <a:ext uri="{FF2B5EF4-FFF2-40B4-BE49-F238E27FC236}">
                <a16:creationId xmlns:a16="http://schemas.microsoft.com/office/drawing/2014/main" id="{9E09DE6F-3E89-4172-98D1-12F28C31239C}"/>
              </a:ext>
            </a:extLst>
          </p:cNvPr>
          <p:cNvSpPr txBox="1"/>
          <p:nvPr/>
        </p:nvSpPr>
        <p:spPr>
          <a:xfrm>
            <a:off x="6425646" y="3974763"/>
            <a:ext cx="5438776" cy="2677656"/>
          </a:xfrm>
          <a:prstGeom prst="rect">
            <a:avLst/>
          </a:prstGeom>
          <a:solidFill>
            <a:schemeClr val="accent2">
              <a:lumMod val="60000"/>
              <a:lumOff val="40000"/>
            </a:schemeClr>
          </a:solidFill>
          <a:ln w="38100">
            <a:solidFill>
              <a:schemeClr val="accent2">
                <a:lumMod val="75000"/>
              </a:schemeClr>
            </a:solidFill>
          </a:ln>
        </p:spPr>
        <p:txBody>
          <a:bodyPr wrap="square" lIns="91440" tIns="45720" rIns="91440" bIns="45720" anchor="t">
            <a:spAutoFit/>
          </a:bodyPr>
          <a:lstStyle/>
          <a:p>
            <a:pPr marL="800100" lvl="1" indent="-342900">
              <a:buFont typeface="Wingdings" panose="05000000000000000000" pitchFamily="2" charset="2"/>
              <a:buChar char="ü"/>
            </a:pPr>
            <a:r>
              <a:rPr lang="en-US" sz="2400">
                <a:solidFill>
                  <a:schemeClr val="bg1"/>
                </a:solidFill>
              </a:rPr>
              <a:t>No evidence of bone changes of SIJ on conventional radiographs</a:t>
            </a:r>
            <a:endParaRPr lang="en-US" sz="2400">
              <a:solidFill>
                <a:schemeClr val="bg1"/>
              </a:solidFill>
              <a:cs typeface="Calibri"/>
            </a:endParaRPr>
          </a:p>
          <a:p>
            <a:pPr marL="800100" lvl="1" indent="-342900">
              <a:buFont typeface="Wingdings" panose="05000000000000000000" pitchFamily="2" charset="2"/>
              <a:buChar char="ü"/>
            </a:pPr>
            <a:endParaRPr lang="en-US" sz="2400">
              <a:solidFill>
                <a:schemeClr val="bg1"/>
              </a:solidFill>
              <a:cs typeface="Calibri"/>
            </a:endParaRPr>
          </a:p>
          <a:p>
            <a:pPr marL="800100" lvl="1" indent="-342900">
              <a:buFont typeface="Wingdings" panose="05000000000000000000" pitchFamily="2" charset="2"/>
              <a:buChar char="ü"/>
            </a:pPr>
            <a:r>
              <a:rPr lang="en-US" sz="2400">
                <a:solidFill>
                  <a:schemeClr val="bg1"/>
                </a:solidFill>
              </a:rPr>
              <a:t>Manifests as a spectrum of spondylarthritis signs </a:t>
            </a:r>
          </a:p>
          <a:p>
            <a:pPr lvl="1"/>
            <a:endParaRPr lang="en-US" sz="2400">
              <a:solidFill>
                <a:schemeClr val="bg1"/>
              </a:solidFill>
              <a:ea typeface="Calibri" panose="020F0502020204030204"/>
              <a:cs typeface="Calibri" panose="020F0502020204030204"/>
            </a:endParaRPr>
          </a:p>
          <a:p>
            <a:pPr marL="800100" lvl="1" indent="-342900">
              <a:buFont typeface="Wingdings" panose="05000000000000000000" pitchFamily="2" charset="2"/>
              <a:buChar char="ü"/>
            </a:pPr>
            <a:r>
              <a:rPr lang="en-US" sz="2400">
                <a:solidFill>
                  <a:schemeClr val="bg1"/>
                </a:solidFill>
              </a:rPr>
              <a:t> Inflammation of the SIJ in MRI</a:t>
            </a:r>
            <a:endParaRPr lang="en-US" sz="2400">
              <a:solidFill>
                <a:schemeClr val="bg1"/>
              </a:solidFill>
              <a:ea typeface="Calibri"/>
              <a:cs typeface="Calibri"/>
            </a:endParaRPr>
          </a:p>
        </p:txBody>
      </p:sp>
      <p:sp>
        <p:nvSpPr>
          <p:cNvPr id="10" name="Arrow: Down 9">
            <a:extLst>
              <a:ext uri="{FF2B5EF4-FFF2-40B4-BE49-F238E27FC236}">
                <a16:creationId xmlns:a16="http://schemas.microsoft.com/office/drawing/2014/main" id="{6E71BE15-CB3C-456C-F41C-4E450742E143}"/>
              </a:ext>
            </a:extLst>
          </p:cNvPr>
          <p:cNvSpPr/>
          <p:nvPr/>
        </p:nvSpPr>
        <p:spPr>
          <a:xfrm>
            <a:off x="2948197" y="3512765"/>
            <a:ext cx="470199" cy="378232"/>
          </a:xfrm>
          <a:prstGeom prst="downArrow">
            <a:avLst/>
          </a:prstGeom>
          <a:solidFill>
            <a:schemeClr val="tx1">
              <a:lumMod val="65000"/>
              <a:lumOff val="3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522920B2-CB89-2332-53AE-D9A68D1E5B74}"/>
              </a:ext>
            </a:extLst>
          </p:cNvPr>
          <p:cNvSpPr/>
          <p:nvPr/>
        </p:nvSpPr>
        <p:spPr>
          <a:xfrm>
            <a:off x="8909934" y="3512765"/>
            <a:ext cx="470199" cy="378232"/>
          </a:xfrm>
          <a:prstGeom prst="downArrow">
            <a:avLst/>
          </a:prstGeom>
          <a:solidFill>
            <a:schemeClr val="tx1">
              <a:lumMod val="65000"/>
              <a:lumOff val="3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950356"/>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9BA42-CDE9-89B0-5568-633F8905186C}"/>
              </a:ext>
            </a:extLst>
          </p:cNvPr>
          <p:cNvSpPr>
            <a:spLocks noGrp="1"/>
          </p:cNvSpPr>
          <p:nvPr>
            <p:ph type="title"/>
          </p:nvPr>
        </p:nvSpPr>
        <p:spPr/>
        <p:txBody>
          <a:bodyPr/>
          <a:lstStyle/>
          <a:p>
            <a:r>
              <a:rPr lang="en-US"/>
              <a:t>Peripheral Spondylarthritis Overview</a:t>
            </a:r>
            <a:r>
              <a:rPr lang="en-US" baseline="30000"/>
              <a:t>11,12,13,14</a:t>
            </a:r>
          </a:p>
        </p:txBody>
      </p:sp>
      <p:sp>
        <p:nvSpPr>
          <p:cNvPr id="3" name="Content Placeholder 2">
            <a:extLst>
              <a:ext uri="{FF2B5EF4-FFF2-40B4-BE49-F238E27FC236}">
                <a16:creationId xmlns:a16="http://schemas.microsoft.com/office/drawing/2014/main" id="{2E082CD2-B357-238C-CB41-F1CD1C3C0AF7}"/>
              </a:ext>
            </a:extLst>
          </p:cNvPr>
          <p:cNvSpPr>
            <a:spLocks noGrp="1"/>
          </p:cNvSpPr>
          <p:nvPr>
            <p:ph idx="1"/>
          </p:nvPr>
        </p:nvSpPr>
        <p:spPr>
          <a:xfrm>
            <a:off x="838200" y="1439545"/>
            <a:ext cx="10515600" cy="4351338"/>
          </a:xfrm>
        </p:spPr>
        <p:txBody>
          <a:bodyPr/>
          <a:lstStyle/>
          <a:p>
            <a:r>
              <a:rPr lang="en-US"/>
              <a:t>Predominantly affects joints of arms, legs, heels, fingers, toes</a:t>
            </a:r>
          </a:p>
        </p:txBody>
      </p:sp>
      <p:graphicFrame>
        <p:nvGraphicFramePr>
          <p:cNvPr id="4" name="Table 3">
            <a:extLst>
              <a:ext uri="{FF2B5EF4-FFF2-40B4-BE49-F238E27FC236}">
                <a16:creationId xmlns:a16="http://schemas.microsoft.com/office/drawing/2014/main" id="{2D861101-4045-C9D2-2813-AF424157D106}"/>
              </a:ext>
            </a:extLst>
          </p:cNvPr>
          <p:cNvGraphicFramePr>
            <a:graphicFrameLocks noGrp="1"/>
          </p:cNvGraphicFramePr>
          <p:nvPr>
            <p:extLst>
              <p:ext uri="{D42A27DB-BD31-4B8C-83A1-F6EECF244321}">
                <p14:modId xmlns:p14="http://schemas.microsoft.com/office/powerpoint/2010/main" val="2049573954"/>
              </p:ext>
            </p:extLst>
          </p:nvPr>
        </p:nvGraphicFramePr>
        <p:xfrm>
          <a:off x="497840" y="1918465"/>
          <a:ext cx="11358880" cy="3991233"/>
        </p:xfrm>
        <a:graphic>
          <a:graphicData uri="http://schemas.openxmlformats.org/drawingml/2006/table">
            <a:tbl>
              <a:tblPr firstRow="1" bandRow="1">
                <a:tableStyleId>{5940675A-B579-460E-94D1-54222C63F5DA}</a:tableStyleId>
              </a:tblPr>
              <a:tblGrid>
                <a:gridCol w="2953615">
                  <a:extLst>
                    <a:ext uri="{9D8B030D-6E8A-4147-A177-3AD203B41FA5}">
                      <a16:colId xmlns:a16="http://schemas.microsoft.com/office/drawing/2014/main" val="165067340"/>
                    </a:ext>
                  </a:extLst>
                </a:gridCol>
                <a:gridCol w="8405265">
                  <a:extLst>
                    <a:ext uri="{9D8B030D-6E8A-4147-A177-3AD203B41FA5}">
                      <a16:colId xmlns:a16="http://schemas.microsoft.com/office/drawing/2014/main" val="1337698329"/>
                    </a:ext>
                  </a:extLst>
                </a:gridCol>
              </a:tblGrid>
              <a:tr h="949411">
                <a:tc>
                  <a:txBody>
                    <a:bodyPr/>
                    <a:lstStyle/>
                    <a:p>
                      <a:r>
                        <a:rPr lang="en-US" sz="2800" b="1">
                          <a:solidFill>
                            <a:schemeClr val="bg1"/>
                          </a:solidFill>
                        </a:rPr>
                        <a:t>Psoriatic Arthritis (PsA)</a:t>
                      </a:r>
                    </a:p>
                  </a:txBody>
                  <a:tcPr>
                    <a:solidFill>
                      <a:schemeClr val="accent5">
                        <a:lumMod val="75000"/>
                      </a:schemeClr>
                    </a:solidFill>
                  </a:tcPr>
                </a:tc>
                <a:tc>
                  <a:txBody>
                    <a:bodyPr/>
                    <a:lstStyle/>
                    <a:p>
                      <a:pPr marL="0" indent="0">
                        <a:buNone/>
                      </a:pPr>
                      <a:r>
                        <a:rPr lang="en-US" sz="2300"/>
                        <a:t>Often associated with psoriasis</a:t>
                      </a:r>
                    </a:p>
                  </a:txBody>
                  <a:tcPr>
                    <a:solidFill>
                      <a:schemeClr val="accent5">
                        <a:lumMod val="20000"/>
                        <a:lumOff val="80000"/>
                      </a:schemeClr>
                    </a:solidFill>
                  </a:tcPr>
                </a:tc>
                <a:extLst>
                  <a:ext uri="{0D108BD9-81ED-4DB2-BD59-A6C34878D82A}">
                    <a16:rowId xmlns:a16="http://schemas.microsoft.com/office/drawing/2014/main" val="3875720742"/>
                  </a:ext>
                </a:extLst>
              </a:tr>
              <a:tr h="949411">
                <a:tc>
                  <a:txBody>
                    <a:bodyPr/>
                    <a:lstStyle/>
                    <a:p>
                      <a:r>
                        <a:rPr lang="en-US" sz="2800" b="1">
                          <a:solidFill>
                            <a:schemeClr val="bg1"/>
                          </a:solidFill>
                        </a:rPr>
                        <a:t>Reactive Arthritis (</a:t>
                      </a:r>
                      <a:r>
                        <a:rPr lang="en-US" sz="2800" b="1" err="1">
                          <a:solidFill>
                            <a:schemeClr val="bg1"/>
                          </a:solidFill>
                        </a:rPr>
                        <a:t>ReA</a:t>
                      </a:r>
                      <a:r>
                        <a:rPr lang="en-US" sz="2800" b="1">
                          <a:solidFill>
                            <a:schemeClr val="bg1"/>
                          </a:solidFill>
                        </a:rPr>
                        <a:t>)</a:t>
                      </a:r>
                    </a:p>
                  </a:txBody>
                  <a:tcPr>
                    <a:solidFill>
                      <a:schemeClr val="accent5">
                        <a:lumMod val="75000"/>
                      </a:schemeClr>
                    </a:solidFill>
                  </a:tcPr>
                </a:tc>
                <a:tc>
                  <a:txBody>
                    <a:bodyPr/>
                    <a:lstStyle/>
                    <a:p>
                      <a:pPr marL="0" indent="0">
                        <a:buNone/>
                      </a:pPr>
                      <a:r>
                        <a:rPr lang="en-US" sz="2300"/>
                        <a:t>Triggered by an infection of the intestines, genitals, or urinary tract</a:t>
                      </a:r>
                    </a:p>
                  </a:txBody>
                  <a:tcPr>
                    <a:solidFill>
                      <a:schemeClr val="accent5">
                        <a:lumMod val="20000"/>
                        <a:lumOff val="80000"/>
                      </a:schemeClr>
                    </a:solidFill>
                  </a:tcPr>
                </a:tc>
                <a:extLst>
                  <a:ext uri="{0D108BD9-81ED-4DB2-BD59-A6C34878D82A}">
                    <a16:rowId xmlns:a16="http://schemas.microsoft.com/office/drawing/2014/main" val="2526047565"/>
                  </a:ext>
                </a:extLst>
              </a:tr>
              <a:tr h="949411">
                <a:tc>
                  <a:txBody>
                    <a:bodyPr/>
                    <a:lstStyle/>
                    <a:p>
                      <a:r>
                        <a:rPr lang="en-US" sz="2800" b="1">
                          <a:solidFill>
                            <a:schemeClr val="bg1"/>
                          </a:solidFill>
                        </a:rPr>
                        <a:t>Undifferentiated Spondylarthritis</a:t>
                      </a:r>
                    </a:p>
                  </a:txBody>
                  <a:tcPr>
                    <a:solidFill>
                      <a:schemeClr val="accent5">
                        <a:lumMod val="75000"/>
                      </a:schemeClr>
                    </a:solidFill>
                  </a:tcPr>
                </a:tc>
                <a:tc>
                  <a:txBody>
                    <a:bodyPr/>
                    <a:lstStyle/>
                    <a:p>
                      <a:pPr marL="0" indent="0">
                        <a:buNone/>
                      </a:pPr>
                      <a:r>
                        <a:rPr lang="en-US" sz="2300"/>
                        <a:t>Term used to describe clinical presentation of spondylitis in someone who does not meet Ankylosing Spondylitis criteria </a:t>
                      </a:r>
                    </a:p>
                    <a:p>
                      <a:pPr marL="0" indent="0">
                        <a:buFont typeface="Arial" panose="020B0604020202020204" pitchFamily="34" charset="0"/>
                        <a:buNone/>
                      </a:pPr>
                      <a:endParaRPr lang="en-US" sz="2300"/>
                    </a:p>
                  </a:txBody>
                  <a:tcPr>
                    <a:solidFill>
                      <a:schemeClr val="accent5">
                        <a:lumMod val="20000"/>
                        <a:lumOff val="80000"/>
                      </a:schemeClr>
                    </a:solidFill>
                  </a:tcPr>
                </a:tc>
                <a:extLst>
                  <a:ext uri="{0D108BD9-81ED-4DB2-BD59-A6C34878D82A}">
                    <a16:rowId xmlns:a16="http://schemas.microsoft.com/office/drawing/2014/main" val="3977539508"/>
                  </a:ext>
                </a:extLst>
              </a:tr>
              <a:tr h="949411">
                <a:tc>
                  <a:txBody>
                    <a:bodyPr/>
                    <a:lstStyle/>
                    <a:p>
                      <a:r>
                        <a:rPr lang="en-US" sz="2800" b="1" err="1">
                          <a:solidFill>
                            <a:schemeClr val="bg1"/>
                          </a:solidFill>
                        </a:rPr>
                        <a:t>Enteropathic</a:t>
                      </a:r>
                      <a:r>
                        <a:rPr lang="en-US" sz="2800" b="1">
                          <a:solidFill>
                            <a:schemeClr val="bg1"/>
                          </a:solidFill>
                        </a:rPr>
                        <a:t> Arthritis (</a:t>
                      </a:r>
                      <a:r>
                        <a:rPr lang="en-US" sz="2800" b="1" err="1">
                          <a:solidFill>
                            <a:schemeClr val="bg1"/>
                          </a:solidFill>
                        </a:rPr>
                        <a:t>EnA</a:t>
                      </a:r>
                      <a:r>
                        <a:rPr lang="en-US" sz="2800" b="1">
                          <a:solidFill>
                            <a:schemeClr val="bg1"/>
                          </a:solidFill>
                        </a:rPr>
                        <a:t>)</a:t>
                      </a:r>
                    </a:p>
                  </a:txBody>
                  <a:tcPr>
                    <a:solidFill>
                      <a:schemeClr val="accent5">
                        <a:lumMod val="75000"/>
                      </a:schemeClr>
                    </a:solidFill>
                  </a:tcPr>
                </a:tc>
                <a:tc>
                  <a:txBody>
                    <a:bodyPr/>
                    <a:lstStyle/>
                    <a:p>
                      <a:pPr marL="0" indent="0">
                        <a:buNone/>
                      </a:pPr>
                      <a:r>
                        <a:rPr lang="en-US" sz="2300"/>
                        <a:t>Arthritis associated with inflammatory bowel disease (IBD) - i.e., Chron's Disease and Ulcerative Colitis </a:t>
                      </a:r>
                    </a:p>
                  </a:txBody>
                  <a:tcPr>
                    <a:solidFill>
                      <a:schemeClr val="accent5">
                        <a:lumMod val="20000"/>
                        <a:lumOff val="80000"/>
                      </a:schemeClr>
                    </a:solidFill>
                  </a:tcPr>
                </a:tc>
                <a:extLst>
                  <a:ext uri="{0D108BD9-81ED-4DB2-BD59-A6C34878D82A}">
                    <a16:rowId xmlns:a16="http://schemas.microsoft.com/office/drawing/2014/main" val="3962745259"/>
                  </a:ext>
                </a:extLst>
              </a:tr>
            </a:tbl>
          </a:graphicData>
        </a:graphic>
      </p:graphicFrame>
    </p:spTree>
    <p:extLst>
      <p:ext uri="{BB962C8B-B14F-4D97-AF65-F5344CB8AC3E}">
        <p14:creationId xmlns:p14="http://schemas.microsoft.com/office/powerpoint/2010/main" val="2211332033"/>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D723-5330-E846-BB46-905A5BE1C73D}"/>
              </a:ext>
            </a:extLst>
          </p:cNvPr>
          <p:cNvSpPr>
            <a:spLocks noGrp="1"/>
          </p:cNvSpPr>
          <p:nvPr>
            <p:ph type="title"/>
          </p:nvPr>
        </p:nvSpPr>
        <p:spPr>
          <a:xfrm>
            <a:off x="2208433" y="115732"/>
            <a:ext cx="7651532" cy="3199373"/>
          </a:xfrm>
        </p:spPr>
        <p:txBody>
          <a:bodyPr/>
          <a:lstStyle/>
          <a:p>
            <a:pPr algn="ctr"/>
            <a:r>
              <a:rPr lang="en-US" b="1" dirty="0">
                <a:solidFill>
                  <a:schemeClr val="bg1"/>
                </a:solidFill>
              </a:rPr>
              <a:t>Ankylosing Spondylitis (AS)</a:t>
            </a:r>
            <a:br>
              <a:rPr lang="en-US" b="1" dirty="0">
                <a:solidFill>
                  <a:schemeClr val="bg1"/>
                </a:solidFill>
              </a:rPr>
            </a:br>
            <a:r>
              <a:rPr lang="en-US" b="1" dirty="0">
                <a:solidFill>
                  <a:schemeClr val="bg1"/>
                </a:solidFill>
              </a:rPr>
              <a:t>- </a:t>
            </a:r>
            <a:br>
              <a:rPr lang="en-US" b="1" dirty="0">
                <a:solidFill>
                  <a:schemeClr val="bg1"/>
                </a:solidFill>
              </a:rPr>
            </a:br>
            <a:r>
              <a:rPr lang="en-US" b="1" dirty="0">
                <a:solidFill>
                  <a:schemeClr val="bg1"/>
                </a:solidFill>
              </a:rPr>
              <a:t>(Axial Spondyloarthritis)</a:t>
            </a:r>
            <a:br>
              <a:rPr lang="en-US" b="1" dirty="0">
                <a:cs typeface="Calibri Light"/>
              </a:rPr>
            </a:br>
            <a:br>
              <a:rPr lang="en-US" b="1" dirty="0"/>
            </a:br>
            <a:r>
              <a:rPr lang="en-US" b="1" dirty="0"/>
              <a:t> </a:t>
            </a:r>
            <a:endParaRPr lang="en-US" dirty="0"/>
          </a:p>
        </p:txBody>
      </p:sp>
      <p:pic>
        <p:nvPicPr>
          <p:cNvPr id="3" name="Picture 2" descr="A diagram of a spa&#10;&#10;Description automatically generated">
            <a:extLst>
              <a:ext uri="{FF2B5EF4-FFF2-40B4-BE49-F238E27FC236}">
                <a16:creationId xmlns:a16="http://schemas.microsoft.com/office/drawing/2014/main" id="{F836AACA-89EC-5062-7182-81C72CDC68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2035" y="2330452"/>
            <a:ext cx="7331510" cy="4123247"/>
          </a:xfrm>
          <a:prstGeom prst="rect">
            <a:avLst/>
          </a:prstGeom>
          <a:noFill/>
          <a:ln>
            <a:noFill/>
          </a:ln>
        </p:spPr>
      </p:pic>
    </p:spTree>
    <p:extLst>
      <p:ext uri="{BB962C8B-B14F-4D97-AF65-F5344CB8AC3E}">
        <p14:creationId xmlns:p14="http://schemas.microsoft.com/office/powerpoint/2010/main" val="2687608721"/>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54B7E-EF98-D043-1268-DFA1456F459F}"/>
              </a:ext>
            </a:extLst>
          </p:cNvPr>
          <p:cNvSpPr>
            <a:spLocks noGrp="1"/>
          </p:cNvSpPr>
          <p:nvPr>
            <p:ph type="title"/>
          </p:nvPr>
        </p:nvSpPr>
        <p:spPr/>
        <p:txBody>
          <a:bodyPr/>
          <a:lstStyle/>
          <a:p>
            <a:r>
              <a:rPr lang="en-US" dirty="0"/>
              <a:t>Modified New York Criteria</a:t>
            </a:r>
            <a:r>
              <a:rPr lang="en-US" baseline="30000" dirty="0"/>
              <a:t>15</a:t>
            </a:r>
          </a:p>
        </p:txBody>
      </p:sp>
      <p:pic>
        <p:nvPicPr>
          <p:cNvPr id="4" name="Content Placeholder 3">
            <a:extLst>
              <a:ext uri="{FF2B5EF4-FFF2-40B4-BE49-F238E27FC236}">
                <a16:creationId xmlns:a16="http://schemas.microsoft.com/office/drawing/2014/main" id="{F1E17BBF-C188-18AC-BC88-E192645DB16E}"/>
              </a:ext>
            </a:extLst>
          </p:cNvPr>
          <p:cNvPicPr>
            <a:picLocks noGrp="1" noChangeAspect="1"/>
          </p:cNvPicPr>
          <p:nvPr>
            <p:ph idx="1"/>
          </p:nvPr>
        </p:nvPicPr>
        <p:blipFill>
          <a:blip r:embed="rId3"/>
          <a:stretch>
            <a:fillRect/>
          </a:stretch>
        </p:blipFill>
        <p:spPr>
          <a:xfrm>
            <a:off x="2891176" y="1825625"/>
            <a:ext cx="6409647" cy="4351338"/>
          </a:xfrm>
          <a:prstGeom prst="rect">
            <a:avLst/>
          </a:prstGeom>
        </p:spPr>
      </p:pic>
    </p:spTree>
    <p:extLst>
      <p:ext uri="{BB962C8B-B14F-4D97-AF65-F5344CB8AC3E}">
        <p14:creationId xmlns:p14="http://schemas.microsoft.com/office/powerpoint/2010/main" val="2124687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C9CE3-837A-C97E-8B57-C942C1261EBF}"/>
              </a:ext>
            </a:extLst>
          </p:cNvPr>
          <p:cNvSpPr>
            <a:spLocks noGrp="1"/>
          </p:cNvSpPr>
          <p:nvPr>
            <p:ph type="title"/>
          </p:nvPr>
        </p:nvSpPr>
        <p:spPr/>
        <p:txBody>
          <a:bodyPr/>
          <a:lstStyle/>
          <a:p>
            <a:r>
              <a:rPr lang="en-US" dirty="0">
                <a:cs typeface="Calibri Light"/>
              </a:rPr>
              <a:t>ASAS Criteria for Axial Spondyloarthritis</a:t>
            </a:r>
            <a:r>
              <a:rPr lang="en-US" baseline="30000" dirty="0">
                <a:cs typeface="Calibri Light"/>
              </a:rPr>
              <a:t>16, 17</a:t>
            </a:r>
            <a:endParaRPr lang="en-US" baseline="30000" dirty="0">
              <a:ea typeface="Calibri Light"/>
              <a:cs typeface="Calibri Light"/>
            </a:endParaRPr>
          </a:p>
        </p:txBody>
      </p:sp>
      <p:pic>
        <p:nvPicPr>
          <p:cNvPr id="7" name="Content Placeholder 6" descr="The development of Assessment of SpondyloArthritis international Society  classification criteria for axial spondyloarthritis (part II): validation  and final selection | Annals of the Rheumatic Diseases">
            <a:extLst>
              <a:ext uri="{FF2B5EF4-FFF2-40B4-BE49-F238E27FC236}">
                <a16:creationId xmlns:a16="http://schemas.microsoft.com/office/drawing/2014/main" id="{2BA4DA33-F6D9-38E9-F6E9-90F6E0782F35}"/>
              </a:ext>
            </a:extLst>
          </p:cNvPr>
          <p:cNvPicPr>
            <a:picLocks noGrp="1" noChangeAspect="1"/>
          </p:cNvPicPr>
          <p:nvPr>
            <p:ph idx="1"/>
          </p:nvPr>
        </p:nvPicPr>
        <p:blipFill>
          <a:blip r:embed="rId3"/>
          <a:stretch>
            <a:fillRect/>
          </a:stretch>
        </p:blipFill>
        <p:spPr>
          <a:xfrm>
            <a:off x="1793687" y="1457763"/>
            <a:ext cx="8009038" cy="5244716"/>
          </a:xfrm>
        </p:spPr>
      </p:pic>
    </p:spTree>
    <p:extLst>
      <p:ext uri="{BB962C8B-B14F-4D97-AF65-F5344CB8AC3E}">
        <p14:creationId xmlns:p14="http://schemas.microsoft.com/office/powerpoint/2010/main" val="2682657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58D2B-79F7-8014-E9EB-BCAAAB78BE3B}"/>
              </a:ext>
            </a:extLst>
          </p:cNvPr>
          <p:cNvSpPr>
            <a:spLocks noGrp="1"/>
          </p:cNvSpPr>
          <p:nvPr>
            <p:ph type="title"/>
          </p:nvPr>
        </p:nvSpPr>
        <p:spPr/>
        <p:txBody>
          <a:bodyPr/>
          <a:lstStyle/>
          <a:p>
            <a:r>
              <a:rPr lang="en-US" dirty="0"/>
              <a:t>AS – Overview</a:t>
            </a:r>
            <a:r>
              <a:rPr lang="en-US" baseline="30000" dirty="0"/>
              <a:t>8,10</a:t>
            </a:r>
          </a:p>
        </p:txBody>
      </p:sp>
      <p:sp>
        <p:nvSpPr>
          <p:cNvPr id="3" name="Content Placeholder 2">
            <a:extLst>
              <a:ext uri="{FF2B5EF4-FFF2-40B4-BE49-F238E27FC236}">
                <a16:creationId xmlns:a16="http://schemas.microsoft.com/office/drawing/2014/main" id="{D9C11EFF-4DFF-CC32-721E-3A037C62F7A9}"/>
              </a:ext>
            </a:extLst>
          </p:cNvPr>
          <p:cNvSpPr>
            <a:spLocks noGrp="1"/>
          </p:cNvSpPr>
          <p:nvPr>
            <p:ph idx="1"/>
          </p:nvPr>
        </p:nvSpPr>
        <p:spPr>
          <a:xfrm>
            <a:off x="527538" y="1524121"/>
            <a:ext cx="11078308" cy="4689109"/>
          </a:xfrm>
        </p:spPr>
        <p:txBody>
          <a:bodyPr vert="horz" lIns="91440" tIns="45720" rIns="91440" bIns="45720" rtlCol="0" anchor="t">
            <a:normAutofit/>
          </a:bodyPr>
          <a:lstStyle/>
          <a:p>
            <a:r>
              <a:rPr lang="en-US" sz="3200" b="1"/>
              <a:t>Ankylosing spondylitis </a:t>
            </a:r>
            <a:r>
              <a:rPr lang="en-US" sz="3200"/>
              <a:t>- Chronic inflammatory arthritis affecting the axial skeleton that can result in </a:t>
            </a:r>
            <a:r>
              <a:rPr lang="en-US" sz="3200" i="1" u="sng"/>
              <a:t>irreversible</a:t>
            </a:r>
            <a:r>
              <a:rPr lang="en-US" sz="3200" i="1"/>
              <a:t> </a:t>
            </a:r>
            <a:r>
              <a:rPr lang="en-US" sz="3200"/>
              <a:t>fusion of the spine </a:t>
            </a:r>
            <a:endParaRPr lang="en-US" sz="3200">
              <a:cs typeface="Calibri"/>
            </a:endParaRPr>
          </a:p>
          <a:p>
            <a:pPr lvl="1">
              <a:buFont typeface="Courier New" panose="020B0604020202020204" pitchFamily="34" charset="0"/>
              <a:buChar char="o"/>
            </a:pPr>
            <a:r>
              <a:rPr lang="en-US" sz="2800" b="1">
                <a:cs typeface="Calibri"/>
              </a:rPr>
              <a:t>Ankylosis</a:t>
            </a:r>
            <a:r>
              <a:rPr lang="en-US" sz="2800">
                <a:cs typeface="Calibri"/>
              </a:rPr>
              <a:t> – abnormal stiffening and immobility due to fusion of bone</a:t>
            </a:r>
            <a:endParaRPr lang="en-US" sz="2800">
              <a:ea typeface="Calibri"/>
              <a:cs typeface="Calibri"/>
            </a:endParaRPr>
          </a:p>
          <a:p>
            <a:pPr lvl="1">
              <a:buFont typeface="Courier New" panose="020B0604020202020204" pitchFamily="34" charset="0"/>
              <a:buChar char="o"/>
            </a:pPr>
            <a:r>
              <a:rPr lang="en-US" sz="2800" b="1">
                <a:cs typeface="Calibri"/>
              </a:rPr>
              <a:t>Spondylitis</a:t>
            </a:r>
            <a:r>
              <a:rPr lang="en-US" sz="2800">
                <a:cs typeface="Calibri"/>
              </a:rPr>
              <a:t> – inflammation of the spine </a:t>
            </a:r>
            <a:endParaRPr lang="en-US" sz="2800">
              <a:ea typeface="Calibri"/>
              <a:cs typeface="Calibri"/>
            </a:endParaRPr>
          </a:p>
          <a:p>
            <a:endParaRPr lang="en-US" sz="3200">
              <a:cs typeface="Calibri"/>
            </a:endParaRPr>
          </a:p>
          <a:p>
            <a:endParaRPr lang="en-US">
              <a:cs typeface="Calibri" panose="020F0502020204030204"/>
            </a:endParaRPr>
          </a:p>
          <a:p>
            <a:pPr marL="0" indent="0">
              <a:buNone/>
            </a:pPr>
            <a:endParaRPr lang="en-US"/>
          </a:p>
          <a:p>
            <a:pPr marL="0" indent="0">
              <a:buNone/>
            </a:pPr>
            <a:endParaRPr lang="en-US">
              <a:ea typeface="Calibri"/>
              <a:cs typeface="Calibri"/>
            </a:endParaRPr>
          </a:p>
          <a:p>
            <a:pPr marL="0" indent="0">
              <a:buNone/>
            </a:pPr>
            <a:endParaRPr lang="en-US"/>
          </a:p>
          <a:p>
            <a:pPr marL="0" indent="0">
              <a:buNone/>
            </a:pPr>
            <a:endParaRPr lang="en-US"/>
          </a:p>
          <a:p>
            <a:pPr marL="0" indent="0">
              <a:buNone/>
            </a:pPr>
            <a:endParaRPr lang="en-US"/>
          </a:p>
          <a:p>
            <a:endParaRPr lang="en-US"/>
          </a:p>
        </p:txBody>
      </p:sp>
      <p:pic>
        <p:nvPicPr>
          <p:cNvPr id="4" name="Picture 3">
            <a:extLst>
              <a:ext uri="{FF2B5EF4-FFF2-40B4-BE49-F238E27FC236}">
                <a16:creationId xmlns:a16="http://schemas.microsoft.com/office/drawing/2014/main" id="{B544C9C8-731E-E8C4-E6B5-CC98CA2F4148}"/>
              </a:ext>
            </a:extLst>
          </p:cNvPr>
          <p:cNvPicPr>
            <a:picLocks noChangeAspect="1"/>
          </p:cNvPicPr>
          <p:nvPr/>
        </p:nvPicPr>
        <p:blipFill>
          <a:blip r:embed="rId4"/>
          <a:stretch>
            <a:fillRect/>
          </a:stretch>
        </p:blipFill>
        <p:spPr>
          <a:xfrm>
            <a:off x="3399691" y="4034033"/>
            <a:ext cx="4433156" cy="2823967"/>
          </a:xfrm>
          <a:prstGeom prst="rect">
            <a:avLst/>
          </a:prstGeom>
        </p:spPr>
      </p:pic>
    </p:spTree>
    <p:extLst>
      <p:ext uri="{BB962C8B-B14F-4D97-AF65-F5344CB8AC3E}">
        <p14:creationId xmlns:p14="http://schemas.microsoft.com/office/powerpoint/2010/main" val="1140268231"/>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D7A2-13C7-E733-5C5E-C6064F6BE39B}"/>
              </a:ext>
            </a:extLst>
          </p:cNvPr>
          <p:cNvSpPr>
            <a:spLocks noGrp="1"/>
          </p:cNvSpPr>
          <p:nvPr>
            <p:ph type="title"/>
          </p:nvPr>
        </p:nvSpPr>
        <p:spPr/>
        <p:txBody>
          <a:bodyPr/>
          <a:lstStyle/>
          <a:p>
            <a:r>
              <a:rPr lang="en-US" dirty="0"/>
              <a:t>AS – Clinically Relevant Anatomy &amp; Common </a:t>
            </a:r>
            <a:r>
              <a:rPr lang="en-US"/>
              <a:t>Structural Characteristics</a:t>
            </a:r>
            <a:r>
              <a:rPr lang="en-US" baseline="30000"/>
              <a:t>18</a:t>
            </a:r>
          </a:p>
        </p:txBody>
      </p:sp>
      <p:sp>
        <p:nvSpPr>
          <p:cNvPr id="3" name="Content Placeholder 2">
            <a:extLst>
              <a:ext uri="{FF2B5EF4-FFF2-40B4-BE49-F238E27FC236}">
                <a16:creationId xmlns:a16="http://schemas.microsoft.com/office/drawing/2014/main" id="{BC2A7D5E-C9E7-8F5D-E82C-42939FEDD3F0}"/>
              </a:ext>
            </a:extLst>
          </p:cNvPr>
          <p:cNvSpPr>
            <a:spLocks noGrp="1"/>
          </p:cNvSpPr>
          <p:nvPr>
            <p:ph idx="1"/>
          </p:nvPr>
        </p:nvSpPr>
        <p:spPr>
          <a:xfrm>
            <a:off x="838200" y="1825625"/>
            <a:ext cx="5074920" cy="4351338"/>
          </a:xfrm>
        </p:spPr>
        <p:txBody>
          <a:bodyPr vert="horz" lIns="91440" tIns="45720" rIns="91440" bIns="45720" rtlCol="0" anchor="t">
            <a:normAutofit/>
          </a:bodyPr>
          <a:lstStyle/>
          <a:p>
            <a:pPr marL="0" indent="0">
              <a:buNone/>
            </a:pPr>
            <a:r>
              <a:rPr lang="en-US"/>
              <a:t>Typically starts in SI joints and progresses cephalad  </a:t>
            </a:r>
          </a:p>
          <a:p>
            <a:r>
              <a:rPr lang="en-US"/>
              <a:t>SI joints </a:t>
            </a:r>
            <a:r>
              <a:rPr lang="en-US" i="1"/>
              <a:t>(erosion, bone formation, sclerosis, fat infiltration)</a:t>
            </a:r>
            <a:endParaRPr lang="en-US" i="1">
              <a:cs typeface="Calibri"/>
            </a:endParaRPr>
          </a:p>
          <a:p>
            <a:r>
              <a:rPr lang="en-US"/>
              <a:t>Vertebrae and spinal ligaments </a:t>
            </a:r>
            <a:r>
              <a:rPr lang="en-US" i="1"/>
              <a:t>(</a:t>
            </a:r>
            <a:r>
              <a:rPr lang="en-US" i="1" err="1"/>
              <a:t>syndesmophyte</a:t>
            </a:r>
            <a:r>
              <a:rPr lang="en-US" i="1"/>
              <a:t> formation leading to eventual fusion)</a:t>
            </a:r>
            <a:endParaRPr lang="en-US" i="1">
              <a:cs typeface="Calibri"/>
            </a:endParaRPr>
          </a:p>
          <a:p>
            <a:r>
              <a:rPr lang="en-US"/>
              <a:t>Peripheral Joints and Tendons </a:t>
            </a:r>
            <a:r>
              <a:rPr lang="en-US" i="1"/>
              <a:t>(enthesitis)</a:t>
            </a:r>
            <a:r>
              <a:rPr lang="en-US"/>
              <a:t> </a:t>
            </a:r>
            <a:endParaRPr lang="en-US">
              <a:cs typeface="Calibri"/>
            </a:endParaRPr>
          </a:p>
        </p:txBody>
      </p:sp>
      <p:pic>
        <p:nvPicPr>
          <p:cNvPr id="1026" name="Picture 2" descr="Spinal changes in ankylosing spondylitis">
            <a:extLst>
              <a:ext uri="{FF2B5EF4-FFF2-40B4-BE49-F238E27FC236}">
                <a16:creationId xmlns:a16="http://schemas.microsoft.com/office/drawing/2014/main" id="{D4D79385-1107-4D1C-AC39-F9A2C071D2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4560" y="1969541"/>
            <a:ext cx="6051049" cy="4063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581122"/>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964F3-5ED4-5B6F-5FD7-26F4D2E1E1A6}"/>
              </a:ext>
            </a:extLst>
          </p:cNvPr>
          <p:cNvSpPr>
            <a:spLocks noGrp="1"/>
          </p:cNvSpPr>
          <p:nvPr>
            <p:ph type="title"/>
          </p:nvPr>
        </p:nvSpPr>
        <p:spPr/>
        <p:txBody>
          <a:bodyPr/>
          <a:lstStyle/>
          <a:p>
            <a:r>
              <a:rPr lang="en-US" dirty="0"/>
              <a:t>AS –Epidemiology/Etiology</a:t>
            </a:r>
            <a:r>
              <a:rPr lang="en-US" baseline="30000" dirty="0"/>
              <a:t>19-24</a:t>
            </a:r>
          </a:p>
        </p:txBody>
      </p:sp>
      <p:sp>
        <p:nvSpPr>
          <p:cNvPr id="3" name="Content Placeholder 2">
            <a:extLst>
              <a:ext uri="{FF2B5EF4-FFF2-40B4-BE49-F238E27FC236}">
                <a16:creationId xmlns:a16="http://schemas.microsoft.com/office/drawing/2014/main" id="{B36C34B4-BD19-9869-D85A-768A53A74C8C}"/>
              </a:ext>
            </a:extLst>
          </p:cNvPr>
          <p:cNvSpPr>
            <a:spLocks noGrp="1"/>
          </p:cNvSpPr>
          <p:nvPr>
            <p:ph idx="1"/>
          </p:nvPr>
        </p:nvSpPr>
        <p:spPr/>
        <p:txBody>
          <a:bodyPr vert="horz" lIns="91440" tIns="45720" rIns="91440" bIns="45720" rtlCol="0" anchor="t">
            <a:normAutofit/>
          </a:bodyPr>
          <a:lstStyle/>
          <a:p>
            <a:r>
              <a:rPr lang="en-US" dirty="0"/>
              <a:t>Affects 0.05-.1% of the population</a:t>
            </a:r>
          </a:p>
          <a:p>
            <a:r>
              <a:rPr lang="en-US" dirty="0"/>
              <a:t>M:F = classically 2:1, research indicating closer to 1:1 </a:t>
            </a:r>
            <a:endParaRPr lang="en-US" dirty="0">
              <a:ea typeface="Calibri"/>
              <a:cs typeface="Calibri"/>
            </a:endParaRPr>
          </a:p>
          <a:p>
            <a:r>
              <a:rPr lang="en-US" dirty="0"/>
              <a:t>Age at onset: 20-40 years old</a:t>
            </a:r>
            <a:endParaRPr lang="en-US" dirty="0">
              <a:ea typeface="Calibri"/>
              <a:cs typeface="Calibri"/>
            </a:endParaRPr>
          </a:p>
          <a:p>
            <a:r>
              <a:rPr lang="en-US" dirty="0"/>
              <a:t>Etiology not fully understood but related factors include:</a:t>
            </a:r>
            <a:endParaRPr lang="en-US" dirty="0">
              <a:ea typeface="Calibri"/>
              <a:cs typeface="Calibri"/>
            </a:endParaRPr>
          </a:p>
          <a:p>
            <a:pPr lvl="1"/>
            <a:r>
              <a:rPr lang="en-US" dirty="0"/>
              <a:t>HLA-B27 gene (occurs in 90-95% of patients w/ AS)</a:t>
            </a:r>
            <a:endParaRPr lang="en-US" dirty="0">
              <a:ea typeface="Calibri"/>
              <a:cs typeface="Calibri"/>
            </a:endParaRPr>
          </a:p>
          <a:p>
            <a:pPr lvl="1"/>
            <a:r>
              <a:rPr lang="en-US" dirty="0"/>
              <a:t>Environmental factors (i.e., mechanical stress)</a:t>
            </a:r>
            <a:endParaRPr lang="en-US" dirty="0">
              <a:ea typeface="Calibri"/>
              <a:cs typeface="Calibri"/>
            </a:endParaRPr>
          </a:p>
          <a:p>
            <a:pPr lvl="1"/>
            <a:r>
              <a:rPr lang="en-US" dirty="0"/>
              <a:t>Microbial infection</a:t>
            </a:r>
            <a:endParaRPr lang="en-US" dirty="0">
              <a:ea typeface="Calibri"/>
              <a:cs typeface="Calibri"/>
            </a:endParaRPr>
          </a:p>
          <a:p>
            <a:pPr lvl="1"/>
            <a:r>
              <a:rPr lang="en-US" dirty="0"/>
              <a:t>Endocrinal abnormalities</a:t>
            </a:r>
            <a:endParaRPr lang="en-US" dirty="0">
              <a:ea typeface="Calibri"/>
              <a:cs typeface="Calibri"/>
            </a:endParaRPr>
          </a:p>
          <a:p>
            <a:pPr marL="457200" lvl="1" indent="0">
              <a:buNone/>
            </a:pPr>
            <a:endParaRPr lang="en-US" dirty="0"/>
          </a:p>
        </p:txBody>
      </p:sp>
    </p:spTree>
    <p:extLst>
      <p:ext uri="{BB962C8B-B14F-4D97-AF65-F5344CB8AC3E}">
        <p14:creationId xmlns:p14="http://schemas.microsoft.com/office/powerpoint/2010/main" val="2437269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86AE0-4190-5666-D3C1-B24287981CBC}"/>
              </a:ext>
            </a:extLst>
          </p:cNvPr>
          <p:cNvSpPr>
            <a:spLocks noGrp="1"/>
          </p:cNvSpPr>
          <p:nvPr>
            <p:ph type="title"/>
          </p:nvPr>
        </p:nvSpPr>
        <p:spPr/>
        <p:txBody>
          <a:bodyPr/>
          <a:lstStyle/>
          <a:p>
            <a:r>
              <a:rPr lang="en-US"/>
              <a:t>Objectives</a:t>
            </a:r>
            <a:endParaRPr lang="en-US">
              <a:ea typeface="Calibri Light"/>
              <a:cs typeface="Calibri Light"/>
            </a:endParaRPr>
          </a:p>
        </p:txBody>
      </p:sp>
      <p:sp>
        <p:nvSpPr>
          <p:cNvPr id="3" name="Content Placeholder 2">
            <a:extLst>
              <a:ext uri="{FF2B5EF4-FFF2-40B4-BE49-F238E27FC236}">
                <a16:creationId xmlns:a16="http://schemas.microsoft.com/office/drawing/2014/main" id="{F1EC2841-FA12-9F97-600D-AEFA1E0A7F50}"/>
              </a:ext>
            </a:extLst>
          </p:cNvPr>
          <p:cNvSpPr>
            <a:spLocks noGrp="1"/>
          </p:cNvSpPr>
          <p:nvPr>
            <p:ph idx="1"/>
          </p:nvPr>
        </p:nvSpPr>
        <p:spPr>
          <a:xfrm>
            <a:off x="838200" y="1398162"/>
            <a:ext cx="10515600" cy="5094752"/>
          </a:xfrm>
        </p:spPr>
        <p:txBody>
          <a:bodyPr vert="horz" lIns="91440" tIns="45720" rIns="91440" bIns="45720" rtlCol="0" anchor="t">
            <a:normAutofit/>
          </a:bodyPr>
          <a:lstStyle/>
          <a:p>
            <a:pPr marL="0" indent="0" fontAlgn="base">
              <a:buNone/>
            </a:pPr>
            <a:r>
              <a:rPr lang="en-US" i="1" dirty="0">
                <a:solidFill>
                  <a:srgbClr val="000000"/>
                </a:solidFill>
                <a:latin typeface="Calibri"/>
                <a:cs typeface="Calibri"/>
              </a:rPr>
              <a:t>By the end of this lecture, student's will be able to:</a:t>
            </a:r>
          </a:p>
          <a:p>
            <a:pPr marL="514350" indent="-514350">
              <a:buAutoNum type="arabicPeriod"/>
            </a:pPr>
            <a:r>
              <a:rPr lang="en-US" i="1" dirty="0">
                <a:latin typeface="Calibri"/>
                <a:cs typeface="Calibri"/>
              </a:rPr>
              <a:t>Recognize common signs and symptoms of rheumatic conditions, particularly spondyloarthropathies and inflammatory arthritis.</a:t>
            </a:r>
            <a:endParaRPr lang="en-US" dirty="0">
              <a:cs typeface="Calibri" panose="020F0502020204030204"/>
            </a:endParaRPr>
          </a:p>
          <a:p>
            <a:pPr marL="514350" indent="-514350">
              <a:buAutoNum type="arabicPeriod"/>
            </a:pPr>
            <a:r>
              <a:rPr lang="en-US" i="1" dirty="0">
                <a:latin typeface="Calibri"/>
                <a:cs typeface="Calibri"/>
              </a:rPr>
              <a:t>Differentiate the presentation and treatment of inflammatory</a:t>
            </a:r>
            <a:r>
              <a:rPr lang="en-US" sz="2800" b="0" i="1" dirty="0">
                <a:effectLst/>
                <a:latin typeface="Calibri"/>
                <a:cs typeface="Calibri"/>
              </a:rPr>
              <a:t> back pain from mechanical back pain</a:t>
            </a:r>
            <a:r>
              <a:rPr lang="en-US" i="1" dirty="0">
                <a:latin typeface="Calibri"/>
                <a:cs typeface="Calibri"/>
              </a:rPr>
              <a:t> and apply similar principles to other rheumatic conditions</a:t>
            </a:r>
            <a:r>
              <a:rPr lang="en-US" sz="2800" b="0" i="1" dirty="0">
                <a:effectLst/>
                <a:latin typeface="Calibri"/>
                <a:cs typeface="Calibri"/>
              </a:rPr>
              <a:t>.</a:t>
            </a:r>
            <a:r>
              <a:rPr lang="en-US" sz="2800" b="0" i="0" dirty="0">
                <a:effectLst/>
                <a:latin typeface="Calibri"/>
                <a:cs typeface="Calibri"/>
              </a:rPr>
              <a:t> </a:t>
            </a:r>
            <a:endParaRPr lang="en-US" dirty="0">
              <a:latin typeface="Calibri"/>
              <a:ea typeface="Calibri"/>
              <a:cs typeface="Calibri"/>
            </a:endParaRPr>
          </a:p>
          <a:p>
            <a:pPr marL="514350" indent="-514350" fontAlgn="base">
              <a:buAutoNum type="arabicPeriod"/>
            </a:pPr>
            <a:r>
              <a:rPr lang="en-US" i="1" dirty="0">
                <a:latin typeface="Calibri"/>
                <a:cs typeface="Calibri"/>
              </a:rPr>
              <a:t>Support the</a:t>
            </a:r>
            <a:r>
              <a:rPr lang="en-US" sz="2800" b="0" i="1" dirty="0">
                <a:effectLst/>
                <a:latin typeface="Calibri"/>
                <a:cs typeface="Calibri"/>
              </a:rPr>
              <a:t> role of physical therapy when examining and treating</a:t>
            </a:r>
            <a:r>
              <a:rPr lang="en-US" i="1" dirty="0">
                <a:latin typeface="Calibri"/>
                <a:cs typeface="Calibri"/>
              </a:rPr>
              <a:t> individuals with rheumatic conditions, particularly </a:t>
            </a:r>
            <a:r>
              <a:rPr lang="en-US" sz="2800" b="0" i="1" dirty="0">
                <a:effectLst/>
                <a:latin typeface="Calibri"/>
                <a:cs typeface="Calibri"/>
              </a:rPr>
              <a:t>inflammatory back pain</a:t>
            </a:r>
            <a:r>
              <a:rPr lang="en-US" i="1" dirty="0">
                <a:latin typeface="Calibri"/>
                <a:cs typeface="Calibri"/>
              </a:rPr>
              <a:t> and inflammatory arthritis.</a:t>
            </a:r>
            <a:endParaRPr lang="en-US" sz="2800" b="0" i="0" dirty="0">
              <a:effectLst/>
              <a:latin typeface="Calibri" panose="020F0502020204030204" pitchFamily="34" charset="0"/>
              <a:cs typeface="Calibri" panose="020F0502020204030204" pitchFamily="34" charset="0"/>
            </a:endParaRPr>
          </a:p>
          <a:p>
            <a:pPr marL="0" indent="0" fontAlgn="base">
              <a:buNone/>
            </a:pPr>
            <a:endParaRPr lang="en-US" sz="2800" b="0" i="0" dirty="0">
              <a:solidFill>
                <a:srgbClr val="FF0000"/>
              </a:solidFill>
              <a:effectLst/>
              <a:latin typeface="Calibri"/>
              <a:cs typeface="Calibri"/>
            </a:endParaRPr>
          </a:p>
          <a:p>
            <a:pPr marL="0" indent="0">
              <a:buNone/>
            </a:pPr>
            <a:endParaRPr lang="en-US" dirty="0"/>
          </a:p>
        </p:txBody>
      </p:sp>
    </p:spTree>
    <p:extLst>
      <p:ext uri="{BB962C8B-B14F-4D97-AF65-F5344CB8AC3E}">
        <p14:creationId xmlns:p14="http://schemas.microsoft.com/office/powerpoint/2010/main" val="4278596531"/>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2948F-3248-57F2-DEF6-1091F57CA605}"/>
              </a:ext>
            </a:extLst>
          </p:cNvPr>
          <p:cNvSpPr>
            <a:spLocks noGrp="1"/>
          </p:cNvSpPr>
          <p:nvPr>
            <p:ph type="title"/>
          </p:nvPr>
        </p:nvSpPr>
        <p:spPr/>
        <p:txBody>
          <a:bodyPr/>
          <a:lstStyle/>
          <a:p>
            <a:r>
              <a:rPr lang="en-US" dirty="0"/>
              <a:t>AS – Clinical Presentation</a:t>
            </a:r>
            <a:r>
              <a:rPr lang="en-US" baseline="30000" dirty="0"/>
              <a:t>25</a:t>
            </a:r>
            <a:endParaRPr lang="en-US" dirty="0"/>
          </a:p>
        </p:txBody>
      </p:sp>
      <p:sp>
        <p:nvSpPr>
          <p:cNvPr id="3" name="Content Placeholder 2">
            <a:extLst>
              <a:ext uri="{FF2B5EF4-FFF2-40B4-BE49-F238E27FC236}">
                <a16:creationId xmlns:a16="http://schemas.microsoft.com/office/drawing/2014/main" id="{5239CD16-AA92-41D7-7F50-1DC942AF051F}"/>
              </a:ext>
            </a:extLst>
          </p:cNvPr>
          <p:cNvSpPr>
            <a:spLocks noGrp="1"/>
          </p:cNvSpPr>
          <p:nvPr>
            <p:ph idx="1"/>
          </p:nvPr>
        </p:nvSpPr>
        <p:spPr>
          <a:xfrm>
            <a:off x="411480" y="1784985"/>
            <a:ext cx="5257800" cy="4351338"/>
          </a:xfrm>
        </p:spPr>
        <p:txBody>
          <a:bodyPr/>
          <a:lstStyle/>
          <a:p>
            <a:r>
              <a:rPr lang="en-US"/>
              <a:t>Inflammatory back pain </a:t>
            </a:r>
            <a:r>
              <a:rPr lang="en-US">
                <a:sym typeface="Wingdings" panose="05000000000000000000" pitchFamily="2" charset="2"/>
              </a:rPr>
              <a:t></a:t>
            </a:r>
            <a:endParaRPr lang="en-US"/>
          </a:p>
          <a:p>
            <a:r>
              <a:rPr lang="en-US"/>
              <a:t>Pain can also occur in the ribs, shoulders, hips, knees, and heels </a:t>
            </a:r>
          </a:p>
          <a:p>
            <a:r>
              <a:rPr lang="en-US"/>
              <a:t>Heel pain (enthesitis)</a:t>
            </a:r>
          </a:p>
        </p:txBody>
      </p:sp>
      <p:pic>
        <p:nvPicPr>
          <p:cNvPr id="4" name="Picture 3">
            <a:extLst>
              <a:ext uri="{FF2B5EF4-FFF2-40B4-BE49-F238E27FC236}">
                <a16:creationId xmlns:a16="http://schemas.microsoft.com/office/drawing/2014/main" id="{78D2BBA2-60D7-9AA1-3DD0-E342C4B4B2A3}"/>
              </a:ext>
            </a:extLst>
          </p:cNvPr>
          <p:cNvPicPr>
            <a:picLocks noChangeAspect="1"/>
          </p:cNvPicPr>
          <p:nvPr/>
        </p:nvPicPr>
        <p:blipFill>
          <a:blip r:embed="rId3"/>
          <a:stretch>
            <a:fillRect/>
          </a:stretch>
        </p:blipFill>
        <p:spPr>
          <a:xfrm>
            <a:off x="5514901" y="1690688"/>
            <a:ext cx="5971614" cy="4570412"/>
          </a:xfrm>
          <a:prstGeom prst="rect">
            <a:avLst/>
          </a:prstGeom>
        </p:spPr>
      </p:pic>
    </p:spTree>
    <p:extLst>
      <p:ext uri="{BB962C8B-B14F-4D97-AF65-F5344CB8AC3E}">
        <p14:creationId xmlns:p14="http://schemas.microsoft.com/office/powerpoint/2010/main" val="1839630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9F9C0-C6D1-DF1D-C915-5A27F36B240A}"/>
              </a:ext>
            </a:extLst>
          </p:cNvPr>
          <p:cNvSpPr>
            <a:spLocks noGrp="1"/>
          </p:cNvSpPr>
          <p:nvPr>
            <p:ph type="title"/>
          </p:nvPr>
        </p:nvSpPr>
        <p:spPr/>
        <p:txBody>
          <a:bodyPr/>
          <a:lstStyle/>
          <a:p>
            <a:r>
              <a:rPr lang="en-US" dirty="0"/>
              <a:t>AS – Complications/Comorbidities</a:t>
            </a:r>
            <a:r>
              <a:rPr lang="en-US" baseline="30000" dirty="0"/>
              <a:t>21,25,26</a:t>
            </a:r>
          </a:p>
        </p:txBody>
      </p:sp>
      <p:sp>
        <p:nvSpPr>
          <p:cNvPr id="3" name="Content Placeholder 2">
            <a:extLst>
              <a:ext uri="{FF2B5EF4-FFF2-40B4-BE49-F238E27FC236}">
                <a16:creationId xmlns:a16="http://schemas.microsoft.com/office/drawing/2014/main" id="{A1C3C329-DFA1-E6CE-3E12-B00797CBDC51}"/>
              </a:ext>
            </a:extLst>
          </p:cNvPr>
          <p:cNvSpPr>
            <a:spLocks noGrp="1"/>
          </p:cNvSpPr>
          <p:nvPr>
            <p:ph idx="1"/>
          </p:nvPr>
        </p:nvSpPr>
        <p:spPr/>
        <p:txBody>
          <a:bodyPr vert="horz" lIns="91440" tIns="45720" rIns="91440" bIns="45720" rtlCol="0" anchor="t">
            <a:normAutofit/>
          </a:bodyPr>
          <a:lstStyle/>
          <a:p>
            <a:r>
              <a:rPr lang="en-US"/>
              <a:t>Uveitis</a:t>
            </a:r>
          </a:p>
          <a:p>
            <a:r>
              <a:rPr lang="en-US"/>
              <a:t>Inflammatory Bowel Disease (i.e., Crohn’s and ulcerative colitis)</a:t>
            </a:r>
            <a:endParaRPr lang="en-US">
              <a:cs typeface="Calibri"/>
            </a:endParaRPr>
          </a:p>
          <a:p>
            <a:r>
              <a:rPr lang="en-US"/>
              <a:t>Osteoporosis (and vertebral fractures)</a:t>
            </a:r>
            <a:endParaRPr lang="en-US">
              <a:ea typeface="Calibri"/>
              <a:cs typeface="Calibri"/>
            </a:endParaRPr>
          </a:p>
          <a:p>
            <a:r>
              <a:rPr lang="en-US"/>
              <a:t>Cardiovascular disease (hypertension, stroke, aortic insufficiency, coronary artery disease)</a:t>
            </a:r>
            <a:endParaRPr lang="en-US">
              <a:ea typeface="Calibri"/>
              <a:cs typeface="Calibri"/>
            </a:endParaRPr>
          </a:p>
          <a:p>
            <a:r>
              <a:rPr lang="en-US"/>
              <a:t>Fatigue </a:t>
            </a:r>
            <a:endParaRPr lang="en-US">
              <a:ea typeface="Calibri"/>
              <a:cs typeface="Calibri"/>
            </a:endParaRPr>
          </a:p>
          <a:p>
            <a:r>
              <a:rPr lang="en-US"/>
              <a:t>Depression</a:t>
            </a:r>
            <a:endParaRPr lang="en-US">
              <a:ea typeface="Calibri"/>
              <a:cs typeface="Calibri"/>
            </a:endParaRPr>
          </a:p>
          <a:p>
            <a:pPr lvl="1"/>
            <a:endParaRPr lang="en-US"/>
          </a:p>
        </p:txBody>
      </p:sp>
    </p:spTree>
    <p:extLst>
      <p:ext uri="{BB962C8B-B14F-4D97-AF65-F5344CB8AC3E}">
        <p14:creationId xmlns:p14="http://schemas.microsoft.com/office/powerpoint/2010/main" val="1325913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405BE-BAC5-C215-DD1F-94B5D3ED7933}"/>
              </a:ext>
            </a:extLst>
          </p:cNvPr>
          <p:cNvSpPr>
            <a:spLocks noGrp="1"/>
          </p:cNvSpPr>
          <p:nvPr>
            <p:ph type="title"/>
          </p:nvPr>
        </p:nvSpPr>
        <p:spPr/>
        <p:txBody>
          <a:bodyPr/>
          <a:lstStyle/>
          <a:p>
            <a:r>
              <a:rPr lang="en-US"/>
              <a:t>AS – Differential Diagnosis </a:t>
            </a:r>
          </a:p>
        </p:txBody>
      </p:sp>
      <p:sp>
        <p:nvSpPr>
          <p:cNvPr id="3" name="Content Placeholder 2">
            <a:extLst>
              <a:ext uri="{FF2B5EF4-FFF2-40B4-BE49-F238E27FC236}">
                <a16:creationId xmlns:a16="http://schemas.microsoft.com/office/drawing/2014/main" id="{8C6CD34B-5135-8DBA-B347-6BA1B40F5527}"/>
              </a:ext>
            </a:extLst>
          </p:cNvPr>
          <p:cNvSpPr>
            <a:spLocks noGrp="1"/>
          </p:cNvSpPr>
          <p:nvPr>
            <p:ph idx="1"/>
          </p:nvPr>
        </p:nvSpPr>
        <p:spPr/>
        <p:txBody>
          <a:bodyPr vert="horz" lIns="91440" tIns="45720" rIns="91440" bIns="45720" rtlCol="0" anchor="t">
            <a:normAutofit/>
          </a:bodyPr>
          <a:lstStyle/>
          <a:p>
            <a:r>
              <a:rPr lang="en-US"/>
              <a:t>Mechanical low back pain </a:t>
            </a:r>
          </a:p>
          <a:p>
            <a:r>
              <a:rPr lang="en-US"/>
              <a:t>Spinal Stenosis</a:t>
            </a:r>
            <a:endParaRPr lang="en-US">
              <a:ea typeface="Calibri"/>
              <a:cs typeface="Calibri"/>
            </a:endParaRPr>
          </a:p>
          <a:p>
            <a:r>
              <a:rPr lang="en-US"/>
              <a:t>Degenerative Disc/Joint Disease</a:t>
            </a:r>
            <a:endParaRPr lang="en-US">
              <a:ea typeface="Calibri"/>
              <a:cs typeface="Calibri"/>
            </a:endParaRPr>
          </a:p>
          <a:p>
            <a:r>
              <a:rPr lang="en-US"/>
              <a:t>Rheumatoid Arthritis </a:t>
            </a:r>
            <a:endParaRPr lang="en-US">
              <a:ea typeface="Calibri"/>
              <a:cs typeface="Calibri"/>
            </a:endParaRPr>
          </a:p>
          <a:p>
            <a:r>
              <a:rPr lang="en-US"/>
              <a:t>Psoriatic Arthritis</a:t>
            </a:r>
            <a:endParaRPr lang="en-US">
              <a:ea typeface="Calibri"/>
              <a:cs typeface="Calibri"/>
            </a:endParaRPr>
          </a:p>
          <a:p>
            <a:r>
              <a:rPr lang="en-US"/>
              <a:t>Osteoarthritis</a:t>
            </a:r>
            <a:endParaRPr lang="en-US">
              <a:ea typeface="Calibri"/>
              <a:cs typeface="Calibri"/>
            </a:endParaRPr>
          </a:p>
          <a:p>
            <a:endParaRPr lang="en-US"/>
          </a:p>
          <a:p>
            <a:endParaRPr lang="en-US"/>
          </a:p>
        </p:txBody>
      </p:sp>
    </p:spTree>
    <p:extLst>
      <p:ext uri="{BB962C8B-B14F-4D97-AF65-F5344CB8AC3E}">
        <p14:creationId xmlns:p14="http://schemas.microsoft.com/office/powerpoint/2010/main" val="1639943408"/>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5DFD6-1A7E-DFE9-18A1-65F487FA467F}"/>
              </a:ext>
            </a:extLst>
          </p:cNvPr>
          <p:cNvSpPr>
            <a:spLocks noGrp="1"/>
          </p:cNvSpPr>
          <p:nvPr>
            <p:ph type="title"/>
          </p:nvPr>
        </p:nvSpPr>
        <p:spPr/>
        <p:txBody>
          <a:bodyPr/>
          <a:lstStyle/>
          <a:p>
            <a:r>
              <a:rPr lang="en-US" dirty="0"/>
              <a:t>AS – Diagnosis</a:t>
            </a:r>
            <a:r>
              <a:rPr lang="en-US" baseline="30000" dirty="0"/>
              <a:t>8,9,10 </a:t>
            </a:r>
          </a:p>
        </p:txBody>
      </p:sp>
      <p:sp>
        <p:nvSpPr>
          <p:cNvPr id="3" name="Content Placeholder 2">
            <a:extLst>
              <a:ext uri="{FF2B5EF4-FFF2-40B4-BE49-F238E27FC236}">
                <a16:creationId xmlns:a16="http://schemas.microsoft.com/office/drawing/2014/main" id="{018B2EC7-8731-28EB-464E-34C9252F7F8F}"/>
              </a:ext>
            </a:extLst>
          </p:cNvPr>
          <p:cNvSpPr>
            <a:spLocks noGrp="1"/>
          </p:cNvSpPr>
          <p:nvPr>
            <p:ph idx="1"/>
          </p:nvPr>
        </p:nvSpPr>
        <p:spPr/>
        <p:txBody>
          <a:bodyPr vert="horz" lIns="91440" tIns="45720" rIns="91440" bIns="45720" rtlCol="0" anchor="t">
            <a:normAutofit fontScale="92500" lnSpcReduction="20000"/>
          </a:bodyPr>
          <a:lstStyle/>
          <a:p>
            <a:r>
              <a:rPr lang="en-US"/>
              <a:t>Clinical Presentation</a:t>
            </a:r>
          </a:p>
          <a:p>
            <a:pPr lvl="1"/>
            <a:r>
              <a:rPr lang="en-US"/>
              <a:t>Inflammatory back pain (&lt;40 </a:t>
            </a:r>
            <a:r>
              <a:rPr lang="en-US" err="1"/>
              <a:t>yo</a:t>
            </a:r>
            <a:r>
              <a:rPr lang="en-US"/>
              <a:t>, insidious onset, improvement with exercise, no improvement with rest, pain at night)</a:t>
            </a:r>
            <a:endParaRPr lang="en-US">
              <a:cs typeface="Calibri"/>
            </a:endParaRPr>
          </a:p>
          <a:p>
            <a:r>
              <a:rPr lang="en-US"/>
              <a:t>Lab Testing</a:t>
            </a:r>
            <a:endParaRPr lang="en-US">
              <a:cs typeface="Calibri"/>
            </a:endParaRPr>
          </a:p>
          <a:p>
            <a:pPr lvl="1"/>
            <a:r>
              <a:rPr lang="en-US"/>
              <a:t>HLA-B27 +</a:t>
            </a:r>
            <a:endParaRPr lang="en-US">
              <a:cs typeface="Calibri"/>
            </a:endParaRPr>
          </a:p>
          <a:p>
            <a:pPr lvl="1"/>
            <a:r>
              <a:rPr lang="en-US"/>
              <a:t>↑ C-reactive protein (CRP)</a:t>
            </a:r>
            <a:endParaRPr lang="en-US">
              <a:cs typeface="Calibri"/>
            </a:endParaRPr>
          </a:p>
          <a:p>
            <a:pPr lvl="1"/>
            <a:r>
              <a:rPr lang="en-US"/>
              <a:t>↑ Erythrocyte sedimentation rate (ESR)</a:t>
            </a:r>
            <a:endParaRPr lang="en-US">
              <a:cs typeface="Calibri"/>
            </a:endParaRPr>
          </a:p>
          <a:p>
            <a:r>
              <a:rPr lang="en-US"/>
              <a:t>Imaging</a:t>
            </a:r>
            <a:endParaRPr lang="en-US">
              <a:cs typeface="Calibri"/>
            </a:endParaRPr>
          </a:p>
          <a:p>
            <a:pPr lvl="1"/>
            <a:r>
              <a:rPr lang="en-US"/>
              <a:t>X-ray</a:t>
            </a:r>
            <a:endParaRPr lang="en-US">
              <a:cs typeface="Calibri"/>
            </a:endParaRPr>
          </a:p>
          <a:p>
            <a:pPr lvl="1"/>
            <a:r>
              <a:rPr lang="en-US"/>
              <a:t>MRI</a:t>
            </a:r>
            <a:endParaRPr lang="en-US">
              <a:cs typeface="Calibri"/>
            </a:endParaRPr>
          </a:p>
          <a:p>
            <a:r>
              <a:rPr lang="en-US"/>
              <a:t>Modified New York Criteria</a:t>
            </a:r>
            <a:endParaRPr lang="en-US">
              <a:cs typeface="Calibri"/>
            </a:endParaRPr>
          </a:p>
          <a:p>
            <a:r>
              <a:rPr lang="en-US">
                <a:cs typeface="Calibri"/>
              </a:rPr>
              <a:t>ASAS Criteria </a:t>
            </a:r>
          </a:p>
        </p:txBody>
      </p:sp>
    </p:spTree>
    <p:extLst>
      <p:ext uri="{BB962C8B-B14F-4D97-AF65-F5344CB8AC3E}">
        <p14:creationId xmlns:p14="http://schemas.microsoft.com/office/powerpoint/2010/main" val="612516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1E29-2B06-F507-5F4A-866C61524456}"/>
              </a:ext>
            </a:extLst>
          </p:cNvPr>
          <p:cNvSpPr>
            <a:spLocks noGrp="1"/>
          </p:cNvSpPr>
          <p:nvPr>
            <p:ph type="title"/>
          </p:nvPr>
        </p:nvSpPr>
        <p:spPr/>
        <p:txBody>
          <a:bodyPr/>
          <a:lstStyle/>
          <a:p>
            <a:r>
              <a:rPr lang="en-US" dirty="0"/>
              <a:t>AS – Medical Management</a:t>
            </a:r>
            <a:r>
              <a:rPr lang="en-US" baseline="30000" dirty="0"/>
              <a:t>27</a:t>
            </a:r>
          </a:p>
        </p:txBody>
      </p:sp>
      <p:sp>
        <p:nvSpPr>
          <p:cNvPr id="6" name="Content Placeholder 5">
            <a:extLst>
              <a:ext uri="{FF2B5EF4-FFF2-40B4-BE49-F238E27FC236}">
                <a16:creationId xmlns:a16="http://schemas.microsoft.com/office/drawing/2014/main" id="{00BB8D54-FFAE-D9E0-9283-0E15A7BF7496}"/>
              </a:ext>
            </a:extLst>
          </p:cNvPr>
          <p:cNvSpPr>
            <a:spLocks noGrp="1"/>
          </p:cNvSpPr>
          <p:nvPr>
            <p:ph idx="1"/>
          </p:nvPr>
        </p:nvSpPr>
        <p:spPr>
          <a:xfrm>
            <a:off x="838200" y="1690688"/>
            <a:ext cx="8699695" cy="4994591"/>
          </a:xfrm>
        </p:spPr>
        <p:txBody>
          <a:bodyPr>
            <a:normAutofit fontScale="92500" lnSpcReduction="10000"/>
          </a:bodyPr>
          <a:lstStyle/>
          <a:p>
            <a:pPr marL="0" indent="0">
              <a:buNone/>
            </a:pPr>
            <a:r>
              <a:rPr lang="en-US" u="sng" dirty="0"/>
              <a:t>First-Line Treatments</a:t>
            </a:r>
          </a:p>
          <a:p>
            <a:r>
              <a:rPr lang="en-US" dirty="0"/>
              <a:t>NSAIDs </a:t>
            </a:r>
          </a:p>
          <a:p>
            <a:pPr marL="0" indent="0">
              <a:buNone/>
            </a:pPr>
            <a:endParaRPr lang="en-US" dirty="0"/>
          </a:p>
          <a:p>
            <a:pPr marL="0" indent="0">
              <a:buNone/>
            </a:pPr>
            <a:r>
              <a:rPr lang="en-US" u="sng" dirty="0"/>
              <a:t>Second-Line Treatments</a:t>
            </a:r>
          </a:p>
          <a:p>
            <a:r>
              <a:rPr lang="en-US" dirty="0"/>
              <a:t>Corticosteroids </a:t>
            </a:r>
            <a:r>
              <a:rPr lang="en-US" i="1" dirty="0"/>
              <a:t>– typically not recommended long term because of ↓BMD</a:t>
            </a:r>
            <a:endParaRPr lang="en-US" dirty="0"/>
          </a:p>
          <a:p>
            <a:r>
              <a:rPr lang="en-US" dirty="0"/>
              <a:t>Disease Modifying Anti-Rheumatic Drugs (DMARDs) – can be conventional or biologic </a:t>
            </a:r>
          </a:p>
          <a:p>
            <a:pPr marL="0" indent="0">
              <a:buNone/>
            </a:pPr>
            <a:endParaRPr lang="en-US" dirty="0"/>
          </a:p>
          <a:p>
            <a:pPr marL="0" indent="0">
              <a:buNone/>
            </a:pPr>
            <a:r>
              <a:rPr lang="en-US" u="sng" dirty="0"/>
              <a:t>Other Common Biologics</a:t>
            </a:r>
          </a:p>
          <a:p>
            <a:r>
              <a:rPr lang="en-US" dirty="0"/>
              <a:t>Tumor Necrosis Factor Inhibitors (TNF-Is)</a:t>
            </a:r>
          </a:p>
          <a:p>
            <a:pPr lvl="1"/>
            <a:r>
              <a:rPr lang="en-US" dirty="0"/>
              <a:t>Ex: Adalimumab, infliximab, Intercept </a:t>
            </a:r>
          </a:p>
          <a:p>
            <a:pPr marL="0" indent="0">
              <a:buNone/>
            </a:pPr>
            <a:endParaRPr lang="en-US" dirty="0"/>
          </a:p>
        </p:txBody>
      </p:sp>
      <p:pic>
        <p:nvPicPr>
          <p:cNvPr id="4" name="Picture 3">
            <a:extLst>
              <a:ext uri="{FF2B5EF4-FFF2-40B4-BE49-F238E27FC236}">
                <a16:creationId xmlns:a16="http://schemas.microsoft.com/office/drawing/2014/main" id="{03E775E9-2DE6-5588-81DA-F72D8A5CCB4F}"/>
              </a:ext>
            </a:extLst>
          </p:cNvPr>
          <p:cNvPicPr>
            <a:picLocks noChangeAspect="1"/>
          </p:cNvPicPr>
          <p:nvPr/>
        </p:nvPicPr>
        <p:blipFill>
          <a:blip r:embed="rId4"/>
          <a:stretch>
            <a:fillRect/>
          </a:stretch>
        </p:blipFill>
        <p:spPr>
          <a:xfrm>
            <a:off x="9497816" y="2835666"/>
            <a:ext cx="2466975" cy="1847850"/>
          </a:xfrm>
          <a:prstGeom prst="rect">
            <a:avLst/>
          </a:prstGeom>
        </p:spPr>
      </p:pic>
      <p:pic>
        <p:nvPicPr>
          <p:cNvPr id="5" name="Picture 4">
            <a:extLst>
              <a:ext uri="{FF2B5EF4-FFF2-40B4-BE49-F238E27FC236}">
                <a16:creationId xmlns:a16="http://schemas.microsoft.com/office/drawing/2014/main" id="{687854CC-8FE1-C154-2F34-5E9278BBD48E}"/>
              </a:ext>
            </a:extLst>
          </p:cNvPr>
          <p:cNvPicPr>
            <a:picLocks noChangeAspect="1"/>
          </p:cNvPicPr>
          <p:nvPr/>
        </p:nvPicPr>
        <p:blipFill>
          <a:blip r:embed="rId5"/>
          <a:stretch>
            <a:fillRect/>
          </a:stretch>
        </p:blipFill>
        <p:spPr>
          <a:xfrm>
            <a:off x="9107291" y="4800085"/>
            <a:ext cx="2857500" cy="1924050"/>
          </a:xfrm>
          <a:prstGeom prst="rect">
            <a:avLst/>
          </a:prstGeom>
        </p:spPr>
      </p:pic>
    </p:spTree>
    <p:extLst>
      <p:ext uri="{BB962C8B-B14F-4D97-AF65-F5344CB8AC3E}">
        <p14:creationId xmlns:p14="http://schemas.microsoft.com/office/powerpoint/2010/main" val="3109384121"/>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 name="Freeform: Shape 10">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4" name="Freeform: Shape 13">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9C892E39-D912-AEDD-9971-6383AB09AB3D}"/>
              </a:ext>
            </a:extLst>
          </p:cNvPr>
          <p:cNvSpPr>
            <a:spLocks noGrp="1"/>
          </p:cNvSpPr>
          <p:nvPr>
            <p:ph type="title"/>
          </p:nvPr>
        </p:nvSpPr>
        <p:spPr>
          <a:xfrm>
            <a:off x="3502731" y="1542402"/>
            <a:ext cx="5186842" cy="2387918"/>
          </a:xfrm>
        </p:spPr>
        <p:txBody>
          <a:bodyPr vert="horz" lIns="91440" tIns="45720" rIns="91440" bIns="45720" rtlCol="0" anchor="b">
            <a:normAutofit/>
          </a:bodyPr>
          <a:lstStyle/>
          <a:p>
            <a:pPr algn="ctr"/>
            <a:r>
              <a:rPr lang="en-US" sz="5200" b="1" kern="1200">
                <a:solidFill>
                  <a:schemeClr val="tx2"/>
                </a:solidFill>
                <a:latin typeface="+mj-lt"/>
                <a:ea typeface="+mj-ea"/>
                <a:cs typeface="+mj-cs"/>
              </a:rPr>
              <a:t>AS - Physical Therapy Role </a:t>
            </a:r>
          </a:p>
        </p:txBody>
      </p:sp>
      <p:grpSp>
        <p:nvGrpSpPr>
          <p:cNvPr id="22" name="Group 21">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3" name="Freeform: Shape 22">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6" name="Freeform: Shape 25">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29" name="Freeform: Shape 28">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 name="Freeform: Shape 31">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56430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91AFE-AC8C-AA7C-9C2A-2CE310E4B536}"/>
              </a:ext>
            </a:extLst>
          </p:cNvPr>
          <p:cNvSpPr>
            <a:spLocks noGrp="1"/>
          </p:cNvSpPr>
          <p:nvPr>
            <p:ph type="title"/>
          </p:nvPr>
        </p:nvSpPr>
        <p:spPr/>
        <p:txBody>
          <a:bodyPr/>
          <a:lstStyle/>
          <a:p>
            <a:r>
              <a:rPr lang="en-US" dirty="0">
                <a:cs typeface="Calibri Light"/>
              </a:rPr>
              <a:t>AS – Subjective Assessment</a:t>
            </a:r>
            <a:r>
              <a:rPr lang="en-US" baseline="30000" dirty="0">
                <a:cs typeface="Calibri Light"/>
              </a:rPr>
              <a:t>28,29</a:t>
            </a:r>
            <a:endParaRPr lang="en-US" baseline="30000" dirty="0"/>
          </a:p>
        </p:txBody>
      </p:sp>
      <p:sp>
        <p:nvSpPr>
          <p:cNvPr id="3" name="Content Placeholder 2">
            <a:extLst>
              <a:ext uri="{FF2B5EF4-FFF2-40B4-BE49-F238E27FC236}">
                <a16:creationId xmlns:a16="http://schemas.microsoft.com/office/drawing/2014/main" id="{0BD0599B-42E4-AB80-E2DC-35CE3C0610DB}"/>
              </a:ext>
            </a:extLst>
          </p:cNvPr>
          <p:cNvSpPr>
            <a:spLocks noGrp="1"/>
          </p:cNvSpPr>
          <p:nvPr>
            <p:ph idx="1"/>
          </p:nvPr>
        </p:nvSpPr>
        <p:spPr/>
        <p:txBody>
          <a:bodyPr vert="horz" lIns="91440" tIns="45720" rIns="91440" bIns="45720" rtlCol="0" anchor="t">
            <a:normAutofit fontScale="92500" lnSpcReduction="10000"/>
          </a:bodyPr>
          <a:lstStyle/>
          <a:p>
            <a:r>
              <a:rPr lang="en-US">
                <a:cs typeface="Calibri"/>
              </a:rPr>
              <a:t>Medical Hx</a:t>
            </a:r>
          </a:p>
          <a:p>
            <a:pPr lvl="1">
              <a:buFont typeface="Courier New" panose="020B0604020202020204" pitchFamily="34" charset="0"/>
              <a:buChar char="o"/>
            </a:pPr>
            <a:r>
              <a:rPr lang="en-US">
                <a:cs typeface="Calibri"/>
              </a:rPr>
              <a:t>IBP: May report comorbidities such as uveitis, IBD, etc.</a:t>
            </a:r>
            <a:endParaRPr lang="en-US">
              <a:ea typeface="Calibri"/>
              <a:cs typeface="Calibri"/>
            </a:endParaRPr>
          </a:p>
          <a:p>
            <a:pPr lvl="1">
              <a:buFont typeface="Courier New" panose="020B0604020202020204" pitchFamily="34" charset="0"/>
              <a:buChar char="o"/>
            </a:pPr>
            <a:r>
              <a:rPr lang="en-US">
                <a:cs typeface="Calibri"/>
              </a:rPr>
              <a:t>MBP: May report comorbidities but likely unrelated</a:t>
            </a:r>
            <a:endParaRPr lang="en-US">
              <a:ea typeface="Calibri"/>
              <a:cs typeface="Calibri"/>
            </a:endParaRPr>
          </a:p>
          <a:p>
            <a:r>
              <a:rPr lang="en-US" err="1">
                <a:cs typeface="Calibri"/>
              </a:rPr>
              <a:t>Hx</a:t>
            </a:r>
            <a:r>
              <a:rPr lang="en-US">
                <a:cs typeface="Calibri"/>
              </a:rPr>
              <a:t> of Present Illness/Pain</a:t>
            </a:r>
            <a:endParaRPr lang="en-US">
              <a:ea typeface="Calibri"/>
              <a:cs typeface="Calibri"/>
            </a:endParaRPr>
          </a:p>
          <a:p>
            <a:pPr lvl="1">
              <a:spcBef>
                <a:spcPts val="1000"/>
              </a:spcBef>
              <a:buFont typeface="Arial" panose="020B0604020202020204" pitchFamily="34" charset="0"/>
              <a:buChar char="o"/>
            </a:pPr>
            <a:r>
              <a:rPr lang="en-US">
                <a:ea typeface="+mn-lt"/>
                <a:cs typeface="+mn-lt"/>
              </a:rPr>
              <a:t>IBP: Expecting chronic LBP, &gt;30 min morning stiffness, worse w/ rest, better w/ movement</a:t>
            </a:r>
            <a:endParaRPr lang="en-US">
              <a:cs typeface="Calibri"/>
            </a:endParaRPr>
          </a:p>
          <a:p>
            <a:pPr lvl="1">
              <a:buChar char="o"/>
            </a:pPr>
            <a:r>
              <a:rPr lang="en-US">
                <a:cs typeface="Calibri"/>
              </a:rPr>
              <a:t>MBP: Expecting acute LBP, &lt;30 min morning stiffness, better w/ rest, worse w/ movement</a:t>
            </a:r>
            <a:endParaRPr lang="en-US">
              <a:ea typeface="Calibri"/>
              <a:cs typeface="Calibri"/>
            </a:endParaRPr>
          </a:p>
          <a:p>
            <a:r>
              <a:rPr lang="en-US">
                <a:cs typeface="Calibri"/>
              </a:rPr>
              <a:t>Social </a:t>
            </a:r>
            <a:r>
              <a:rPr lang="en-US" err="1">
                <a:cs typeface="Calibri"/>
              </a:rPr>
              <a:t>Hx</a:t>
            </a:r>
            <a:endParaRPr lang="en-US">
              <a:cs typeface="Calibri"/>
            </a:endParaRPr>
          </a:p>
          <a:p>
            <a:pPr lvl="1">
              <a:buFont typeface="Courier New" panose="020B0604020202020204" pitchFamily="34" charset="0"/>
              <a:buChar char="o"/>
            </a:pPr>
            <a:r>
              <a:rPr lang="en-US">
                <a:cs typeface="Calibri"/>
              </a:rPr>
              <a:t>Ask about current exercise, function/ADLs, smoking history</a:t>
            </a:r>
          </a:p>
          <a:p>
            <a:r>
              <a:rPr lang="en-US">
                <a:cs typeface="Calibri"/>
              </a:rPr>
              <a:t>Medication</a:t>
            </a:r>
            <a:endParaRPr lang="en-US">
              <a:ea typeface="Calibri"/>
              <a:cs typeface="Calibri"/>
            </a:endParaRPr>
          </a:p>
          <a:p>
            <a:pPr lvl="1">
              <a:buFont typeface="Courier New" panose="020B0604020202020204" pitchFamily="34" charset="0"/>
              <a:buChar char="o"/>
            </a:pPr>
            <a:r>
              <a:rPr lang="en-US">
                <a:cs typeface="Calibri"/>
              </a:rPr>
              <a:t>If known diagnosis of AS, may see DMARDs, TNFI's, etc.</a:t>
            </a:r>
            <a:endParaRPr lang="en-US">
              <a:ea typeface="Calibri"/>
              <a:cs typeface="Calibri"/>
            </a:endParaRPr>
          </a:p>
          <a:p>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1913319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E173F-DDE4-4481-7853-4D1FB4CCF074}"/>
              </a:ext>
            </a:extLst>
          </p:cNvPr>
          <p:cNvSpPr>
            <a:spLocks noGrp="1"/>
          </p:cNvSpPr>
          <p:nvPr>
            <p:ph type="title"/>
          </p:nvPr>
        </p:nvSpPr>
        <p:spPr/>
        <p:txBody>
          <a:bodyPr/>
          <a:lstStyle/>
          <a:p>
            <a:r>
              <a:rPr lang="en-US" dirty="0">
                <a:cs typeface="Calibri Light"/>
              </a:rPr>
              <a:t>AS – Objective Assessment</a:t>
            </a:r>
            <a:r>
              <a:rPr lang="en-US" baseline="30000" dirty="0">
                <a:cs typeface="Calibri Light"/>
              </a:rPr>
              <a:t>28,29</a:t>
            </a:r>
            <a:endParaRPr lang="en-US" sz="2900" baseline="30000" dirty="0">
              <a:ea typeface="Calibri Light"/>
              <a:cs typeface="Calibri Light"/>
            </a:endParaRPr>
          </a:p>
        </p:txBody>
      </p:sp>
      <p:sp>
        <p:nvSpPr>
          <p:cNvPr id="3" name="Content Placeholder 2">
            <a:extLst>
              <a:ext uri="{FF2B5EF4-FFF2-40B4-BE49-F238E27FC236}">
                <a16:creationId xmlns:a16="http://schemas.microsoft.com/office/drawing/2014/main" id="{9498D200-EC74-BFBE-30AC-B46B15CAA004}"/>
              </a:ext>
            </a:extLst>
          </p:cNvPr>
          <p:cNvSpPr>
            <a:spLocks noGrp="1"/>
          </p:cNvSpPr>
          <p:nvPr>
            <p:ph idx="1"/>
          </p:nvPr>
        </p:nvSpPr>
        <p:spPr/>
        <p:txBody>
          <a:bodyPr vert="horz" lIns="91440" tIns="45720" rIns="91440" bIns="45720" rtlCol="0" anchor="t">
            <a:normAutofit/>
          </a:bodyPr>
          <a:lstStyle/>
          <a:p>
            <a:r>
              <a:rPr lang="en-US">
                <a:cs typeface="Calibri"/>
              </a:rPr>
              <a:t>Gait </a:t>
            </a:r>
          </a:p>
          <a:p>
            <a:pPr lvl="1" indent="-342900">
              <a:buFont typeface="Courier New" panose="020B0604020202020204" pitchFamily="34" charset="0"/>
              <a:buChar char="o"/>
            </a:pPr>
            <a:r>
              <a:rPr lang="en-US">
                <a:cs typeface="Calibri"/>
              </a:rPr>
              <a:t>Looking for deviations, antalgic pattern, etc.</a:t>
            </a:r>
          </a:p>
          <a:p>
            <a:r>
              <a:rPr lang="en-US">
                <a:cs typeface="Calibri"/>
              </a:rPr>
              <a:t>Posture</a:t>
            </a:r>
          </a:p>
          <a:p>
            <a:pPr lvl="1" indent="-342900">
              <a:buFont typeface="Courier New" panose="020B0604020202020204" pitchFamily="34" charset="0"/>
              <a:buChar char="o"/>
            </a:pPr>
            <a:r>
              <a:rPr lang="en-US">
                <a:cs typeface="Calibri"/>
              </a:rPr>
              <a:t>Advanced AS: </a:t>
            </a:r>
            <a:r>
              <a:rPr lang="en-US" sz="2100">
                <a:cs typeface="Calibri"/>
              </a:rPr>
              <a:t>marked ↓ of lumbar lordosis and ↑ in thoracic kyphosis and cervical hyperextension </a:t>
            </a:r>
          </a:p>
          <a:p>
            <a:pPr>
              <a:buFont typeface="Arial"/>
              <a:buChar char="•"/>
            </a:pPr>
            <a:r>
              <a:rPr lang="en-US">
                <a:cs typeface="Calibri"/>
              </a:rPr>
              <a:t>Palpation</a:t>
            </a:r>
          </a:p>
          <a:p>
            <a:pPr marL="971550" lvl="1" indent="-342900">
              <a:buFont typeface="Courier New,monospace"/>
              <a:buChar char="o"/>
            </a:pPr>
            <a:r>
              <a:rPr lang="en-US">
                <a:cs typeface="Calibri"/>
              </a:rPr>
              <a:t>SI Joints</a:t>
            </a:r>
            <a:endParaRPr lang="en-US"/>
          </a:p>
        </p:txBody>
      </p:sp>
    </p:spTree>
    <p:extLst>
      <p:ext uri="{BB962C8B-B14F-4D97-AF65-F5344CB8AC3E}">
        <p14:creationId xmlns:p14="http://schemas.microsoft.com/office/powerpoint/2010/main" val="1137426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63094-92C9-7A7D-9BEA-15F1D7498E8C}"/>
              </a:ext>
            </a:extLst>
          </p:cNvPr>
          <p:cNvSpPr>
            <a:spLocks noGrp="1"/>
          </p:cNvSpPr>
          <p:nvPr>
            <p:ph type="title"/>
          </p:nvPr>
        </p:nvSpPr>
        <p:spPr/>
        <p:txBody>
          <a:bodyPr/>
          <a:lstStyle/>
          <a:p>
            <a:r>
              <a:rPr lang="en-US" dirty="0">
                <a:cs typeface="Calibri Light"/>
              </a:rPr>
              <a:t>AS – Objective Assessment</a:t>
            </a:r>
            <a:r>
              <a:rPr lang="en-US" baseline="30000" dirty="0">
                <a:cs typeface="Calibri Light"/>
              </a:rPr>
              <a:t>28,29</a:t>
            </a:r>
            <a:endParaRPr lang="en-US" baseline="30000" dirty="0">
              <a:ea typeface="Calibri Light"/>
              <a:cs typeface="Calibri Light"/>
            </a:endParaRPr>
          </a:p>
        </p:txBody>
      </p:sp>
      <p:sp>
        <p:nvSpPr>
          <p:cNvPr id="3" name="Content Placeholder 2">
            <a:extLst>
              <a:ext uri="{FF2B5EF4-FFF2-40B4-BE49-F238E27FC236}">
                <a16:creationId xmlns:a16="http://schemas.microsoft.com/office/drawing/2014/main" id="{ED8D9A22-43A5-AABA-93CA-7A65D3DA218A}"/>
              </a:ext>
            </a:extLst>
          </p:cNvPr>
          <p:cNvSpPr>
            <a:spLocks noGrp="1"/>
          </p:cNvSpPr>
          <p:nvPr>
            <p:ph idx="1"/>
          </p:nvPr>
        </p:nvSpPr>
        <p:spPr/>
        <p:txBody>
          <a:bodyPr vert="horz" lIns="91440" tIns="45720" rIns="91440" bIns="45720" rtlCol="0" anchor="t">
            <a:normAutofit/>
          </a:bodyPr>
          <a:lstStyle/>
          <a:p>
            <a:r>
              <a:rPr lang="en-US">
                <a:cs typeface="Calibri"/>
              </a:rPr>
              <a:t>Range of Motion</a:t>
            </a:r>
          </a:p>
          <a:p>
            <a:pPr lvl="1" indent="-342900">
              <a:buFont typeface="Courier New,monospace" panose="020B0604020202020204" pitchFamily="34" charset="0"/>
              <a:buChar char="o"/>
            </a:pPr>
            <a:r>
              <a:rPr lang="en-US">
                <a:cs typeface="Calibri"/>
              </a:rPr>
              <a:t>All planes should be measured A/PROM including spine, shoulders, hips, knees, and ankles as appropriate </a:t>
            </a:r>
            <a:endParaRPr lang="en-US">
              <a:ea typeface="Calibri"/>
              <a:cs typeface="Calibri"/>
            </a:endParaRPr>
          </a:p>
          <a:p>
            <a:pPr lvl="1" indent="-342900">
              <a:buFont typeface="Courier New,monospace" panose="020B0604020202020204" pitchFamily="34" charset="0"/>
              <a:buChar char="o"/>
            </a:pPr>
            <a:r>
              <a:rPr lang="en-US">
                <a:cs typeface="Calibri"/>
              </a:rPr>
              <a:t>IBP: expect to see decrease in spinal mobility </a:t>
            </a:r>
            <a:endParaRPr lang="en-US">
              <a:ea typeface="Calibri" panose="020F0502020204030204"/>
              <a:cs typeface="Calibri"/>
            </a:endParaRPr>
          </a:p>
          <a:p>
            <a:pPr lvl="1" indent="-342900">
              <a:buFont typeface="Courier New,monospace" panose="020B0604020202020204" pitchFamily="34" charset="0"/>
              <a:buChar char="o"/>
            </a:pPr>
            <a:endParaRPr lang="en-US">
              <a:cs typeface="Calibri"/>
            </a:endParaRPr>
          </a:p>
          <a:p>
            <a:r>
              <a:rPr lang="en-US">
                <a:cs typeface="Calibri"/>
              </a:rPr>
              <a:t>Tests</a:t>
            </a:r>
            <a:endParaRPr lang="en-US">
              <a:ea typeface="Calibri"/>
              <a:cs typeface="Calibri"/>
            </a:endParaRPr>
          </a:p>
          <a:p>
            <a:pPr lvl="1" indent="-342900">
              <a:buFont typeface="Courier New" panose="020B0604020202020204" pitchFamily="34" charset="0"/>
              <a:buChar char="o"/>
            </a:pPr>
            <a:r>
              <a:rPr lang="en-US">
                <a:cs typeface="Calibri"/>
              </a:rPr>
              <a:t>Modified Schober</a:t>
            </a:r>
            <a:endParaRPr lang="en-US">
              <a:ea typeface="Calibri"/>
              <a:cs typeface="Calibri"/>
            </a:endParaRPr>
          </a:p>
          <a:p>
            <a:pPr lvl="1" indent="-342900">
              <a:buFont typeface="Courier New" panose="020B0604020202020204" pitchFamily="34" charset="0"/>
              <a:buChar char="o"/>
            </a:pPr>
            <a:r>
              <a:rPr lang="en-US">
                <a:cs typeface="Calibri"/>
              </a:rPr>
              <a:t>Chest Expansion</a:t>
            </a:r>
            <a:endParaRPr lang="en-US">
              <a:ea typeface="Calibri"/>
              <a:cs typeface="Calibri"/>
            </a:endParaRPr>
          </a:p>
          <a:p>
            <a:pPr lvl="1" indent="-342900">
              <a:buFont typeface="Courier New" panose="020B0604020202020204" pitchFamily="34" charset="0"/>
              <a:buChar char="o"/>
            </a:pPr>
            <a:r>
              <a:rPr lang="en-US">
                <a:cs typeface="Calibri"/>
              </a:rPr>
              <a:t>SIJ Cluster</a:t>
            </a:r>
            <a:endParaRPr lang="en-US">
              <a:ea typeface="Calibri"/>
              <a:cs typeface="Calibri"/>
            </a:endParaRPr>
          </a:p>
          <a:p>
            <a:endParaRPr lang="en-US">
              <a:cs typeface="Calibri"/>
            </a:endParaRPr>
          </a:p>
          <a:p>
            <a:pPr lvl="1" indent="-342900">
              <a:buFont typeface="Courier New" panose="020B0604020202020204" pitchFamily="34" charset="0"/>
              <a:buChar char="o"/>
            </a:pPr>
            <a:endParaRPr lang="en-US">
              <a:cs typeface="Calibri"/>
            </a:endParaRPr>
          </a:p>
          <a:p>
            <a:pPr marL="342900" lvl="1" indent="0">
              <a:buNone/>
            </a:pPr>
            <a:endParaRPr lang="en-US">
              <a:cs typeface="Calibri"/>
            </a:endParaRPr>
          </a:p>
        </p:txBody>
      </p:sp>
    </p:spTree>
    <p:extLst>
      <p:ext uri="{BB962C8B-B14F-4D97-AF65-F5344CB8AC3E}">
        <p14:creationId xmlns:p14="http://schemas.microsoft.com/office/powerpoint/2010/main" val="3982780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D400-6729-7C67-F34C-FB3A7D2EB9FF}"/>
              </a:ext>
            </a:extLst>
          </p:cNvPr>
          <p:cNvSpPr>
            <a:spLocks noGrp="1"/>
          </p:cNvSpPr>
          <p:nvPr>
            <p:ph type="title"/>
          </p:nvPr>
        </p:nvSpPr>
        <p:spPr/>
        <p:txBody>
          <a:bodyPr/>
          <a:lstStyle/>
          <a:p>
            <a:r>
              <a:rPr lang="en-US">
                <a:cs typeface="Calibri Light"/>
              </a:rPr>
              <a:t>Modified Schober Method</a:t>
            </a:r>
            <a:r>
              <a:rPr lang="en-US" baseline="30000">
                <a:cs typeface="Calibri Light"/>
              </a:rPr>
              <a:t>30</a:t>
            </a:r>
            <a:endParaRPr lang="en-US" baseline="30000"/>
          </a:p>
        </p:txBody>
      </p:sp>
      <p:sp>
        <p:nvSpPr>
          <p:cNvPr id="3" name="Content Placeholder 2">
            <a:extLst>
              <a:ext uri="{FF2B5EF4-FFF2-40B4-BE49-F238E27FC236}">
                <a16:creationId xmlns:a16="http://schemas.microsoft.com/office/drawing/2014/main" id="{51203CDD-88EA-B91B-FBE6-2C1E969BF675}"/>
              </a:ext>
            </a:extLst>
          </p:cNvPr>
          <p:cNvSpPr>
            <a:spLocks noGrp="1"/>
          </p:cNvSpPr>
          <p:nvPr>
            <p:ph idx="1"/>
          </p:nvPr>
        </p:nvSpPr>
        <p:spPr>
          <a:xfrm>
            <a:off x="838200" y="1825625"/>
            <a:ext cx="6346167" cy="4351338"/>
          </a:xfrm>
        </p:spPr>
        <p:txBody>
          <a:bodyPr vert="horz" lIns="91440" tIns="45720" rIns="91440" bIns="45720" rtlCol="0" anchor="t">
            <a:normAutofit fontScale="92500" lnSpcReduction="20000"/>
          </a:bodyPr>
          <a:lstStyle/>
          <a:p>
            <a:r>
              <a:rPr lang="en-US">
                <a:ea typeface="Calibri"/>
                <a:cs typeface="Calibri"/>
              </a:rPr>
              <a:t>Purpose: assess lumbar spinal mobility </a:t>
            </a:r>
          </a:p>
          <a:p>
            <a:r>
              <a:rPr lang="en-US">
                <a:ea typeface="Calibri"/>
                <a:cs typeface="Calibri"/>
              </a:rPr>
              <a:t>Start Position</a:t>
            </a:r>
            <a:endParaRPr lang="en-US"/>
          </a:p>
          <a:p>
            <a:pPr lvl="1">
              <a:buFont typeface="Courier New" panose="020B0604020202020204" pitchFamily="34" charset="0"/>
              <a:buChar char="o"/>
            </a:pPr>
            <a:r>
              <a:rPr lang="en-US">
                <a:ea typeface="Calibri"/>
                <a:cs typeface="Calibri"/>
              </a:rPr>
              <a:t>Patient standing w/ feet ~ 1 foot apart in line.</a:t>
            </a:r>
          </a:p>
          <a:p>
            <a:pPr lvl="1">
              <a:buFont typeface="Courier New" panose="020B0604020202020204" pitchFamily="34" charset="0"/>
              <a:buChar char="o"/>
            </a:pPr>
            <a:r>
              <a:rPr lang="en-US">
                <a:ea typeface="Calibri"/>
                <a:cs typeface="Calibri"/>
              </a:rPr>
              <a:t>Examiner marks 1st point midway between the PSIS, 2nd point marked 10cm above 1st point, 3rd point marked 5cm below 1st point (gives a 15cm line</a:t>
            </a:r>
          </a:p>
          <a:p>
            <a:r>
              <a:rPr lang="en-US">
                <a:ea typeface="Calibri"/>
                <a:cs typeface="Calibri"/>
              </a:rPr>
              <a:t>Method</a:t>
            </a:r>
          </a:p>
          <a:p>
            <a:pPr lvl="1">
              <a:buFont typeface="Courier New" panose="020B0604020202020204" pitchFamily="34" charset="0"/>
              <a:buChar char="o"/>
            </a:pPr>
            <a:r>
              <a:rPr lang="en-US">
                <a:ea typeface="Calibri"/>
                <a:cs typeface="Calibri"/>
              </a:rPr>
              <a:t>Patient flexes forward from the waist until knees fully extended</a:t>
            </a:r>
          </a:p>
          <a:p>
            <a:pPr lvl="1">
              <a:buFont typeface="Courier New" panose="020B0604020202020204" pitchFamily="34" charset="0"/>
              <a:buChar char="o"/>
            </a:pPr>
            <a:r>
              <a:rPr lang="en-US">
                <a:ea typeface="Calibri"/>
                <a:cs typeface="Calibri"/>
              </a:rPr>
              <a:t>Examiner measures the distance between uppermost and lowermost points</a:t>
            </a:r>
          </a:p>
          <a:p>
            <a:pPr>
              <a:buFont typeface="Arial"/>
              <a:buChar char="•"/>
            </a:pPr>
            <a:r>
              <a:rPr lang="en-US">
                <a:ea typeface="Calibri"/>
                <a:cs typeface="Calibri"/>
              </a:rPr>
              <a:t>Interpretation </a:t>
            </a:r>
          </a:p>
          <a:p>
            <a:pPr marL="971550" lvl="1" indent="-285750">
              <a:buFont typeface="Courier New,monospace"/>
              <a:buChar char="o"/>
            </a:pPr>
            <a:r>
              <a:rPr lang="en-US">
                <a:ea typeface="Calibri"/>
                <a:cs typeface="Calibri"/>
              </a:rPr>
              <a:t>&lt;5cm increase in length considered positive</a:t>
            </a:r>
          </a:p>
          <a:p>
            <a:pPr marL="971550" lvl="1" indent="-285750">
              <a:buFont typeface="Courier New,monospace"/>
              <a:buChar char="o"/>
            </a:pPr>
            <a:endParaRPr lang="en-US">
              <a:ea typeface="+mn-lt"/>
              <a:cs typeface="+mn-lt"/>
            </a:endParaRPr>
          </a:p>
          <a:p>
            <a:pPr lvl="1" indent="0">
              <a:buNone/>
            </a:pPr>
            <a:endParaRPr lang="en-US">
              <a:ea typeface="+mn-lt"/>
              <a:cs typeface="+mn-lt"/>
            </a:endParaRPr>
          </a:p>
        </p:txBody>
      </p:sp>
      <p:pic>
        <p:nvPicPr>
          <p:cNvPr id="4" name="Picture 3" descr="BACK PAIN anita choudhary pgy ppt download">
            <a:extLst>
              <a:ext uri="{FF2B5EF4-FFF2-40B4-BE49-F238E27FC236}">
                <a16:creationId xmlns:a16="http://schemas.microsoft.com/office/drawing/2014/main" id="{A068FDD2-60A8-C9DB-D08A-4990BEACDD5B}"/>
              </a:ext>
            </a:extLst>
          </p:cNvPr>
          <p:cNvPicPr>
            <a:picLocks noChangeAspect="1"/>
          </p:cNvPicPr>
          <p:nvPr/>
        </p:nvPicPr>
        <p:blipFill rotWithShape="1">
          <a:blip r:embed="rId3"/>
          <a:srcRect l="41115" t="21739" r="-465" b="3727"/>
          <a:stretch/>
        </p:blipFill>
        <p:spPr>
          <a:xfrm>
            <a:off x="7270595" y="2053451"/>
            <a:ext cx="4751133" cy="3344125"/>
          </a:xfrm>
          <a:prstGeom prst="rect">
            <a:avLst/>
          </a:prstGeom>
        </p:spPr>
      </p:pic>
    </p:spTree>
    <p:extLst>
      <p:ext uri="{BB962C8B-B14F-4D97-AF65-F5344CB8AC3E}">
        <p14:creationId xmlns:p14="http://schemas.microsoft.com/office/powerpoint/2010/main" val="1623989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5E570-5028-5B27-5860-9AE1BE2BB2FA}"/>
              </a:ext>
            </a:extLst>
          </p:cNvPr>
          <p:cNvSpPr>
            <a:spLocks noGrp="1"/>
          </p:cNvSpPr>
          <p:nvPr>
            <p:ph type="title"/>
          </p:nvPr>
        </p:nvSpPr>
        <p:spPr/>
        <p:txBody>
          <a:bodyPr/>
          <a:lstStyle/>
          <a:p>
            <a:r>
              <a:rPr lang="en-US" dirty="0"/>
              <a:t>Rheumatology – What is It?</a:t>
            </a:r>
            <a:r>
              <a:rPr lang="en-US" baseline="30000" dirty="0"/>
              <a:t>1</a:t>
            </a:r>
          </a:p>
        </p:txBody>
      </p:sp>
      <p:sp>
        <p:nvSpPr>
          <p:cNvPr id="3" name="Content Placeholder 2">
            <a:extLst>
              <a:ext uri="{FF2B5EF4-FFF2-40B4-BE49-F238E27FC236}">
                <a16:creationId xmlns:a16="http://schemas.microsoft.com/office/drawing/2014/main" id="{ECA7F798-542F-FE7F-F595-542ECF5BD3BB}"/>
              </a:ext>
            </a:extLst>
          </p:cNvPr>
          <p:cNvSpPr>
            <a:spLocks noGrp="1"/>
          </p:cNvSpPr>
          <p:nvPr>
            <p:ph idx="1"/>
          </p:nvPr>
        </p:nvSpPr>
        <p:spPr>
          <a:xfrm>
            <a:off x="838200" y="1825625"/>
            <a:ext cx="5282242" cy="4351338"/>
          </a:xfrm>
        </p:spPr>
        <p:txBody>
          <a:bodyPr vert="horz" lIns="91440" tIns="45720" rIns="91440" bIns="45720" rtlCol="0" anchor="t">
            <a:normAutofit/>
          </a:bodyPr>
          <a:lstStyle/>
          <a:p>
            <a:r>
              <a:rPr lang="en-US" dirty="0"/>
              <a:t>A branch of medicine devoted to the diagnosis and treatment of musculoskeletal disease and systemic autoimmune conditions (rheumatic diseases)</a:t>
            </a:r>
            <a:endParaRPr lang="en-US" dirty="0">
              <a:cs typeface="Calibri"/>
            </a:endParaRPr>
          </a:p>
          <a:p>
            <a:r>
              <a:rPr lang="en-US" dirty="0"/>
              <a:t>Affecting joints, muscles, and bones, and leading to pain, swelling, stiffness, and potentially joint deformities. </a:t>
            </a:r>
            <a:endParaRPr lang="en-US" dirty="0">
              <a:cs typeface="Calibri"/>
            </a:endParaRPr>
          </a:p>
          <a:p>
            <a:pPr lvl="1"/>
            <a:endParaRPr lang="en-US" dirty="0">
              <a:cs typeface="Calibri"/>
            </a:endParaRPr>
          </a:p>
        </p:txBody>
      </p:sp>
      <p:pic>
        <p:nvPicPr>
          <p:cNvPr id="4" name="Picture 3" descr="What is a Rheumatologist?">
            <a:extLst>
              <a:ext uri="{FF2B5EF4-FFF2-40B4-BE49-F238E27FC236}">
                <a16:creationId xmlns:a16="http://schemas.microsoft.com/office/drawing/2014/main" id="{C6F43D58-DE61-4DB0-DD81-390CAEF70AAE}"/>
              </a:ext>
            </a:extLst>
          </p:cNvPr>
          <p:cNvPicPr>
            <a:picLocks noChangeAspect="1"/>
          </p:cNvPicPr>
          <p:nvPr/>
        </p:nvPicPr>
        <p:blipFill rotWithShape="1">
          <a:blip r:embed="rId4"/>
          <a:srcRect l="13438" r="15000" b="469"/>
          <a:stretch/>
        </p:blipFill>
        <p:spPr>
          <a:xfrm>
            <a:off x="7604274" y="2011124"/>
            <a:ext cx="3284056" cy="3037091"/>
          </a:xfrm>
          <a:prstGeom prst="rect">
            <a:avLst/>
          </a:prstGeom>
        </p:spPr>
      </p:pic>
    </p:spTree>
    <p:extLst>
      <p:ext uri="{BB962C8B-B14F-4D97-AF65-F5344CB8AC3E}">
        <p14:creationId xmlns:p14="http://schemas.microsoft.com/office/powerpoint/2010/main" val="1138523638"/>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C0E90-F149-3510-10B2-BA7A4F562F16}"/>
              </a:ext>
            </a:extLst>
          </p:cNvPr>
          <p:cNvSpPr>
            <a:spLocks noGrp="1"/>
          </p:cNvSpPr>
          <p:nvPr>
            <p:ph type="title"/>
          </p:nvPr>
        </p:nvSpPr>
        <p:spPr/>
        <p:txBody>
          <a:bodyPr/>
          <a:lstStyle/>
          <a:p>
            <a:r>
              <a:rPr lang="en-US" dirty="0">
                <a:cs typeface="Calibri Light"/>
              </a:rPr>
              <a:t>Chest Expansion</a:t>
            </a:r>
            <a:r>
              <a:rPr lang="en-US" baseline="30000" dirty="0">
                <a:cs typeface="Calibri Light"/>
              </a:rPr>
              <a:t>28</a:t>
            </a:r>
            <a:endParaRPr lang="en-US" baseline="30000" dirty="0"/>
          </a:p>
        </p:txBody>
      </p:sp>
      <p:sp>
        <p:nvSpPr>
          <p:cNvPr id="3" name="Content Placeholder 2">
            <a:extLst>
              <a:ext uri="{FF2B5EF4-FFF2-40B4-BE49-F238E27FC236}">
                <a16:creationId xmlns:a16="http://schemas.microsoft.com/office/drawing/2014/main" id="{0CCA9930-007E-849A-18BA-C3F7349E7887}"/>
              </a:ext>
            </a:extLst>
          </p:cNvPr>
          <p:cNvSpPr>
            <a:spLocks noGrp="1"/>
          </p:cNvSpPr>
          <p:nvPr>
            <p:ph idx="1"/>
          </p:nvPr>
        </p:nvSpPr>
        <p:spPr>
          <a:xfrm>
            <a:off x="838200" y="1825625"/>
            <a:ext cx="5497902" cy="4351338"/>
          </a:xfrm>
        </p:spPr>
        <p:txBody>
          <a:bodyPr vert="horz" lIns="91440" tIns="45720" rIns="91440" bIns="45720" rtlCol="0" anchor="t">
            <a:normAutofit fontScale="85000" lnSpcReduction="20000"/>
          </a:bodyPr>
          <a:lstStyle/>
          <a:p>
            <a:r>
              <a:rPr lang="en-US">
                <a:cs typeface="Calibri"/>
              </a:rPr>
              <a:t>Purpose: assess throacic mobility</a:t>
            </a:r>
          </a:p>
          <a:p>
            <a:r>
              <a:rPr lang="en-US">
                <a:cs typeface="Calibri"/>
              </a:rPr>
              <a:t>Start Position</a:t>
            </a:r>
          </a:p>
          <a:p>
            <a:pPr lvl="1" indent="-342900">
              <a:buFont typeface="Courier New" panose="020B0604020202020204" pitchFamily="34" charset="0"/>
              <a:buChar char="o"/>
            </a:pPr>
            <a:r>
              <a:rPr lang="en-US">
                <a:cs typeface="Calibri"/>
              </a:rPr>
              <a:t>Therapist locates patient's 4th interocstal space </a:t>
            </a:r>
          </a:p>
          <a:p>
            <a:pPr lvl="1" indent="-342900">
              <a:buFont typeface="Courier New" panose="020B0604020202020204" pitchFamily="34" charset="0"/>
              <a:buChar char="o"/>
            </a:pPr>
            <a:r>
              <a:rPr lang="en-US">
                <a:cs typeface="Calibri"/>
              </a:rPr>
              <a:t>Patient places their hands on their head</a:t>
            </a:r>
          </a:p>
          <a:p>
            <a:r>
              <a:rPr lang="en-US">
                <a:cs typeface="Calibri"/>
              </a:rPr>
              <a:t>Method</a:t>
            </a:r>
          </a:p>
          <a:p>
            <a:pPr lvl="1" indent="-342900">
              <a:buFont typeface="Courier New" panose="020B0604020202020204" pitchFamily="34" charset="0"/>
              <a:buChar char="o"/>
            </a:pPr>
            <a:r>
              <a:rPr lang="en-US">
                <a:cs typeface="Calibri"/>
              </a:rPr>
              <a:t>Wrap the tape measure around patient's thorax in line with 4th intercoastal space </a:t>
            </a:r>
          </a:p>
          <a:p>
            <a:pPr lvl="1" indent="-342900">
              <a:buFont typeface="Courier New" panose="020B0604020202020204" pitchFamily="34" charset="0"/>
              <a:buChar char="o"/>
            </a:pPr>
            <a:r>
              <a:rPr lang="en-US">
                <a:cs typeface="Calibri"/>
              </a:rPr>
              <a:t>Patient fully exhales – therapist measures</a:t>
            </a:r>
          </a:p>
          <a:p>
            <a:pPr lvl="1" indent="-342900">
              <a:buFont typeface="Courier New" panose="020B0604020202020204" pitchFamily="34" charset="0"/>
              <a:buChar char="o"/>
            </a:pPr>
            <a:r>
              <a:rPr lang="en-US">
                <a:cs typeface="Calibri"/>
              </a:rPr>
              <a:t>Patient fully inhales – therapist measures</a:t>
            </a:r>
          </a:p>
          <a:p>
            <a:r>
              <a:rPr lang="en-US">
                <a:cs typeface="Calibri"/>
              </a:rPr>
              <a:t>Interpretation </a:t>
            </a:r>
          </a:p>
          <a:p>
            <a:pPr lvl="1" indent="-342900">
              <a:buFont typeface="Courier New" panose="020B0604020202020204" pitchFamily="34" charset="0"/>
              <a:buChar char="o"/>
            </a:pPr>
            <a:r>
              <a:rPr lang="en-US">
                <a:cs typeface="Calibri"/>
              </a:rPr>
              <a:t>Difference between maximal forced expiration and maximal forced inspiration </a:t>
            </a:r>
          </a:p>
          <a:p>
            <a:pPr lvl="1" indent="-342900">
              <a:buFont typeface="Courier New" panose="020B0604020202020204" pitchFamily="34" charset="0"/>
              <a:buChar char="o"/>
            </a:pPr>
            <a:r>
              <a:rPr lang="en-US">
                <a:cs typeface="Calibri"/>
              </a:rPr>
              <a:t>&lt;5cm difference indicates impariment </a:t>
            </a:r>
          </a:p>
        </p:txBody>
      </p:sp>
      <p:pic>
        <p:nvPicPr>
          <p:cNvPr id="4" name="Picture 3" descr="ACOI 2019: SPONDYLOARTHRITIS">
            <a:extLst>
              <a:ext uri="{FF2B5EF4-FFF2-40B4-BE49-F238E27FC236}">
                <a16:creationId xmlns:a16="http://schemas.microsoft.com/office/drawing/2014/main" id="{AEE24BA8-6EFD-B2E1-A8DE-86C3A013E570}"/>
              </a:ext>
            </a:extLst>
          </p:cNvPr>
          <p:cNvPicPr>
            <a:picLocks noChangeAspect="1"/>
          </p:cNvPicPr>
          <p:nvPr/>
        </p:nvPicPr>
        <p:blipFill>
          <a:blip r:embed="rId3"/>
          <a:stretch>
            <a:fillRect/>
          </a:stretch>
        </p:blipFill>
        <p:spPr>
          <a:xfrm>
            <a:off x="7092324" y="1822289"/>
            <a:ext cx="4484076" cy="3342542"/>
          </a:xfrm>
          <a:prstGeom prst="rect">
            <a:avLst/>
          </a:prstGeom>
        </p:spPr>
      </p:pic>
    </p:spTree>
    <p:extLst>
      <p:ext uri="{BB962C8B-B14F-4D97-AF65-F5344CB8AC3E}">
        <p14:creationId xmlns:p14="http://schemas.microsoft.com/office/powerpoint/2010/main" val="1101546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BDEAD-6D2D-A05F-F90D-8732EDEA9136}"/>
              </a:ext>
            </a:extLst>
          </p:cNvPr>
          <p:cNvSpPr>
            <a:spLocks noGrp="1"/>
          </p:cNvSpPr>
          <p:nvPr>
            <p:ph type="title"/>
          </p:nvPr>
        </p:nvSpPr>
        <p:spPr/>
        <p:txBody>
          <a:bodyPr/>
          <a:lstStyle/>
          <a:p>
            <a:r>
              <a:rPr lang="en-US" dirty="0">
                <a:cs typeface="Calibri Light"/>
              </a:rPr>
              <a:t>AS – Objective Assessment</a:t>
            </a:r>
            <a:r>
              <a:rPr lang="en-US" baseline="30000" dirty="0">
                <a:cs typeface="Calibri Light"/>
              </a:rPr>
              <a:t>28,29</a:t>
            </a:r>
            <a:endParaRPr lang="en-US" baseline="30000" dirty="0"/>
          </a:p>
        </p:txBody>
      </p:sp>
      <p:sp>
        <p:nvSpPr>
          <p:cNvPr id="3" name="Content Placeholder 2">
            <a:extLst>
              <a:ext uri="{FF2B5EF4-FFF2-40B4-BE49-F238E27FC236}">
                <a16:creationId xmlns:a16="http://schemas.microsoft.com/office/drawing/2014/main" id="{CC41242D-8F9D-A226-4270-B038D1D8E1FA}"/>
              </a:ext>
            </a:extLst>
          </p:cNvPr>
          <p:cNvSpPr>
            <a:spLocks noGrp="1"/>
          </p:cNvSpPr>
          <p:nvPr>
            <p:ph idx="1"/>
          </p:nvPr>
        </p:nvSpPr>
        <p:spPr/>
        <p:txBody>
          <a:bodyPr vert="horz" lIns="91440" tIns="45720" rIns="91440" bIns="45720" rtlCol="0" anchor="t">
            <a:normAutofit/>
          </a:bodyPr>
          <a:lstStyle/>
          <a:p>
            <a:r>
              <a:rPr lang="en-US">
                <a:cs typeface="Calibri"/>
              </a:rPr>
              <a:t>Strength</a:t>
            </a:r>
          </a:p>
          <a:p>
            <a:pPr lvl="1" indent="-342900">
              <a:buFont typeface="Courier New" panose="020B0604020202020204" pitchFamily="34" charset="0"/>
              <a:buChar char="o"/>
            </a:pPr>
            <a:r>
              <a:rPr lang="en-US">
                <a:cs typeface="Calibri"/>
              </a:rPr>
              <a:t>Driven by subjective </a:t>
            </a:r>
            <a:endParaRPr lang="en-US">
              <a:ea typeface="Calibri"/>
              <a:cs typeface="Calibri"/>
            </a:endParaRPr>
          </a:p>
          <a:p>
            <a:pPr lvl="1" indent="-342900">
              <a:buFont typeface="Courier New" panose="020B0604020202020204" pitchFamily="34" charset="0"/>
              <a:buChar char="o"/>
            </a:pPr>
            <a:r>
              <a:rPr lang="en-US">
                <a:cs typeface="Calibri"/>
              </a:rPr>
              <a:t>AS: expect to see limited strength in regions of the spine, hip, and shoulder </a:t>
            </a:r>
            <a:endParaRPr lang="en-US">
              <a:ea typeface="Calibri"/>
              <a:cs typeface="Calibri"/>
            </a:endParaRPr>
          </a:p>
        </p:txBody>
      </p:sp>
    </p:spTree>
    <p:extLst>
      <p:ext uri="{BB962C8B-B14F-4D97-AF65-F5344CB8AC3E}">
        <p14:creationId xmlns:p14="http://schemas.microsoft.com/office/powerpoint/2010/main" val="1405411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20FBE-0388-7B12-EF1F-20B836FA4884}"/>
              </a:ext>
            </a:extLst>
          </p:cNvPr>
          <p:cNvSpPr>
            <a:spLocks noGrp="1"/>
          </p:cNvSpPr>
          <p:nvPr>
            <p:ph type="title"/>
          </p:nvPr>
        </p:nvSpPr>
        <p:spPr/>
        <p:txBody>
          <a:bodyPr/>
          <a:lstStyle/>
          <a:p>
            <a:r>
              <a:rPr lang="en-US" dirty="0">
                <a:cs typeface="Calibri Light"/>
              </a:rPr>
              <a:t>AS – Objective Assessment</a:t>
            </a:r>
            <a:r>
              <a:rPr lang="en-US" baseline="30000" dirty="0">
                <a:cs typeface="Calibri Light"/>
              </a:rPr>
              <a:t>28,29</a:t>
            </a:r>
            <a:endParaRPr lang="en-US" baseline="30000" dirty="0"/>
          </a:p>
        </p:txBody>
      </p:sp>
      <p:sp>
        <p:nvSpPr>
          <p:cNvPr id="3" name="Content Placeholder 2">
            <a:extLst>
              <a:ext uri="{FF2B5EF4-FFF2-40B4-BE49-F238E27FC236}">
                <a16:creationId xmlns:a16="http://schemas.microsoft.com/office/drawing/2014/main" id="{9EEAA8AC-BA6B-4BEF-E45D-03C772DC525F}"/>
              </a:ext>
            </a:extLst>
          </p:cNvPr>
          <p:cNvSpPr>
            <a:spLocks noGrp="1"/>
          </p:cNvSpPr>
          <p:nvPr>
            <p:ph idx="1"/>
          </p:nvPr>
        </p:nvSpPr>
        <p:spPr/>
        <p:txBody>
          <a:bodyPr vert="horz" lIns="91440" tIns="45720" rIns="91440" bIns="45720" rtlCol="0" anchor="t">
            <a:normAutofit/>
          </a:bodyPr>
          <a:lstStyle/>
          <a:p>
            <a:r>
              <a:rPr lang="en-US" dirty="0">
                <a:cs typeface="Calibri"/>
              </a:rPr>
              <a:t>Neurological</a:t>
            </a:r>
          </a:p>
          <a:p>
            <a:pPr lvl="1" indent="-342900">
              <a:buFont typeface="Courier New" panose="020B0604020202020204" pitchFamily="34" charset="0"/>
              <a:buChar char="o"/>
            </a:pPr>
            <a:r>
              <a:rPr lang="en-US" dirty="0">
                <a:cs typeface="Calibri"/>
              </a:rPr>
              <a:t>Advanced AS: may develop cauda equina</a:t>
            </a:r>
          </a:p>
          <a:p>
            <a:pPr lvl="1" indent="-342900">
              <a:buFont typeface="Courier New" panose="020B0604020202020204" pitchFamily="34" charset="0"/>
              <a:buChar char="o"/>
            </a:pPr>
            <a:r>
              <a:rPr lang="en-US" dirty="0">
                <a:cs typeface="Calibri"/>
              </a:rPr>
              <a:t>Vertebral fractures can lead to neurological complications </a:t>
            </a:r>
          </a:p>
          <a:p>
            <a:r>
              <a:rPr lang="en-US" dirty="0">
                <a:cs typeface="Calibri"/>
              </a:rPr>
              <a:t>Balance</a:t>
            </a:r>
          </a:p>
          <a:p>
            <a:pPr lvl="1" indent="-342900">
              <a:buFont typeface="Courier New" panose="020B0604020202020204" pitchFamily="34" charset="0"/>
              <a:buChar char="o"/>
            </a:pPr>
            <a:r>
              <a:rPr lang="en-US" dirty="0">
                <a:cs typeface="Calibri"/>
              </a:rPr>
              <a:t>Poor posture, decreased ROM and pain may lead to impaired balance </a:t>
            </a:r>
          </a:p>
        </p:txBody>
      </p:sp>
    </p:spTree>
    <p:extLst>
      <p:ext uri="{BB962C8B-B14F-4D97-AF65-F5344CB8AC3E}">
        <p14:creationId xmlns:p14="http://schemas.microsoft.com/office/powerpoint/2010/main" val="3638247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D2C39-B18A-3546-A583-BF280F1BEA2E}"/>
              </a:ext>
            </a:extLst>
          </p:cNvPr>
          <p:cNvSpPr>
            <a:spLocks noGrp="1"/>
          </p:cNvSpPr>
          <p:nvPr>
            <p:ph type="title"/>
          </p:nvPr>
        </p:nvSpPr>
        <p:spPr>
          <a:xfrm>
            <a:off x="832899" y="142489"/>
            <a:ext cx="10515600" cy="1018401"/>
          </a:xfrm>
        </p:spPr>
        <p:txBody>
          <a:bodyPr/>
          <a:lstStyle/>
          <a:p>
            <a:r>
              <a:rPr lang="en-US" dirty="0"/>
              <a:t>AS – PT Assessment Summary</a:t>
            </a:r>
            <a:r>
              <a:rPr lang="en-US" baseline="30000" dirty="0"/>
              <a:t>28,29</a:t>
            </a:r>
          </a:p>
        </p:txBody>
      </p:sp>
      <p:graphicFrame>
        <p:nvGraphicFramePr>
          <p:cNvPr id="4" name="Content Placeholder 3">
            <a:extLst>
              <a:ext uri="{FF2B5EF4-FFF2-40B4-BE49-F238E27FC236}">
                <a16:creationId xmlns:a16="http://schemas.microsoft.com/office/drawing/2014/main" id="{C6630712-E233-306C-F687-CDAFCD461788}"/>
              </a:ext>
            </a:extLst>
          </p:cNvPr>
          <p:cNvGraphicFramePr>
            <a:graphicFrameLocks noGrp="1"/>
          </p:cNvGraphicFramePr>
          <p:nvPr>
            <p:ph idx="1"/>
            <p:extLst>
              <p:ext uri="{D42A27DB-BD31-4B8C-83A1-F6EECF244321}">
                <p14:modId xmlns:p14="http://schemas.microsoft.com/office/powerpoint/2010/main" val="3569369810"/>
              </p:ext>
            </p:extLst>
          </p:nvPr>
        </p:nvGraphicFramePr>
        <p:xfrm>
          <a:off x="167268" y="966438"/>
          <a:ext cx="11690191" cy="6035435"/>
        </p:xfrm>
        <a:graphic>
          <a:graphicData uri="http://schemas.openxmlformats.org/drawingml/2006/table">
            <a:tbl>
              <a:tblPr firstRow="1" firstCol="1" bandRow="1">
                <a:tableStyleId>{21E4AEA4-8DFA-4A89-87EB-49C32662AFE0}</a:tableStyleId>
              </a:tblPr>
              <a:tblGrid>
                <a:gridCol w="2763814">
                  <a:extLst>
                    <a:ext uri="{9D8B030D-6E8A-4147-A177-3AD203B41FA5}">
                      <a16:colId xmlns:a16="http://schemas.microsoft.com/office/drawing/2014/main" val="465655244"/>
                    </a:ext>
                  </a:extLst>
                </a:gridCol>
                <a:gridCol w="8926377">
                  <a:extLst>
                    <a:ext uri="{9D8B030D-6E8A-4147-A177-3AD203B41FA5}">
                      <a16:colId xmlns:a16="http://schemas.microsoft.com/office/drawing/2014/main" val="1304281652"/>
                    </a:ext>
                  </a:extLst>
                </a:gridCol>
              </a:tblGrid>
              <a:tr h="341015">
                <a:tc gridSpan="2">
                  <a:txBody>
                    <a:bodyPr/>
                    <a:lstStyle/>
                    <a:p>
                      <a:pPr marL="0" marR="0" algn="ctr">
                        <a:lnSpc>
                          <a:spcPct val="107000"/>
                        </a:lnSpc>
                        <a:spcBef>
                          <a:spcPts val="0"/>
                        </a:spcBef>
                        <a:spcAft>
                          <a:spcPts val="0"/>
                        </a:spcAft>
                      </a:pPr>
                      <a:r>
                        <a:rPr lang="en-US" sz="2100" kern="100">
                          <a:effectLst/>
                        </a:rPr>
                        <a:t>Subjective</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hMerge="1">
                  <a:txBody>
                    <a:bodyPr/>
                    <a:lstStyle/>
                    <a:p>
                      <a:endParaRPr lang="en-US"/>
                    </a:p>
                  </a:txBody>
                  <a:tcPr/>
                </a:tc>
                <a:extLst>
                  <a:ext uri="{0D108BD9-81ED-4DB2-BD59-A6C34878D82A}">
                    <a16:rowId xmlns:a16="http://schemas.microsoft.com/office/drawing/2014/main" val="2997235223"/>
                  </a:ext>
                </a:extLst>
              </a:tr>
              <a:tr h="341015">
                <a:tc>
                  <a:txBody>
                    <a:bodyPr/>
                    <a:lstStyle/>
                    <a:p>
                      <a:pPr marL="0" marR="0">
                        <a:lnSpc>
                          <a:spcPct val="107000"/>
                        </a:lnSpc>
                        <a:spcBef>
                          <a:spcPts val="0"/>
                        </a:spcBef>
                        <a:spcAft>
                          <a:spcPts val="0"/>
                        </a:spcAft>
                      </a:pPr>
                      <a:r>
                        <a:rPr lang="en-US" sz="2200" kern="100">
                          <a:effectLst/>
                        </a:rPr>
                        <a:t>Medical </a:t>
                      </a:r>
                      <a:r>
                        <a:rPr lang="en-US" sz="2200" kern="100" err="1">
                          <a:effectLst/>
                        </a:rPr>
                        <a:t>Hx</a:t>
                      </a:r>
                      <a:endParaRPr lang="en-US" sz="2200" kern="100" err="1">
                        <a:effectLst/>
                        <a:latin typeface="Calibri"/>
                        <a:ea typeface="Calibri" panose="020F0502020204030204" pitchFamily="34" charset="0"/>
                        <a:cs typeface="Times New Roman"/>
                      </a:endParaRPr>
                    </a:p>
                  </a:txBody>
                  <a:tcPr marL="68580" marR="68580" marT="0" marB="0"/>
                </a:tc>
                <a:tc>
                  <a:txBody>
                    <a:bodyPr/>
                    <a:lstStyle/>
                    <a:p>
                      <a:pPr marL="0" marR="0">
                        <a:lnSpc>
                          <a:spcPct val="107000"/>
                        </a:lnSpc>
                        <a:spcBef>
                          <a:spcPts val="0"/>
                        </a:spcBef>
                        <a:spcAft>
                          <a:spcPts val="0"/>
                        </a:spcAft>
                      </a:pPr>
                      <a:r>
                        <a:rPr lang="en-US" sz="2000" kern="100">
                          <a:effectLst/>
                        </a:rPr>
                        <a:t>May report comorbidities such as uveitis, IBD, etc.</a:t>
                      </a:r>
                      <a:endParaRPr lang="en-US" sz="2000" kern="100">
                        <a:effectLst/>
                        <a:latin typeface="Calibri"/>
                        <a:ea typeface="Calibri" panose="020F0502020204030204" pitchFamily="34" charset="0"/>
                        <a:cs typeface="Times New Roman"/>
                      </a:endParaRPr>
                    </a:p>
                  </a:txBody>
                  <a:tcPr marL="68580" marR="68580" marT="0" marB="0"/>
                </a:tc>
                <a:extLst>
                  <a:ext uri="{0D108BD9-81ED-4DB2-BD59-A6C34878D82A}">
                    <a16:rowId xmlns:a16="http://schemas.microsoft.com/office/drawing/2014/main" val="4203347287"/>
                  </a:ext>
                </a:extLst>
              </a:tr>
              <a:tr h="969200">
                <a:tc>
                  <a:txBody>
                    <a:bodyPr/>
                    <a:lstStyle/>
                    <a:p>
                      <a:pPr marL="0" marR="0">
                        <a:lnSpc>
                          <a:spcPct val="107000"/>
                        </a:lnSpc>
                        <a:spcBef>
                          <a:spcPts val="0"/>
                        </a:spcBef>
                        <a:spcAft>
                          <a:spcPts val="0"/>
                        </a:spcAft>
                      </a:pPr>
                      <a:r>
                        <a:rPr lang="en-US" sz="2200" kern="100" err="1">
                          <a:effectLst/>
                        </a:rPr>
                        <a:t>Hx</a:t>
                      </a:r>
                      <a:r>
                        <a:rPr lang="en-US" sz="2200" kern="100">
                          <a:effectLst/>
                        </a:rPr>
                        <a:t> of Present Illness and Pain</a:t>
                      </a:r>
                      <a:endParaRPr lang="en-US" sz="2200" kern="100">
                        <a:effectLst/>
                        <a:latin typeface="Calibri"/>
                        <a:ea typeface="Calibri" panose="020F0502020204030204" pitchFamily="34" charset="0"/>
                        <a:cs typeface="Times New Roman"/>
                      </a:endParaRPr>
                    </a:p>
                  </a:txBody>
                  <a:tcPr marL="68580" marR="68580" marT="0" marB="0"/>
                </a:tc>
                <a:tc>
                  <a:txBody>
                    <a:bodyPr/>
                    <a:lstStyle/>
                    <a:p>
                      <a:pPr marL="0" marR="0">
                        <a:lnSpc>
                          <a:spcPct val="107000"/>
                        </a:lnSpc>
                        <a:spcBef>
                          <a:spcPts val="0"/>
                        </a:spcBef>
                        <a:spcAft>
                          <a:spcPts val="0"/>
                        </a:spcAft>
                      </a:pPr>
                      <a:r>
                        <a:rPr lang="en-US" sz="2000" kern="100">
                          <a:effectLst/>
                        </a:rPr>
                        <a:t>Symptoms/</a:t>
                      </a:r>
                      <a:r>
                        <a:rPr lang="en-US" sz="2000" kern="100" err="1">
                          <a:effectLst/>
                        </a:rPr>
                        <a:t>aggs</a:t>
                      </a:r>
                      <a:r>
                        <a:rPr lang="en-US" sz="2000" kern="100">
                          <a:effectLst/>
                        </a:rPr>
                        <a:t>/eases, etc. - chronic LBP/stiffness, worse w/ rest, better w/ movement; </a:t>
                      </a:r>
                      <a:r>
                        <a:rPr lang="en-US" sz="2000" b="0" i="0" u="none" strike="noStrike" kern="100" noProof="0">
                          <a:solidFill>
                            <a:srgbClr val="000000"/>
                          </a:solidFill>
                          <a:effectLst/>
                          <a:latin typeface="Calibri"/>
                        </a:rPr>
                        <a:t>VAS; Pain may wake pt from sleep; worse with rest and better with movement.</a:t>
                      </a:r>
                    </a:p>
                  </a:txBody>
                  <a:tcPr marL="68580" marR="68580" marT="0" marB="0"/>
                </a:tc>
                <a:extLst>
                  <a:ext uri="{0D108BD9-81ED-4DB2-BD59-A6C34878D82A}">
                    <a16:rowId xmlns:a16="http://schemas.microsoft.com/office/drawing/2014/main" val="3429689721"/>
                  </a:ext>
                </a:extLst>
              </a:tr>
              <a:tr h="341015">
                <a:tc>
                  <a:txBody>
                    <a:bodyPr/>
                    <a:lstStyle/>
                    <a:p>
                      <a:pPr marL="0" marR="0">
                        <a:lnSpc>
                          <a:spcPct val="107000"/>
                        </a:lnSpc>
                        <a:spcBef>
                          <a:spcPts val="0"/>
                        </a:spcBef>
                        <a:spcAft>
                          <a:spcPts val="0"/>
                        </a:spcAft>
                      </a:pPr>
                      <a:r>
                        <a:rPr lang="en-US" sz="2200" kern="100">
                          <a:effectLst/>
                        </a:rPr>
                        <a:t>Social </a:t>
                      </a:r>
                      <a:r>
                        <a:rPr lang="en-US" sz="2200" kern="100" err="1">
                          <a:effectLst/>
                        </a:rPr>
                        <a:t>Hx</a:t>
                      </a:r>
                      <a:endParaRPr lang="en-US" sz="2200" kern="100">
                        <a:effectLst/>
                        <a:latin typeface="Calibri"/>
                        <a:ea typeface="Calibri" panose="020F0502020204030204" pitchFamily="34" charset="0"/>
                        <a:cs typeface="Times New Roman"/>
                      </a:endParaRPr>
                    </a:p>
                  </a:txBody>
                  <a:tcPr marL="68580" marR="68580" marT="0" marB="0"/>
                </a:tc>
                <a:tc>
                  <a:txBody>
                    <a:bodyPr/>
                    <a:lstStyle/>
                    <a:p>
                      <a:pPr marL="0" marR="0">
                        <a:lnSpc>
                          <a:spcPct val="107000"/>
                        </a:lnSpc>
                        <a:spcBef>
                          <a:spcPts val="0"/>
                        </a:spcBef>
                        <a:spcAft>
                          <a:spcPts val="0"/>
                        </a:spcAft>
                      </a:pPr>
                      <a:r>
                        <a:rPr lang="en-US" sz="2000" kern="100">
                          <a:effectLst/>
                        </a:rPr>
                        <a:t>Freq of exercise, any difficulty with ADLs, smoking history </a:t>
                      </a:r>
                      <a:endParaRPr lang="en-US" sz="2000" kern="100">
                        <a:effectLst/>
                        <a:latin typeface="Calibri"/>
                        <a:ea typeface="Calibri" panose="020F0502020204030204" pitchFamily="34" charset="0"/>
                        <a:cs typeface="Times New Roman"/>
                      </a:endParaRPr>
                    </a:p>
                  </a:txBody>
                  <a:tcPr marL="68580" marR="68580" marT="0" marB="0"/>
                </a:tc>
                <a:extLst>
                  <a:ext uri="{0D108BD9-81ED-4DB2-BD59-A6C34878D82A}">
                    <a16:rowId xmlns:a16="http://schemas.microsoft.com/office/drawing/2014/main" val="2185312767"/>
                  </a:ext>
                </a:extLst>
              </a:tr>
              <a:tr h="341015">
                <a:tc>
                  <a:txBody>
                    <a:bodyPr/>
                    <a:lstStyle/>
                    <a:p>
                      <a:pPr marL="0" marR="0">
                        <a:lnSpc>
                          <a:spcPct val="107000"/>
                        </a:lnSpc>
                        <a:spcBef>
                          <a:spcPts val="0"/>
                        </a:spcBef>
                        <a:spcAft>
                          <a:spcPts val="0"/>
                        </a:spcAft>
                      </a:pPr>
                      <a:r>
                        <a:rPr lang="en-US" sz="2200" kern="100">
                          <a:effectLst/>
                        </a:rPr>
                        <a:t>Medication</a:t>
                      </a:r>
                      <a:endParaRPr lang="en-US" sz="2200" kern="100">
                        <a:effectLst/>
                        <a:latin typeface="Calibri"/>
                        <a:ea typeface="Calibri" panose="020F0502020204030204" pitchFamily="34" charset="0"/>
                        <a:cs typeface="Times New Roman"/>
                      </a:endParaRPr>
                    </a:p>
                  </a:txBody>
                  <a:tcPr marL="68580" marR="68580" marT="0" marB="0"/>
                </a:tc>
                <a:tc>
                  <a:txBody>
                    <a:bodyPr/>
                    <a:lstStyle/>
                    <a:p>
                      <a:pPr marL="0" marR="0">
                        <a:lnSpc>
                          <a:spcPct val="107000"/>
                        </a:lnSpc>
                        <a:spcBef>
                          <a:spcPts val="0"/>
                        </a:spcBef>
                        <a:spcAft>
                          <a:spcPts val="0"/>
                        </a:spcAft>
                      </a:pPr>
                      <a:r>
                        <a:rPr lang="en-US" sz="2000" kern="100">
                          <a:effectLst/>
                        </a:rPr>
                        <a:t>May see NSAIDs or biologics </a:t>
                      </a:r>
                      <a:endParaRPr lang="en-US" sz="2000" kern="100">
                        <a:effectLst/>
                        <a:latin typeface="Calibri"/>
                        <a:ea typeface="Calibri" panose="020F0502020204030204" pitchFamily="34" charset="0"/>
                        <a:cs typeface="Times New Roman"/>
                      </a:endParaRPr>
                    </a:p>
                  </a:txBody>
                  <a:tcPr marL="68580" marR="68580" marT="0" marB="0"/>
                </a:tc>
                <a:extLst>
                  <a:ext uri="{0D108BD9-81ED-4DB2-BD59-A6C34878D82A}">
                    <a16:rowId xmlns:a16="http://schemas.microsoft.com/office/drawing/2014/main" val="2465949679"/>
                  </a:ext>
                </a:extLst>
              </a:tr>
              <a:tr h="341015">
                <a:tc gridSpan="2">
                  <a:txBody>
                    <a:bodyPr/>
                    <a:lstStyle/>
                    <a:p>
                      <a:pPr marL="0" marR="0" algn="ctr">
                        <a:lnSpc>
                          <a:spcPct val="107000"/>
                        </a:lnSpc>
                        <a:spcBef>
                          <a:spcPts val="0"/>
                        </a:spcBef>
                        <a:spcAft>
                          <a:spcPts val="0"/>
                        </a:spcAft>
                      </a:pPr>
                      <a:r>
                        <a:rPr lang="en-US" sz="2100" kern="100">
                          <a:effectLst/>
                        </a:rPr>
                        <a:t>Objective</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hMerge="1">
                  <a:txBody>
                    <a:bodyPr/>
                    <a:lstStyle/>
                    <a:p>
                      <a:endParaRPr lang="en-US"/>
                    </a:p>
                  </a:txBody>
                  <a:tcPr/>
                </a:tc>
                <a:extLst>
                  <a:ext uri="{0D108BD9-81ED-4DB2-BD59-A6C34878D82A}">
                    <a16:rowId xmlns:a16="http://schemas.microsoft.com/office/drawing/2014/main" val="887104624"/>
                  </a:ext>
                </a:extLst>
              </a:tr>
              <a:tr h="341015">
                <a:tc>
                  <a:txBody>
                    <a:bodyPr/>
                    <a:lstStyle/>
                    <a:p>
                      <a:pPr marL="0" marR="0">
                        <a:lnSpc>
                          <a:spcPct val="107000"/>
                        </a:lnSpc>
                        <a:spcBef>
                          <a:spcPts val="0"/>
                        </a:spcBef>
                        <a:spcAft>
                          <a:spcPts val="0"/>
                        </a:spcAft>
                      </a:pPr>
                      <a:r>
                        <a:rPr lang="en-US" sz="2200" kern="100">
                          <a:effectLst/>
                        </a:rPr>
                        <a:t>Gait</a:t>
                      </a:r>
                      <a:endParaRPr lang="en-US" sz="2200" kern="100">
                        <a:effectLst/>
                        <a:latin typeface="Calibri"/>
                        <a:ea typeface="Calibri" panose="020F0502020204030204" pitchFamily="34" charset="0"/>
                        <a:cs typeface="Times New Roman"/>
                      </a:endParaRPr>
                    </a:p>
                  </a:txBody>
                  <a:tcPr marL="68580" marR="68580" marT="0" marB="0"/>
                </a:tc>
                <a:tc>
                  <a:txBody>
                    <a:bodyPr/>
                    <a:lstStyle/>
                    <a:p>
                      <a:pPr marL="0" marR="0">
                        <a:lnSpc>
                          <a:spcPct val="107000"/>
                        </a:lnSpc>
                        <a:spcBef>
                          <a:spcPts val="0"/>
                        </a:spcBef>
                        <a:spcAft>
                          <a:spcPts val="0"/>
                        </a:spcAft>
                      </a:pPr>
                      <a:r>
                        <a:rPr lang="en-US" sz="2000" kern="100">
                          <a:effectLst/>
                        </a:rPr>
                        <a:t>Looking for deviations, antalgic pattern</a:t>
                      </a:r>
                      <a:endParaRPr lang="en-US" sz="2000" kern="100">
                        <a:effectLst/>
                        <a:latin typeface="Calibri"/>
                        <a:ea typeface="Calibri" panose="020F0502020204030204" pitchFamily="34" charset="0"/>
                        <a:cs typeface="Times New Roman"/>
                      </a:endParaRPr>
                    </a:p>
                  </a:txBody>
                  <a:tcPr marL="68580" marR="68580" marT="0" marB="0"/>
                </a:tc>
                <a:extLst>
                  <a:ext uri="{0D108BD9-81ED-4DB2-BD59-A6C34878D82A}">
                    <a16:rowId xmlns:a16="http://schemas.microsoft.com/office/drawing/2014/main" val="2390984148"/>
                  </a:ext>
                </a:extLst>
              </a:tr>
              <a:tr h="646133">
                <a:tc>
                  <a:txBody>
                    <a:bodyPr/>
                    <a:lstStyle/>
                    <a:p>
                      <a:pPr marL="0" marR="0">
                        <a:lnSpc>
                          <a:spcPct val="107000"/>
                        </a:lnSpc>
                        <a:spcBef>
                          <a:spcPts val="0"/>
                        </a:spcBef>
                        <a:spcAft>
                          <a:spcPts val="0"/>
                        </a:spcAft>
                      </a:pPr>
                      <a:r>
                        <a:rPr lang="en-US" sz="2200" kern="100">
                          <a:effectLst/>
                        </a:rPr>
                        <a:t>Posture</a:t>
                      </a:r>
                      <a:endParaRPr lang="en-US" sz="2200" kern="100">
                        <a:effectLst/>
                        <a:latin typeface="Calibri"/>
                        <a:ea typeface="Calibri" panose="020F0502020204030204" pitchFamily="34" charset="0"/>
                        <a:cs typeface="Times New Roman"/>
                      </a:endParaRPr>
                    </a:p>
                  </a:txBody>
                  <a:tcPr marL="68580" marR="68580" marT="0" marB="0"/>
                </a:tc>
                <a:tc>
                  <a:txBody>
                    <a:bodyPr/>
                    <a:lstStyle/>
                    <a:p>
                      <a:pPr marL="0" marR="0">
                        <a:lnSpc>
                          <a:spcPct val="107000"/>
                        </a:lnSpc>
                        <a:spcBef>
                          <a:spcPts val="0"/>
                        </a:spcBef>
                        <a:spcAft>
                          <a:spcPts val="0"/>
                        </a:spcAft>
                      </a:pPr>
                      <a:r>
                        <a:rPr lang="en-US" sz="2000" kern="100">
                          <a:effectLst/>
                        </a:rPr>
                        <a:t>In advanced AS – marked ↓ of lumbar lordosis and ↑ in thoracic kyphosis; cervical hyperextension</a:t>
                      </a:r>
                    </a:p>
                  </a:txBody>
                  <a:tcPr marL="68580" marR="68580" marT="0" marB="0"/>
                </a:tc>
                <a:extLst>
                  <a:ext uri="{0D108BD9-81ED-4DB2-BD59-A6C34878D82A}">
                    <a16:rowId xmlns:a16="http://schemas.microsoft.com/office/drawing/2014/main" val="2154477917"/>
                  </a:ext>
                </a:extLst>
              </a:tr>
              <a:tr h="341015">
                <a:tc>
                  <a:txBody>
                    <a:bodyPr/>
                    <a:lstStyle/>
                    <a:p>
                      <a:pPr marL="0" marR="0" lvl="0">
                        <a:lnSpc>
                          <a:spcPct val="107000"/>
                        </a:lnSpc>
                        <a:spcBef>
                          <a:spcPts val="0"/>
                        </a:spcBef>
                        <a:spcAft>
                          <a:spcPts val="0"/>
                        </a:spcAft>
                        <a:buNone/>
                      </a:pPr>
                      <a:r>
                        <a:rPr lang="en-US" sz="2200" kern="100">
                          <a:effectLst/>
                        </a:rPr>
                        <a:t>Palpation</a:t>
                      </a:r>
                      <a:endParaRPr lang="en-US" sz="2200" kern="100">
                        <a:effectLst/>
                        <a:latin typeface="Calibri"/>
                        <a:ea typeface="Calibri" panose="020F0502020204030204" pitchFamily="34" charset="0"/>
                        <a:cs typeface="Times New Roman"/>
                      </a:endParaRPr>
                    </a:p>
                  </a:txBody>
                  <a:tcPr marL="68580" marR="68580" marT="0" marB="0"/>
                </a:tc>
                <a:tc>
                  <a:txBody>
                    <a:bodyPr/>
                    <a:lstStyle/>
                    <a:p>
                      <a:pPr marL="0" marR="0" lvl="0">
                        <a:lnSpc>
                          <a:spcPct val="107000"/>
                        </a:lnSpc>
                        <a:spcBef>
                          <a:spcPts val="0"/>
                        </a:spcBef>
                        <a:spcAft>
                          <a:spcPts val="0"/>
                        </a:spcAft>
                        <a:buNone/>
                      </a:pPr>
                      <a:r>
                        <a:rPr lang="en-US" sz="2000" kern="100">
                          <a:effectLst/>
                        </a:rPr>
                        <a:t>SI Joints and facet joint tenderness expected</a:t>
                      </a:r>
                      <a:endParaRPr lang="en-US" sz="2000" kern="100">
                        <a:effectLst/>
                        <a:latin typeface="Calibri"/>
                        <a:cs typeface="Times New Roman"/>
                      </a:endParaRPr>
                    </a:p>
                  </a:txBody>
                  <a:tcPr marL="68580" marR="68580" marT="0" marB="0"/>
                </a:tc>
                <a:extLst>
                  <a:ext uri="{0D108BD9-81ED-4DB2-BD59-A6C34878D82A}">
                    <a16:rowId xmlns:a16="http://schemas.microsoft.com/office/drawing/2014/main" val="2166617797"/>
                  </a:ext>
                </a:extLst>
              </a:tr>
              <a:tr h="341015">
                <a:tc>
                  <a:txBody>
                    <a:bodyPr/>
                    <a:lstStyle/>
                    <a:p>
                      <a:pPr marL="0" marR="0">
                        <a:lnSpc>
                          <a:spcPct val="107000"/>
                        </a:lnSpc>
                        <a:spcBef>
                          <a:spcPts val="0"/>
                        </a:spcBef>
                        <a:spcAft>
                          <a:spcPts val="0"/>
                        </a:spcAft>
                      </a:pPr>
                      <a:r>
                        <a:rPr lang="en-US" sz="2200" kern="100">
                          <a:effectLst/>
                        </a:rPr>
                        <a:t>Strength</a:t>
                      </a:r>
                      <a:endParaRPr lang="en-US" sz="2200" kern="100">
                        <a:effectLst/>
                        <a:latin typeface="Calibri"/>
                        <a:ea typeface="Calibri" panose="020F0502020204030204" pitchFamily="34" charset="0"/>
                        <a:cs typeface="Times New Roman"/>
                      </a:endParaRPr>
                    </a:p>
                  </a:txBody>
                  <a:tcPr marL="68580" marR="68580" marT="0" marB="0"/>
                </a:tc>
                <a:tc>
                  <a:txBody>
                    <a:bodyPr/>
                    <a:lstStyle/>
                    <a:p>
                      <a:pPr marL="0" marR="0">
                        <a:lnSpc>
                          <a:spcPct val="107000"/>
                        </a:lnSpc>
                        <a:spcBef>
                          <a:spcPts val="0"/>
                        </a:spcBef>
                        <a:spcAft>
                          <a:spcPts val="0"/>
                        </a:spcAft>
                      </a:pPr>
                      <a:r>
                        <a:rPr lang="en-US" sz="2000" kern="100">
                          <a:effectLst/>
                        </a:rPr>
                        <a:t>Subjective driven – likely trunk flexors/extensors, hip flexors/extensors and shoulders</a:t>
                      </a:r>
                      <a:endParaRPr lang="en-US" sz="2000" kern="100">
                        <a:effectLst/>
                        <a:latin typeface="Calibri"/>
                        <a:ea typeface="Calibri" panose="020F0502020204030204" pitchFamily="34" charset="0"/>
                        <a:cs typeface="Times New Roman"/>
                      </a:endParaRPr>
                    </a:p>
                  </a:txBody>
                  <a:tcPr marL="68580" marR="68580" marT="0" marB="0"/>
                </a:tc>
                <a:extLst>
                  <a:ext uri="{0D108BD9-81ED-4DB2-BD59-A6C34878D82A}">
                    <a16:rowId xmlns:a16="http://schemas.microsoft.com/office/drawing/2014/main" val="1280434184"/>
                  </a:ext>
                </a:extLst>
              </a:tr>
              <a:tr h="699978">
                <a:tc>
                  <a:txBody>
                    <a:bodyPr/>
                    <a:lstStyle/>
                    <a:p>
                      <a:pPr marL="0" marR="0">
                        <a:lnSpc>
                          <a:spcPct val="107000"/>
                        </a:lnSpc>
                        <a:spcBef>
                          <a:spcPts val="0"/>
                        </a:spcBef>
                        <a:spcAft>
                          <a:spcPts val="0"/>
                        </a:spcAft>
                      </a:pPr>
                      <a:r>
                        <a:rPr lang="en-US" sz="2200" kern="100">
                          <a:effectLst/>
                        </a:rPr>
                        <a:t>ROM</a:t>
                      </a:r>
                      <a:endParaRPr lang="en-US" sz="2200" kern="100">
                        <a:effectLst/>
                        <a:latin typeface="Calibri"/>
                        <a:ea typeface="Calibri" panose="020F0502020204030204" pitchFamily="34" charset="0"/>
                        <a:cs typeface="Times New Roman"/>
                      </a:endParaRPr>
                    </a:p>
                  </a:txBody>
                  <a:tcPr marL="68580" marR="68580" marT="0" marB="0"/>
                </a:tc>
                <a:tc>
                  <a:txBody>
                    <a:bodyPr/>
                    <a:lstStyle/>
                    <a:p>
                      <a:pPr marL="0" marR="0">
                        <a:lnSpc>
                          <a:spcPct val="107000"/>
                        </a:lnSpc>
                        <a:spcBef>
                          <a:spcPts val="0"/>
                        </a:spcBef>
                        <a:spcAft>
                          <a:spcPts val="0"/>
                        </a:spcAft>
                      </a:pPr>
                      <a:r>
                        <a:rPr lang="en-US" sz="2000" kern="100">
                          <a:effectLst/>
                        </a:rPr>
                        <a:t>Utilize Schober for measuring spinal ROM - lack of spinal mobility is hallmark of AS;</a:t>
                      </a:r>
                      <a:endParaRPr lang="en-US"/>
                    </a:p>
                    <a:p>
                      <a:pPr marL="0" marR="0" lvl="0">
                        <a:lnSpc>
                          <a:spcPct val="107000"/>
                        </a:lnSpc>
                        <a:spcBef>
                          <a:spcPts val="0"/>
                        </a:spcBef>
                        <a:spcAft>
                          <a:spcPts val="0"/>
                        </a:spcAft>
                        <a:buNone/>
                      </a:pPr>
                      <a:r>
                        <a:rPr lang="en-US" sz="2000" kern="100">
                          <a:effectLst/>
                        </a:rPr>
                        <a:t>Chest expansion; Consider peripheral joints such as shoulders, hips, knees, ankles. </a:t>
                      </a:r>
                    </a:p>
                  </a:txBody>
                  <a:tcPr marL="68580" marR="68580" marT="0" marB="0"/>
                </a:tc>
                <a:extLst>
                  <a:ext uri="{0D108BD9-81ED-4DB2-BD59-A6C34878D82A}">
                    <a16:rowId xmlns:a16="http://schemas.microsoft.com/office/drawing/2014/main" val="965195216"/>
                  </a:ext>
                </a:extLst>
              </a:tr>
              <a:tr h="341015">
                <a:tc>
                  <a:txBody>
                    <a:bodyPr/>
                    <a:lstStyle/>
                    <a:p>
                      <a:pPr marL="0" marR="0">
                        <a:lnSpc>
                          <a:spcPct val="107000"/>
                        </a:lnSpc>
                        <a:spcBef>
                          <a:spcPts val="0"/>
                        </a:spcBef>
                        <a:spcAft>
                          <a:spcPts val="0"/>
                        </a:spcAft>
                      </a:pPr>
                      <a:r>
                        <a:rPr lang="en-US" sz="2200" kern="100">
                          <a:effectLst/>
                        </a:rPr>
                        <a:t>Neurological</a:t>
                      </a:r>
                      <a:endParaRPr lang="en-US" sz="2200" kern="100">
                        <a:effectLst/>
                        <a:latin typeface="Calibri"/>
                        <a:ea typeface="Calibri" panose="020F0502020204030204" pitchFamily="34" charset="0"/>
                        <a:cs typeface="Times New Roman"/>
                      </a:endParaRPr>
                    </a:p>
                  </a:txBody>
                  <a:tcPr marL="68580" marR="68580" marT="0" marB="0"/>
                </a:tc>
                <a:tc>
                  <a:txBody>
                    <a:bodyPr/>
                    <a:lstStyle/>
                    <a:p>
                      <a:pPr marL="0" marR="0">
                        <a:lnSpc>
                          <a:spcPct val="107000"/>
                        </a:lnSpc>
                        <a:spcBef>
                          <a:spcPts val="0"/>
                        </a:spcBef>
                        <a:spcAft>
                          <a:spcPts val="0"/>
                        </a:spcAft>
                      </a:pPr>
                      <a:r>
                        <a:rPr lang="en-US" sz="2000" kern="100">
                          <a:effectLst/>
                        </a:rPr>
                        <a:t>In advanced AS – may see development of cauda equina syndrome</a:t>
                      </a:r>
                      <a:endParaRPr lang="en-US" sz="2000" kern="100">
                        <a:effectLst/>
                        <a:latin typeface="Calibri"/>
                        <a:ea typeface="Calibri" panose="020F0502020204030204" pitchFamily="34" charset="0"/>
                        <a:cs typeface="Times New Roman"/>
                      </a:endParaRPr>
                    </a:p>
                  </a:txBody>
                  <a:tcPr marL="68580" marR="68580" marT="0" marB="0"/>
                </a:tc>
                <a:extLst>
                  <a:ext uri="{0D108BD9-81ED-4DB2-BD59-A6C34878D82A}">
                    <a16:rowId xmlns:a16="http://schemas.microsoft.com/office/drawing/2014/main" val="2405471789"/>
                  </a:ext>
                </a:extLst>
              </a:tr>
              <a:tr h="341015">
                <a:tc>
                  <a:txBody>
                    <a:bodyPr/>
                    <a:lstStyle/>
                    <a:p>
                      <a:pPr marL="0" marR="0">
                        <a:lnSpc>
                          <a:spcPct val="107000"/>
                        </a:lnSpc>
                        <a:spcBef>
                          <a:spcPts val="0"/>
                        </a:spcBef>
                        <a:spcAft>
                          <a:spcPts val="0"/>
                        </a:spcAft>
                      </a:pPr>
                      <a:r>
                        <a:rPr lang="en-US" sz="2200" kern="100">
                          <a:effectLst/>
                        </a:rPr>
                        <a:t>Balance</a:t>
                      </a:r>
                      <a:endParaRPr lang="en-US" sz="2200" kern="100">
                        <a:effectLst/>
                        <a:latin typeface="Calibri"/>
                        <a:ea typeface="Calibri" panose="020F0502020204030204" pitchFamily="34" charset="0"/>
                        <a:cs typeface="Times New Roman"/>
                      </a:endParaRPr>
                    </a:p>
                  </a:txBody>
                  <a:tcPr marL="68580" marR="68580" marT="0" marB="0"/>
                </a:tc>
                <a:tc>
                  <a:txBody>
                    <a:bodyPr/>
                    <a:lstStyle/>
                    <a:p>
                      <a:pPr marL="0" marR="0">
                        <a:lnSpc>
                          <a:spcPct val="107000"/>
                        </a:lnSpc>
                        <a:spcBef>
                          <a:spcPts val="0"/>
                        </a:spcBef>
                        <a:spcAft>
                          <a:spcPts val="0"/>
                        </a:spcAft>
                      </a:pPr>
                      <a:r>
                        <a:rPr lang="en-US" sz="2000" kern="100">
                          <a:effectLst/>
                        </a:rPr>
                        <a:t>May have impaired balance d/t poor posture, decreased ROM, and pain</a:t>
                      </a:r>
                      <a:endParaRPr lang="en-US" sz="2000" kern="100">
                        <a:effectLst/>
                        <a:latin typeface="Calibri"/>
                        <a:ea typeface="Calibri" panose="020F0502020204030204" pitchFamily="34" charset="0"/>
                        <a:cs typeface="Times New Roman"/>
                      </a:endParaRPr>
                    </a:p>
                  </a:txBody>
                  <a:tcPr marL="68580" marR="68580" marT="0" marB="0"/>
                </a:tc>
                <a:extLst>
                  <a:ext uri="{0D108BD9-81ED-4DB2-BD59-A6C34878D82A}">
                    <a16:rowId xmlns:a16="http://schemas.microsoft.com/office/drawing/2014/main" val="2537979940"/>
                  </a:ext>
                </a:extLst>
              </a:tr>
            </a:tbl>
          </a:graphicData>
        </a:graphic>
      </p:graphicFrame>
    </p:spTree>
    <p:extLst>
      <p:ext uri="{BB962C8B-B14F-4D97-AF65-F5344CB8AC3E}">
        <p14:creationId xmlns:p14="http://schemas.microsoft.com/office/powerpoint/2010/main" val="2076435324"/>
      </p:ext>
    </p:extLst>
  </p:cSld>
  <p:clrMapOvr>
    <a:masterClrMapping/>
  </p:clrMapOvr>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FA247-5A74-C8E6-977B-9E39A05467B7}"/>
              </a:ext>
            </a:extLst>
          </p:cNvPr>
          <p:cNvSpPr>
            <a:spLocks noGrp="1"/>
          </p:cNvSpPr>
          <p:nvPr>
            <p:ph type="title"/>
          </p:nvPr>
        </p:nvSpPr>
        <p:spPr/>
        <p:txBody>
          <a:bodyPr/>
          <a:lstStyle/>
          <a:p>
            <a:r>
              <a:rPr lang="en-US"/>
              <a:t>AS – Specific Outcome Measures</a:t>
            </a:r>
            <a:r>
              <a:rPr lang="en-US" baseline="30000"/>
              <a:t>10,28,31</a:t>
            </a:r>
          </a:p>
        </p:txBody>
      </p:sp>
      <p:sp>
        <p:nvSpPr>
          <p:cNvPr id="3" name="Content Placeholder 2">
            <a:extLst>
              <a:ext uri="{FF2B5EF4-FFF2-40B4-BE49-F238E27FC236}">
                <a16:creationId xmlns:a16="http://schemas.microsoft.com/office/drawing/2014/main" id="{9EE6FAD6-47AF-DEF4-1820-478F1A87C422}"/>
              </a:ext>
            </a:extLst>
          </p:cNvPr>
          <p:cNvSpPr>
            <a:spLocks noGrp="1"/>
          </p:cNvSpPr>
          <p:nvPr>
            <p:ph idx="1"/>
          </p:nvPr>
        </p:nvSpPr>
        <p:spPr/>
        <p:txBody>
          <a:bodyPr>
            <a:normAutofit/>
          </a:bodyPr>
          <a:lstStyle/>
          <a:p>
            <a:pPr>
              <a:buFont typeface="Wingdings" panose="05000000000000000000" pitchFamily="2" charset="2"/>
              <a:buChar char="Ø"/>
            </a:pPr>
            <a:r>
              <a:rPr lang="en-US" sz="2800" i="0">
                <a:effectLst/>
                <a:latin typeface="Söhne"/>
              </a:rPr>
              <a:t>Bath Ankylosing Spondylitis Disease Activity Index (BASDAI)</a:t>
            </a:r>
          </a:p>
          <a:p>
            <a:pPr>
              <a:buFont typeface="Wingdings" panose="05000000000000000000" pitchFamily="2" charset="2"/>
              <a:buChar char="Ø"/>
            </a:pPr>
            <a:r>
              <a:rPr lang="en-US" sz="2800" i="0">
                <a:effectLst/>
                <a:latin typeface="Söhne"/>
              </a:rPr>
              <a:t>Bath Ankylosing Spondylitis Functional Index (BASFI)</a:t>
            </a:r>
          </a:p>
          <a:p>
            <a:pPr>
              <a:buFont typeface="Wingdings" panose="05000000000000000000" pitchFamily="2" charset="2"/>
              <a:buChar char="Ø"/>
            </a:pPr>
            <a:r>
              <a:rPr lang="en-US" sz="2800" i="0">
                <a:effectLst/>
                <a:latin typeface="Söhne"/>
              </a:rPr>
              <a:t>Bath Ankylosing Spondylitis Metrology Index (BASMI)</a:t>
            </a:r>
          </a:p>
          <a:p>
            <a:pPr>
              <a:buFont typeface="Wingdings" panose="05000000000000000000" pitchFamily="2" charset="2"/>
              <a:buChar char="Ø"/>
            </a:pPr>
            <a:r>
              <a:rPr lang="en-US" sz="2800" i="0">
                <a:effectLst/>
                <a:latin typeface="Söhne"/>
              </a:rPr>
              <a:t>Ankylosing Spondylitis Disease Activity Score (ASDAS)</a:t>
            </a:r>
          </a:p>
          <a:p>
            <a:pPr>
              <a:buFont typeface="Wingdings" panose="05000000000000000000" pitchFamily="2" charset="2"/>
              <a:buChar char="Ø"/>
            </a:pPr>
            <a:r>
              <a:rPr lang="en-US" sz="2800" i="0">
                <a:effectLst/>
                <a:latin typeface="Söhne"/>
              </a:rPr>
              <a:t>AS Quality of Life (</a:t>
            </a:r>
            <a:r>
              <a:rPr lang="en-US" sz="2800" i="0" err="1">
                <a:effectLst/>
                <a:latin typeface="Söhne"/>
              </a:rPr>
              <a:t>ASQoL</a:t>
            </a:r>
            <a:r>
              <a:rPr lang="en-US" sz="2800" i="0">
                <a:effectLst/>
                <a:latin typeface="Söhne"/>
              </a:rPr>
              <a:t>)</a:t>
            </a:r>
            <a:endParaRPr lang="en-US" sz="2800"/>
          </a:p>
          <a:p>
            <a:endParaRPr lang="en-US"/>
          </a:p>
        </p:txBody>
      </p:sp>
    </p:spTree>
    <p:extLst>
      <p:ext uri="{BB962C8B-B14F-4D97-AF65-F5344CB8AC3E}">
        <p14:creationId xmlns:p14="http://schemas.microsoft.com/office/powerpoint/2010/main" val="637504342"/>
      </p:ext>
    </p:extLst>
  </p:cSld>
  <p:clrMapOvr>
    <a:masterClrMapping/>
  </p:clrMapOvr>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61DDE-363C-C4FA-B416-5EBAFEBBC952}"/>
              </a:ext>
            </a:extLst>
          </p:cNvPr>
          <p:cNvSpPr>
            <a:spLocks noGrp="1"/>
          </p:cNvSpPr>
          <p:nvPr>
            <p:ph type="title"/>
          </p:nvPr>
        </p:nvSpPr>
        <p:spPr/>
        <p:txBody>
          <a:bodyPr/>
          <a:lstStyle/>
          <a:p>
            <a:r>
              <a:rPr lang="en-US" dirty="0"/>
              <a:t>AS – Treatment</a:t>
            </a:r>
            <a:r>
              <a:rPr lang="en-US" baseline="30000" dirty="0"/>
              <a:t>9,19,27,32</a:t>
            </a:r>
          </a:p>
        </p:txBody>
      </p:sp>
      <p:sp>
        <p:nvSpPr>
          <p:cNvPr id="3" name="Content Placeholder 2">
            <a:extLst>
              <a:ext uri="{FF2B5EF4-FFF2-40B4-BE49-F238E27FC236}">
                <a16:creationId xmlns:a16="http://schemas.microsoft.com/office/drawing/2014/main" id="{37C83683-AFF3-7132-6337-6B39E47100B8}"/>
              </a:ext>
            </a:extLst>
          </p:cNvPr>
          <p:cNvSpPr>
            <a:spLocks noGrp="1"/>
          </p:cNvSpPr>
          <p:nvPr>
            <p:ph idx="1"/>
          </p:nvPr>
        </p:nvSpPr>
        <p:spPr/>
        <p:txBody>
          <a:bodyPr vert="horz" lIns="91440" tIns="45720" rIns="91440" bIns="45720" rtlCol="0" anchor="t">
            <a:normAutofit fontScale="92500" lnSpcReduction="10000"/>
          </a:bodyPr>
          <a:lstStyle/>
          <a:p>
            <a:r>
              <a:rPr lang="en-US" sz="3200" dirty="0"/>
              <a:t>PT plays a vital role in AS management</a:t>
            </a:r>
            <a:endParaRPr lang="en-US" sz="3200" dirty="0">
              <a:cs typeface="Calibri"/>
            </a:endParaRPr>
          </a:p>
          <a:p>
            <a:pPr lvl="1"/>
            <a:r>
              <a:rPr lang="en-US" sz="3200" dirty="0">
                <a:cs typeface="Calibri"/>
              </a:rPr>
              <a:t>Recommended by the American College of Rheumatology (ACR) clinical practice guidelines.</a:t>
            </a:r>
            <a:endParaRPr lang="en-US" sz="2800" dirty="0">
              <a:cs typeface="Calibri"/>
            </a:endParaRPr>
          </a:p>
          <a:p>
            <a:r>
              <a:rPr lang="en-US" sz="3200" dirty="0"/>
              <a:t>Exercise has been shown to improve mobility, decease disease activity, and reduce inflammation in patients with AS</a:t>
            </a:r>
            <a:endParaRPr lang="en-US" sz="3200" dirty="0">
              <a:cs typeface="Calibri"/>
            </a:endParaRPr>
          </a:p>
          <a:p>
            <a:r>
              <a:rPr lang="en-US" sz="3200" dirty="0"/>
              <a:t>Goals of PT:</a:t>
            </a:r>
            <a:endParaRPr lang="en-US" sz="3200" dirty="0">
              <a:cs typeface="Calibri"/>
            </a:endParaRPr>
          </a:p>
          <a:p>
            <a:pPr lvl="1"/>
            <a:r>
              <a:rPr lang="en-US" sz="2800" dirty="0"/>
              <a:t>Alleviate/manage pain </a:t>
            </a:r>
            <a:endParaRPr lang="en-US" sz="2800" dirty="0">
              <a:ea typeface="Calibri"/>
              <a:cs typeface="Calibri"/>
            </a:endParaRPr>
          </a:p>
          <a:p>
            <a:pPr lvl="1"/>
            <a:r>
              <a:rPr lang="en-US" sz="2800" dirty="0"/>
              <a:t>Improve spinal mobility </a:t>
            </a:r>
            <a:endParaRPr lang="en-US" sz="2800" dirty="0">
              <a:cs typeface="Calibri"/>
            </a:endParaRPr>
          </a:p>
          <a:p>
            <a:pPr lvl="1"/>
            <a:r>
              <a:rPr lang="en-US" sz="2800" dirty="0"/>
              <a:t>Manage postural deformities</a:t>
            </a:r>
            <a:endParaRPr lang="en-US" sz="2800" dirty="0">
              <a:ea typeface="Calibri"/>
              <a:cs typeface="Calibri"/>
            </a:endParaRPr>
          </a:p>
          <a:p>
            <a:pPr lvl="1"/>
            <a:r>
              <a:rPr lang="en-US" sz="2800" dirty="0"/>
              <a:t>Improve flexibility and reduce morning stiffness</a:t>
            </a:r>
            <a:endParaRPr lang="en-US" sz="2800" dirty="0">
              <a:cs typeface="Calibri"/>
            </a:endParaRPr>
          </a:p>
          <a:p>
            <a:pPr marL="457200" lvl="1" indent="0">
              <a:buNone/>
            </a:pPr>
            <a:endParaRPr lang="en-US" dirty="0"/>
          </a:p>
        </p:txBody>
      </p:sp>
    </p:spTree>
    <p:extLst>
      <p:ext uri="{BB962C8B-B14F-4D97-AF65-F5344CB8AC3E}">
        <p14:creationId xmlns:p14="http://schemas.microsoft.com/office/powerpoint/2010/main" val="2409035442"/>
      </p:ext>
    </p:extLst>
  </p:cSld>
  <p:clrMapOvr>
    <a:masterClrMapping/>
  </p:clrMapOvr>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469E2-39E6-BF71-C115-B51E6DF3331C}"/>
              </a:ext>
            </a:extLst>
          </p:cNvPr>
          <p:cNvSpPr>
            <a:spLocks noGrp="1"/>
          </p:cNvSpPr>
          <p:nvPr>
            <p:ph type="title"/>
          </p:nvPr>
        </p:nvSpPr>
        <p:spPr>
          <a:xfrm>
            <a:off x="392502" y="365125"/>
            <a:ext cx="11291976" cy="1325563"/>
          </a:xfrm>
        </p:spPr>
        <p:txBody>
          <a:bodyPr/>
          <a:lstStyle/>
          <a:p>
            <a:r>
              <a:rPr lang="en-US" dirty="0"/>
              <a:t>AS - PT Treatment Initial/Acute Phase/"Flare" </a:t>
            </a:r>
            <a:r>
              <a:rPr lang="en-US" baseline="30000" dirty="0"/>
              <a:t>32,33</a:t>
            </a:r>
          </a:p>
        </p:txBody>
      </p:sp>
      <p:sp>
        <p:nvSpPr>
          <p:cNvPr id="3" name="Content Placeholder 2">
            <a:extLst>
              <a:ext uri="{FF2B5EF4-FFF2-40B4-BE49-F238E27FC236}">
                <a16:creationId xmlns:a16="http://schemas.microsoft.com/office/drawing/2014/main" id="{545228EE-B38E-BB84-530A-A9ECA9404912}"/>
              </a:ext>
            </a:extLst>
          </p:cNvPr>
          <p:cNvSpPr>
            <a:spLocks noGrp="1"/>
          </p:cNvSpPr>
          <p:nvPr>
            <p:ph idx="1"/>
          </p:nvPr>
        </p:nvSpPr>
        <p:spPr>
          <a:xfrm>
            <a:off x="625641" y="1825625"/>
            <a:ext cx="11069053" cy="4667250"/>
          </a:xfrm>
        </p:spPr>
        <p:txBody>
          <a:bodyPr vert="horz" lIns="91440" tIns="45720" rIns="91440" bIns="45720" rtlCol="0" anchor="t">
            <a:normAutofit lnSpcReduction="10000"/>
          </a:bodyPr>
          <a:lstStyle/>
          <a:p>
            <a:r>
              <a:rPr lang="en-US" b="1" dirty="0"/>
              <a:t>Primary limitation</a:t>
            </a:r>
            <a:r>
              <a:rPr lang="en-US" dirty="0"/>
              <a:t>: morning stiffness and pain in spine</a:t>
            </a:r>
          </a:p>
          <a:p>
            <a:r>
              <a:rPr lang="en-US" b="1" dirty="0"/>
              <a:t>PT Goals</a:t>
            </a:r>
            <a:r>
              <a:rPr lang="en-US" dirty="0"/>
              <a:t>:</a:t>
            </a:r>
          </a:p>
          <a:p>
            <a:pPr lvl="1"/>
            <a:r>
              <a:rPr lang="en-US" dirty="0"/>
              <a:t>Control pain secondary to joint stiffness </a:t>
            </a:r>
          </a:p>
          <a:p>
            <a:pPr lvl="1"/>
            <a:r>
              <a:rPr lang="en-US" dirty="0"/>
              <a:t>Recover proprioception and normal postural patterns</a:t>
            </a:r>
          </a:p>
          <a:p>
            <a:pPr lvl="1"/>
            <a:r>
              <a:rPr lang="en-US" dirty="0"/>
              <a:t>Maintain mobility of pelvis and spine to enable good respiratory function </a:t>
            </a:r>
          </a:p>
          <a:p>
            <a:r>
              <a:rPr lang="en-US" b="1" dirty="0"/>
              <a:t>Interventions</a:t>
            </a:r>
            <a:r>
              <a:rPr lang="en-US" dirty="0"/>
              <a:t>:</a:t>
            </a:r>
            <a:endParaRPr lang="en-US" dirty="0">
              <a:cs typeface="Calibri"/>
            </a:endParaRPr>
          </a:p>
          <a:p>
            <a:pPr lvl="1"/>
            <a:r>
              <a:rPr lang="en-US" dirty="0"/>
              <a:t>P/AROM: spine and hips (i.e., hips and shoulders)</a:t>
            </a:r>
          </a:p>
          <a:p>
            <a:pPr lvl="1"/>
            <a:r>
              <a:rPr lang="en-US" dirty="0"/>
              <a:t>Postural re-education </a:t>
            </a:r>
          </a:p>
          <a:p>
            <a:pPr lvl="1"/>
            <a:r>
              <a:rPr lang="en-US" dirty="0"/>
              <a:t>Aquatic therapy </a:t>
            </a:r>
          </a:p>
          <a:p>
            <a:pPr lvl="1"/>
            <a:r>
              <a:rPr lang="en-US" dirty="0">
                <a:cs typeface="Calibri" panose="020F0502020204030204"/>
              </a:rPr>
              <a:t>Modalities: hot packs, electrotherapy (US/TENS/IFT)</a:t>
            </a:r>
          </a:p>
          <a:p>
            <a:pPr lvl="1"/>
            <a:r>
              <a:rPr lang="en-US" dirty="0">
                <a:cs typeface="Calibri" panose="020F0502020204030204"/>
              </a:rPr>
              <a:t>Manual: Mobilizations (Grade I &amp; II), myofascial release, muscle energy techniques</a:t>
            </a:r>
            <a:endParaRPr lang="en-US" dirty="0"/>
          </a:p>
          <a:p>
            <a:pPr lvl="1"/>
            <a:endParaRPr lang="en-US" dirty="0">
              <a:cs typeface="Calibri" panose="020F0502020204030204"/>
            </a:endParaRPr>
          </a:p>
        </p:txBody>
      </p:sp>
    </p:spTree>
    <p:extLst>
      <p:ext uri="{BB962C8B-B14F-4D97-AF65-F5344CB8AC3E}">
        <p14:creationId xmlns:p14="http://schemas.microsoft.com/office/powerpoint/2010/main" val="3132992850"/>
      </p:ext>
    </p:extLst>
  </p:cSld>
  <p:clrMapOvr>
    <a:masterClrMapping/>
  </p:clrMapOvr>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99703-938B-0E28-7471-B9A090E8A6E7}"/>
              </a:ext>
            </a:extLst>
          </p:cNvPr>
          <p:cNvSpPr>
            <a:spLocks noGrp="1"/>
          </p:cNvSpPr>
          <p:nvPr>
            <p:ph type="title"/>
          </p:nvPr>
        </p:nvSpPr>
        <p:spPr/>
        <p:txBody>
          <a:bodyPr/>
          <a:lstStyle/>
          <a:p>
            <a:r>
              <a:rPr lang="en-US" dirty="0"/>
              <a:t>AS - PT Treatment Remission Phase</a:t>
            </a:r>
            <a:r>
              <a:rPr lang="en-US" baseline="30000" dirty="0"/>
              <a:t>32,33</a:t>
            </a:r>
          </a:p>
        </p:txBody>
      </p:sp>
      <p:sp>
        <p:nvSpPr>
          <p:cNvPr id="3" name="Content Placeholder 2">
            <a:extLst>
              <a:ext uri="{FF2B5EF4-FFF2-40B4-BE49-F238E27FC236}">
                <a16:creationId xmlns:a16="http://schemas.microsoft.com/office/drawing/2014/main" id="{E73B4BD1-BD9F-B8D1-5F25-57A13C76C51C}"/>
              </a:ext>
            </a:extLst>
          </p:cNvPr>
          <p:cNvSpPr>
            <a:spLocks noGrp="1"/>
          </p:cNvSpPr>
          <p:nvPr>
            <p:ph idx="1"/>
          </p:nvPr>
        </p:nvSpPr>
        <p:spPr>
          <a:xfrm>
            <a:off x="493295" y="1690688"/>
            <a:ext cx="10860505" cy="4802187"/>
          </a:xfrm>
        </p:spPr>
        <p:txBody>
          <a:bodyPr>
            <a:normAutofit/>
          </a:bodyPr>
          <a:lstStyle/>
          <a:p>
            <a:r>
              <a:rPr lang="en-US" sz="3200" b="1"/>
              <a:t>Primary limitation</a:t>
            </a:r>
            <a:r>
              <a:rPr lang="en-US" sz="3200"/>
              <a:t>: pain and restricted mobility of spine (and possibly peripheral joints)</a:t>
            </a:r>
          </a:p>
          <a:p>
            <a:r>
              <a:rPr lang="en-US" sz="3200" b="1"/>
              <a:t>PT Goals</a:t>
            </a:r>
            <a:r>
              <a:rPr lang="en-US" sz="3200"/>
              <a:t>:</a:t>
            </a:r>
          </a:p>
          <a:p>
            <a:pPr lvl="1"/>
            <a:r>
              <a:rPr lang="en-US" sz="2800"/>
              <a:t>Improve body function and reduce pain</a:t>
            </a:r>
          </a:p>
          <a:p>
            <a:pPr lvl="1"/>
            <a:r>
              <a:rPr lang="en-US" sz="2800"/>
              <a:t>Improve ADLs and QOL</a:t>
            </a:r>
          </a:p>
          <a:p>
            <a:r>
              <a:rPr lang="en-US" sz="3200" b="1"/>
              <a:t>Interventions:</a:t>
            </a:r>
          </a:p>
          <a:p>
            <a:pPr lvl="1"/>
            <a:r>
              <a:rPr lang="en-US" sz="2800"/>
              <a:t>Aerobic conditioning </a:t>
            </a:r>
          </a:p>
          <a:p>
            <a:pPr lvl="1"/>
            <a:r>
              <a:rPr lang="en-US" sz="2800"/>
              <a:t>Strength Training: emphasis on core and posterior chain (erector spinae, glutes, latissimus dorsi, etc.)</a:t>
            </a:r>
          </a:p>
          <a:p>
            <a:pPr lvl="1"/>
            <a:r>
              <a:rPr lang="en-US" sz="2800"/>
              <a:t>Pilates/Yoga</a:t>
            </a:r>
          </a:p>
        </p:txBody>
      </p:sp>
    </p:spTree>
    <p:extLst>
      <p:ext uri="{BB962C8B-B14F-4D97-AF65-F5344CB8AC3E}">
        <p14:creationId xmlns:p14="http://schemas.microsoft.com/office/powerpoint/2010/main" val="4143114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76EA3-8809-7D3C-73E4-8A48D4CCF54E}"/>
              </a:ext>
            </a:extLst>
          </p:cNvPr>
          <p:cNvSpPr>
            <a:spLocks noGrp="1"/>
          </p:cNvSpPr>
          <p:nvPr>
            <p:ph type="title"/>
          </p:nvPr>
        </p:nvSpPr>
        <p:spPr>
          <a:xfrm>
            <a:off x="665672" y="379502"/>
            <a:ext cx="10515600" cy="1325563"/>
          </a:xfrm>
        </p:spPr>
        <p:txBody>
          <a:bodyPr/>
          <a:lstStyle/>
          <a:p>
            <a:r>
              <a:rPr lang="en-US" dirty="0"/>
              <a:t>AS - PT Treatment Chronic Phase</a:t>
            </a:r>
            <a:r>
              <a:rPr lang="en-US" baseline="30000" dirty="0"/>
              <a:t>32,33</a:t>
            </a:r>
          </a:p>
        </p:txBody>
      </p:sp>
      <p:sp>
        <p:nvSpPr>
          <p:cNvPr id="3" name="Content Placeholder 2">
            <a:extLst>
              <a:ext uri="{FF2B5EF4-FFF2-40B4-BE49-F238E27FC236}">
                <a16:creationId xmlns:a16="http://schemas.microsoft.com/office/drawing/2014/main" id="{1A2644DD-EE88-B29C-372A-64DD664D6EAA}"/>
              </a:ext>
            </a:extLst>
          </p:cNvPr>
          <p:cNvSpPr>
            <a:spLocks noGrp="1"/>
          </p:cNvSpPr>
          <p:nvPr>
            <p:ph idx="1"/>
          </p:nvPr>
        </p:nvSpPr>
        <p:spPr>
          <a:xfrm>
            <a:off x="505326" y="1588168"/>
            <a:ext cx="10848474" cy="4904707"/>
          </a:xfrm>
        </p:spPr>
        <p:txBody>
          <a:bodyPr vert="horz" lIns="91440" tIns="45720" rIns="91440" bIns="45720" rtlCol="0" anchor="t">
            <a:normAutofit lnSpcReduction="10000"/>
          </a:bodyPr>
          <a:lstStyle/>
          <a:p>
            <a:r>
              <a:rPr lang="en-US" sz="3200" b="1"/>
              <a:t>Primary limitation</a:t>
            </a:r>
            <a:r>
              <a:rPr lang="en-US" sz="3200"/>
              <a:t>: formation of ankylose (fusion) resulting in total rigidity of the spine </a:t>
            </a:r>
          </a:p>
          <a:p>
            <a:r>
              <a:rPr lang="en-US" sz="3200" b="1"/>
              <a:t>PT Goals</a:t>
            </a:r>
            <a:r>
              <a:rPr lang="en-US" sz="3200"/>
              <a:t>:</a:t>
            </a:r>
            <a:endParaRPr lang="en-US" sz="3200">
              <a:cs typeface="Calibri"/>
            </a:endParaRPr>
          </a:p>
          <a:p>
            <a:pPr lvl="1"/>
            <a:r>
              <a:rPr lang="en-US" sz="2800"/>
              <a:t>Enable patient to maintain residual function </a:t>
            </a:r>
            <a:endParaRPr lang="en-US" sz="2800">
              <a:cs typeface="Calibri"/>
            </a:endParaRPr>
          </a:p>
          <a:p>
            <a:pPr lvl="1"/>
            <a:r>
              <a:rPr lang="en-US" sz="2800"/>
              <a:t>Improve ADLs</a:t>
            </a:r>
            <a:endParaRPr lang="en-US" sz="2800">
              <a:cs typeface="Calibri"/>
            </a:endParaRPr>
          </a:p>
          <a:p>
            <a:r>
              <a:rPr lang="en-US" sz="3200" b="1"/>
              <a:t>Interventions:</a:t>
            </a:r>
            <a:endParaRPr lang="en-US" sz="3200" b="1">
              <a:cs typeface="Calibri"/>
            </a:endParaRPr>
          </a:p>
          <a:p>
            <a:pPr lvl="1"/>
            <a:r>
              <a:rPr lang="en-US" sz="2800"/>
              <a:t>Function activities: training in ADLs</a:t>
            </a:r>
            <a:endParaRPr lang="en-US" sz="2800">
              <a:cs typeface="Calibri"/>
            </a:endParaRPr>
          </a:p>
          <a:p>
            <a:pPr lvl="1"/>
            <a:r>
              <a:rPr lang="en-US" sz="2800"/>
              <a:t>Home Exercise Program: progressive strengthening, ROM, flexibility/stretching </a:t>
            </a:r>
            <a:endParaRPr lang="en-US" sz="2800">
              <a:cs typeface="Calibri"/>
            </a:endParaRPr>
          </a:p>
          <a:p>
            <a:pPr lvl="1"/>
            <a:r>
              <a:rPr lang="en-US" sz="2800"/>
              <a:t>Sporting activities for aerobic fitness: jogging, cycling, swimming </a:t>
            </a:r>
          </a:p>
          <a:p>
            <a:pPr lvl="1"/>
            <a:r>
              <a:rPr lang="en-US" sz="2800"/>
              <a:t>Education: importances of maintaining an active lifestyle </a:t>
            </a:r>
            <a:endParaRPr lang="en-US" sz="2800">
              <a:cs typeface="Calibri"/>
            </a:endParaRPr>
          </a:p>
        </p:txBody>
      </p:sp>
    </p:spTree>
    <p:extLst>
      <p:ext uri="{BB962C8B-B14F-4D97-AF65-F5344CB8AC3E}">
        <p14:creationId xmlns:p14="http://schemas.microsoft.com/office/powerpoint/2010/main" val="1616352897"/>
      </p:ext>
    </p:extLst>
  </p:cSld>
  <p:clrMapOvr>
    <a:masterClrMapping/>
  </p:clrMapOvr>
  <p:extLst>
    <p:ext uri="{6950BFC3-D8DA-4A85-94F7-54DA5524770B}">
      <p188:commentRel xmlns:p188="http://schemas.microsoft.com/office/powerpoint/2018/8/main" r:id="rId3"/>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6242C-A3B0-E234-9902-C1E010B9145F}"/>
              </a:ext>
            </a:extLst>
          </p:cNvPr>
          <p:cNvSpPr>
            <a:spLocks noGrp="1"/>
          </p:cNvSpPr>
          <p:nvPr>
            <p:ph type="title"/>
          </p:nvPr>
        </p:nvSpPr>
        <p:spPr/>
        <p:txBody>
          <a:bodyPr/>
          <a:lstStyle/>
          <a:p>
            <a:r>
              <a:rPr lang="en-US" dirty="0"/>
              <a:t>AS – Considerations</a:t>
            </a:r>
            <a:r>
              <a:rPr lang="en-US" baseline="30000" dirty="0"/>
              <a:t>32</a:t>
            </a:r>
          </a:p>
        </p:txBody>
      </p:sp>
      <p:sp>
        <p:nvSpPr>
          <p:cNvPr id="3" name="Content Placeholder 2">
            <a:extLst>
              <a:ext uri="{FF2B5EF4-FFF2-40B4-BE49-F238E27FC236}">
                <a16:creationId xmlns:a16="http://schemas.microsoft.com/office/drawing/2014/main" id="{E45A2488-BEF7-FEF4-DAE1-370016C7CDD1}"/>
              </a:ext>
            </a:extLst>
          </p:cNvPr>
          <p:cNvSpPr>
            <a:spLocks noGrp="1"/>
          </p:cNvSpPr>
          <p:nvPr>
            <p:ph idx="1"/>
          </p:nvPr>
        </p:nvSpPr>
        <p:spPr/>
        <p:txBody>
          <a:bodyPr vert="horz" lIns="91440" tIns="45720" rIns="91440" bIns="45720" rtlCol="0" anchor="t">
            <a:normAutofit/>
          </a:bodyPr>
          <a:lstStyle/>
          <a:p>
            <a:r>
              <a:rPr lang="en-US"/>
              <a:t>Upper Cervical Instability </a:t>
            </a:r>
          </a:p>
          <a:p>
            <a:r>
              <a:rPr lang="en-US"/>
              <a:t>Manual therapy – can be beneficial to patients with AS, but if there is evidence of spinal fusion HVLA techniques are contraindicated </a:t>
            </a:r>
            <a:endParaRPr lang="en-US">
              <a:cs typeface="Calibri"/>
            </a:endParaRPr>
          </a:p>
          <a:p>
            <a:r>
              <a:rPr lang="en-US"/>
              <a:t>Fatigue – allow for adequate periods of rest </a:t>
            </a:r>
          </a:p>
          <a:p>
            <a:r>
              <a:rPr lang="en-US">
                <a:cs typeface="Calibri"/>
              </a:rPr>
              <a:t>Immunocompromised</a:t>
            </a:r>
          </a:p>
        </p:txBody>
      </p:sp>
    </p:spTree>
    <p:extLst>
      <p:ext uri="{BB962C8B-B14F-4D97-AF65-F5344CB8AC3E}">
        <p14:creationId xmlns:p14="http://schemas.microsoft.com/office/powerpoint/2010/main" val="3363904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628A0-3F91-1517-8C15-66206AABAB60}"/>
              </a:ext>
            </a:extLst>
          </p:cNvPr>
          <p:cNvSpPr>
            <a:spLocks noGrp="1"/>
          </p:cNvSpPr>
          <p:nvPr>
            <p:ph type="title"/>
          </p:nvPr>
        </p:nvSpPr>
        <p:spPr/>
        <p:txBody>
          <a:bodyPr/>
          <a:lstStyle/>
          <a:p>
            <a:r>
              <a:rPr lang="en-US">
                <a:ea typeface="Calibri Light"/>
                <a:cs typeface="Calibri Light"/>
              </a:rPr>
              <a:t>Arthritis</a:t>
            </a:r>
            <a:r>
              <a:rPr lang="en-US" baseline="30000">
                <a:ea typeface="Calibri Light"/>
                <a:cs typeface="Calibri Light"/>
              </a:rPr>
              <a:t>2</a:t>
            </a:r>
            <a:endParaRPr lang="en-US" baseline="30000"/>
          </a:p>
        </p:txBody>
      </p:sp>
      <p:graphicFrame>
        <p:nvGraphicFramePr>
          <p:cNvPr id="5" name="Content Placeholder 2">
            <a:extLst>
              <a:ext uri="{FF2B5EF4-FFF2-40B4-BE49-F238E27FC236}">
                <a16:creationId xmlns:a16="http://schemas.microsoft.com/office/drawing/2014/main" id="{8E499DB2-A0BB-2603-B843-75742492E2A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3846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81A45-5CE4-C828-D98A-D32195599B90}"/>
              </a:ext>
            </a:extLst>
          </p:cNvPr>
          <p:cNvSpPr>
            <a:spLocks noGrp="1"/>
          </p:cNvSpPr>
          <p:nvPr>
            <p:ph type="title"/>
          </p:nvPr>
        </p:nvSpPr>
        <p:spPr>
          <a:xfrm>
            <a:off x="2578976" y="509642"/>
            <a:ext cx="7480737" cy="1869864"/>
          </a:xfrm>
        </p:spPr>
        <p:txBody>
          <a:bodyPr>
            <a:normAutofit fontScale="90000"/>
          </a:bodyPr>
          <a:lstStyle/>
          <a:p>
            <a:pPr algn="ctr"/>
            <a:r>
              <a:rPr lang="en-US" sz="4900" b="1" dirty="0">
                <a:solidFill>
                  <a:schemeClr val="bg1"/>
                </a:solidFill>
              </a:rPr>
              <a:t>Psoriatic Arthritis (PsA) </a:t>
            </a:r>
            <a:br>
              <a:rPr lang="en-US" sz="4900" b="1" dirty="0"/>
            </a:br>
            <a:r>
              <a:rPr lang="en-US" sz="4900" b="1" dirty="0">
                <a:solidFill>
                  <a:schemeClr val="bg1"/>
                </a:solidFill>
              </a:rPr>
              <a:t>- </a:t>
            </a:r>
            <a:br>
              <a:rPr lang="en-US" sz="4900" b="1" dirty="0"/>
            </a:br>
            <a:r>
              <a:rPr lang="en-US" sz="4900" b="1" dirty="0">
                <a:solidFill>
                  <a:schemeClr val="bg1"/>
                </a:solidFill>
              </a:rPr>
              <a:t>(Peripheral Spondyloarthritis)</a:t>
            </a:r>
            <a:br>
              <a:rPr lang="en-US" b="1" dirty="0">
                <a:solidFill>
                  <a:schemeClr val="bg1"/>
                </a:solidFill>
              </a:rPr>
            </a:br>
            <a:endParaRPr lang="en-US" dirty="0">
              <a:cs typeface="Calibri Light"/>
            </a:endParaRPr>
          </a:p>
        </p:txBody>
      </p:sp>
      <p:pic>
        <p:nvPicPr>
          <p:cNvPr id="3" name="Picture 2">
            <a:extLst>
              <a:ext uri="{FF2B5EF4-FFF2-40B4-BE49-F238E27FC236}">
                <a16:creationId xmlns:a16="http://schemas.microsoft.com/office/drawing/2014/main" id="{0B0A8FED-8F89-9FDF-C00E-94EF04A2EEBB}"/>
              </a:ext>
            </a:extLst>
          </p:cNvPr>
          <p:cNvPicPr>
            <a:picLocks noChangeAspect="1"/>
          </p:cNvPicPr>
          <p:nvPr/>
        </p:nvPicPr>
        <p:blipFill>
          <a:blip r:embed="rId2"/>
          <a:stretch>
            <a:fillRect/>
          </a:stretch>
        </p:blipFill>
        <p:spPr>
          <a:xfrm>
            <a:off x="3632473" y="2297660"/>
            <a:ext cx="5373743" cy="4404163"/>
          </a:xfrm>
          <a:prstGeom prst="rect">
            <a:avLst/>
          </a:prstGeom>
        </p:spPr>
      </p:pic>
    </p:spTree>
    <p:extLst>
      <p:ext uri="{BB962C8B-B14F-4D97-AF65-F5344CB8AC3E}">
        <p14:creationId xmlns:p14="http://schemas.microsoft.com/office/powerpoint/2010/main" val="184112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D0264-4600-FC20-8C86-2DC19055C8C5}"/>
              </a:ext>
            </a:extLst>
          </p:cNvPr>
          <p:cNvSpPr>
            <a:spLocks noGrp="1"/>
          </p:cNvSpPr>
          <p:nvPr>
            <p:ph type="title"/>
          </p:nvPr>
        </p:nvSpPr>
        <p:spPr>
          <a:xfrm>
            <a:off x="737558" y="221351"/>
            <a:ext cx="10515600" cy="1325563"/>
          </a:xfrm>
        </p:spPr>
        <p:txBody>
          <a:bodyPr/>
          <a:lstStyle/>
          <a:p>
            <a:r>
              <a:rPr lang="en-US" dirty="0"/>
              <a:t>PsA – Overview</a:t>
            </a:r>
            <a:r>
              <a:rPr lang="en-US" baseline="30000" dirty="0"/>
              <a:t>11, 34</a:t>
            </a:r>
          </a:p>
        </p:txBody>
      </p:sp>
      <p:sp>
        <p:nvSpPr>
          <p:cNvPr id="3" name="Content Placeholder 2">
            <a:extLst>
              <a:ext uri="{FF2B5EF4-FFF2-40B4-BE49-F238E27FC236}">
                <a16:creationId xmlns:a16="http://schemas.microsoft.com/office/drawing/2014/main" id="{489BBE42-49CA-9E57-9D4E-D1C9EC4F023E}"/>
              </a:ext>
            </a:extLst>
          </p:cNvPr>
          <p:cNvSpPr>
            <a:spLocks noGrp="1"/>
          </p:cNvSpPr>
          <p:nvPr>
            <p:ph idx="1"/>
          </p:nvPr>
        </p:nvSpPr>
        <p:spPr>
          <a:xfrm>
            <a:off x="622540" y="1552455"/>
            <a:ext cx="10515600" cy="4351338"/>
          </a:xfrm>
        </p:spPr>
        <p:txBody>
          <a:bodyPr vert="horz" lIns="91440" tIns="45720" rIns="91440" bIns="45720" rtlCol="0" anchor="t">
            <a:normAutofit/>
          </a:bodyPr>
          <a:lstStyle/>
          <a:p>
            <a:r>
              <a:rPr lang="en-US" dirty="0"/>
              <a:t>Psoriatic Arthritis: a chronic, progressive, inflammatory joint disease typically associated with psoriasis</a:t>
            </a:r>
          </a:p>
          <a:p>
            <a:r>
              <a:rPr lang="en-US" dirty="0"/>
              <a:t>Affects both peripheral joints and axial skeleton causing pain, stiffness, swelling, and joint destruction </a:t>
            </a:r>
            <a:endParaRPr lang="en-US" dirty="0">
              <a:ea typeface="Calibri"/>
              <a:cs typeface="Calibri"/>
            </a:endParaRPr>
          </a:p>
          <a:p>
            <a:endParaRPr lang="en-US" dirty="0">
              <a:ea typeface="Calibri"/>
              <a:cs typeface="Calibri"/>
            </a:endParaRPr>
          </a:p>
        </p:txBody>
      </p:sp>
      <p:pic>
        <p:nvPicPr>
          <p:cNvPr id="8" name="Picture 7" descr="Dr. John Cush on X: &quot;Best of 2023: Does Biologic Treatment in Psoriasis  Reduce the Risk of Psoriatic Arthritis? https://t.co/9xn7lvxPiG  https://t.co/PFYUISEKLe&quot; / X">
            <a:extLst>
              <a:ext uri="{FF2B5EF4-FFF2-40B4-BE49-F238E27FC236}">
                <a16:creationId xmlns:a16="http://schemas.microsoft.com/office/drawing/2014/main" id="{F468BF28-810C-030A-1AB8-B1828ED9460A}"/>
              </a:ext>
            </a:extLst>
          </p:cNvPr>
          <p:cNvPicPr>
            <a:picLocks noChangeAspect="1"/>
          </p:cNvPicPr>
          <p:nvPr/>
        </p:nvPicPr>
        <p:blipFill rotWithShape="1">
          <a:blip r:embed="rId3"/>
          <a:srcRect l="-1863" t="725" r="1242" b="7246"/>
          <a:stretch/>
        </p:blipFill>
        <p:spPr>
          <a:xfrm>
            <a:off x="4261169" y="3960056"/>
            <a:ext cx="3572036" cy="2770528"/>
          </a:xfrm>
          <a:prstGeom prst="rect">
            <a:avLst/>
          </a:prstGeom>
        </p:spPr>
      </p:pic>
    </p:spTree>
    <p:extLst>
      <p:ext uri="{BB962C8B-B14F-4D97-AF65-F5344CB8AC3E}">
        <p14:creationId xmlns:p14="http://schemas.microsoft.com/office/powerpoint/2010/main" val="2350943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36690-63E6-45C1-0D22-6C5450A7FABC}"/>
              </a:ext>
            </a:extLst>
          </p:cNvPr>
          <p:cNvSpPr>
            <a:spLocks noGrp="1"/>
          </p:cNvSpPr>
          <p:nvPr>
            <p:ph type="title"/>
          </p:nvPr>
        </p:nvSpPr>
        <p:spPr/>
        <p:txBody>
          <a:bodyPr/>
          <a:lstStyle/>
          <a:p>
            <a:r>
              <a:rPr lang="en-US" dirty="0"/>
              <a:t>PsA – Clinically Relevant Anatomy</a:t>
            </a:r>
            <a:r>
              <a:rPr lang="en-US" baseline="30000" dirty="0"/>
              <a:t>35</a:t>
            </a:r>
          </a:p>
        </p:txBody>
      </p:sp>
      <p:sp>
        <p:nvSpPr>
          <p:cNvPr id="3" name="Content Placeholder 2">
            <a:extLst>
              <a:ext uri="{FF2B5EF4-FFF2-40B4-BE49-F238E27FC236}">
                <a16:creationId xmlns:a16="http://schemas.microsoft.com/office/drawing/2014/main" id="{64DF9108-807F-B0D3-5878-30DC5087347C}"/>
              </a:ext>
            </a:extLst>
          </p:cNvPr>
          <p:cNvSpPr>
            <a:spLocks noGrp="1"/>
          </p:cNvSpPr>
          <p:nvPr>
            <p:ph idx="1"/>
          </p:nvPr>
        </p:nvSpPr>
        <p:spPr>
          <a:xfrm>
            <a:off x="838200" y="1825625"/>
            <a:ext cx="5588237" cy="4351338"/>
          </a:xfrm>
        </p:spPr>
        <p:txBody>
          <a:bodyPr/>
          <a:lstStyle/>
          <a:p>
            <a:r>
              <a:rPr lang="en-US"/>
              <a:t>Fingers and toes </a:t>
            </a:r>
            <a:r>
              <a:rPr lang="en-US" i="1"/>
              <a:t>(dactylitis)</a:t>
            </a:r>
            <a:endParaRPr lang="en-US"/>
          </a:p>
          <a:p>
            <a:r>
              <a:rPr lang="en-US"/>
              <a:t>Distal interphalangeal joints </a:t>
            </a:r>
          </a:p>
          <a:p>
            <a:r>
              <a:rPr lang="en-US"/>
              <a:t>Peripheral tendons </a:t>
            </a:r>
            <a:r>
              <a:rPr lang="en-US" i="1"/>
              <a:t>(enthesitis)</a:t>
            </a:r>
            <a:r>
              <a:rPr lang="en-US"/>
              <a:t> </a:t>
            </a:r>
          </a:p>
          <a:p>
            <a:r>
              <a:rPr lang="en-US"/>
              <a:t>Skin </a:t>
            </a:r>
            <a:r>
              <a:rPr lang="en-US" i="1"/>
              <a:t>(psoriasis) </a:t>
            </a:r>
          </a:p>
          <a:p>
            <a:r>
              <a:rPr lang="en-US"/>
              <a:t>SI Joints </a:t>
            </a:r>
            <a:r>
              <a:rPr lang="en-US" i="1"/>
              <a:t>(sacroiliitis)</a:t>
            </a:r>
            <a:endParaRPr lang="en-US"/>
          </a:p>
        </p:txBody>
      </p:sp>
      <p:pic>
        <p:nvPicPr>
          <p:cNvPr id="4" name="Picture 3">
            <a:extLst>
              <a:ext uri="{FF2B5EF4-FFF2-40B4-BE49-F238E27FC236}">
                <a16:creationId xmlns:a16="http://schemas.microsoft.com/office/drawing/2014/main" id="{88576784-CAD9-874A-402E-A0036192CEAB}"/>
              </a:ext>
            </a:extLst>
          </p:cNvPr>
          <p:cNvPicPr>
            <a:picLocks noChangeAspect="1"/>
          </p:cNvPicPr>
          <p:nvPr/>
        </p:nvPicPr>
        <p:blipFill rotWithShape="1">
          <a:blip r:embed="rId3"/>
          <a:srcRect b="7015"/>
          <a:stretch/>
        </p:blipFill>
        <p:spPr>
          <a:xfrm>
            <a:off x="7725508" y="1552418"/>
            <a:ext cx="3194538" cy="5013697"/>
          </a:xfrm>
          <a:prstGeom prst="rect">
            <a:avLst/>
          </a:prstGeom>
        </p:spPr>
      </p:pic>
    </p:spTree>
    <p:extLst>
      <p:ext uri="{BB962C8B-B14F-4D97-AF65-F5344CB8AC3E}">
        <p14:creationId xmlns:p14="http://schemas.microsoft.com/office/powerpoint/2010/main" val="401463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67FB0-C312-A43B-B269-F2502255DA76}"/>
              </a:ext>
            </a:extLst>
          </p:cNvPr>
          <p:cNvSpPr>
            <a:spLocks noGrp="1"/>
          </p:cNvSpPr>
          <p:nvPr>
            <p:ph type="title"/>
          </p:nvPr>
        </p:nvSpPr>
        <p:spPr/>
        <p:txBody>
          <a:bodyPr/>
          <a:lstStyle/>
          <a:p>
            <a:r>
              <a:rPr lang="en-US" dirty="0"/>
              <a:t>PsA –Epidemiology/Etiology</a:t>
            </a:r>
            <a:r>
              <a:rPr lang="en-US" baseline="30000" dirty="0"/>
              <a:t>34</a:t>
            </a:r>
          </a:p>
        </p:txBody>
      </p:sp>
      <p:sp>
        <p:nvSpPr>
          <p:cNvPr id="3" name="Content Placeholder 2">
            <a:extLst>
              <a:ext uri="{FF2B5EF4-FFF2-40B4-BE49-F238E27FC236}">
                <a16:creationId xmlns:a16="http://schemas.microsoft.com/office/drawing/2014/main" id="{C0DE0DA3-F517-E19D-AF38-79B5602710EC}"/>
              </a:ext>
            </a:extLst>
          </p:cNvPr>
          <p:cNvSpPr>
            <a:spLocks noGrp="1"/>
          </p:cNvSpPr>
          <p:nvPr>
            <p:ph idx="1"/>
          </p:nvPr>
        </p:nvSpPr>
        <p:spPr/>
        <p:txBody>
          <a:bodyPr/>
          <a:lstStyle/>
          <a:p>
            <a:r>
              <a:rPr lang="en-US"/>
              <a:t>Affects 0.05%-0.25% in general population</a:t>
            </a:r>
          </a:p>
          <a:p>
            <a:r>
              <a:rPr lang="en-US"/>
              <a:t>Affects 6%-41% in patients with psoriasis</a:t>
            </a:r>
          </a:p>
          <a:p>
            <a:r>
              <a:rPr lang="en-US"/>
              <a:t>Age at onset: 30-55 years old</a:t>
            </a:r>
          </a:p>
          <a:p>
            <a:r>
              <a:rPr lang="en-US"/>
              <a:t>Etiology </a:t>
            </a:r>
          </a:p>
          <a:p>
            <a:pPr lvl="1"/>
            <a:r>
              <a:rPr lang="en-US"/>
              <a:t>Genetics </a:t>
            </a:r>
          </a:p>
          <a:p>
            <a:pPr lvl="1"/>
            <a:r>
              <a:rPr lang="en-US"/>
              <a:t>Trauma and infection</a:t>
            </a:r>
          </a:p>
          <a:p>
            <a:pPr lvl="1"/>
            <a:r>
              <a:rPr lang="en-US"/>
              <a:t>Diagnosis of psoriasis </a:t>
            </a:r>
          </a:p>
        </p:txBody>
      </p:sp>
    </p:spTree>
    <p:extLst>
      <p:ext uri="{BB962C8B-B14F-4D97-AF65-F5344CB8AC3E}">
        <p14:creationId xmlns:p14="http://schemas.microsoft.com/office/powerpoint/2010/main" val="3193308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B2D30-B6DC-0E13-3F21-F959D3B263AB}"/>
              </a:ext>
            </a:extLst>
          </p:cNvPr>
          <p:cNvSpPr>
            <a:spLocks noGrp="1"/>
          </p:cNvSpPr>
          <p:nvPr>
            <p:ph type="title"/>
          </p:nvPr>
        </p:nvSpPr>
        <p:spPr/>
        <p:txBody>
          <a:bodyPr/>
          <a:lstStyle/>
          <a:p>
            <a:r>
              <a:rPr lang="en-US" dirty="0"/>
              <a:t>PsA – Clinical Presentation</a:t>
            </a:r>
            <a:r>
              <a:rPr lang="en-US" baseline="30000" dirty="0"/>
              <a:t>34</a:t>
            </a:r>
          </a:p>
        </p:txBody>
      </p:sp>
      <p:sp>
        <p:nvSpPr>
          <p:cNvPr id="3" name="Content Placeholder 2">
            <a:extLst>
              <a:ext uri="{FF2B5EF4-FFF2-40B4-BE49-F238E27FC236}">
                <a16:creationId xmlns:a16="http://schemas.microsoft.com/office/drawing/2014/main" id="{FC4767C5-DC9B-6330-9A1E-2E6C98A715A6}"/>
              </a:ext>
            </a:extLst>
          </p:cNvPr>
          <p:cNvSpPr>
            <a:spLocks noGrp="1"/>
          </p:cNvSpPr>
          <p:nvPr>
            <p:ph idx="1"/>
          </p:nvPr>
        </p:nvSpPr>
        <p:spPr>
          <a:xfrm>
            <a:off x="738555" y="1582615"/>
            <a:ext cx="7113004" cy="4601797"/>
          </a:xfrm>
        </p:spPr>
        <p:txBody>
          <a:bodyPr/>
          <a:lstStyle/>
          <a:p>
            <a:r>
              <a:rPr lang="en-US"/>
              <a:t>Inflammation, pain, stiffness, and swelling in joints</a:t>
            </a:r>
          </a:p>
          <a:p>
            <a:r>
              <a:rPr lang="en-US"/>
              <a:t>Dactylitis “sausage fingers” </a:t>
            </a:r>
          </a:p>
          <a:p>
            <a:r>
              <a:rPr lang="en-US"/>
              <a:t>Enthesitis </a:t>
            </a:r>
          </a:p>
          <a:p>
            <a:r>
              <a:rPr lang="en-US"/>
              <a:t>Nail changes (dents, crumbling, separation from nail bed)</a:t>
            </a:r>
          </a:p>
          <a:p>
            <a:r>
              <a:rPr lang="en-US"/>
              <a:t>Skin lesions (dry, red patches, gray scales)</a:t>
            </a:r>
          </a:p>
          <a:p>
            <a:r>
              <a:rPr lang="en-US"/>
              <a:t>Inflammatory back pain </a:t>
            </a:r>
          </a:p>
          <a:p>
            <a:pPr marL="0" indent="0">
              <a:buNone/>
            </a:pPr>
            <a:endParaRPr lang="en-US"/>
          </a:p>
          <a:p>
            <a:endParaRPr lang="en-US"/>
          </a:p>
        </p:txBody>
      </p:sp>
      <p:pic>
        <p:nvPicPr>
          <p:cNvPr id="4" name="Picture 3">
            <a:extLst>
              <a:ext uri="{FF2B5EF4-FFF2-40B4-BE49-F238E27FC236}">
                <a16:creationId xmlns:a16="http://schemas.microsoft.com/office/drawing/2014/main" id="{E9891DA8-D199-0ED6-7E63-BC494887C094}"/>
              </a:ext>
            </a:extLst>
          </p:cNvPr>
          <p:cNvPicPr>
            <a:picLocks noChangeAspect="1"/>
          </p:cNvPicPr>
          <p:nvPr/>
        </p:nvPicPr>
        <p:blipFill>
          <a:blip r:embed="rId3"/>
          <a:stretch>
            <a:fillRect/>
          </a:stretch>
        </p:blipFill>
        <p:spPr>
          <a:xfrm>
            <a:off x="7115908" y="4673835"/>
            <a:ext cx="4997366" cy="2086033"/>
          </a:xfrm>
          <a:prstGeom prst="rect">
            <a:avLst/>
          </a:prstGeom>
        </p:spPr>
      </p:pic>
      <p:pic>
        <p:nvPicPr>
          <p:cNvPr id="5" name="Picture 4">
            <a:extLst>
              <a:ext uri="{FF2B5EF4-FFF2-40B4-BE49-F238E27FC236}">
                <a16:creationId xmlns:a16="http://schemas.microsoft.com/office/drawing/2014/main" id="{0340EA23-EC3B-CA0F-38FB-9C1D60178CD5}"/>
              </a:ext>
            </a:extLst>
          </p:cNvPr>
          <p:cNvPicPr>
            <a:picLocks noChangeAspect="1"/>
          </p:cNvPicPr>
          <p:nvPr/>
        </p:nvPicPr>
        <p:blipFill>
          <a:blip r:embed="rId4"/>
          <a:stretch>
            <a:fillRect/>
          </a:stretch>
        </p:blipFill>
        <p:spPr>
          <a:xfrm>
            <a:off x="8289345" y="365125"/>
            <a:ext cx="3164100" cy="4210294"/>
          </a:xfrm>
          <a:prstGeom prst="rect">
            <a:avLst/>
          </a:prstGeom>
        </p:spPr>
      </p:pic>
    </p:spTree>
    <p:extLst>
      <p:ext uri="{BB962C8B-B14F-4D97-AF65-F5344CB8AC3E}">
        <p14:creationId xmlns:p14="http://schemas.microsoft.com/office/powerpoint/2010/main" val="24309570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60734-B517-941A-9D9E-2CCD403872B6}"/>
              </a:ext>
            </a:extLst>
          </p:cNvPr>
          <p:cNvSpPr>
            <a:spLocks noGrp="1"/>
          </p:cNvSpPr>
          <p:nvPr>
            <p:ph type="title"/>
          </p:nvPr>
        </p:nvSpPr>
        <p:spPr/>
        <p:txBody>
          <a:bodyPr/>
          <a:lstStyle/>
          <a:p>
            <a:r>
              <a:rPr lang="en-US" dirty="0">
                <a:cs typeface="Calibri Light"/>
              </a:rPr>
              <a:t>PsA – Subtypes</a:t>
            </a:r>
            <a:r>
              <a:rPr lang="en-US" baseline="30000" dirty="0">
                <a:cs typeface="Calibri Light"/>
              </a:rPr>
              <a:t>34</a:t>
            </a:r>
            <a:r>
              <a:rPr lang="en-US" dirty="0">
                <a:cs typeface="Calibri Light"/>
              </a:rPr>
              <a:t> </a:t>
            </a:r>
          </a:p>
        </p:txBody>
      </p:sp>
      <p:sp>
        <p:nvSpPr>
          <p:cNvPr id="3" name="Content Placeholder 2">
            <a:extLst>
              <a:ext uri="{FF2B5EF4-FFF2-40B4-BE49-F238E27FC236}">
                <a16:creationId xmlns:a16="http://schemas.microsoft.com/office/drawing/2014/main" id="{4ECEB024-DE3E-8D81-BD70-4C72BFF36C44}"/>
              </a:ext>
            </a:extLst>
          </p:cNvPr>
          <p:cNvSpPr>
            <a:spLocks noGrp="1"/>
          </p:cNvSpPr>
          <p:nvPr>
            <p:ph idx="1"/>
          </p:nvPr>
        </p:nvSpPr>
        <p:spPr/>
        <p:txBody>
          <a:bodyPr vert="horz" lIns="91440" tIns="45720" rIns="91440" bIns="45720" rtlCol="0" anchor="t">
            <a:normAutofit lnSpcReduction="10000"/>
          </a:bodyPr>
          <a:lstStyle/>
          <a:p>
            <a:r>
              <a:rPr lang="en-US" sz="3200" dirty="0">
                <a:ea typeface="+mn-lt"/>
                <a:cs typeface="+mn-lt"/>
              </a:rPr>
              <a:t>Oligoarticular – asymmetric and involves less than 5 small or large joints</a:t>
            </a:r>
            <a:endParaRPr lang="en-US" dirty="0">
              <a:latin typeface="Calibri"/>
              <a:cs typeface="Calibri"/>
            </a:endParaRPr>
          </a:p>
          <a:p>
            <a:r>
              <a:rPr lang="en-US" sz="3200" dirty="0">
                <a:ea typeface="+mn-lt"/>
                <a:cs typeface="+mn-lt"/>
              </a:rPr>
              <a:t>Polyarticular – usually symmetric and involves more than 5 small or large joints</a:t>
            </a:r>
            <a:endParaRPr lang="en-US" dirty="0">
              <a:ea typeface="+mn-lt"/>
              <a:cs typeface="+mn-lt"/>
            </a:endParaRPr>
          </a:p>
          <a:p>
            <a:r>
              <a:rPr lang="en-US" sz="3200" dirty="0">
                <a:ea typeface="+mn-lt"/>
                <a:cs typeface="+mn-lt"/>
              </a:rPr>
              <a:t>Distal – prominent involvement of the distal interphalangeal joints</a:t>
            </a:r>
            <a:endParaRPr lang="en-US" dirty="0">
              <a:cs typeface="Calibri" panose="020F0502020204030204"/>
            </a:endParaRPr>
          </a:p>
          <a:p>
            <a:r>
              <a:rPr lang="en-US" sz="3200" dirty="0">
                <a:ea typeface="+mn-lt"/>
                <a:cs typeface="+mn-lt"/>
              </a:rPr>
              <a:t>Arthritis </a:t>
            </a:r>
            <a:r>
              <a:rPr lang="en-US" sz="3200" dirty="0" err="1">
                <a:ea typeface="+mn-lt"/>
                <a:cs typeface="+mn-lt"/>
              </a:rPr>
              <a:t>mutilans</a:t>
            </a:r>
            <a:r>
              <a:rPr lang="en-US" sz="3200" dirty="0">
                <a:ea typeface="+mn-lt"/>
                <a:cs typeface="+mn-lt"/>
              </a:rPr>
              <a:t> – severe destructive joint disease with deformities, especially in the hands and feet</a:t>
            </a:r>
            <a:endParaRPr lang="en-US" dirty="0"/>
          </a:p>
          <a:p>
            <a:r>
              <a:rPr lang="en-US" sz="3200" dirty="0">
                <a:ea typeface="+mn-lt"/>
                <a:cs typeface="+mn-lt"/>
              </a:rPr>
              <a:t>Spondylitis – affecting the spine </a:t>
            </a:r>
            <a:endParaRPr lang="en-US" sz="3200" dirty="0">
              <a:cs typeface="Calibri"/>
            </a:endParaRPr>
          </a:p>
          <a:p>
            <a:pPr>
              <a:buFont typeface="Arial" panose="020B0604020202020204" pitchFamily="34" charset="0"/>
              <a:buChar char="•"/>
            </a:pPr>
            <a:endParaRPr lang="en-US" sz="3200" dirty="0">
              <a:latin typeface="Calibri"/>
              <a:cs typeface="Calibri"/>
            </a:endParaRPr>
          </a:p>
        </p:txBody>
      </p:sp>
    </p:spTree>
    <p:extLst>
      <p:ext uri="{BB962C8B-B14F-4D97-AF65-F5344CB8AC3E}">
        <p14:creationId xmlns:p14="http://schemas.microsoft.com/office/powerpoint/2010/main" val="438953559"/>
      </p:ext>
    </p:extLst>
  </p:cSld>
  <p:clrMapOvr>
    <a:masterClrMapping/>
  </p:clrMapOvr>
  <p:extLst>
    <p:ext uri="{6950BFC3-D8DA-4A85-94F7-54DA5524770B}">
      <p188:commentRel xmlns:p188="http://schemas.microsoft.com/office/powerpoint/2018/8/main" r:id="rId3"/>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60EF-9B70-418E-C864-85AACDDBD8C6}"/>
              </a:ext>
            </a:extLst>
          </p:cNvPr>
          <p:cNvSpPr>
            <a:spLocks noGrp="1"/>
          </p:cNvSpPr>
          <p:nvPr>
            <p:ph type="title"/>
          </p:nvPr>
        </p:nvSpPr>
        <p:spPr/>
        <p:txBody>
          <a:bodyPr/>
          <a:lstStyle/>
          <a:p>
            <a:r>
              <a:rPr lang="en-US" dirty="0"/>
              <a:t>PsA – Complications/Comorbidities</a:t>
            </a:r>
            <a:r>
              <a:rPr lang="en-US" baseline="30000" dirty="0"/>
              <a:t>11, 34</a:t>
            </a:r>
            <a:r>
              <a:rPr lang="en-US" dirty="0"/>
              <a:t> </a:t>
            </a:r>
          </a:p>
        </p:txBody>
      </p:sp>
      <p:sp>
        <p:nvSpPr>
          <p:cNvPr id="3" name="Content Placeholder 2">
            <a:extLst>
              <a:ext uri="{FF2B5EF4-FFF2-40B4-BE49-F238E27FC236}">
                <a16:creationId xmlns:a16="http://schemas.microsoft.com/office/drawing/2014/main" id="{44291126-D85E-C800-F4E6-A3A701F43F67}"/>
              </a:ext>
            </a:extLst>
          </p:cNvPr>
          <p:cNvSpPr>
            <a:spLocks noGrp="1"/>
          </p:cNvSpPr>
          <p:nvPr>
            <p:ph idx="1"/>
          </p:nvPr>
        </p:nvSpPr>
        <p:spPr>
          <a:xfrm>
            <a:off x="838199" y="1825625"/>
            <a:ext cx="7785295" cy="4351338"/>
          </a:xfrm>
        </p:spPr>
        <p:txBody>
          <a:bodyPr/>
          <a:lstStyle/>
          <a:p>
            <a:r>
              <a:rPr lang="en-US" dirty="0"/>
              <a:t>Permanent joint deformity (especially in fingers)</a:t>
            </a:r>
          </a:p>
          <a:p>
            <a:r>
              <a:rPr lang="en-US" dirty="0"/>
              <a:t>Uveitis </a:t>
            </a:r>
          </a:p>
          <a:p>
            <a:r>
              <a:rPr lang="en-US" dirty="0"/>
              <a:t>Hypertension</a:t>
            </a:r>
          </a:p>
          <a:p>
            <a:r>
              <a:rPr lang="en-US" dirty="0"/>
              <a:t>Metabolic syndrome (i.e., diabetes)</a:t>
            </a:r>
          </a:p>
          <a:p>
            <a:r>
              <a:rPr lang="en-US" dirty="0"/>
              <a:t>Cardiovascular disease</a:t>
            </a:r>
          </a:p>
        </p:txBody>
      </p:sp>
      <p:pic>
        <p:nvPicPr>
          <p:cNvPr id="4" name="Picture 3">
            <a:extLst>
              <a:ext uri="{FF2B5EF4-FFF2-40B4-BE49-F238E27FC236}">
                <a16:creationId xmlns:a16="http://schemas.microsoft.com/office/drawing/2014/main" id="{05CFE07E-C96D-6FB2-BD27-63B0E1721113}"/>
              </a:ext>
            </a:extLst>
          </p:cNvPr>
          <p:cNvPicPr>
            <a:picLocks noChangeAspect="1"/>
          </p:cNvPicPr>
          <p:nvPr/>
        </p:nvPicPr>
        <p:blipFill>
          <a:blip r:embed="rId3"/>
          <a:stretch>
            <a:fillRect/>
          </a:stretch>
        </p:blipFill>
        <p:spPr>
          <a:xfrm>
            <a:off x="6888916" y="3025592"/>
            <a:ext cx="4592077" cy="3268028"/>
          </a:xfrm>
          <a:prstGeom prst="rect">
            <a:avLst/>
          </a:prstGeom>
        </p:spPr>
      </p:pic>
    </p:spTree>
    <p:extLst>
      <p:ext uri="{BB962C8B-B14F-4D97-AF65-F5344CB8AC3E}">
        <p14:creationId xmlns:p14="http://schemas.microsoft.com/office/powerpoint/2010/main" val="614180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47958-8BE8-5305-8206-C80A87651D22}"/>
              </a:ext>
            </a:extLst>
          </p:cNvPr>
          <p:cNvSpPr>
            <a:spLocks noGrp="1"/>
          </p:cNvSpPr>
          <p:nvPr>
            <p:ph type="title"/>
          </p:nvPr>
        </p:nvSpPr>
        <p:spPr/>
        <p:txBody>
          <a:bodyPr/>
          <a:lstStyle/>
          <a:p>
            <a:r>
              <a:rPr lang="en-US"/>
              <a:t>PsA – Differential Diagnosis</a:t>
            </a:r>
            <a:r>
              <a:rPr lang="en-US" baseline="30000"/>
              <a:t>34</a:t>
            </a:r>
          </a:p>
        </p:txBody>
      </p:sp>
      <p:sp>
        <p:nvSpPr>
          <p:cNvPr id="3" name="Content Placeholder 2">
            <a:extLst>
              <a:ext uri="{FF2B5EF4-FFF2-40B4-BE49-F238E27FC236}">
                <a16:creationId xmlns:a16="http://schemas.microsoft.com/office/drawing/2014/main" id="{A209EBE7-3542-A0A3-1F36-FDC4A0CAA62C}"/>
              </a:ext>
            </a:extLst>
          </p:cNvPr>
          <p:cNvSpPr>
            <a:spLocks noGrp="1"/>
          </p:cNvSpPr>
          <p:nvPr>
            <p:ph idx="1"/>
          </p:nvPr>
        </p:nvSpPr>
        <p:spPr/>
        <p:txBody>
          <a:bodyPr vert="horz" lIns="91440" tIns="45720" rIns="91440" bIns="45720" rtlCol="0" anchor="t">
            <a:normAutofit/>
          </a:bodyPr>
          <a:lstStyle/>
          <a:p>
            <a:r>
              <a:rPr lang="en-US"/>
              <a:t>Rheumatoid arthritis </a:t>
            </a:r>
          </a:p>
          <a:p>
            <a:r>
              <a:rPr lang="en-US"/>
              <a:t>Reactive arthritis</a:t>
            </a:r>
            <a:endParaRPr lang="en-US">
              <a:ea typeface="Calibri"/>
              <a:cs typeface="Calibri"/>
            </a:endParaRPr>
          </a:p>
          <a:p>
            <a:r>
              <a:rPr lang="en-US"/>
              <a:t>Ankylosing spondylitis </a:t>
            </a:r>
          </a:p>
          <a:p>
            <a:pPr lvl="1">
              <a:buFont typeface="Courier New" panose="020B0604020202020204" pitchFamily="34" charset="0"/>
              <a:buChar char="o"/>
            </a:pPr>
            <a:r>
              <a:rPr lang="en-US">
                <a:ea typeface="Calibri"/>
                <a:cs typeface="Calibri"/>
              </a:rPr>
              <a:t>AS – earlier onset; SI involvement usually symmetric </a:t>
            </a:r>
          </a:p>
          <a:p>
            <a:pPr lvl="1">
              <a:buFont typeface="Courier New" panose="020B0604020202020204" pitchFamily="34" charset="0"/>
              <a:buChar char="o"/>
            </a:pPr>
            <a:r>
              <a:rPr lang="en-US">
                <a:ea typeface="Calibri"/>
                <a:cs typeface="Calibri"/>
              </a:rPr>
              <a:t>PsA – SI involvement usually asymmetric </a:t>
            </a:r>
          </a:p>
        </p:txBody>
      </p:sp>
    </p:spTree>
    <p:extLst>
      <p:ext uri="{BB962C8B-B14F-4D97-AF65-F5344CB8AC3E}">
        <p14:creationId xmlns:p14="http://schemas.microsoft.com/office/powerpoint/2010/main" val="3272336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AAF98-4756-42AB-91A0-577AA94DAD70}"/>
              </a:ext>
            </a:extLst>
          </p:cNvPr>
          <p:cNvSpPr>
            <a:spLocks noGrp="1"/>
          </p:cNvSpPr>
          <p:nvPr>
            <p:ph type="title"/>
          </p:nvPr>
        </p:nvSpPr>
        <p:spPr/>
        <p:txBody>
          <a:bodyPr/>
          <a:lstStyle/>
          <a:p>
            <a:r>
              <a:rPr lang="en-US" dirty="0"/>
              <a:t>PsA – Diagnosis</a:t>
            </a:r>
            <a:r>
              <a:rPr lang="en-US" baseline="30000" dirty="0"/>
              <a:t>11,34</a:t>
            </a:r>
          </a:p>
        </p:txBody>
      </p:sp>
      <p:sp>
        <p:nvSpPr>
          <p:cNvPr id="3" name="Content Placeholder 2">
            <a:extLst>
              <a:ext uri="{FF2B5EF4-FFF2-40B4-BE49-F238E27FC236}">
                <a16:creationId xmlns:a16="http://schemas.microsoft.com/office/drawing/2014/main" id="{9258E464-F0A9-5154-DC9F-975EC5609AD6}"/>
              </a:ext>
            </a:extLst>
          </p:cNvPr>
          <p:cNvSpPr>
            <a:spLocks noGrp="1"/>
          </p:cNvSpPr>
          <p:nvPr>
            <p:ph idx="1"/>
          </p:nvPr>
        </p:nvSpPr>
        <p:spPr>
          <a:xfrm>
            <a:off x="726831" y="1690688"/>
            <a:ext cx="10773507" cy="4698389"/>
          </a:xfrm>
        </p:spPr>
        <p:txBody>
          <a:bodyPr>
            <a:normAutofit fontScale="92500" lnSpcReduction="10000"/>
          </a:bodyPr>
          <a:lstStyle/>
          <a:p>
            <a:r>
              <a:rPr lang="en-US"/>
              <a:t>Clinical Presentation</a:t>
            </a:r>
          </a:p>
          <a:p>
            <a:pPr lvl="1"/>
            <a:r>
              <a:rPr lang="en-US"/>
              <a:t>Joint swelling, tenderness</a:t>
            </a:r>
          </a:p>
          <a:p>
            <a:pPr lvl="1"/>
            <a:r>
              <a:rPr lang="en-US"/>
              <a:t>Fingernail pitting, flaking, other abnormalities </a:t>
            </a:r>
          </a:p>
          <a:p>
            <a:pPr lvl="1"/>
            <a:r>
              <a:rPr lang="en-US"/>
              <a:t>Enthesitis at the heel (Achilles) </a:t>
            </a:r>
          </a:p>
          <a:p>
            <a:r>
              <a:rPr lang="en-US"/>
              <a:t>Lab Testing</a:t>
            </a:r>
          </a:p>
          <a:p>
            <a:pPr lvl="1"/>
            <a:r>
              <a:rPr lang="en-US"/>
              <a:t>Rheumatoid Factor (RF) </a:t>
            </a:r>
            <a:r>
              <a:rPr lang="en-US" i="1"/>
              <a:t>– can help differentiate PsA from RA</a:t>
            </a:r>
          </a:p>
          <a:p>
            <a:pPr lvl="1"/>
            <a:r>
              <a:rPr lang="en-US"/>
              <a:t>Joint Fluid Tests </a:t>
            </a:r>
            <a:r>
              <a:rPr lang="en-US" i="1"/>
              <a:t>– uric acid crystals would indicate gout vs PsA</a:t>
            </a:r>
          </a:p>
          <a:p>
            <a:pPr lvl="1"/>
            <a:r>
              <a:rPr lang="en-US"/>
              <a:t>CRP and ESR </a:t>
            </a:r>
            <a:r>
              <a:rPr lang="en-US" i="1"/>
              <a:t>– may be elevated</a:t>
            </a:r>
            <a:endParaRPr lang="en-US"/>
          </a:p>
          <a:p>
            <a:r>
              <a:rPr lang="en-US"/>
              <a:t>Imaging </a:t>
            </a:r>
          </a:p>
          <a:p>
            <a:pPr lvl="1"/>
            <a:r>
              <a:rPr lang="en-US"/>
              <a:t>X-ray</a:t>
            </a:r>
          </a:p>
          <a:p>
            <a:pPr lvl="1"/>
            <a:r>
              <a:rPr lang="en-US"/>
              <a:t>MRI</a:t>
            </a:r>
          </a:p>
          <a:p>
            <a:r>
              <a:rPr lang="en-US"/>
              <a:t>CASPAR Criteria </a:t>
            </a:r>
          </a:p>
          <a:p>
            <a:pPr lvl="1"/>
            <a:endParaRPr lang="en-US"/>
          </a:p>
        </p:txBody>
      </p:sp>
    </p:spTree>
    <p:extLst>
      <p:ext uri="{BB962C8B-B14F-4D97-AF65-F5344CB8AC3E}">
        <p14:creationId xmlns:p14="http://schemas.microsoft.com/office/powerpoint/2010/main" val="1049863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B1F55-81A4-B585-EF98-68B203055CB8}"/>
              </a:ext>
            </a:extLst>
          </p:cNvPr>
          <p:cNvSpPr>
            <a:spLocks noGrp="1"/>
          </p:cNvSpPr>
          <p:nvPr>
            <p:ph type="title"/>
          </p:nvPr>
        </p:nvSpPr>
        <p:spPr/>
        <p:txBody>
          <a:bodyPr/>
          <a:lstStyle/>
          <a:p>
            <a:r>
              <a:rPr lang="en-US" dirty="0"/>
              <a:t>CASPAR Criteria</a:t>
            </a:r>
            <a:r>
              <a:rPr lang="en-US" baseline="30000" dirty="0"/>
              <a:t>36</a:t>
            </a:r>
          </a:p>
        </p:txBody>
      </p:sp>
      <p:pic>
        <p:nvPicPr>
          <p:cNvPr id="4" name="Picture 3">
            <a:extLst>
              <a:ext uri="{FF2B5EF4-FFF2-40B4-BE49-F238E27FC236}">
                <a16:creationId xmlns:a16="http://schemas.microsoft.com/office/drawing/2014/main" id="{EB90A34A-8BAC-C58D-578B-827A936DEE02}"/>
              </a:ext>
            </a:extLst>
          </p:cNvPr>
          <p:cNvPicPr>
            <a:picLocks noChangeAspect="1"/>
          </p:cNvPicPr>
          <p:nvPr/>
        </p:nvPicPr>
        <p:blipFill>
          <a:blip r:embed="rId3"/>
          <a:stretch>
            <a:fillRect/>
          </a:stretch>
        </p:blipFill>
        <p:spPr>
          <a:xfrm>
            <a:off x="1793189" y="1690688"/>
            <a:ext cx="7843180" cy="489924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72465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B068D-5325-C136-2B9A-1464D3D6BD2B}"/>
              </a:ext>
            </a:extLst>
          </p:cNvPr>
          <p:cNvSpPr>
            <a:spLocks noGrp="1"/>
          </p:cNvSpPr>
          <p:nvPr>
            <p:ph type="title"/>
          </p:nvPr>
        </p:nvSpPr>
        <p:spPr/>
        <p:txBody>
          <a:bodyPr/>
          <a:lstStyle/>
          <a:p>
            <a:r>
              <a:rPr lang="en-US">
                <a:cs typeface="Calibri Light"/>
              </a:rPr>
              <a:t>Inflammatory Arthritis</a:t>
            </a:r>
            <a:r>
              <a:rPr lang="en-US" baseline="30000">
                <a:cs typeface="Calibri Light"/>
              </a:rPr>
              <a:t>2</a:t>
            </a:r>
            <a:endParaRPr lang="en-US" baseline="30000"/>
          </a:p>
        </p:txBody>
      </p:sp>
      <p:sp>
        <p:nvSpPr>
          <p:cNvPr id="3" name="Content Placeholder 2">
            <a:extLst>
              <a:ext uri="{FF2B5EF4-FFF2-40B4-BE49-F238E27FC236}">
                <a16:creationId xmlns:a16="http://schemas.microsoft.com/office/drawing/2014/main" id="{FD491C52-64B2-528D-3F72-74457519D5CF}"/>
              </a:ext>
            </a:extLst>
          </p:cNvPr>
          <p:cNvSpPr>
            <a:spLocks noGrp="1"/>
          </p:cNvSpPr>
          <p:nvPr>
            <p:ph idx="1"/>
          </p:nvPr>
        </p:nvSpPr>
        <p:spPr>
          <a:xfrm>
            <a:off x="838200" y="1825625"/>
            <a:ext cx="4398627" cy="5078383"/>
          </a:xfrm>
        </p:spPr>
        <p:txBody>
          <a:bodyPr vert="horz" lIns="91440" tIns="45720" rIns="91440" bIns="45720" rtlCol="0" anchor="t">
            <a:normAutofit/>
          </a:bodyPr>
          <a:lstStyle/>
          <a:p>
            <a:r>
              <a:rPr lang="en-US">
                <a:cs typeface="Calibri"/>
              </a:rPr>
              <a:t>Common Symptoms</a:t>
            </a:r>
          </a:p>
          <a:p>
            <a:pPr lvl="1"/>
            <a:r>
              <a:rPr lang="en-US">
                <a:latin typeface="Calibri"/>
                <a:cs typeface="Calibri"/>
              </a:rPr>
              <a:t>Joint pain</a:t>
            </a:r>
            <a:endParaRPr lang="en-US">
              <a:latin typeface="Calibri"/>
              <a:ea typeface="Calibri"/>
              <a:cs typeface="Calibri"/>
            </a:endParaRPr>
          </a:p>
          <a:p>
            <a:pPr lvl="1"/>
            <a:r>
              <a:rPr lang="en-US">
                <a:latin typeface="Calibri"/>
                <a:cs typeface="Calibri"/>
              </a:rPr>
              <a:t>Joint swelling</a:t>
            </a:r>
            <a:endParaRPr lang="en-US">
              <a:latin typeface="Calibri"/>
              <a:ea typeface="Calibri"/>
              <a:cs typeface="Calibri"/>
            </a:endParaRPr>
          </a:p>
          <a:p>
            <a:pPr lvl="1"/>
            <a:r>
              <a:rPr lang="en-US">
                <a:latin typeface="Calibri"/>
                <a:cs typeface="Calibri"/>
              </a:rPr>
              <a:t>Joint warmth</a:t>
            </a:r>
            <a:endParaRPr lang="en-US">
              <a:latin typeface="Calibri"/>
              <a:ea typeface="Calibri"/>
              <a:cs typeface="Calibri"/>
            </a:endParaRPr>
          </a:p>
          <a:p>
            <a:pPr lvl="1"/>
            <a:r>
              <a:rPr lang="en-US">
                <a:latin typeface="Calibri"/>
                <a:cs typeface="Calibri"/>
              </a:rPr>
              <a:t>Joint tenderness</a:t>
            </a:r>
            <a:endParaRPr lang="en-US">
              <a:latin typeface="Calibri"/>
              <a:ea typeface="Calibri"/>
              <a:cs typeface="Calibri"/>
            </a:endParaRPr>
          </a:p>
          <a:p>
            <a:pPr lvl="1"/>
            <a:r>
              <a:rPr lang="en-US">
                <a:latin typeface="Calibri"/>
                <a:cs typeface="Calibri"/>
              </a:rPr>
              <a:t>Morning stiffness &gt;1 hour</a:t>
            </a:r>
            <a:endParaRPr lang="en-US">
              <a:latin typeface="Calibri"/>
              <a:ea typeface="Calibri"/>
              <a:cs typeface="Calibri"/>
            </a:endParaRPr>
          </a:p>
          <a:p>
            <a:pPr lvl="1"/>
            <a:r>
              <a:rPr lang="en-US">
                <a:latin typeface="Calibri"/>
                <a:cs typeface="Calibri"/>
              </a:rPr>
              <a:t>Skin rashes</a:t>
            </a:r>
            <a:endParaRPr lang="en-US">
              <a:latin typeface="Calibri"/>
              <a:ea typeface="Calibri"/>
              <a:cs typeface="Calibri"/>
            </a:endParaRPr>
          </a:p>
          <a:p>
            <a:pPr lvl="1"/>
            <a:r>
              <a:rPr lang="en-US">
                <a:latin typeface="Calibri"/>
                <a:cs typeface="Calibri"/>
              </a:rPr>
              <a:t>Eye inflammation</a:t>
            </a:r>
            <a:endParaRPr lang="en-US">
              <a:latin typeface="Calibri"/>
              <a:ea typeface="Calibri"/>
              <a:cs typeface="Calibri"/>
            </a:endParaRPr>
          </a:p>
          <a:p>
            <a:pPr lvl="1"/>
            <a:r>
              <a:rPr lang="en-US">
                <a:latin typeface="Calibri"/>
                <a:cs typeface="Calibri"/>
              </a:rPr>
              <a:t>Hair loss</a:t>
            </a:r>
            <a:endParaRPr lang="en-US">
              <a:latin typeface="Calibri"/>
              <a:ea typeface="Calibri"/>
              <a:cs typeface="Calibri"/>
            </a:endParaRPr>
          </a:p>
          <a:p>
            <a:pPr lvl="1"/>
            <a:r>
              <a:rPr lang="en-US">
                <a:latin typeface="Calibri"/>
                <a:cs typeface="Calibri"/>
              </a:rPr>
              <a:t>Dry mouth</a:t>
            </a:r>
            <a:endParaRPr lang="en-US">
              <a:latin typeface="Calibri"/>
              <a:ea typeface="Calibri"/>
              <a:cs typeface="Calibri"/>
            </a:endParaRPr>
          </a:p>
          <a:p>
            <a:pPr lvl="1"/>
            <a:r>
              <a:rPr lang="en-US">
                <a:latin typeface="Calibri"/>
                <a:cs typeface="Calibri"/>
              </a:rPr>
              <a:t>Fever</a:t>
            </a:r>
            <a:endParaRPr lang="en-US">
              <a:cs typeface="Calibri"/>
            </a:endParaRPr>
          </a:p>
          <a:p>
            <a:endParaRPr lang="en-US">
              <a:cs typeface="Calibri"/>
            </a:endParaRPr>
          </a:p>
          <a:p>
            <a:pPr marL="457200" lvl="1" indent="0">
              <a:buNone/>
            </a:pPr>
            <a:endParaRPr lang="en-US" sz="2200">
              <a:cs typeface="Calibri"/>
            </a:endParaRPr>
          </a:p>
        </p:txBody>
      </p:sp>
      <p:sp>
        <p:nvSpPr>
          <p:cNvPr id="5" name="TextBox 4">
            <a:extLst>
              <a:ext uri="{FF2B5EF4-FFF2-40B4-BE49-F238E27FC236}">
                <a16:creationId xmlns:a16="http://schemas.microsoft.com/office/drawing/2014/main" id="{7B6801C7-90D4-21A1-6593-D426909905DC}"/>
              </a:ext>
            </a:extLst>
          </p:cNvPr>
          <p:cNvSpPr txBox="1"/>
          <p:nvPr/>
        </p:nvSpPr>
        <p:spPr>
          <a:xfrm>
            <a:off x="6265485" y="1823411"/>
            <a:ext cx="4211273" cy="47536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800">
                <a:cs typeface="Calibri"/>
              </a:rPr>
              <a:t>Common Conditions </a:t>
            </a:r>
          </a:p>
          <a:p>
            <a:pPr marL="742950" lvl="1" indent="-285750">
              <a:lnSpc>
                <a:spcPct val="90000"/>
              </a:lnSpc>
              <a:spcBef>
                <a:spcPts val="500"/>
              </a:spcBef>
              <a:buFont typeface="Arial"/>
              <a:buChar char="•"/>
            </a:pPr>
            <a:r>
              <a:rPr lang="en-US" sz="2400">
                <a:cs typeface="Calibri"/>
              </a:rPr>
              <a:t>Rheumatoid arthritis </a:t>
            </a:r>
          </a:p>
          <a:p>
            <a:pPr marL="742950" lvl="1" indent="-285750">
              <a:lnSpc>
                <a:spcPct val="90000"/>
              </a:lnSpc>
              <a:spcBef>
                <a:spcPts val="500"/>
              </a:spcBef>
              <a:buFont typeface="Arial"/>
              <a:buChar char="•"/>
            </a:pPr>
            <a:r>
              <a:rPr lang="en-US" sz="2400">
                <a:cs typeface="Calibri"/>
              </a:rPr>
              <a:t>Gout</a:t>
            </a:r>
          </a:p>
          <a:p>
            <a:pPr marL="742950" lvl="1" indent="-285750">
              <a:lnSpc>
                <a:spcPct val="90000"/>
              </a:lnSpc>
              <a:spcBef>
                <a:spcPts val="500"/>
              </a:spcBef>
              <a:buFont typeface="Arial"/>
              <a:buChar char="•"/>
            </a:pPr>
            <a:r>
              <a:rPr lang="en-US" sz="2400" i="1">
                <a:cs typeface="Calibri"/>
              </a:rPr>
              <a:t>Ankylosing spondylitis</a:t>
            </a:r>
            <a:endParaRPr lang="en-US" sz="2400">
              <a:cs typeface="Calibri"/>
            </a:endParaRPr>
          </a:p>
          <a:p>
            <a:pPr marL="742950" lvl="1" indent="-285750">
              <a:lnSpc>
                <a:spcPct val="90000"/>
              </a:lnSpc>
              <a:spcBef>
                <a:spcPts val="500"/>
              </a:spcBef>
              <a:buFont typeface="Arial"/>
              <a:buChar char="•"/>
            </a:pPr>
            <a:r>
              <a:rPr lang="en-US" sz="2400" i="1">
                <a:cs typeface="Calibri"/>
              </a:rPr>
              <a:t>Psoriatic arthritis</a:t>
            </a:r>
            <a:endParaRPr lang="en-US" sz="2400">
              <a:cs typeface="Calibri"/>
            </a:endParaRPr>
          </a:p>
          <a:p>
            <a:pPr marL="742950" lvl="1" indent="-285750">
              <a:lnSpc>
                <a:spcPct val="90000"/>
              </a:lnSpc>
              <a:spcBef>
                <a:spcPts val="500"/>
              </a:spcBef>
              <a:buFont typeface="Arial"/>
              <a:buChar char="•"/>
            </a:pPr>
            <a:r>
              <a:rPr lang="en-US" sz="2400" i="1">
                <a:cs typeface="Calibri"/>
              </a:rPr>
              <a:t>Reactive arthritis </a:t>
            </a:r>
          </a:p>
          <a:p>
            <a:pPr marL="742950" lvl="1" indent="-285750">
              <a:lnSpc>
                <a:spcPct val="90000"/>
              </a:lnSpc>
              <a:spcBef>
                <a:spcPts val="500"/>
              </a:spcBef>
              <a:buFont typeface="Arial"/>
              <a:buChar char="•"/>
            </a:pPr>
            <a:endParaRPr lang="en-US" sz="1900" i="1">
              <a:cs typeface="Calibri"/>
            </a:endParaRPr>
          </a:p>
          <a:p>
            <a:pPr marL="742950" lvl="1" indent="-285750">
              <a:lnSpc>
                <a:spcPct val="90000"/>
              </a:lnSpc>
              <a:spcBef>
                <a:spcPts val="500"/>
              </a:spcBef>
              <a:buFont typeface="Arial"/>
              <a:buChar char="•"/>
            </a:pPr>
            <a:endParaRPr lang="en-US" sz="1900" i="1">
              <a:cs typeface="Calibri"/>
            </a:endParaRPr>
          </a:p>
          <a:p>
            <a:pPr marL="742950" lvl="1" indent="-285750">
              <a:lnSpc>
                <a:spcPct val="90000"/>
              </a:lnSpc>
              <a:spcBef>
                <a:spcPts val="500"/>
              </a:spcBef>
              <a:buFont typeface="Arial"/>
              <a:buChar char="•"/>
            </a:pPr>
            <a:endParaRPr lang="en-US" sz="1900" i="1">
              <a:cs typeface="Calibri"/>
            </a:endParaRPr>
          </a:p>
          <a:p>
            <a:pPr marL="742950" lvl="1" indent="-285750">
              <a:lnSpc>
                <a:spcPct val="90000"/>
              </a:lnSpc>
              <a:spcBef>
                <a:spcPts val="500"/>
              </a:spcBef>
              <a:buFont typeface="Arial"/>
              <a:buChar char="•"/>
            </a:pPr>
            <a:endParaRPr lang="en-US" sz="1900" i="1">
              <a:cs typeface="Calibri"/>
            </a:endParaRPr>
          </a:p>
          <a:p>
            <a:pPr marL="742950" lvl="1" indent="-285750">
              <a:lnSpc>
                <a:spcPct val="90000"/>
              </a:lnSpc>
              <a:spcBef>
                <a:spcPts val="500"/>
              </a:spcBef>
              <a:buFont typeface="Arial"/>
              <a:buChar char="•"/>
            </a:pPr>
            <a:endParaRPr lang="en-US" sz="1900" i="1">
              <a:cs typeface="Calibri"/>
            </a:endParaRPr>
          </a:p>
          <a:p>
            <a:pPr marL="742950" lvl="1" indent="-285750">
              <a:lnSpc>
                <a:spcPct val="90000"/>
              </a:lnSpc>
              <a:spcBef>
                <a:spcPts val="500"/>
              </a:spcBef>
              <a:buFont typeface="Arial"/>
              <a:buChar char="•"/>
            </a:pPr>
            <a:endParaRPr lang="en-US" sz="1900" i="1">
              <a:cs typeface="Calibri"/>
            </a:endParaRPr>
          </a:p>
          <a:p>
            <a:pPr marL="742950" lvl="1" indent="-285750">
              <a:lnSpc>
                <a:spcPct val="90000"/>
              </a:lnSpc>
              <a:spcBef>
                <a:spcPts val="500"/>
              </a:spcBef>
              <a:buFont typeface="Arial"/>
              <a:buChar char="•"/>
            </a:pPr>
            <a:endParaRPr lang="en-US" sz="1900" i="1">
              <a:cs typeface="Calibri"/>
            </a:endParaRPr>
          </a:p>
        </p:txBody>
      </p:sp>
    </p:spTree>
    <p:extLst>
      <p:ext uri="{BB962C8B-B14F-4D97-AF65-F5344CB8AC3E}">
        <p14:creationId xmlns:p14="http://schemas.microsoft.com/office/powerpoint/2010/main" val="3174138420"/>
      </p:ext>
    </p:extLst>
  </p:cSld>
  <p:clrMapOvr>
    <a:masterClrMapping/>
  </p:clrMapOvr>
  <p:extLst>
    <p:ext uri="{6950BFC3-D8DA-4A85-94F7-54DA5524770B}">
      <p188:commentRel xmlns:p188="http://schemas.microsoft.com/office/powerpoint/2018/8/main" r:id="rId3"/>
    </p:ext>
  </p:extLs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EED67-6F37-6768-73B4-759395B384DB}"/>
              </a:ext>
            </a:extLst>
          </p:cNvPr>
          <p:cNvSpPr>
            <a:spLocks noGrp="1"/>
          </p:cNvSpPr>
          <p:nvPr>
            <p:ph type="title"/>
          </p:nvPr>
        </p:nvSpPr>
        <p:spPr/>
        <p:txBody>
          <a:bodyPr/>
          <a:lstStyle/>
          <a:p>
            <a:r>
              <a:rPr lang="en-US" dirty="0"/>
              <a:t>PsA – Medical Management</a:t>
            </a:r>
            <a:r>
              <a:rPr lang="en-US" baseline="30000" dirty="0"/>
              <a:t>37</a:t>
            </a:r>
          </a:p>
        </p:txBody>
      </p:sp>
      <p:sp>
        <p:nvSpPr>
          <p:cNvPr id="3" name="Content Placeholder 2">
            <a:extLst>
              <a:ext uri="{FF2B5EF4-FFF2-40B4-BE49-F238E27FC236}">
                <a16:creationId xmlns:a16="http://schemas.microsoft.com/office/drawing/2014/main" id="{EE5B76B1-8C0E-40CD-9ED7-E319485FFA2A}"/>
              </a:ext>
            </a:extLst>
          </p:cNvPr>
          <p:cNvSpPr>
            <a:spLocks noGrp="1"/>
          </p:cNvSpPr>
          <p:nvPr>
            <p:ph idx="1"/>
          </p:nvPr>
        </p:nvSpPr>
        <p:spPr/>
        <p:txBody>
          <a:bodyPr vert="horz" lIns="91440" tIns="45720" rIns="91440" bIns="45720" rtlCol="0" anchor="t">
            <a:normAutofit/>
          </a:bodyPr>
          <a:lstStyle/>
          <a:p>
            <a:pPr marL="0" indent="0">
              <a:buNone/>
            </a:pPr>
            <a:r>
              <a:rPr lang="en-US" u="sng">
                <a:ea typeface="Calibri" panose="020F0502020204030204"/>
                <a:cs typeface="Calibri" panose="020F0502020204030204"/>
              </a:rPr>
              <a:t>Mild Disease</a:t>
            </a:r>
          </a:p>
          <a:p>
            <a:r>
              <a:rPr lang="en-US"/>
              <a:t>NSAIDs</a:t>
            </a:r>
            <a:endParaRPr lang="en-US">
              <a:ea typeface="Calibri"/>
              <a:cs typeface="Calibri"/>
            </a:endParaRPr>
          </a:p>
          <a:p>
            <a:r>
              <a:rPr lang="en-US">
                <a:ea typeface="Calibri"/>
                <a:cs typeface="Calibri"/>
              </a:rPr>
              <a:t>Local Corticosteroid Injection</a:t>
            </a:r>
          </a:p>
          <a:p>
            <a:endParaRPr lang="en-US"/>
          </a:p>
          <a:p>
            <a:pPr marL="0" indent="0">
              <a:buNone/>
            </a:pPr>
            <a:r>
              <a:rPr lang="en-US" u="sng">
                <a:ea typeface="Calibri" panose="020F0502020204030204"/>
                <a:cs typeface="Calibri" panose="020F0502020204030204"/>
              </a:rPr>
              <a:t>Moderate to Severe Disease</a:t>
            </a:r>
          </a:p>
          <a:p>
            <a:r>
              <a:rPr lang="en-US">
                <a:ea typeface="Calibri"/>
                <a:cs typeface="Calibri"/>
              </a:rPr>
              <a:t>DMARDs</a:t>
            </a:r>
          </a:p>
          <a:p>
            <a:r>
              <a:rPr lang="en-US"/>
              <a:t>Biologic Agents (TNFI's)</a:t>
            </a:r>
            <a:endParaRPr lang="en-US">
              <a:ea typeface="Calibri"/>
              <a:cs typeface="Calibri"/>
            </a:endParaRPr>
          </a:p>
        </p:txBody>
      </p:sp>
      <p:pic>
        <p:nvPicPr>
          <p:cNvPr id="1026" name="Picture 2" descr="Methotrexate Injection: Side effects, dosage, uses, and more">
            <a:extLst>
              <a:ext uri="{FF2B5EF4-FFF2-40B4-BE49-F238E27FC236}">
                <a16:creationId xmlns:a16="http://schemas.microsoft.com/office/drawing/2014/main" id="{36CA955D-0D95-26ED-7C0B-727282FFEE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3775" y="4501662"/>
            <a:ext cx="2700635" cy="1675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9D82E68-05C1-43F5-3121-34916E8B81B6}"/>
              </a:ext>
            </a:extLst>
          </p:cNvPr>
          <p:cNvPicPr>
            <a:picLocks noChangeAspect="1"/>
          </p:cNvPicPr>
          <p:nvPr/>
        </p:nvPicPr>
        <p:blipFill>
          <a:blip r:embed="rId5"/>
          <a:stretch>
            <a:fillRect/>
          </a:stretch>
        </p:blipFill>
        <p:spPr>
          <a:xfrm>
            <a:off x="9212276" y="4501662"/>
            <a:ext cx="2619375" cy="1743075"/>
          </a:xfrm>
          <a:prstGeom prst="rect">
            <a:avLst/>
          </a:prstGeom>
        </p:spPr>
      </p:pic>
    </p:spTree>
    <p:extLst>
      <p:ext uri="{BB962C8B-B14F-4D97-AF65-F5344CB8AC3E}">
        <p14:creationId xmlns:p14="http://schemas.microsoft.com/office/powerpoint/2010/main" val="204970545"/>
      </p:ext>
    </p:extLst>
  </p:cSld>
  <p:clrMapOvr>
    <a:masterClrMapping/>
  </p:clrMapOvr>
  <p:extLst>
    <p:ext uri="{6950BFC3-D8DA-4A85-94F7-54DA5524770B}">
      <p188:commentRel xmlns:p188="http://schemas.microsoft.com/office/powerpoint/2018/8/main" r:id="rId3"/>
    </p:ext>
  </p:extLs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81A45-5CE4-C828-D98A-D32195599B90}"/>
              </a:ext>
            </a:extLst>
          </p:cNvPr>
          <p:cNvSpPr>
            <a:spLocks noGrp="1"/>
          </p:cNvSpPr>
          <p:nvPr>
            <p:ph type="title"/>
          </p:nvPr>
        </p:nvSpPr>
        <p:spPr>
          <a:xfrm>
            <a:off x="2578976" y="509642"/>
            <a:ext cx="7480737" cy="1869864"/>
          </a:xfrm>
        </p:spPr>
        <p:txBody>
          <a:bodyPr>
            <a:normAutofit fontScale="90000"/>
          </a:bodyPr>
          <a:lstStyle/>
          <a:p>
            <a:pPr algn="ctr"/>
            <a:r>
              <a:rPr lang="en-US" sz="4900" b="1">
                <a:solidFill>
                  <a:schemeClr val="bg1"/>
                </a:solidFill>
              </a:rPr>
              <a:t>Reactive Arthritis (</a:t>
            </a:r>
            <a:r>
              <a:rPr lang="en-US" sz="4900" b="1" err="1">
                <a:solidFill>
                  <a:schemeClr val="bg1"/>
                </a:solidFill>
              </a:rPr>
              <a:t>ReA</a:t>
            </a:r>
            <a:r>
              <a:rPr lang="en-US" sz="4900" b="1">
                <a:solidFill>
                  <a:schemeClr val="bg1"/>
                </a:solidFill>
              </a:rPr>
              <a:t>)</a:t>
            </a:r>
            <a:br>
              <a:rPr lang="en-US" sz="4900" b="1">
                <a:solidFill>
                  <a:schemeClr val="bg1"/>
                </a:solidFill>
              </a:rPr>
            </a:br>
            <a:r>
              <a:rPr lang="en-US" sz="4900" b="1">
                <a:solidFill>
                  <a:schemeClr val="bg1"/>
                </a:solidFill>
              </a:rPr>
              <a:t>- </a:t>
            </a:r>
            <a:br>
              <a:rPr lang="en-US" sz="4900" b="1">
                <a:solidFill>
                  <a:schemeClr val="bg1"/>
                </a:solidFill>
              </a:rPr>
            </a:br>
            <a:r>
              <a:rPr lang="en-US" sz="4900" b="1">
                <a:solidFill>
                  <a:schemeClr val="bg1"/>
                </a:solidFill>
              </a:rPr>
              <a:t>(Peripheral Spondylarthritis)</a:t>
            </a:r>
            <a:br>
              <a:rPr lang="en-US" b="1">
                <a:solidFill>
                  <a:schemeClr val="bg1"/>
                </a:solidFill>
              </a:rPr>
            </a:br>
            <a:endParaRPr lang="en-US">
              <a:cs typeface="Calibri Light"/>
            </a:endParaRPr>
          </a:p>
        </p:txBody>
      </p:sp>
      <p:pic>
        <p:nvPicPr>
          <p:cNvPr id="3" name="Picture 2">
            <a:extLst>
              <a:ext uri="{FF2B5EF4-FFF2-40B4-BE49-F238E27FC236}">
                <a16:creationId xmlns:a16="http://schemas.microsoft.com/office/drawing/2014/main" id="{0B0A8FED-8F89-9FDF-C00E-94EF04A2EEBB}"/>
              </a:ext>
            </a:extLst>
          </p:cNvPr>
          <p:cNvPicPr>
            <a:picLocks noChangeAspect="1"/>
          </p:cNvPicPr>
          <p:nvPr/>
        </p:nvPicPr>
        <p:blipFill>
          <a:blip r:embed="rId2"/>
          <a:stretch>
            <a:fillRect/>
          </a:stretch>
        </p:blipFill>
        <p:spPr>
          <a:xfrm>
            <a:off x="3632473" y="2297660"/>
            <a:ext cx="5373743" cy="4404163"/>
          </a:xfrm>
          <a:prstGeom prst="rect">
            <a:avLst/>
          </a:prstGeom>
        </p:spPr>
      </p:pic>
    </p:spTree>
    <p:extLst>
      <p:ext uri="{BB962C8B-B14F-4D97-AF65-F5344CB8AC3E}">
        <p14:creationId xmlns:p14="http://schemas.microsoft.com/office/powerpoint/2010/main" val="42469111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887AA-7F33-841A-7803-28CA01DCCF86}"/>
              </a:ext>
            </a:extLst>
          </p:cNvPr>
          <p:cNvSpPr>
            <a:spLocks noGrp="1"/>
          </p:cNvSpPr>
          <p:nvPr>
            <p:ph type="title"/>
          </p:nvPr>
        </p:nvSpPr>
        <p:spPr/>
        <p:txBody>
          <a:bodyPr/>
          <a:lstStyle/>
          <a:p>
            <a:r>
              <a:rPr lang="en-US" err="1"/>
              <a:t>ReA</a:t>
            </a:r>
            <a:r>
              <a:rPr lang="en-US" dirty="0"/>
              <a:t> – Overview</a:t>
            </a:r>
            <a:r>
              <a:rPr lang="en-US" baseline="30000" dirty="0"/>
              <a:t>12,38</a:t>
            </a:r>
          </a:p>
        </p:txBody>
      </p:sp>
      <p:sp>
        <p:nvSpPr>
          <p:cNvPr id="3" name="Content Placeholder 2">
            <a:extLst>
              <a:ext uri="{FF2B5EF4-FFF2-40B4-BE49-F238E27FC236}">
                <a16:creationId xmlns:a16="http://schemas.microsoft.com/office/drawing/2014/main" id="{489F7597-0A4C-851B-825B-8D8E71FB3E0F}"/>
              </a:ext>
            </a:extLst>
          </p:cNvPr>
          <p:cNvSpPr>
            <a:spLocks noGrp="1"/>
          </p:cNvSpPr>
          <p:nvPr>
            <p:ph idx="1"/>
          </p:nvPr>
        </p:nvSpPr>
        <p:spPr/>
        <p:txBody>
          <a:bodyPr vert="horz" lIns="91440" tIns="45720" rIns="91440" bIns="45720" rtlCol="0" anchor="t">
            <a:normAutofit/>
          </a:bodyPr>
          <a:lstStyle/>
          <a:p>
            <a:r>
              <a:rPr lang="en-US"/>
              <a:t>Reactive Arthritis is an inflammatory arthritis that appears several days/weeks after a gastrointestinal or genitourinary infection </a:t>
            </a:r>
          </a:p>
          <a:p>
            <a:pPr marL="0" indent="0">
              <a:buNone/>
            </a:pPr>
            <a:endParaRPr lang="en-US">
              <a:ea typeface="Calibri"/>
              <a:cs typeface="Calibri"/>
            </a:endParaRPr>
          </a:p>
        </p:txBody>
      </p:sp>
      <p:pic>
        <p:nvPicPr>
          <p:cNvPr id="4" name="Picture 3">
            <a:extLst>
              <a:ext uri="{FF2B5EF4-FFF2-40B4-BE49-F238E27FC236}">
                <a16:creationId xmlns:a16="http://schemas.microsoft.com/office/drawing/2014/main" id="{30C027A7-2D05-C20C-0F3B-EECE4C3A236F}"/>
              </a:ext>
            </a:extLst>
          </p:cNvPr>
          <p:cNvPicPr>
            <a:picLocks noChangeAspect="1"/>
          </p:cNvPicPr>
          <p:nvPr/>
        </p:nvPicPr>
        <p:blipFill>
          <a:blip r:embed="rId4"/>
          <a:stretch>
            <a:fillRect/>
          </a:stretch>
        </p:blipFill>
        <p:spPr>
          <a:xfrm>
            <a:off x="3960668" y="2822929"/>
            <a:ext cx="4270663" cy="3601683"/>
          </a:xfrm>
          <a:prstGeom prst="rect">
            <a:avLst/>
          </a:prstGeom>
        </p:spPr>
      </p:pic>
    </p:spTree>
    <p:extLst>
      <p:ext uri="{BB962C8B-B14F-4D97-AF65-F5344CB8AC3E}">
        <p14:creationId xmlns:p14="http://schemas.microsoft.com/office/powerpoint/2010/main" val="2458879376"/>
      </p:ext>
    </p:extLst>
  </p:cSld>
  <p:clrMapOvr>
    <a:masterClrMapping/>
  </p:clrMapOvr>
  <p:extLst>
    <p:ext uri="{6950BFC3-D8DA-4A85-94F7-54DA5524770B}">
      <p188:commentRel xmlns:p188="http://schemas.microsoft.com/office/powerpoint/2018/8/main" r:id="rId3"/>
    </p:ext>
  </p:extLs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8E7D-AA1D-7CA3-5AFF-A21A2A48BFD3}"/>
              </a:ext>
            </a:extLst>
          </p:cNvPr>
          <p:cNvSpPr>
            <a:spLocks noGrp="1"/>
          </p:cNvSpPr>
          <p:nvPr>
            <p:ph type="title"/>
          </p:nvPr>
        </p:nvSpPr>
        <p:spPr/>
        <p:txBody>
          <a:bodyPr/>
          <a:lstStyle/>
          <a:p>
            <a:r>
              <a:rPr lang="en-US" err="1"/>
              <a:t>ReA</a:t>
            </a:r>
            <a:r>
              <a:rPr lang="en-US" dirty="0"/>
              <a:t> – Clinically Relevant Anatomy</a:t>
            </a:r>
            <a:r>
              <a:rPr lang="en-US" baseline="30000" dirty="0"/>
              <a:t>38</a:t>
            </a:r>
            <a:r>
              <a:rPr lang="en-US" dirty="0"/>
              <a:t> </a:t>
            </a:r>
          </a:p>
        </p:txBody>
      </p:sp>
      <p:sp>
        <p:nvSpPr>
          <p:cNvPr id="3" name="Content Placeholder 2">
            <a:extLst>
              <a:ext uri="{FF2B5EF4-FFF2-40B4-BE49-F238E27FC236}">
                <a16:creationId xmlns:a16="http://schemas.microsoft.com/office/drawing/2014/main" id="{CF9754C2-B996-BDD9-56C0-0CECB188FFCE}"/>
              </a:ext>
            </a:extLst>
          </p:cNvPr>
          <p:cNvSpPr>
            <a:spLocks noGrp="1"/>
          </p:cNvSpPr>
          <p:nvPr>
            <p:ph idx="1"/>
          </p:nvPr>
        </p:nvSpPr>
        <p:spPr/>
        <p:txBody>
          <a:bodyPr/>
          <a:lstStyle/>
          <a:p>
            <a:r>
              <a:rPr lang="en-US"/>
              <a:t>Not limited to joints</a:t>
            </a:r>
          </a:p>
          <a:p>
            <a:r>
              <a:rPr lang="en-US"/>
              <a:t>Affects many systems including:</a:t>
            </a:r>
          </a:p>
          <a:p>
            <a:pPr lvl="1"/>
            <a:r>
              <a:rPr lang="en-US"/>
              <a:t>Ophthalmological</a:t>
            </a:r>
          </a:p>
          <a:p>
            <a:pPr lvl="1"/>
            <a:r>
              <a:rPr lang="en-US"/>
              <a:t>Genitourinary</a:t>
            </a:r>
          </a:p>
          <a:p>
            <a:pPr lvl="1"/>
            <a:r>
              <a:rPr lang="en-US"/>
              <a:t>Dermatological</a:t>
            </a:r>
          </a:p>
          <a:p>
            <a:pPr lvl="1"/>
            <a:r>
              <a:rPr lang="en-US"/>
              <a:t>Musculoskeletal </a:t>
            </a:r>
          </a:p>
          <a:p>
            <a:pPr lvl="1"/>
            <a:r>
              <a:rPr lang="en-US"/>
              <a:t>Gastrointestinal </a:t>
            </a:r>
          </a:p>
        </p:txBody>
      </p:sp>
    </p:spTree>
    <p:extLst>
      <p:ext uri="{BB962C8B-B14F-4D97-AF65-F5344CB8AC3E}">
        <p14:creationId xmlns:p14="http://schemas.microsoft.com/office/powerpoint/2010/main" val="36804850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96D5B-2939-B74B-4682-E8704D256C67}"/>
              </a:ext>
            </a:extLst>
          </p:cNvPr>
          <p:cNvSpPr>
            <a:spLocks noGrp="1"/>
          </p:cNvSpPr>
          <p:nvPr>
            <p:ph type="title"/>
          </p:nvPr>
        </p:nvSpPr>
        <p:spPr/>
        <p:txBody>
          <a:bodyPr/>
          <a:lstStyle/>
          <a:p>
            <a:r>
              <a:rPr lang="en-US" err="1"/>
              <a:t>ReA</a:t>
            </a:r>
            <a:r>
              <a:rPr lang="en-US" dirty="0"/>
              <a:t> – Epidemiology/Etiology</a:t>
            </a:r>
            <a:r>
              <a:rPr lang="en-US" baseline="30000" dirty="0"/>
              <a:t>12,38</a:t>
            </a:r>
          </a:p>
        </p:txBody>
      </p:sp>
      <p:sp>
        <p:nvSpPr>
          <p:cNvPr id="3" name="Content Placeholder 2">
            <a:extLst>
              <a:ext uri="{FF2B5EF4-FFF2-40B4-BE49-F238E27FC236}">
                <a16:creationId xmlns:a16="http://schemas.microsoft.com/office/drawing/2014/main" id="{BC8D9899-6416-FEB7-0749-A20D82F31B3C}"/>
              </a:ext>
            </a:extLst>
          </p:cNvPr>
          <p:cNvSpPr>
            <a:spLocks noGrp="1"/>
          </p:cNvSpPr>
          <p:nvPr>
            <p:ph idx="1"/>
          </p:nvPr>
        </p:nvSpPr>
        <p:spPr>
          <a:xfrm>
            <a:off x="708804" y="1696229"/>
            <a:ext cx="10515600" cy="4351338"/>
          </a:xfrm>
        </p:spPr>
        <p:txBody>
          <a:bodyPr vert="horz" lIns="91440" tIns="45720" rIns="91440" bIns="45720" rtlCol="0" anchor="t">
            <a:normAutofit/>
          </a:bodyPr>
          <a:lstStyle/>
          <a:p>
            <a:r>
              <a:rPr lang="en-US" sz="3200"/>
              <a:t>Relatively rare </a:t>
            </a:r>
          </a:p>
          <a:p>
            <a:r>
              <a:rPr lang="en-US" sz="3200"/>
              <a:t>Age: occurs most frequently between ages 20 and 40</a:t>
            </a:r>
            <a:endParaRPr lang="en-US" sz="3200">
              <a:ea typeface="Calibri"/>
              <a:cs typeface="Calibri"/>
            </a:endParaRPr>
          </a:p>
          <a:p>
            <a:r>
              <a:rPr lang="en-US" sz="3200"/>
              <a:t>Etiology</a:t>
            </a:r>
            <a:endParaRPr lang="en-US" sz="3200">
              <a:ea typeface="Calibri"/>
              <a:cs typeface="Calibri"/>
            </a:endParaRPr>
          </a:p>
          <a:p>
            <a:pPr lvl="1"/>
            <a:r>
              <a:rPr lang="en-US" sz="2800"/>
              <a:t>Triggered by a bacterial infection – genitourinary (i.e., chlamydia) or gastrointestinal (i.e., salmonella, C. diff)</a:t>
            </a:r>
            <a:endParaRPr lang="en-US" sz="2800">
              <a:ea typeface="Calibri"/>
              <a:cs typeface="Calibri"/>
            </a:endParaRPr>
          </a:p>
          <a:p>
            <a:pPr lvl="1"/>
            <a:r>
              <a:rPr lang="en-US" sz="2800"/>
              <a:t>Genetics</a:t>
            </a:r>
            <a:endParaRPr lang="en-US" sz="2800">
              <a:ea typeface="Calibri"/>
              <a:cs typeface="Calibri"/>
            </a:endParaRPr>
          </a:p>
          <a:p>
            <a:endParaRPr lang="en-US"/>
          </a:p>
        </p:txBody>
      </p:sp>
    </p:spTree>
    <p:extLst>
      <p:ext uri="{BB962C8B-B14F-4D97-AF65-F5344CB8AC3E}">
        <p14:creationId xmlns:p14="http://schemas.microsoft.com/office/powerpoint/2010/main" val="16634197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90C1-6E32-BC75-8D1F-6BF60E6599BE}"/>
              </a:ext>
            </a:extLst>
          </p:cNvPr>
          <p:cNvSpPr>
            <a:spLocks noGrp="1"/>
          </p:cNvSpPr>
          <p:nvPr>
            <p:ph type="title"/>
          </p:nvPr>
        </p:nvSpPr>
        <p:spPr/>
        <p:txBody>
          <a:bodyPr/>
          <a:lstStyle/>
          <a:p>
            <a:r>
              <a:rPr lang="en-US" err="1"/>
              <a:t>ReA</a:t>
            </a:r>
            <a:r>
              <a:rPr lang="en-US" dirty="0"/>
              <a:t> – Clinical Presentation</a:t>
            </a:r>
            <a:r>
              <a:rPr lang="en-US" baseline="30000" dirty="0"/>
              <a:t>12,38</a:t>
            </a:r>
            <a:r>
              <a:rPr lang="en-US" dirty="0"/>
              <a:t>  </a:t>
            </a:r>
          </a:p>
        </p:txBody>
      </p:sp>
      <p:sp>
        <p:nvSpPr>
          <p:cNvPr id="3" name="Content Placeholder 2">
            <a:extLst>
              <a:ext uri="{FF2B5EF4-FFF2-40B4-BE49-F238E27FC236}">
                <a16:creationId xmlns:a16="http://schemas.microsoft.com/office/drawing/2014/main" id="{567B2371-ED81-10B3-12C4-46FDD2020121}"/>
              </a:ext>
            </a:extLst>
          </p:cNvPr>
          <p:cNvSpPr>
            <a:spLocks noGrp="1"/>
          </p:cNvSpPr>
          <p:nvPr>
            <p:ph idx="1"/>
          </p:nvPr>
        </p:nvSpPr>
        <p:spPr>
          <a:xfrm>
            <a:off x="608992" y="1483578"/>
            <a:ext cx="10662138" cy="5076091"/>
          </a:xfrm>
        </p:spPr>
        <p:txBody>
          <a:bodyPr vert="horz" lIns="91440" tIns="45720" rIns="91440" bIns="45720" rtlCol="0" anchor="t">
            <a:normAutofit/>
          </a:bodyPr>
          <a:lstStyle/>
          <a:p>
            <a:r>
              <a:rPr lang="en-US" dirty="0"/>
              <a:t>Asymmetric </a:t>
            </a:r>
            <a:r>
              <a:rPr lang="en-US" dirty="0" err="1"/>
              <a:t>oligoarthritis</a:t>
            </a:r>
            <a:endParaRPr lang="en-US" dirty="0">
              <a:ea typeface="Calibri"/>
              <a:cs typeface="Calibri"/>
            </a:endParaRPr>
          </a:p>
          <a:p>
            <a:pPr lvl="1"/>
            <a:r>
              <a:rPr lang="en-US" dirty="0"/>
              <a:t>Most commonly knees, ankles, and feet</a:t>
            </a:r>
            <a:endParaRPr lang="en-US" dirty="0">
              <a:ea typeface="Calibri"/>
              <a:cs typeface="Calibri"/>
            </a:endParaRPr>
          </a:p>
          <a:p>
            <a:pPr lvl="1"/>
            <a:r>
              <a:rPr lang="en-US" dirty="0"/>
              <a:t>Can also occur in SI joints and </a:t>
            </a:r>
          </a:p>
          <a:p>
            <a:pPr lvl="1"/>
            <a:r>
              <a:rPr lang="en-US" dirty="0"/>
              <a:t>Urethritis, cervicitis, genital ulcers</a:t>
            </a:r>
            <a:endParaRPr lang="en-US" dirty="0">
              <a:ea typeface="Calibri"/>
              <a:cs typeface="Calibri"/>
            </a:endParaRPr>
          </a:p>
          <a:p>
            <a:r>
              <a:rPr lang="en-US" dirty="0"/>
              <a:t>Conjunctivitis or iritis </a:t>
            </a:r>
            <a:endParaRPr lang="en-US" dirty="0">
              <a:ea typeface="Calibri"/>
              <a:cs typeface="Calibri"/>
            </a:endParaRPr>
          </a:p>
          <a:p>
            <a:r>
              <a:rPr lang="en-US" dirty="0"/>
              <a:t>GI Distress</a:t>
            </a:r>
            <a:endParaRPr lang="en-US" dirty="0">
              <a:ea typeface="Calibri"/>
              <a:cs typeface="Calibri"/>
            </a:endParaRPr>
          </a:p>
          <a:p>
            <a:pPr lvl="1"/>
            <a:r>
              <a:rPr lang="en-US" dirty="0"/>
              <a:t>Acute diarrhea</a:t>
            </a:r>
            <a:endParaRPr lang="en-US" dirty="0">
              <a:ea typeface="Calibri"/>
              <a:cs typeface="Calibri"/>
            </a:endParaRPr>
          </a:p>
          <a:p>
            <a:r>
              <a:rPr lang="en-US" dirty="0"/>
              <a:t>Skin Lesions </a:t>
            </a:r>
            <a:endParaRPr lang="en-US" dirty="0">
              <a:ea typeface="Calibri"/>
              <a:cs typeface="Calibri"/>
            </a:endParaRPr>
          </a:p>
          <a:p>
            <a:pPr lvl="1"/>
            <a:r>
              <a:rPr lang="en-US" dirty="0"/>
              <a:t>Mouth sores </a:t>
            </a:r>
            <a:endParaRPr lang="en-US" dirty="0">
              <a:ea typeface="Calibri"/>
              <a:cs typeface="Calibri"/>
            </a:endParaRPr>
          </a:p>
          <a:p>
            <a:pPr lvl="1"/>
            <a:r>
              <a:rPr lang="en-US" dirty="0"/>
              <a:t>Rash on the soles of feet and palms of hands</a:t>
            </a:r>
            <a:endParaRPr lang="en-US" dirty="0">
              <a:ea typeface="Calibri"/>
              <a:cs typeface="Calibri"/>
            </a:endParaRPr>
          </a:p>
          <a:p>
            <a:r>
              <a:rPr lang="en-US" dirty="0"/>
              <a:t>Inflammatory Back Pain</a:t>
            </a:r>
            <a:endParaRPr lang="en-US" dirty="0">
              <a:ea typeface="Calibri"/>
              <a:cs typeface="Calibri"/>
            </a:endParaRPr>
          </a:p>
          <a:p>
            <a:endParaRPr lang="en-US" dirty="0"/>
          </a:p>
          <a:p>
            <a:pPr marL="457200" lvl="1" indent="0">
              <a:buNone/>
            </a:pPr>
            <a:endParaRPr lang="en-US" dirty="0"/>
          </a:p>
        </p:txBody>
      </p:sp>
      <p:pic>
        <p:nvPicPr>
          <p:cNvPr id="4" name="Picture 3">
            <a:extLst>
              <a:ext uri="{FF2B5EF4-FFF2-40B4-BE49-F238E27FC236}">
                <a16:creationId xmlns:a16="http://schemas.microsoft.com/office/drawing/2014/main" id="{97561C1E-3A47-6F88-B362-C9BE1513B0D1}"/>
              </a:ext>
            </a:extLst>
          </p:cNvPr>
          <p:cNvPicPr>
            <a:picLocks noChangeAspect="1"/>
          </p:cNvPicPr>
          <p:nvPr/>
        </p:nvPicPr>
        <p:blipFill>
          <a:blip r:embed="rId3"/>
          <a:stretch>
            <a:fillRect/>
          </a:stretch>
        </p:blipFill>
        <p:spPr>
          <a:xfrm>
            <a:off x="8346831" y="1690688"/>
            <a:ext cx="2871421" cy="4307132"/>
          </a:xfrm>
          <a:prstGeom prst="rect">
            <a:avLst/>
          </a:prstGeom>
        </p:spPr>
      </p:pic>
    </p:spTree>
    <p:extLst>
      <p:ext uri="{BB962C8B-B14F-4D97-AF65-F5344CB8AC3E}">
        <p14:creationId xmlns:p14="http://schemas.microsoft.com/office/powerpoint/2010/main" val="8120134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21AFA-CA1B-76EA-0190-A7F8B89A168E}"/>
              </a:ext>
            </a:extLst>
          </p:cNvPr>
          <p:cNvSpPr>
            <a:spLocks noGrp="1"/>
          </p:cNvSpPr>
          <p:nvPr>
            <p:ph type="title"/>
          </p:nvPr>
        </p:nvSpPr>
        <p:spPr/>
        <p:txBody>
          <a:bodyPr/>
          <a:lstStyle/>
          <a:p>
            <a:r>
              <a:rPr lang="en-US" dirty="0" err="1"/>
              <a:t>ReA</a:t>
            </a:r>
            <a:r>
              <a:rPr lang="en-US" dirty="0"/>
              <a:t> – Complications/Comorbidities</a:t>
            </a:r>
            <a:r>
              <a:rPr lang="en-US" baseline="30000" dirty="0"/>
              <a:t>38</a:t>
            </a:r>
          </a:p>
        </p:txBody>
      </p:sp>
      <p:sp>
        <p:nvSpPr>
          <p:cNvPr id="3" name="Content Placeholder 2">
            <a:extLst>
              <a:ext uri="{FF2B5EF4-FFF2-40B4-BE49-F238E27FC236}">
                <a16:creationId xmlns:a16="http://schemas.microsoft.com/office/drawing/2014/main" id="{6101FA97-5A6A-4725-350E-7B1DDA9BEE89}"/>
              </a:ext>
            </a:extLst>
          </p:cNvPr>
          <p:cNvSpPr>
            <a:spLocks noGrp="1"/>
          </p:cNvSpPr>
          <p:nvPr>
            <p:ph idx="1"/>
          </p:nvPr>
        </p:nvSpPr>
        <p:spPr/>
        <p:txBody>
          <a:bodyPr/>
          <a:lstStyle/>
          <a:p>
            <a:pPr algn="l">
              <a:buFont typeface="Arial" panose="020B0604020202020204" pitchFamily="34" charset="0"/>
              <a:buChar char="•"/>
            </a:pPr>
            <a:r>
              <a:rPr lang="en-US" sz="3200" b="0" i="0">
                <a:solidFill>
                  <a:srgbClr val="000000"/>
                </a:solidFill>
                <a:effectLst/>
              </a:rPr>
              <a:t>Recurrent arthritis (15% to 50%)    </a:t>
            </a:r>
          </a:p>
          <a:p>
            <a:pPr algn="l">
              <a:buFont typeface="Arial" panose="020B0604020202020204" pitchFamily="34" charset="0"/>
              <a:buChar char="•"/>
            </a:pPr>
            <a:r>
              <a:rPr lang="en-US" sz="3200" b="0" i="0">
                <a:solidFill>
                  <a:srgbClr val="000000"/>
                </a:solidFill>
                <a:effectLst/>
              </a:rPr>
              <a:t>Chronic arthritis or sacroiliitis </a:t>
            </a:r>
          </a:p>
          <a:p>
            <a:pPr algn="l">
              <a:buFont typeface="Arial" panose="020B0604020202020204" pitchFamily="34" charset="0"/>
              <a:buChar char="•"/>
            </a:pPr>
            <a:r>
              <a:rPr lang="en-US" sz="3200" b="0" i="0">
                <a:solidFill>
                  <a:srgbClr val="000000"/>
                </a:solidFill>
                <a:effectLst/>
              </a:rPr>
              <a:t>Ankylosing spondylitis (↑ risk if HLA-B27–positive)    </a:t>
            </a:r>
          </a:p>
          <a:p>
            <a:pPr algn="l">
              <a:buFont typeface="Arial" panose="020B0604020202020204" pitchFamily="34" charset="0"/>
              <a:buChar char="•"/>
            </a:pPr>
            <a:r>
              <a:rPr lang="en-US" sz="3200" b="0" i="0">
                <a:solidFill>
                  <a:srgbClr val="000000"/>
                </a:solidFill>
                <a:effectLst/>
              </a:rPr>
              <a:t>Urethral stricture</a:t>
            </a:r>
          </a:p>
          <a:p>
            <a:pPr algn="l">
              <a:buFont typeface="Arial" panose="020B0604020202020204" pitchFamily="34" charset="0"/>
              <a:buChar char="•"/>
            </a:pPr>
            <a:r>
              <a:rPr lang="en-US" sz="3200" b="0" i="0">
                <a:solidFill>
                  <a:srgbClr val="000000"/>
                </a:solidFill>
                <a:effectLst/>
              </a:rPr>
              <a:t>Aortic root necrosis </a:t>
            </a:r>
          </a:p>
          <a:p>
            <a:pPr algn="l">
              <a:buFont typeface="Arial" panose="020B0604020202020204" pitchFamily="34" charset="0"/>
              <a:buChar char="•"/>
            </a:pPr>
            <a:r>
              <a:rPr lang="en-US" sz="3200" b="0" i="0">
                <a:solidFill>
                  <a:srgbClr val="000000"/>
                </a:solidFill>
                <a:effectLst/>
              </a:rPr>
              <a:t>Cataracts    </a:t>
            </a:r>
          </a:p>
          <a:p>
            <a:pPr algn="l">
              <a:buFont typeface="Arial" panose="020B0604020202020204" pitchFamily="34" charset="0"/>
              <a:buChar char="•"/>
            </a:pPr>
            <a:r>
              <a:rPr lang="en-US" sz="3200" b="0" i="0">
                <a:solidFill>
                  <a:srgbClr val="000000"/>
                </a:solidFill>
                <a:effectLst/>
              </a:rPr>
              <a:t>Cystoid macular edema</a:t>
            </a:r>
          </a:p>
          <a:p>
            <a:pPr marL="0" indent="0">
              <a:buNone/>
            </a:pPr>
            <a:endParaRPr lang="en-US">
              <a:solidFill>
                <a:srgbClr val="FF0000"/>
              </a:solidFill>
            </a:endParaRPr>
          </a:p>
        </p:txBody>
      </p:sp>
    </p:spTree>
    <p:extLst>
      <p:ext uri="{BB962C8B-B14F-4D97-AF65-F5344CB8AC3E}">
        <p14:creationId xmlns:p14="http://schemas.microsoft.com/office/powerpoint/2010/main" val="19468593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02F63-643F-5C31-DD54-D7738F3A5945}"/>
              </a:ext>
            </a:extLst>
          </p:cNvPr>
          <p:cNvSpPr>
            <a:spLocks noGrp="1"/>
          </p:cNvSpPr>
          <p:nvPr>
            <p:ph type="title"/>
          </p:nvPr>
        </p:nvSpPr>
        <p:spPr/>
        <p:txBody>
          <a:bodyPr/>
          <a:lstStyle/>
          <a:p>
            <a:r>
              <a:rPr lang="en-US" err="1"/>
              <a:t>ReA</a:t>
            </a:r>
            <a:r>
              <a:rPr lang="en-US" dirty="0"/>
              <a:t> – Differential Diagnosis</a:t>
            </a:r>
            <a:r>
              <a:rPr lang="en-US" baseline="30000" dirty="0"/>
              <a:t>38</a:t>
            </a:r>
          </a:p>
        </p:txBody>
      </p:sp>
      <p:sp>
        <p:nvSpPr>
          <p:cNvPr id="3" name="Content Placeholder 2">
            <a:extLst>
              <a:ext uri="{FF2B5EF4-FFF2-40B4-BE49-F238E27FC236}">
                <a16:creationId xmlns:a16="http://schemas.microsoft.com/office/drawing/2014/main" id="{A273C7E4-0EB1-A42D-0F67-79C8AF015A06}"/>
              </a:ext>
            </a:extLst>
          </p:cNvPr>
          <p:cNvSpPr>
            <a:spLocks noGrp="1"/>
          </p:cNvSpPr>
          <p:nvPr>
            <p:ph idx="1"/>
          </p:nvPr>
        </p:nvSpPr>
        <p:spPr/>
        <p:txBody>
          <a:bodyPr>
            <a:normAutofit/>
          </a:bodyPr>
          <a:lstStyle/>
          <a:p>
            <a:r>
              <a:rPr lang="en-US" sz="3200"/>
              <a:t>Gonococcal arthritis</a:t>
            </a:r>
          </a:p>
          <a:p>
            <a:r>
              <a:rPr lang="en-US" sz="3200"/>
              <a:t>Gouty arthritis</a:t>
            </a:r>
          </a:p>
          <a:p>
            <a:r>
              <a:rPr lang="en-US" sz="3200"/>
              <a:t>Septic Arthritis </a:t>
            </a:r>
          </a:p>
          <a:p>
            <a:r>
              <a:rPr lang="en-US" sz="3200"/>
              <a:t>Rheumatic Fever</a:t>
            </a:r>
          </a:p>
          <a:p>
            <a:r>
              <a:rPr lang="en-US" sz="3200"/>
              <a:t>Psoriatic Arthritis</a:t>
            </a:r>
          </a:p>
          <a:p>
            <a:r>
              <a:rPr lang="en-US" sz="3200"/>
              <a:t>Ankylosing Spondylitis</a:t>
            </a:r>
          </a:p>
          <a:p>
            <a:r>
              <a:rPr lang="en-US" sz="3200"/>
              <a:t>Rheumatoid Arthritis </a:t>
            </a:r>
          </a:p>
        </p:txBody>
      </p:sp>
    </p:spTree>
    <p:extLst>
      <p:ext uri="{BB962C8B-B14F-4D97-AF65-F5344CB8AC3E}">
        <p14:creationId xmlns:p14="http://schemas.microsoft.com/office/powerpoint/2010/main" val="5024557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39F23-E09C-7317-3FA8-0C6FAAC65F74}"/>
              </a:ext>
            </a:extLst>
          </p:cNvPr>
          <p:cNvSpPr>
            <a:spLocks noGrp="1"/>
          </p:cNvSpPr>
          <p:nvPr>
            <p:ph type="title"/>
          </p:nvPr>
        </p:nvSpPr>
        <p:spPr/>
        <p:txBody>
          <a:bodyPr/>
          <a:lstStyle/>
          <a:p>
            <a:r>
              <a:rPr lang="en-US" err="1"/>
              <a:t>ReA</a:t>
            </a:r>
            <a:r>
              <a:rPr lang="en-US" dirty="0"/>
              <a:t> – Diagnosis</a:t>
            </a:r>
            <a:r>
              <a:rPr lang="en-US" baseline="30000" dirty="0"/>
              <a:t>12,38</a:t>
            </a:r>
          </a:p>
        </p:txBody>
      </p:sp>
      <p:sp>
        <p:nvSpPr>
          <p:cNvPr id="3" name="Content Placeholder 2">
            <a:extLst>
              <a:ext uri="{FF2B5EF4-FFF2-40B4-BE49-F238E27FC236}">
                <a16:creationId xmlns:a16="http://schemas.microsoft.com/office/drawing/2014/main" id="{EDBF7AC2-93A4-198C-97B6-AE66E93503D0}"/>
              </a:ext>
            </a:extLst>
          </p:cNvPr>
          <p:cNvSpPr>
            <a:spLocks noGrp="1"/>
          </p:cNvSpPr>
          <p:nvPr>
            <p:ph idx="1"/>
          </p:nvPr>
        </p:nvSpPr>
        <p:spPr>
          <a:xfrm>
            <a:off x="937846" y="1559169"/>
            <a:ext cx="10415954" cy="5146431"/>
          </a:xfrm>
        </p:spPr>
        <p:txBody>
          <a:bodyPr>
            <a:normAutofit lnSpcReduction="10000"/>
          </a:bodyPr>
          <a:lstStyle/>
          <a:p>
            <a:r>
              <a:rPr lang="en-US" sz="3200"/>
              <a:t>Lab Testing </a:t>
            </a:r>
          </a:p>
          <a:p>
            <a:pPr lvl="1"/>
            <a:r>
              <a:rPr lang="en-US" sz="2800"/>
              <a:t>Blood</a:t>
            </a:r>
          </a:p>
          <a:p>
            <a:pPr lvl="2"/>
            <a:r>
              <a:rPr lang="en-US" sz="2400"/>
              <a:t>Evidence of current infection</a:t>
            </a:r>
          </a:p>
          <a:p>
            <a:pPr lvl="2"/>
            <a:r>
              <a:rPr lang="en-US" sz="2400"/>
              <a:t>↑ CRP and ESR </a:t>
            </a:r>
          </a:p>
          <a:p>
            <a:pPr lvl="2"/>
            <a:r>
              <a:rPr lang="en-US" sz="2400"/>
              <a:t>RF testing – to rule out RA</a:t>
            </a:r>
          </a:p>
          <a:p>
            <a:pPr lvl="1"/>
            <a:r>
              <a:rPr lang="en-US" sz="2800"/>
              <a:t>Joint Fluid Tests</a:t>
            </a:r>
          </a:p>
          <a:p>
            <a:pPr lvl="2"/>
            <a:r>
              <a:rPr lang="en-US" sz="2400"/>
              <a:t>WBC count – increase may indicate infection</a:t>
            </a:r>
          </a:p>
          <a:p>
            <a:pPr lvl="2"/>
            <a:r>
              <a:rPr lang="en-US" sz="2400"/>
              <a:t>Bacteria – to rule out septic arthritis</a:t>
            </a:r>
          </a:p>
          <a:p>
            <a:pPr lvl="2"/>
            <a:r>
              <a:rPr lang="en-US" sz="2400"/>
              <a:t>Uric acid crystals – to rule out gout</a:t>
            </a:r>
          </a:p>
          <a:p>
            <a:r>
              <a:rPr lang="en-US" sz="3200"/>
              <a:t>Imaging </a:t>
            </a:r>
          </a:p>
          <a:p>
            <a:pPr lvl="1"/>
            <a:r>
              <a:rPr lang="en-US" sz="2800"/>
              <a:t>X-ray </a:t>
            </a:r>
          </a:p>
          <a:p>
            <a:r>
              <a:rPr lang="en-US" sz="3200"/>
              <a:t>Clinical Presentation </a:t>
            </a:r>
          </a:p>
        </p:txBody>
      </p:sp>
    </p:spTree>
    <p:extLst>
      <p:ext uri="{BB962C8B-B14F-4D97-AF65-F5344CB8AC3E}">
        <p14:creationId xmlns:p14="http://schemas.microsoft.com/office/powerpoint/2010/main" val="21712651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6210-DF81-B1D9-120B-83C1D676B184}"/>
              </a:ext>
            </a:extLst>
          </p:cNvPr>
          <p:cNvSpPr>
            <a:spLocks noGrp="1"/>
          </p:cNvSpPr>
          <p:nvPr>
            <p:ph type="title"/>
          </p:nvPr>
        </p:nvSpPr>
        <p:spPr/>
        <p:txBody>
          <a:bodyPr/>
          <a:lstStyle/>
          <a:p>
            <a:r>
              <a:rPr lang="en-US" err="1"/>
              <a:t>ReA</a:t>
            </a:r>
            <a:r>
              <a:rPr lang="en-US"/>
              <a:t> – Clinical Diagnosis </a:t>
            </a:r>
          </a:p>
        </p:txBody>
      </p:sp>
      <p:graphicFrame>
        <p:nvGraphicFramePr>
          <p:cNvPr id="5" name="Content Placeholder 2">
            <a:extLst>
              <a:ext uri="{FF2B5EF4-FFF2-40B4-BE49-F238E27FC236}">
                <a16:creationId xmlns:a16="http://schemas.microsoft.com/office/drawing/2014/main" id="{713957AC-F327-B865-87A8-C55CFA2E6F3C}"/>
              </a:ext>
            </a:extLst>
          </p:cNvPr>
          <p:cNvGraphicFramePr>
            <a:graphicFrameLocks noGrp="1"/>
          </p:cNvGraphicFramePr>
          <p:nvPr>
            <p:ph idx="1"/>
            <p:extLst>
              <p:ext uri="{D42A27DB-BD31-4B8C-83A1-F6EECF244321}">
                <p14:modId xmlns:p14="http://schemas.microsoft.com/office/powerpoint/2010/main" val="3018220568"/>
              </p:ext>
            </p:extLst>
          </p:nvPr>
        </p:nvGraphicFramePr>
        <p:xfrm>
          <a:off x="838200" y="1825625"/>
          <a:ext cx="10087708" cy="4106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EDC8EFC1-261F-DC1E-12A5-74BBCB4C2A76}"/>
              </a:ext>
            </a:extLst>
          </p:cNvPr>
          <p:cNvSpPr txBox="1"/>
          <p:nvPr/>
        </p:nvSpPr>
        <p:spPr>
          <a:xfrm>
            <a:off x="838200" y="6236677"/>
            <a:ext cx="10087708" cy="461665"/>
          </a:xfrm>
          <a:prstGeom prst="rect">
            <a:avLst/>
          </a:prstGeom>
          <a:noFill/>
        </p:spPr>
        <p:txBody>
          <a:bodyPr wrap="square">
            <a:spAutoFit/>
          </a:bodyPr>
          <a:lstStyle/>
          <a:p>
            <a:pPr marL="0" indent="0">
              <a:buNone/>
            </a:pPr>
            <a:r>
              <a:rPr lang="en-US" sz="2400"/>
              <a:t>2 or more of the signs plus involvement of skeletal system establishes diagnosis </a:t>
            </a:r>
            <a:endParaRPr lang="en-US" sz="2000"/>
          </a:p>
        </p:txBody>
      </p:sp>
    </p:spTree>
    <p:extLst>
      <p:ext uri="{BB962C8B-B14F-4D97-AF65-F5344CB8AC3E}">
        <p14:creationId xmlns:p14="http://schemas.microsoft.com/office/powerpoint/2010/main" val="3640973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7FF2E-2C8A-1615-5873-92D6176F1951}"/>
              </a:ext>
            </a:extLst>
          </p:cNvPr>
          <p:cNvSpPr>
            <a:spLocks noGrp="1"/>
          </p:cNvSpPr>
          <p:nvPr>
            <p:ph type="title"/>
          </p:nvPr>
        </p:nvSpPr>
        <p:spPr>
          <a:xfrm>
            <a:off x="532737" y="365125"/>
            <a:ext cx="11479154" cy="1325563"/>
          </a:xfrm>
        </p:spPr>
        <p:txBody>
          <a:bodyPr>
            <a:normAutofit/>
          </a:bodyPr>
          <a:lstStyle/>
          <a:p>
            <a:r>
              <a:rPr lang="en-US" sz="4300" dirty="0"/>
              <a:t>Importance of Recognizing Rheumatic Conditions</a:t>
            </a:r>
            <a:r>
              <a:rPr lang="en-US" sz="4300" baseline="30000" dirty="0"/>
              <a:t>3</a:t>
            </a:r>
          </a:p>
        </p:txBody>
      </p:sp>
      <p:sp>
        <p:nvSpPr>
          <p:cNvPr id="3" name="Content Placeholder 2">
            <a:extLst>
              <a:ext uri="{FF2B5EF4-FFF2-40B4-BE49-F238E27FC236}">
                <a16:creationId xmlns:a16="http://schemas.microsoft.com/office/drawing/2014/main" id="{4AB1EC61-C38A-82EC-041C-4051851AE9BE}"/>
              </a:ext>
            </a:extLst>
          </p:cNvPr>
          <p:cNvSpPr>
            <a:spLocks noGrp="1"/>
          </p:cNvSpPr>
          <p:nvPr>
            <p:ph idx="1"/>
          </p:nvPr>
        </p:nvSpPr>
        <p:spPr>
          <a:xfrm>
            <a:off x="678511" y="1690688"/>
            <a:ext cx="10834977" cy="4606745"/>
          </a:xfrm>
        </p:spPr>
        <p:txBody>
          <a:bodyPr vert="horz" lIns="91440" tIns="45720" rIns="91440" bIns="45720" rtlCol="0" anchor="t">
            <a:normAutofit lnSpcReduction="10000"/>
          </a:bodyPr>
          <a:lstStyle/>
          <a:p>
            <a:r>
              <a:rPr lang="en-US" b="1"/>
              <a:t>Prevention of Complications</a:t>
            </a:r>
            <a:r>
              <a:rPr lang="en-US"/>
              <a:t>: rheumatic conditions can lead to system-wide effects and </a:t>
            </a:r>
            <a:r>
              <a:rPr lang="en-US" i="1" u="sng"/>
              <a:t>irreversible</a:t>
            </a:r>
            <a:r>
              <a:rPr lang="en-US" i="1"/>
              <a:t> </a:t>
            </a:r>
            <a:r>
              <a:rPr lang="en-US"/>
              <a:t>joint damage</a:t>
            </a:r>
            <a:endParaRPr lang="en-US" u="sng">
              <a:cs typeface="Calibri"/>
            </a:endParaRPr>
          </a:p>
          <a:p>
            <a:r>
              <a:rPr lang="en-US" b="1"/>
              <a:t>Early Intervention: </a:t>
            </a:r>
            <a:r>
              <a:rPr lang="en-US"/>
              <a:t>many rheumatic conditions are chronic and progressive</a:t>
            </a:r>
            <a:endParaRPr lang="en-US">
              <a:cs typeface="Calibri"/>
            </a:endParaRPr>
          </a:p>
          <a:p>
            <a:r>
              <a:rPr lang="en-US" b="1"/>
              <a:t>Appropriate Treatment</a:t>
            </a:r>
            <a:r>
              <a:rPr lang="en-US"/>
              <a:t>: conditions that are inflammatory by nature often require a different treatment approach than mechanical conditions (i.e., need for medication which can only be administered by MD)</a:t>
            </a:r>
            <a:endParaRPr lang="en-US">
              <a:cs typeface="Calibri"/>
            </a:endParaRPr>
          </a:p>
          <a:p>
            <a:r>
              <a:rPr lang="en-US" b="1"/>
              <a:t>Referral to Specialist</a:t>
            </a:r>
            <a:r>
              <a:rPr lang="en-US"/>
              <a:t>: if you’re recognizing signs of a rheumatic condition (i.e., fatigue, fever, skin changes, extraarticular symptoms) or your patient is not responding to PT, refer patient back to PCP to discuss a rheumatologist referral</a:t>
            </a:r>
            <a:endParaRPr lang="en-US">
              <a:cs typeface="Calibri"/>
            </a:endParaRPr>
          </a:p>
          <a:p>
            <a:endParaRPr lang="en-US"/>
          </a:p>
        </p:txBody>
      </p:sp>
    </p:spTree>
    <p:extLst>
      <p:ext uri="{BB962C8B-B14F-4D97-AF65-F5344CB8AC3E}">
        <p14:creationId xmlns:p14="http://schemas.microsoft.com/office/powerpoint/2010/main" val="1455541044"/>
      </p:ext>
    </p:extLst>
  </p:cSld>
  <p:clrMapOvr>
    <a:masterClrMapping/>
  </p:clrMapOvr>
  <p:extLst>
    <p:ext uri="{6950BFC3-D8DA-4A85-94F7-54DA5524770B}">
      <p188:commentRel xmlns:p188="http://schemas.microsoft.com/office/powerpoint/2018/8/main" r:id="rId3"/>
    </p:ext>
  </p:extLs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657C-0CA6-1BAC-E3C8-E31DA25F5205}"/>
              </a:ext>
            </a:extLst>
          </p:cNvPr>
          <p:cNvSpPr>
            <a:spLocks noGrp="1"/>
          </p:cNvSpPr>
          <p:nvPr>
            <p:ph type="title"/>
          </p:nvPr>
        </p:nvSpPr>
        <p:spPr/>
        <p:txBody>
          <a:bodyPr/>
          <a:lstStyle/>
          <a:p>
            <a:r>
              <a:rPr lang="en-US" err="1"/>
              <a:t>ReA</a:t>
            </a:r>
            <a:r>
              <a:rPr lang="en-US"/>
              <a:t> – Medical Management </a:t>
            </a:r>
          </a:p>
        </p:txBody>
      </p:sp>
      <p:sp>
        <p:nvSpPr>
          <p:cNvPr id="3" name="Content Placeholder 2">
            <a:extLst>
              <a:ext uri="{FF2B5EF4-FFF2-40B4-BE49-F238E27FC236}">
                <a16:creationId xmlns:a16="http://schemas.microsoft.com/office/drawing/2014/main" id="{B9173BAA-A9EB-35A9-8895-5067E84375DD}"/>
              </a:ext>
            </a:extLst>
          </p:cNvPr>
          <p:cNvSpPr>
            <a:spLocks noGrp="1"/>
          </p:cNvSpPr>
          <p:nvPr>
            <p:ph idx="1"/>
          </p:nvPr>
        </p:nvSpPr>
        <p:spPr/>
        <p:txBody>
          <a:bodyPr>
            <a:normAutofit lnSpcReduction="10000"/>
          </a:bodyPr>
          <a:lstStyle/>
          <a:p>
            <a:pPr marL="0" indent="0">
              <a:buNone/>
            </a:pPr>
            <a:r>
              <a:rPr lang="en-US" u="sng"/>
              <a:t>Acute Treatments</a:t>
            </a:r>
          </a:p>
          <a:p>
            <a:r>
              <a:rPr lang="en-US"/>
              <a:t>Antibiotics </a:t>
            </a:r>
            <a:r>
              <a:rPr lang="en-US" i="1"/>
              <a:t>– if infectious agent identified as trigger </a:t>
            </a:r>
            <a:endParaRPr lang="en-US"/>
          </a:p>
          <a:p>
            <a:r>
              <a:rPr lang="en-US"/>
              <a:t>NSAIDs</a:t>
            </a:r>
          </a:p>
          <a:p>
            <a:r>
              <a:rPr lang="en-US"/>
              <a:t>Steroids </a:t>
            </a:r>
            <a:r>
              <a:rPr lang="en-US" i="1"/>
              <a:t>– glucocorticoid injections</a:t>
            </a:r>
          </a:p>
          <a:p>
            <a:r>
              <a:rPr lang="en-US"/>
              <a:t>DMARDs</a:t>
            </a:r>
          </a:p>
          <a:p>
            <a:endParaRPr lang="en-US"/>
          </a:p>
          <a:p>
            <a:pPr marL="0" indent="0">
              <a:buNone/>
            </a:pPr>
            <a:r>
              <a:rPr lang="en-US" u="sng"/>
              <a:t>Chronic Treatments </a:t>
            </a:r>
          </a:p>
          <a:p>
            <a:r>
              <a:rPr lang="en-US"/>
              <a:t>DMARDs</a:t>
            </a:r>
          </a:p>
          <a:p>
            <a:r>
              <a:rPr lang="en-US"/>
              <a:t>TNFIs (biologics)</a:t>
            </a:r>
          </a:p>
          <a:p>
            <a:endParaRPr lang="en-US"/>
          </a:p>
        </p:txBody>
      </p:sp>
    </p:spTree>
    <p:extLst>
      <p:ext uri="{BB962C8B-B14F-4D97-AF65-F5344CB8AC3E}">
        <p14:creationId xmlns:p14="http://schemas.microsoft.com/office/powerpoint/2010/main" val="417126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 name="Freeform: Shape 10">
            <a:extLst>
              <a:ext uri="{FF2B5EF4-FFF2-40B4-BE49-F238E27FC236}">
                <a16:creationId xmlns:a16="http://schemas.microsoft.com/office/drawing/2014/main" id="{CBCB02B1-1B82-403C-B7D2-E2CED1882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CDE13A7-6382-4A67-BEBE-4FF1F37C7F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4" name="Freeform: Shape 13">
              <a:extLst>
                <a:ext uri="{FF2B5EF4-FFF2-40B4-BE49-F238E27FC236}">
                  <a16:creationId xmlns:a16="http://schemas.microsoft.com/office/drawing/2014/main" id="{E9978FC9-2E40-4257-8D97-FAB20CA4B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740ABB98-77BA-4C40-8121-34D196E58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41AA752E-66C1-4835-8A3C-55647515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E9555AB-2295-4939-AEC9-B2CBFCB4C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97499201-5A2C-48B3-9B02-5519B8829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3FC2AE7-C60C-4C48-BCAE-410BB6C3D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40EA1593-6BC9-441E-8F3C-46DD50F81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EE86043C-7DBE-B552-F6F9-51006736E2AB}"/>
              </a:ext>
            </a:extLst>
          </p:cNvPr>
          <p:cNvSpPr>
            <a:spLocks noGrp="1"/>
          </p:cNvSpPr>
          <p:nvPr>
            <p:ph type="title"/>
          </p:nvPr>
        </p:nvSpPr>
        <p:spPr>
          <a:xfrm>
            <a:off x="3371787" y="1741337"/>
            <a:ext cx="5448730" cy="2387918"/>
          </a:xfrm>
        </p:spPr>
        <p:txBody>
          <a:bodyPr vert="horz" lIns="91440" tIns="45720" rIns="91440" bIns="45720" rtlCol="0" anchor="b">
            <a:normAutofit/>
          </a:bodyPr>
          <a:lstStyle/>
          <a:p>
            <a:pPr algn="ctr"/>
            <a:r>
              <a:rPr lang="en-US" sz="4000" kern="1200">
                <a:solidFill>
                  <a:schemeClr val="tx2"/>
                </a:solidFill>
                <a:latin typeface="+mj-lt"/>
                <a:ea typeface="+mj-ea"/>
                <a:cs typeface="+mj-cs"/>
              </a:rPr>
              <a:t>Peripheral Spondylarthritis </a:t>
            </a:r>
            <a:br>
              <a:rPr lang="en-US" sz="4000" kern="1200">
                <a:solidFill>
                  <a:schemeClr val="tx2"/>
                </a:solidFill>
                <a:latin typeface="+mj-lt"/>
                <a:ea typeface="+mj-ea"/>
                <a:cs typeface="+mj-cs"/>
              </a:rPr>
            </a:br>
            <a:r>
              <a:rPr lang="en-US" sz="4000" kern="1200">
                <a:solidFill>
                  <a:schemeClr val="tx2"/>
                </a:solidFill>
                <a:latin typeface="+mj-lt"/>
                <a:ea typeface="+mj-ea"/>
                <a:cs typeface="+mj-cs"/>
              </a:rPr>
              <a:t> –</a:t>
            </a:r>
            <a:br>
              <a:rPr lang="en-US" sz="4000" kern="1200">
                <a:solidFill>
                  <a:schemeClr val="tx2"/>
                </a:solidFill>
                <a:latin typeface="+mj-lt"/>
                <a:ea typeface="+mj-ea"/>
                <a:cs typeface="+mj-cs"/>
              </a:rPr>
            </a:br>
            <a:r>
              <a:rPr lang="en-US" sz="4000" kern="1200">
                <a:solidFill>
                  <a:schemeClr val="tx2"/>
                </a:solidFill>
                <a:latin typeface="+mj-lt"/>
                <a:ea typeface="+mj-ea"/>
                <a:cs typeface="+mj-cs"/>
              </a:rPr>
              <a:t> Physical Therapy Role</a:t>
            </a:r>
          </a:p>
        </p:txBody>
      </p:sp>
      <p:grpSp>
        <p:nvGrpSpPr>
          <p:cNvPr id="22" name="Group 21">
            <a:extLst>
              <a:ext uri="{FF2B5EF4-FFF2-40B4-BE49-F238E27FC236}">
                <a16:creationId xmlns:a16="http://schemas.microsoft.com/office/drawing/2014/main" id="{17147D5D-F01F-4164-BD81-D10DC6F23E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42" y="2854"/>
            <a:ext cx="2783421" cy="2406445"/>
            <a:chOff x="-305" y="-4155"/>
            <a:chExt cx="2514948" cy="2174333"/>
          </a:xfrm>
        </p:grpSpPr>
        <p:sp>
          <p:nvSpPr>
            <p:cNvPr id="23" name="Freeform: Shape 22">
              <a:extLst>
                <a:ext uri="{FF2B5EF4-FFF2-40B4-BE49-F238E27FC236}">
                  <a16:creationId xmlns:a16="http://schemas.microsoft.com/office/drawing/2014/main" id="{F24C7412-3E2D-4708-8DC3-425A457A1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1483A6A-CB0B-4469-B09D-C9451F9B0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A935E9D-EB55-46F3-BCCB-9CB918E87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6" name="Freeform: Shape 25">
              <a:extLst>
                <a:ext uri="{FF2B5EF4-FFF2-40B4-BE49-F238E27FC236}">
                  <a16:creationId xmlns:a16="http://schemas.microsoft.com/office/drawing/2014/main" id="{8EDC5655-C7D7-4936-91EA-E188A96DC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6D0E248E-80AB-4B35-BA8D-F940FCB443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17253" y="4456669"/>
            <a:ext cx="2783421" cy="2406445"/>
            <a:chOff x="-305" y="-4155"/>
            <a:chExt cx="2514948" cy="2174333"/>
          </a:xfrm>
        </p:grpSpPr>
        <p:sp>
          <p:nvSpPr>
            <p:cNvPr id="29" name="Freeform: Shape 28">
              <a:extLst>
                <a:ext uri="{FF2B5EF4-FFF2-40B4-BE49-F238E27FC236}">
                  <a16:creationId xmlns:a16="http://schemas.microsoft.com/office/drawing/2014/main" id="{F9E91B0A-66E8-4298-BAC6-004DBE491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A629C66-36BD-487E-B1CD-ED026D778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6BC2D2C-3D7D-4224-81BC-22C094C9FB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 name="Freeform: Shape 31">
              <a:extLst>
                <a:ext uri="{FF2B5EF4-FFF2-40B4-BE49-F238E27FC236}">
                  <a16:creationId xmlns:a16="http://schemas.microsoft.com/office/drawing/2014/main" id="{53BDF903-22C5-4312-8776-C2ABC3EDC0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643428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67030-291A-098A-EB19-2B16F81DEDCF}"/>
              </a:ext>
            </a:extLst>
          </p:cNvPr>
          <p:cNvSpPr>
            <a:spLocks noGrp="1"/>
          </p:cNvSpPr>
          <p:nvPr>
            <p:ph type="title"/>
          </p:nvPr>
        </p:nvSpPr>
        <p:spPr/>
        <p:txBody>
          <a:bodyPr/>
          <a:lstStyle/>
          <a:p>
            <a:r>
              <a:rPr lang="en-US"/>
              <a:t>PsA and </a:t>
            </a:r>
            <a:r>
              <a:rPr lang="en-US" err="1"/>
              <a:t>ReA</a:t>
            </a:r>
            <a:r>
              <a:rPr lang="en-US"/>
              <a:t> – PT Assessment</a:t>
            </a:r>
          </a:p>
        </p:txBody>
      </p:sp>
      <p:sp>
        <p:nvSpPr>
          <p:cNvPr id="3" name="Content Placeholder 2">
            <a:extLst>
              <a:ext uri="{FF2B5EF4-FFF2-40B4-BE49-F238E27FC236}">
                <a16:creationId xmlns:a16="http://schemas.microsoft.com/office/drawing/2014/main" id="{57C0F926-E519-DC7E-9092-46DFF37BF706}"/>
              </a:ext>
            </a:extLst>
          </p:cNvPr>
          <p:cNvSpPr>
            <a:spLocks noGrp="1"/>
          </p:cNvSpPr>
          <p:nvPr>
            <p:ph idx="1"/>
          </p:nvPr>
        </p:nvSpPr>
        <p:spPr>
          <a:xfrm>
            <a:off x="622540" y="1575669"/>
            <a:ext cx="10515600" cy="5219944"/>
          </a:xfrm>
        </p:spPr>
        <p:txBody>
          <a:bodyPr vert="horz" lIns="91440" tIns="45720" rIns="91440" bIns="45720" rtlCol="0" anchor="t">
            <a:normAutofit/>
          </a:bodyPr>
          <a:lstStyle/>
          <a:p>
            <a:r>
              <a:rPr lang="en-US" dirty="0">
                <a:latin typeface="Corbel"/>
              </a:rPr>
              <a:t>If patient comes in with known diagnosis of PsA or </a:t>
            </a:r>
            <a:r>
              <a:rPr lang="en-US" dirty="0" err="1">
                <a:latin typeface="Corbel"/>
              </a:rPr>
              <a:t>ReA</a:t>
            </a:r>
            <a:r>
              <a:rPr lang="en-US" dirty="0">
                <a:latin typeface="Corbel"/>
              </a:rPr>
              <a:t> with referral to treat </a:t>
            </a:r>
            <a:r>
              <a:rPr lang="en-US" dirty="0">
                <a:latin typeface="Corbel"/>
                <a:sym typeface="Wingdings" panose="05000000000000000000" pitchFamily="2" charset="2"/>
              </a:rPr>
              <a:t></a:t>
            </a:r>
          </a:p>
          <a:p>
            <a:pPr lvl="1"/>
            <a:r>
              <a:rPr lang="en-US" dirty="0">
                <a:latin typeface="Corbel"/>
              </a:rPr>
              <a:t>Complete exam as usual </a:t>
            </a:r>
            <a:endParaRPr lang="en-US" dirty="0">
              <a:ea typeface="Calibri"/>
              <a:cs typeface="Calibri"/>
            </a:endParaRPr>
          </a:p>
          <a:p>
            <a:r>
              <a:rPr lang="en-US" dirty="0">
                <a:latin typeface="Corbel"/>
              </a:rPr>
              <a:t>If patient coming in for LBP w/ no hx of PsA or </a:t>
            </a:r>
            <a:r>
              <a:rPr lang="en-US" dirty="0" err="1">
                <a:latin typeface="Corbel"/>
              </a:rPr>
              <a:t>ReA</a:t>
            </a:r>
            <a:r>
              <a:rPr lang="en-US" dirty="0">
                <a:latin typeface="Corbel"/>
              </a:rPr>
              <a:t> but clinical findings in exam suggest possible dx of PsA or </a:t>
            </a:r>
            <a:r>
              <a:rPr lang="en-US" dirty="0" err="1">
                <a:latin typeface="Corbel"/>
              </a:rPr>
              <a:t>ReA</a:t>
            </a:r>
            <a:r>
              <a:rPr lang="en-US" dirty="0">
                <a:latin typeface="Corbel"/>
              </a:rPr>
              <a:t> </a:t>
            </a:r>
            <a:r>
              <a:rPr lang="en-US" dirty="0">
                <a:latin typeface="Corbel"/>
                <a:sym typeface="Wingdings" panose="05000000000000000000" pitchFamily="2" charset="2"/>
              </a:rPr>
              <a:t> </a:t>
            </a:r>
          </a:p>
          <a:p>
            <a:pPr lvl="1">
              <a:buFont typeface="Courier New" panose="020B0604020202020204" pitchFamily="34" charset="0"/>
              <a:buChar char="o"/>
            </a:pPr>
            <a:r>
              <a:rPr lang="en-US" dirty="0">
                <a:latin typeface="Corbel"/>
                <a:sym typeface="Wingdings" panose="05000000000000000000" pitchFamily="2" charset="2"/>
              </a:rPr>
              <a:t>Refer back to PCP to discuss possible referral to rheumatologist </a:t>
            </a:r>
          </a:p>
          <a:p>
            <a:pPr lvl="1">
              <a:buFont typeface="Courier New" panose="020B0604020202020204" pitchFamily="34" charset="0"/>
              <a:buChar char="o"/>
            </a:pPr>
            <a:r>
              <a:rPr lang="en-US" dirty="0">
                <a:latin typeface="Corbel"/>
                <a:sym typeface="Wingdings" panose="05000000000000000000" pitchFamily="2" charset="2"/>
              </a:rPr>
              <a:t>Treat functional deficits</a:t>
            </a:r>
            <a:endParaRPr lang="en-US" dirty="0">
              <a:latin typeface="Corbel"/>
            </a:endParaRPr>
          </a:p>
          <a:p>
            <a:pPr marL="0" indent="0">
              <a:buNone/>
            </a:pPr>
            <a:endParaRPr lang="en-US" dirty="0">
              <a:latin typeface="Corbel"/>
            </a:endParaRPr>
          </a:p>
          <a:p>
            <a:pPr marL="0" indent="0">
              <a:buNone/>
            </a:pPr>
            <a:endParaRPr lang="en-US" dirty="0">
              <a:latin typeface="Corbel"/>
            </a:endParaRPr>
          </a:p>
          <a:p>
            <a:pPr marL="0" indent="0">
              <a:buNone/>
            </a:pPr>
            <a:endParaRPr lang="en-US" dirty="0">
              <a:solidFill>
                <a:srgbClr val="FF0000"/>
              </a:solidFill>
              <a:latin typeface="Corbel"/>
              <a:cs typeface="Calibri"/>
            </a:endParaRPr>
          </a:p>
        </p:txBody>
      </p:sp>
    </p:spTree>
    <p:extLst>
      <p:ext uri="{BB962C8B-B14F-4D97-AF65-F5344CB8AC3E}">
        <p14:creationId xmlns:p14="http://schemas.microsoft.com/office/powerpoint/2010/main" val="1299440574"/>
      </p:ext>
    </p:extLst>
  </p:cSld>
  <p:clrMapOvr>
    <a:masterClrMapping/>
  </p:clrMapOvr>
  <p:extLst>
    <p:ext uri="{6950BFC3-D8DA-4A85-94F7-54DA5524770B}">
      <p188:commentRel xmlns:p188="http://schemas.microsoft.com/office/powerpoint/2018/8/main" r:id="rId3"/>
    </p:ext>
  </p:extLs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94BD4-7086-C092-1E86-54027D2E3EDD}"/>
              </a:ext>
            </a:extLst>
          </p:cNvPr>
          <p:cNvSpPr>
            <a:spLocks noGrp="1"/>
          </p:cNvSpPr>
          <p:nvPr>
            <p:ph type="title"/>
          </p:nvPr>
        </p:nvSpPr>
        <p:spPr/>
        <p:txBody>
          <a:bodyPr/>
          <a:lstStyle/>
          <a:p>
            <a:r>
              <a:rPr lang="en-US" dirty="0"/>
              <a:t>PsA and </a:t>
            </a:r>
            <a:r>
              <a:rPr lang="en-US" dirty="0" err="1"/>
              <a:t>ReA</a:t>
            </a:r>
            <a:r>
              <a:rPr lang="en-US" dirty="0"/>
              <a:t> – PT Treatment</a:t>
            </a:r>
            <a:r>
              <a:rPr lang="en-US" baseline="30000" dirty="0"/>
              <a:t>38,39</a:t>
            </a:r>
          </a:p>
        </p:txBody>
      </p:sp>
      <p:sp>
        <p:nvSpPr>
          <p:cNvPr id="3" name="Content Placeholder 2">
            <a:extLst>
              <a:ext uri="{FF2B5EF4-FFF2-40B4-BE49-F238E27FC236}">
                <a16:creationId xmlns:a16="http://schemas.microsoft.com/office/drawing/2014/main" id="{91D90AEF-5826-67A1-2A56-886939BC777D}"/>
              </a:ext>
            </a:extLst>
          </p:cNvPr>
          <p:cNvSpPr>
            <a:spLocks noGrp="1"/>
          </p:cNvSpPr>
          <p:nvPr>
            <p:ph idx="1"/>
          </p:nvPr>
        </p:nvSpPr>
        <p:spPr>
          <a:xfrm>
            <a:off x="597877" y="1606062"/>
            <a:ext cx="10755923" cy="5099537"/>
          </a:xfrm>
        </p:spPr>
        <p:txBody>
          <a:bodyPr vert="horz" lIns="91440" tIns="45720" rIns="91440" bIns="45720" rtlCol="0" anchor="t">
            <a:normAutofit fontScale="85000" lnSpcReduction="20000"/>
          </a:bodyPr>
          <a:lstStyle/>
          <a:p>
            <a:r>
              <a:rPr lang="en-US" b="1"/>
              <a:t>Patient Education</a:t>
            </a:r>
          </a:p>
          <a:p>
            <a:pPr lvl="1"/>
            <a:r>
              <a:rPr lang="en-US"/>
              <a:t>Promote joint protection and proper body mechanics</a:t>
            </a:r>
          </a:p>
          <a:p>
            <a:pPr lvl="1"/>
            <a:r>
              <a:rPr lang="en-US"/>
              <a:t>Avoid overuse especially in the acute phase </a:t>
            </a:r>
          </a:p>
          <a:p>
            <a:pPr lvl="1"/>
            <a:r>
              <a:rPr lang="en-US"/>
              <a:t>Smoking cessation</a:t>
            </a:r>
          </a:p>
          <a:p>
            <a:pPr lvl="1"/>
            <a:r>
              <a:rPr lang="en-US"/>
              <a:t>Sleep hygiene </a:t>
            </a:r>
          </a:p>
          <a:p>
            <a:r>
              <a:rPr lang="en-US" b="1"/>
              <a:t>Range of Motion </a:t>
            </a:r>
          </a:p>
          <a:p>
            <a:pPr lvl="1"/>
            <a:r>
              <a:rPr lang="en-US"/>
              <a:t>To prevent stiffness, improve flexibility, and prevent deformities </a:t>
            </a:r>
          </a:p>
          <a:p>
            <a:r>
              <a:rPr lang="en-US" b="1"/>
              <a:t>Resistance Training</a:t>
            </a:r>
          </a:p>
          <a:p>
            <a:pPr lvl="1"/>
            <a:r>
              <a:rPr lang="en-US"/>
              <a:t>Important in prevention of atrophy</a:t>
            </a:r>
          </a:p>
          <a:p>
            <a:r>
              <a:rPr lang="en-US" b="1"/>
              <a:t>Aerobic Exercise </a:t>
            </a:r>
          </a:p>
          <a:p>
            <a:pPr lvl="1"/>
            <a:r>
              <a:rPr lang="en-US"/>
              <a:t>Swimming, walking, recumbent bike</a:t>
            </a:r>
          </a:p>
          <a:p>
            <a:r>
              <a:rPr lang="en-US" b="1"/>
              <a:t>Modalities</a:t>
            </a:r>
          </a:p>
          <a:p>
            <a:pPr lvl="1"/>
            <a:r>
              <a:rPr lang="en-US"/>
              <a:t>UV therapy, cryotherapy, paraffin baths, splinting to prevent deformity (especially in fingers)</a:t>
            </a:r>
          </a:p>
          <a:p>
            <a:r>
              <a:rPr lang="en-US" b="1"/>
              <a:t>Aquatic Therapy </a:t>
            </a:r>
          </a:p>
          <a:p>
            <a:pPr lvl="1"/>
            <a:r>
              <a:rPr lang="en-US">
                <a:ea typeface="Calibri" panose="020F0502020204030204"/>
                <a:cs typeface="Calibri" panose="020F0502020204030204"/>
              </a:rPr>
              <a:t>Keep in mind – open wounds and infections are contraindications </a:t>
            </a:r>
            <a:endParaRPr lang="en-US" b="1">
              <a:ea typeface="Calibri" panose="020F0502020204030204"/>
              <a:cs typeface="Calibri" panose="020F0502020204030204"/>
            </a:endParaRPr>
          </a:p>
          <a:p>
            <a:pPr marL="457200" lvl="1" indent="0">
              <a:buNone/>
            </a:pPr>
            <a:endParaRPr lang="en-US">
              <a:ea typeface="Calibri" panose="020F0502020204030204"/>
              <a:cs typeface="Calibri" panose="020F0502020204030204"/>
            </a:endParaRPr>
          </a:p>
          <a:p>
            <a:pPr lvl="1"/>
            <a:endParaRPr lang="en-US">
              <a:ea typeface="Calibri" panose="020F0502020204030204"/>
              <a:cs typeface="Calibri" panose="020F0502020204030204"/>
            </a:endParaRPr>
          </a:p>
        </p:txBody>
      </p:sp>
    </p:spTree>
    <p:extLst>
      <p:ext uri="{BB962C8B-B14F-4D97-AF65-F5344CB8AC3E}">
        <p14:creationId xmlns:p14="http://schemas.microsoft.com/office/powerpoint/2010/main" val="3505265598"/>
      </p:ext>
    </p:extLst>
  </p:cSld>
  <p:clrMapOvr>
    <a:masterClrMapping/>
  </p:clrMapOvr>
  <p:extLst>
    <p:ext uri="{6950BFC3-D8DA-4A85-94F7-54DA5524770B}">
      <p188:commentRel xmlns:p188="http://schemas.microsoft.com/office/powerpoint/2018/8/main" r:id="rId3"/>
    </p:ext>
  </p:extLs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E251-406B-A6B7-EF4D-05DB974D489B}"/>
              </a:ext>
            </a:extLst>
          </p:cNvPr>
          <p:cNvSpPr>
            <a:spLocks noGrp="1"/>
          </p:cNvSpPr>
          <p:nvPr>
            <p:ph type="title"/>
          </p:nvPr>
        </p:nvSpPr>
        <p:spPr/>
        <p:txBody>
          <a:bodyPr/>
          <a:lstStyle/>
          <a:p>
            <a:r>
              <a:rPr lang="en-US" dirty="0"/>
              <a:t>PsA and </a:t>
            </a:r>
            <a:r>
              <a:rPr lang="en-US" dirty="0" err="1"/>
              <a:t>ReA</a:t>
            </a:r>
            <a:r>
              <a:rPr lang="en-US" dirty="0"/>
              <a:t> – Considerations</a:t>
            </a:r>
            <a:r>
              <a:rPr lang="en-US" baseline="30000" dirty="0"/>
              <a:t>38,39</a:t>
            </a:r>
          </a:p>
        </p:txBody>
      </p:sp>
      <p:sp>
        <p:nvSpPr>
          <p:cNvPr id="3" name="Content Placeholder 2">
            <a:extLst>
              <a:ext uri="{FF2B5EF4-FFF2-40B4-BE49-F238E27FC236}">
                <a16:creationId xmlns:a16="http://schemas.microsoft.com/office/drawing/2014/main" id="{6813336E-A2FB-47C1-21C9-61AB44F09D06}"/>
              </a:ext>
            </a:extLst>
          </p:cNvPr>
          <p:cNvSpPr>
            <a:spLocks noGrp="1"/>
          </p:cNvSpPr>
          <p:nvPr>
            <p:ph idx="1"/>
          </p:nvPr>
        </p:nvSpPr>
        <p:spPr/>
        <p:txBody>
          <a:bodyPr vert="horz" lIns="91440" tIns="45720" rIns="91440" bIns="45720" rtlCol="0" anchor="t">
            <a:normAutofit/>
          </a:bodyPr>
          <a:lstStyle/>
          <a:p>
            <a:r>
              <a:rPr lang="en-US"/>
              <a:t>Peripheral spondylarthritis can still present with axial symptoms (inflammatory back pain)</a:t>
            </a:r>
          </a:p>
          <a:p>
            <a:r>
              <a:rPr lang="en-US"/>
              <a:t>You may not be seeing these patients for their condition, it may be a comorbidity </a:t>
            </a:r>
            <a:endParaRPr lang="en-US">
              <a:cs typeface="Calibri"/>
            </a:endParaRPr>
          </a:p>
          <a:p>
            <a:r>
              <a:rPr lang="en-US"/>
              <a:t>Avoid over exertion during exercise</a:t>
            </a:r>
            <a:endParaRPr lang="en-US">
              <a:cs typeface="Calibri"/>
            </a:endParaRPr>
          </a:p>
          <a:p>
            <a:r>
              <a:rPr lang="en-US">
                <a:cs typeface="Calibri"/>
              </a:rPr>
              <a:t>Open skin lesions are a contraindication to aquatic therapy</a:t>
            </a:r>
          </a:p>
        </p:txBody>
      </p:sp>
    </p:spTree>
    <p:extLst>
      <p:ext uri="{BB962C8B-B14F-4D97-AF65-F5344CB8AC3E}">
        <p14:creationId xmlns:p14="http://schemas.microsoft.com/office/powerpoint/2010/main" val="15751597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248AC-3177-EBB1-1085-7E9628FBEB07}"/>
              </a:ext>
            </a:extLst>
          </p:cNvPr>
          <p:cNvSpPr>
            <a:spLocks noGrp="1"/>
          </p:cNvSpPr>
          <p:nvPr>
            <p:ph type="title"/>
          </p:nvPr>
        </p:nvSpPr>
        <p:spPr/>
        <p:txBody>
          <a:bodyPr/>
          <a:lstStyle/>
          <a:p>
            <a:r>
              <a:rPr lang="en-US"/>
              <a:t>Summary </a:t>
            </a:r>
          </a:p>
        </p:txBody>
      </p:sp>
      <p:sp>
        <p:nvSpPr>
          <p:cNvPr id="3" name="Content Placeholder 2">
            <a:extLst>
              <a:ext uri="{FF2B5EF4-FFF2-40B4-BE49-F238E27FC236}">
                <a16:creationId xmlns:a16="http://schemas.microsoft.com/office/drawing/2014/main" id="{380692D1-FC1D-FB34-FE77-9BFDE98FFA7B}"/>
              </a:ext>
            </a:extLst>
          </p:cNvPr>
          <p:cNvSpPr>
            <a:spLocks noGrp="1"/>
          </p:cNvSpPr>
          <p:nvPr>
            <p:ph idx="1"/>
          </p:nvPr>
        </p:nvSpPr>
        <p:spPr/>
        <p:txBody>
          <a:bodyPr vert="horz" lIns="91440" tIns="45720" rIns="91440" bIns="45720" rtlCol="0" anchor="t">
            <a:normAutofit lnSpcReduction="10000"/>
          </a:bodyPr>
          <a:lstStyle/>
          <a:p>
            <a:r>
              <a:rPr lang="en-US" dirty="0"/>
              <a:t>Differentiating between inflammatory and mechanical back pain is important because inflammatory back pain can indicate rheumatic conditions </a:t>
            </a:r>
          </a:p>
          <a:p>
            <a:r>
              <a:rPr lang="en-US" dirty="0"/>
              <a:t>Identifying rheumatic conditions is important because it allows for appropriate treatment and can help in preventing progression of disease, </a:t>
            </a:r>
            <a:r>
              <a:rPr lang="en-US" u="sng" dirty="0"/>
              <a:t>irreversible </a:t>
            </a:r>
            <a:r>
              <a:rPr lang="en-US" dirty="0"/>
              <a:t>joint deformations, and associated complications</a:t>
            </a:r>
            <a:endParaRPr lang="en-US" dirty="0">
              <a:ea typeface="Calibri"/>
              <a:cs typeface="Calibri"/>
            </a:endParaRPr>
          </a:p>
          <a:p>
            <a:r>
              <a:rPr lang="en-US" dirty="0"/>
              <a:t>If you’re recognizing signs of an undiagnosed rheumatic condition (i.e., fatigue, fever, skin changes, extraarticular symptoms) refer patient back to PCP to discuss a rheumatologist referral and continue to treat for functional limitations </a:t>
            </a:r>
            <a:endParaRPr lang="en-US" dirty="0">
              <a:cs typeface="Calibri"/>
            </a:endParaRPr>
          </a:p>
          <a:p>
            <a:endParaRPr lang="en-US" dirty="0"/>
          </a:p>
        </p:txBody>
      </p:sp>
    </p:spTree>
    <p:extLst>
      <p:ext uri="{BB962C8B-B14F-4D97-AF65-F5344CB8AC3E}">
        <p14:creationId xmlns:p14="http://schemas.microsoft.com/office/powerpoint/2010/main" val="1946448495"/>
      </p:ext>
    </p:extLst>
  </p:cSld>
  <p:clrMapOvr>
    <a:masterClrMapping/>
  </p:clrMapOvr>
  <p:extLst>
    <p:ext uri="{6950BFC3-D8DA-4A85-94F7-54DA5524770B}">
      <p188:commentRel xmlns:p188="http://schemas.microsoft.com/office/powerpoint/2018/8/main" r:id="rId2"/>
    </p:ext>
  </p:extLs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3129-820F-D36B-2AE8-D861799B47E1}"/>
              </a:ext>
            </a:extLst>
          </p:cNvPr>
          <p:cNvSpPr>
            <a:spLocks noGrp="1"/>
          </p:cNvSpPr>
          <p:nvPr>
            <p:ph type="title"/>
          </p:nvPr>
        </p:nvSpPr>
        <p:spPr/>
        <p:txBody>
          <a:bodyPr/>
          <a:lstStyle/>
          <a:p>
            <a:r>
              <a:rPr lang="en-US"/>
              <a:t>Resources </a:t>
            </a:r>
          </a:p>
        </p:txBody>
      </p:sp>
      <p:sp>
        <p:nvSpPr>
          <p:cNvPr id="3" name="Content Placeholder 2">
            <a:extLst>
              <a:ext uri="{FF2B5EF4-FFF2-40B4-BE49-F238E27FC236}">
                <a16:creationId xmlns:a16="http://schemas.microsoft.com/office/drawing/2014/main" id="{08CBE3AD-B0A8-506C-7A5C-B69611ED2E15}"/>
              </a:ext>
            </a:extLst>
          </p:cNvPr>
          <p:cNvSpPr>
            <a:spLocks noGrp="1"/>
          </p:cNvSpPr>
          <p:nvPr>
            <p:ph idx="1"/>
          </p:nvPr>
        </p:nvSpPr>
        <p:spPr>
          <a:xfrm>
            <a:off x="838200" y="1690688"/>
            <a:ext cx="10515600" cy="4802187"/>
          </a:xfrm>
        </p:spPr>
        <p:txBody>
          <a:bodyPr>
            <a:normAutofit/>
          </a:bodyPr>
          <a:lstStyle/>
          <a:p>
            <a:pPr marL="0" indent="0">
              <a:buNone/>
            </a:pPr>
            <a:r>
              <a:rPr lang="en-US"/>
              <a:t>When working with rheumatic conditions, especially ones you are not familiar with, it’s important to be able to locate and understand information to guide your treatment.</a:t>
            </a:r>
          </a:p>
          <a:p>
            <a:pPr marL="0" indent="0">
              <a:buNone/>
            </a:pPr>
            <a:endParaRPr lang="en-US"/>
          </a:p>
          <a:p>
            <a:pPr marL="0" indent="0">
              <a:buNone/>
            </a:pPr>
            <a:r>
              <a:rPr lang="en-US"/>
              <a:t>Link to American College of Rheumatology (ACR) CPG’s: </a:t>
            </a:r>
          </a:p>
          <a:p>
            <a:pPr marL="0" indent="0">
              <a:buNone/>
            </a:pPr>
            <a:r>
              <a:rPr lang="en-US">
                <a:hlinkClick r:id="rId3"/>
              </a:rPr>
              <a:t>https://rheumatology.org/clinical-practice-guidelines</a:t>
            </a:r>
            <a:endParaRPr lang="en-US"/>
          </a:p>
          <a:p>
            <a:pPr marL="0" indent="0">
              <a:buNone/>
            </a:pPr>
            <a:endParaRPr lang="en-US"/>
          </a:p>
          <a:p>
            <a:pPr marL="0" indent="0">
              <a:buNone/>
            </a:pPr>
            <a:r>
              <a:rPr lang="en-US"/>
              <a:t>Link to European Alliance of Associations for Rheumatology (EULAR) recommendations:</a:t>
            </a:r>
          </a:p>
          <a:p>
            <a:pPr marL="0" indent="0">
              <a:buNone/>
            </a:pPr>
            <a:r>
              <a:rPr lang="en-US">
                <a:hlinkClick r:id="rId4"/>
              </a:rPr>
              <a:t>https://www.eular.org/recommendations-management</a:t>
            </a: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14681863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ECC81-4D0A-9B4F-655B-8910517AAE06}"/>
              </a:ext>
            </a:extLst>
          </p:cNvPr>
          <p:cNvSpPr>
            <a:spLocks noGrp="1"/>
          </p:cNvSpPr>
          <p:nvPr>
            <p:ph type="title"/>
          </p:nvPr>
        </p:nvSpPr>
        <p:spPr>
          <a:xfrm>
            <a:off x="441960" y="128905"/>
            <a:ext cx="10515600" cy="1325563"/>
          </a:xfrm>
        </p:spPr>
        <p:txBody>
          <a:bodyPr/>
          <a:lstStyle/>
          <a:p>
            <a:r>
              <a:rPr lang="en-US" dirty="0"/>
              <a:t>References</a:t>
            </a:r>
          </a:p>
        </p:txBody>
      </p:sp>
      <p:sp>
        <p:nvSpPr>
          <p:cNvPr id="3" name="Content Placeholder 2">
            <a:extLst>
              <a:ext uri="{FF2B5EF4-FFF2-40B4-BE49-F238E27FC236}">
                <a16:creationId xmlns:a16="http://schemas.microsoft.com/office/drawing/2014/main" id="{171A317D-E50B-A7DC-B6B8-8789ABC2B02C}"/>
              </a:ext>
            </a:extLst>
          </p:cNvPr>
          <p:cNvSpPr>
            <a:spLocks noGrp="1"/>
          </p:cNvSpPr>
          <p:nvPr>
            <p:ph idx="1"/>
          </p:nvPr>
        </p:nvSpPr>
        <p:spPr>
          <a:xfrm>
            <a:off x="441960" y="1310640"/>
            <a:ext cx="10911840" cy="5303520"/>
          </a:xfrm>
        </p:spPr>
        <p:txBody>
          <a:bodyPr>
            <a:normAutofit fontScale="40000" lnSpcReduction="20000"/>
          </a:bodyPr>
          <a:lstStyle/>
          <a:p>
            <a:pPr marL="0" marR="0" indent="0">
              <a:lnSpc>
                <a:spcPct val="120000"/>
              </a:lnSpc>
              <a:spcBef>
                <a:spcPts val="0"/>
              </a:spcBef>
              <a:spcAft>
                <a:spcPts val="0"/>
              </a:spcAft>
              <a:buNone/>
            </a:pPr>
            <a:r>
              <a:rPr lang="en-US" kern="1200" dirty="0">
                <a:solidFill>
                  <a:srgbClr val="000000"/>
                </a:solidFill>
                <a:effectLst/>
                <a:latin typeface="+mj-lt"/>
                <a:ea typeface="Times New Roman" panose="02020603050405020304" pitchFamily="18" charset="0"/>
                <a:cs typeface="Times New Roman" panose="02020603050405020304" pitchFamily="18" charset="0"/>
              </a:rPr>
              <a:t>1. What is a Rheumatologist. Accessed February 12, 2024. https://rheumatology.org/rheumatologist</a:t>
            </a:r>
            <a:endParaRPr lang="en-US" dirty="0">
              <a:effectLst/>
              <a:latin typeface="+mj-lt"/>
              <a:ea typeface="Times New Roman" panose="02020603050405020304" pitchFamily="18" charset="0"/>
            </a:endParaRPr>
          </a:p>
          <a:p>
            <a:pPr marL="0" marR="0" indent="0">
              <a:lnSpc>
                <a:spcPct val="120000"/>
              </a:lnSpc>
              <a:spcBef>
                <a:spcPts val="0"/>
              </a:spcBef>
              <a:spcAft>
                <a:spcPts val="0"/>
              </a:spcAft>
              <a:buNone/>
            </a:pPr>
            <a:r>
              <a:rPr lang="en-US" kern="1200" dirty="0">
                <a:solidFill>
                  <a:srgbClr val="000000"/>
                </a:solidFill>
                <a:effectLst/>
                <a:latin typeface="+mj-lt"/>
                <a:ea typeface="Times New Roman" panose="02020603050405020304" pitchFamily="18" charset="0"/>
                <a:cs typeface="Times New Roman" panose="02020603050405020304" pitchFamily="18" charset="0"/>
              </a:rPr>
              <a:t>2. Poudel P, Goyal A, Lappin SL. Inflammatory Arthritis. In: </a:t>
            </a:r>
            <a:r>
              <a:rPr lang="en-US" kern="1200" dirty="0" err="1">
                <a:solidFill>
                  <a:srgbClr val="000000"/>
                </a:solidFill>
                <a:effectLst/>
                <a:latin typeface="+mj-lt"/>
                <a:ea typeface="Times New Roman" panose="02020603050405020304" pitchFamily="18" charset="0"/>
                <a:cs typeface="Times New Roman" panose="02020603050405020304" pitchFamily="18" charset="0"/>
              </a:rPr>
              <a:t>StatPearls</a:t>
            </a:r>
            <a:r>
              <a:rPr lang="en-US" kern="1200" dirty="0">
                <a:solidFill>
                  <a:srgbClr val="000000"/>
                </a:solidFill>
                <a:effectLst/>
                <a:latin typeface="+mj-lt"/>
                <a:ea typeface="Times New Roman" panose="02020603050405020304" pitchFamily="18" charset="0"/>
                <a:cs typeface="Times New Roman" panose="02020603050405020304" pitchFamily="18" charset="0"/>
              </a:rPr>
              <a:t>. </a:t>
            </a:r>
            <a:r>
              <a:rPr lang="en-US" kern="1200" dirty="0" err="1">
                <a:solidFill>
                  <a:srgbClr val="000000"/>
                </a:solidFill>
                <a:effectLst/>
                <a:latin typeface="+mj-lt"/>
                <a:ea typeface="Times New Roman" panose="02020603050405020304" pitchFamily="18" charset="0"/>
                <a:cs typeface="Times New Roman" panose="02020603050405020304" pitchFamily="18" charset="0"/>
              </a:rPr>
              <a:t>StatPearls</a:t>
            </a:r>
            <a:r>
              <a:rPr lang="en-US" kern="1200" dirty="0">
                <a:solidFill>
                  <a:srgbClr val="000000"/>
                </a:solidFill>
                <a:effectLst/>
                <a:latin typeface="+mj-lt"/>
                <a:ea typeface="Times New Roman" panose="02020603050405020304" pitchFamily="18" charset="0"/>
                <a:cs typeface="Times New Roman" panose="02020603050405020304" pitchFamily="18" charset="0"/>
              </a:rPr>
              <a:t> Publishing; 2024.</a:t>
            </a:r>
            <a:endParaRPr lang="en-US" dirty="0">
              <a:effectLst/>
              <a:latin typeface="+mj-lt"/>
              <a:ea typeface="Times New Roman" panose="02020603050405020304" pitchFamily="18" charset="0"/>
            </a:endParaRPr>
          </a:p>
          <a:p>
            <a:pPr marL="0" marR="0" indent="0">
              <a:lnSpc>
                <a:spcPct val="120000"/>
              </a:lnSpc>
              <a:spcBef>
                <a:spcPts val="0"/>
              </a:spcBef>
              <a:spcAft>
                <a:spcPts val="0"/>
              </a:spcAft>
              <a:buNone/>
            </a:pPr>
            <a:r>
              <a:rPr lang="en-US" kern="1200" dirty="0">
                <a:solidFill>
                  <a:srgbClr val="000000"/>
                </a:solidFill>
                <a:effectLst/>
                <a:latin typeface="+mj-lt"/>
                <a:ea typeface="Times New Roman" panose="02020603050405020304" pitchFamily="18" charset="0"/>
                <a:cs typeface="Times New Roman" panose="02020603050405020304" pitchFamily="18" charset="0"/>
              </a:rPr>
              <a:t>3. Mauro D, Forte G, </a:t>
            </a:r>
            <a:r>
              <a:rPr lang="en-US" kern="1200" dirty="0" err="1">
                <a:solidFill>
                  <a:srgbClr val="000000"/>
                </a:solidFill>
                <a:effectLst/>
                <a:latin typeface="+mj-lt"/>
                <a:ea typeface="Times New Roman" panose="02020603050405020304" pitchFamily="18" charset="0"/>
                <a:cs typeface="Times New Roman" panose="02020603050405020304" pitchFamily="18" charset="0"/>
              </a:rPr>
              <a:t>Poddubnyy</a:t>
            </a:r>
            <a:r>
              <a:rPr lang="en-US" kern="1200" dirty="0">
                <a:solidFill>
                  <a:srgbClr val="000000"/>
                </a:solidFill>
                <a:effectLst/>
                <a:latin typeface="+mj-lt"/>
                <a:ea typeface="Times New Roman" panose="02020603050405020304" pitchFamily="18" charset="0"/>
                <a:cs typeface="Times New Roman" panose="02020603050405020304" pitchFamily="18" charset="0"/>
              </a:rPr>
              <a:t> D, </a:t>
            </a:r>
            <a:r>
              <a:rPr lang="en-US" kern="1200" dirty="0" err="1">
                <a:solidFill>
                  <a:srgbClr val="000000"/>
                </a:solidFill>
                <a:effectLst/>
                <a:latin typeface="+mj-lt"/>
                <a:ea typeface="Times New Roman" panose="02020603050405020304" pitchFamily="18" charset="0"/>
                <a:cs typeface="Times New Roman" panose="02020603050405020304" pitchFamily="18" charset="0"/>
              </a:rPr>
              <a:t>Ciccia</a:t>
            </a:r>
            <a:r>
              <a:rPr lang="en-US" kern="1200" dirty="0">
                <a:solidFill>
                  <a:srgbClr val="000000"/>
                </a:solidFill>
                <a:effectLst/>
                <a:latin typeface="+mj-lt"/>
                <a:ea typeface="Times New Roman" panose="02020603050405020304" pitchFamily="18" charset="0"/>
                <a:cs typeface="Times New Roman" panose="02020603050405020304" pitchFamily="18" charset="0"/>
              </a:rPr>
              <a:t> F. The role of early treatment in the management of axial spondyloarthritis: challenges and opportunities. </a:t>
            </a:r>
            <a:r>
              <a:rPr lang="en-US" kern="1200" dirty="0" err="1">
                <a:solidFill>
                  <a:srgbClr val="000000"/>
                </a:solidFill>
                <a:effectLst/>
                <a:latin typeface="+mj-lt"/>
                <a:ea typeface="Times New Roman" panose="02020603050405020304" pitchFamily="18" charset="0"/>
                <a:cs typeface="Times New Roman" panose="02020603050405020304" pitchFamily="18" charset="0"/>
              </a:rPr>
              <a:t>Rheumatol</a:t>
            </a:r>
            <a:r>
              <a:rPr lang="en-US" kern="1200" dirty="0">
                <a:solidFill>
                  <a:srgbClr val="000000"/>
                </a:solidFill>
                <a:effectLst/>
                <a:latin typeface="+mj-lt"/>
                <a:ea typeface="Times New Roman" panose="02020603050405020304" pitchFamily="18" charset="0"/>
                <a:cs typeface="Times New Roman" panose="02020603050405020304" pitchFamily="18" charset="0"/>
              </a:rPr>
              <a:t> </a:t>
            </a:r>
            <a:r>
              <a:rPr lang="en-US" kern="1200" dirty="0" err="1">
                <a:solidFill>
                  <a:srgbClr val="000000"/>
                </a:solidFill>
                <a:effectLst/>
                <a:latin typeface="+mj-lt"/>
                <a:ea typeface="Times New Roman" panose="02020603050405020304" pitchFamily="18" charset="0"/>
                <a:cs typeface="Times New Roman" panose="02020603050405020304" pitchFamily="18" charset="0"/>
              </a:rPr>
              <a:t>Ther</a:t>
            </a:r>
            <a:r>
              <a:rPr lang="en-US" kern="1200" dirty="0">
                <a:solidFill>
                  <a:srgbClr val="000000"/>
                </a:solidFill>
                <a:effectLst/>
                <a:latin typeface="+mj-lt"/>
                <a:ea typeface="Times New Roman" panose="02020603050405020304" pitchFamily="18" charset="0"/>
                <a:cs typeface="Times New Roman" panose="02020603050405020304" pitchFamily="18" charset="0"/>
              </a:rPr>
              <a:t>. 2024;11(1):19-34. doi:10.1007/s40744-023-00627-0</a:t>
            </a:r>
            <a:endParaRPr lang="en-US" dirty="0">
              <a:effectLst/>
              <a:latin typeface="+mj-lt"/>
              <a:ea typeface="Times New Roman" panose="02020603050405020304" pitchFamily="18" charset="0"/>
            </a:endParaRPr>
          </a:p>
          <a:p>
            <a:pPr marL="0" marR="0" indent="0">
              <a:lnSpc>
                <a:spcPct val="120000"/>
              </a:lnSpc>
              <a:spcBef>
                <a:spcPts val="0"/>
              </a:spcBef>
              <a:spcAft>
                <a:spcPts val="0"/>
              </a:spcAft>
              <a:buNone/>
            </a:pPr>
            <a:r>
              <a:rPr lang="en-US" kern="1200" dirty="0">
                <a:solidFill>
                  <a:srgbClr val="000000"/>
                </a:solidFill>
                <a:effectLst/>
                <a:latin typeface="+mj-lt"/>
                <a:ea typeface="Times New Roman" panose="02020603050405020304" pitchFamily="18" charset="0"/>
                <a:cs typeface="Times New Roman" panose="02020603050405020304" pitchFamily="18" charset="0"/>
              </a:rPr>
              <a:t>4. Europe PMC Europe PMC. Accessed March 7, 2024. https://europepmc.org/article/med/29019640</a:t>
            </a:r>
            <a:endParaRPr lang="en-US" dirty="0">
              <a:effectLst/>
              <a:latin typeface="+mj-lt"/>
              <a:ea typeface="Times New Roman" panose="02020603050405020304" pitchFamily="18" charset="0"/>
            </a:endParaRPr>
          </a:p>
          <a:p>
            <a:pPr marL="0" marR="0" indent="0">
              <a:lnSpc>
                <a:spcPct val="120000"/>
              </a:lnSpc>
              <a:spcBef>
                <a:spcPts val="0"/>
              </a:spcBef>
              <a:spcAft>
                <a:spcPts val="0"/>
              </a:spcAft>
              <a:buNone/>
            </a:pPr>
            <a:r>
              <a:rPr lang="en-US" kern="1200" dirty="0">
                <a:solidFill>
                  <a:srgbClr val="000000"/>
                </a:solidFill>
                <a:effectLst/>
                <a:latin typeface="+mj-lt"/>
                <a:ea typeface="Times New Roman" panose="02020603050405020304" pitchFamily="18" charset="0"/>
                <a:cs typeface="Times New Roman" panose="02020603050405020304" pitchFamily="18" charset="0"/>
              </a:rPr>
              <a:t>5. Will JS, Bury DC, Miller JA. Mechanical low back pain. Am Fam Physician. 2018;98(7):421-428.</a:t>
            </a:r>
            <a:endParaRPr lang="en-US" dirty="0">
              <a:effectLst/>
              <a:latin typeface="+mj-lt"/>
              <a:ea typeface="Times New Roman" panose="02020603050405020304" pitchFamily="18" charset="0"/>
            </a:endParaRPr>
          </a:p>
          <a:p>
            <a:pPr marL="0" marR="0" indent="0">
              <a:lnSpc>
                <a:spcPct val="120000"/>
              </a:lnSpc>
              <a:spcBef>
                <a:spcPts val="0"/>
              </a:spcBef>
              <a:spcAft>
                <a:spcPts val="0"/>
              </a:spcAft>
              <a:buNone/>
            </a:pPr>
            <a:r>
              <a:rPr lang="en-US" kern="1200" dirty="0">
                <a:solidFill>
                  <a:srgbClr val="000000"/>
                </a:solidFill>
                <a:effectLst/>
                <a:latin typeface="+mj-lt"/>
                <a:ea typeface="Times New Roman" panose="02020603050405020304" pitchFamily="18" charset="0"/>
                <a:cs typeface="Times New Roman" panose="02020603050405020304" pitchFamily="18" charset="0"/>
              </a:rPr>
              <a:t>6. Walker BF, Williamson OD. Mechanical or inflammatory low back pain. What are the potential signs and symptoms? Man </a:t>
            </a:r>
            <a:r>
              <a:rPr lang="en-US" kern="1200" dirty="0" err="1">
                <a:solidFill>
                  <a:srgbClr val="000000"/>
                </a:solidFill>
                <a:effectLst/>
                <a:latin typeface="+mj-lt"/>
                <a:ea typeface="Times New Roman" panose="02020603050405020304" pitchFamily="18" charset="0"/>
                <a:cs typeface="Times New Roman" panose="02020603050405020304" pitchFamily="18" charset="0"/>
              </a:rPr>
              <a:t>Ther</a:t>
            </a:r>
            <a:r>
              <a:rPr lang="en-US" kern="1200" dirty="0">
                <a:solidFill>
                  <a:srgbClr val="000000"/>
                </a:solidFill>
                <a:effectLst/>
                <a:latin typeface="+mj-lt"/>
                <a:ea typeface="Times New Roman" panose="02020603050405020304" pitchFamily="18" charset="0"/>
                <a:cs typeface="Times New Roman" panose="02020603050405020304" pitchFamily="18" charset="0"/>
              </a:rPr>
              <a:t>. 2009;14(3):314-320. doi:10.1016/j.math.2008.04.003</a:t>
            </a:r>
            <a:endParaRPr lang="en-US" dirty="0">
              <a:effectLst/>
              <a:latin typeface="+mj-lt"/>
              <a:ea typeface="Times New Roman" panose="02020603050405020304" pitchFamily="18" charset="0"/>
            </a:endParaRPr>
          </a:p>
          <a:p>
            <a:pPr marL="0" marR="0" indent="0">
              <a:lnSpc>
                <a:spcPct val="120000"/>
              </a:lnSpc>
              <a:spcBef>
                <a:spcPts val="0"/>
              </a:spcBef>
              <a:spcAft>
                <a:spcPts val="0"/>
              </a:spcAft>
              <a:buNone/>
            </a:pPr>
            <a:r>
              <a:rPr lang="en-US" kern="1200" dirty="0">
                <a:solidFill>
                  <a:srgbClr val="000000"/>
                </a:solidFill>
                <a:effectLst/>
                <a:latin typeface="+mj-lt"/>
                <a:ea typeface="Times New Roman" panose="02020603050405020304" pitchFamily="18" charset="0"/>
                <a:cs typeface="Times New Roman" panose="02020603050405020304" pitchFamily="18" charset="0"/>
              </a:rPr>
              <a:t>7. Harris C. Differentiating Inflammatory and Mechanical Back Pain. NASS. April 2018.</a:t>
            </a:r>
            <a:endParaRPr lang="en-US" dirty="0">
              <a:effectLst/>
              <a:latin typeface="+mj-lt"/>
              <a:ea typeface="Times New Roman" panose="02020603050405020304" pitchFamily="18" charset="0"/>
            </a:endParaRPr>
          </a:p>
          <a:p>
            <a:pPr marL="0" marR="0" indent="0">
              <a:lnSpc>
                <a:spcPct val="120000"/>
              </a:lnSpc>
              <a:spcBef>
                <a:spcPts val="0"/>
              </a:spcBef>
              <a:spcAft>
                <a:spcPts val="0"/>
              </a:spcAft>
              <a:buNone/>
            </a:pPr>
            <a:r>
              <a:rPr lang="en-US" kern="1200" dirty="0">
                <a:solidFill>
                  <a:srgbClr val="000000"/>
                </a:solidFill>
                <a:effectLst/>
                <a:latin typeface="+mj-lt"/>
                <a:ea typeface="Times New Roman" panose="02020603050405020304" pitchFamily="18" charset="0"/>
                <a:cs typeface="Times New Roman" panose="02020603050405020304" pitchFamily="18" charset="0"/>
              </a:rPr>
              <a:t>8. Overview of Spondyloarthritis What You Need to Know | SPONDYLITIS.ORG. Accessed February 8, 2024. https://spondylitis.org/about-spondylitis/overview-of-spondyloarthritis/</a:t>
            </a:r>
            <a:endParaRPr lang="en-US" dirty="0">
              <a:effectLst/>
              <a:latin typeface="+mj-lt"/>
              <a:ea typeface="Times New Roman" panose="02020603050405020304" pitchFamily="18" charset="0"/>
            </a:endParaRPr>
          </a:p>
          <a:p>
            <a:pPr marL="0" marR="0" indent="0">
              <a:lnSpc>
                <a:spcPct val="120000"/>
              </a:lnSpc>
              <a:spcBef>
                <a:spcPts val="0"/>
              </a:spcBef>
              <a:spcAft>
                <a:spcPts val="0"/>
              </a:spcAft>
              <a:buNone/>
            </a:pPr>
            <a:r>
              <a:rPr lang="en-US" kern="1200" dirty="0">
                <a:solidFill>
                  <a:srgbClr val="000000"/>
                </a:solidFill>
                <a:effectLst/>
                <a:latin typeface="+mj-lt"/>
                <a:ea typeface="Times New Roman" panose="02020603050405020304" pitchFamily="18" charset="0"/>
                <a:cs typeface="Times New Roman" panose="02020603050405020304" pitchFamily="18" charset="0"/>
              </a:rPr>
              <a:t>9. </a:t>
            </a:r>
            <a:r>
              <a:rPr lang="en-US" kern="1200" dirty="0" err="1">
                <a:solidFill>
                  <a:srgbClr val="000000"/>
                </a:solidFill>
                <a:effectLst/>
                <a:latin typeface="+mj-lt"/>
                <a:ea typeface="Times New Roman" panose="02020603050405020304" pitchFamily="18" charset="0"/>
                <a:cs typeface="Times New Roman" panose="02020603050405020304" pitchFamily="18" charset="0"/>
              </a:rPr>
              <a:t>Levitova</a:t>
            </a:r>
            <a:r>
              <a:rPr lang="en-US" kern="1200" dirty="0">
                <a:solidFill>
                  <a:srgbClr val="000000"/>
                </a:solidFill>
                <a:effectLst/>
                <a:latin typeface="+mj-lt"/>
                <a:ea typeface="Times New Roman" panose="02020603050405020304" pitchFamily="18" charset="0"/>
                <a:cs typeface="Times New Roman" panose="02020603050405020304" pitchFamily="18" charset="0"/>
              </a:rPr>
              <a:t> A, </a:t>
            </a:r>
            <a:r>
              <a:rPr lang="en-US" kern="1200" dirty="0" err="1">
                <a:solidFill>
                  <a:srgbClr val="000000"/>
                </a:solidFill>
                <a:effectLst/>
                <a:latin typeface="+mj-lt"/>
                <a:ea typeface="Times New Roman" panose="02020603050405020304" pitchFamily="18" charset="0"/>
                <a:cs typeface="Times New Roman" panose="02020603050405020304" pitchFamily="18" charset="0"/>
              </a:rPr>
              <a:t>Hulejova</a:t>
            </a:r>
            <a:r>
              <a:rPr lang="en-US" kern="1200" dirty="0">
                <a:solidFill>
                  <a:srgbClr val="000000"/>
                </a:solidFill>
                <a:effectLst/>
                <a:latin typeface="+mj-lt"/>
                <a:ea typeface="Times New Roman" panose="02020603050405020304" pitchFamily="18" charset="0"/>
                <a:cs typeface="Times New Roman" panose="02020603050405020304" pitchFamily="18" charset="0"/>
              </a:rPr>
              <a:t> H, </a:t>
            </a:r>
            <a:r>
              <a:rPr lang="en-US" kern="1200" dirty="0" err="1">
                <a:solidFill>
                  <a:srgbClr val="000000"/>
                </a:solidFill>
                <a:effectLst/>
                <a:latin typeface="+mj-lt"/>
                <a:ea typeface="Times New Roman" panose="02020603050405020304" pitchFamily="18" charset="0"/>
                <a:cs typeface="Times New Roman" panose="02020603050405020304" pitchFamily="18" charset="0"/>
              </a:rPr>
              <a:t>Spiritovic</a:t>
            </a:r>
            <a:r>
              <a:rPr lang="en-US" kern="1200" dirty="0">
                <a:solidFill>
                  <a:srgbClr val="000000"/>
                </a:solidFill>
                <a:effectLst/>
                <a:latin typeface="+mj-lt"/>
                <a:ea typeface="Times New Roman" panose="02020603050405020304" pitchFamily="18" charset="0"/>
                <a:cs typeface="Times New Roman" panose="02020603050405020304" pitchFamily="18" charset="0"/>
              </a:rPr>
              <a:t> M, </a:t>
            </a:r>
            <a:r>
              <a:rPr lang="en-US" kern="1200" dirty="0" err="1">
                <a:solidFill>
                  <a:srgbClr val="000000"/>
                </a:solidFill>
                <a:effectLst/>
                <a:latin typeface="+mj-lt"/>
                <a:ea typeface="Times New Roman" panose="02020603050405020304" pitchFamily="18" charset="0"/>
                <a:cs typeface="Times New Roman" panose="02020603050405020304" pitchFamily="18" charset="0"/>
              </a:rPr>
              <a:t>Pavelka</a:t>
            </a:r>
            <a:r>
              <a:rPr lang="en-US" kern="1200" dirty="0">
                <a:solidFill>
                  <a:srgbClr val="000000"/>
                </a:solidFill>
                <a:effectLst/>
                <a:latin typeface="+mj-lt"/>
                <a:ea typeface="Times New Roman" panose="02020603050405020304" pitchFamily="18" charset="0"/>
                <a:cs typeface="Times New Roman" panose="02020603050405020304" pitchFamily="18" charset="0"/>
              </a:rPr>
              <a:t> K, </a:t>
            </a:r>
            <a:r>
              <a:rPr lang="en-US" kern="1200" dirty="0" err="1">
                <a:solidFill>
                  <a:srgbClr val="000000"/>
                </a:solidFill>
                <a:effectLst/>
                <a:latin typeface="+mj-lt"/>
                <a:ea typeface="Times New Roman" panose="02020603050405020304" pitchFamily="18" charset="0"/>
                <a:cs typeface="Times New Roman" panose="02020603050405020304" pitchFamily="18" charset="0"/>
              </a:rPr>
              <a:t>Senolt</a:t>
            </a:r>
            <a:r>
              <a:rPr lang="en-US" kern="1200" dirty="0">
                <a:solidFill>
                  <a:srgbClr val="000000"/>
                </a:solidFill>
                <a:effectLst/>
                <a:latin typeface="+mj-lt"/>
                <a:ea typeface="Times New Roman" panose="02020603050405020304" pitchFamily="18" charset="0"/>
                <a:cs typeface="Times New Roman" panose="02020603050405020304" pitchFamily="18" charset="0"/>
              </a:rPr>
              <a:t> L, </a:t>
            </a:r>
            <a:r>
              <a:rPr lang="en-US" kern="1200" dirty="0" err="1">
                <a:solidFill>
                  <a:srgbClr val="000000"/>
                </a:solidFill>
                <a:effectLst/>
                <a:latin typeface="+mj-lt"/>
                <a:ea typeface="Times New Roman" panose="02020603050405020304" pitchFamily="18" charset="0"/>
                <a:cs typeface="Times New Roman" panose="02020603050405020304" pitchFamily="18" charset="0"/>
              </a:rPr>
              <a:t>Husakova</a:t>
            </a:r>
            <a:r>
              <a:rPr lang="en-US" kern="1200" dirty="0">
                <a:solidFill>
                  <a:srgbClr val="000000"/>
                </a:solidFill>
                <a:effectLst/>
                <a:latin typeface="+mj-lt"/>
                <a:ea typeface="Times New Roman" panose="02020603050405020304" pitchFamily="18" charset="0"/>
                <a:cs typeface="Times New Roman" panose="02020603050405020304" pitchFamily="18" charset="0"/>
              </a:rPr>
              <a:t> M. Clinical improvement and reduction in serum calprotectin levels after an intensive exercise </a:t>
            </a:r>
            <a:r>
              <a:rPr lang="en-US" kern="1200" dirty="0" err="1">
                <a:solidFill>
                  <a:srgbClr val="000000"/>
                </a:solidFill>
                <a:effectLst/>
                <a:latin typeface="+mj-lt"/>
                <a:ea typeface="Times New Roman" panose="02020603050405020304" pitchFamily="18" charset="0"/>
                <a:cs typeface="Times New Roman" panose="02020603050405020304" pitchFamily="18" charset="0"/>
              </a:rPr>
              <a:t>programme</a:t>
            </a:r>
            <a:r>
              <a:rPr lang="en-US" kern="1200" dirty="0">
                <a:solidFill>
                  <a:srgbClr val="000000"/>
                </a:solidFill>
                <a:effectLst/>
                <a:latin typeface="+mj-lt"/>
                <a:ea typeface="Times New Roman" panose="02020603050405020304" pitchFamily="18" charset="0"/>
                <a:cs typeface="Times New Roman" panose="02020603050405020304" pitchFamily="18" charset="0"/>
              </a:rPr>
              <a:t> for patients with ankylosing spondylitis and non-radiographic axial spondyloarthritis. Arthritis Res </a:t>
            </a:r>
            <a:r>
              <a:rPr lang="en-US" kern="1200" dirty="0" err="1">
                <a:solidFill>
                  <a:srgbClr val="000000"/>
                </a:solidFill>
                <a:effectLst/>
                <a:latin typeface="+mj-lt"/>
                <a:ea typeface="Times New Roman" panose="02020603050405020304" pitchFamily="18" charset="0"/>
                <a:cs typeface="Times New Roman" panose="02020603050405020304" pitchFamily="18" charset="0"/>
              </a:rPr>
              <a:t>Ther</a:t>
            </a:r>
            <a:r>
              <a:rPr lang="en-US" kern="1200" dirty="0">
                <a:solidFill>
                  <a:srgbClr val="000000"/>
                </a:solidFill>
                <a:effectLst/>
                <a:latin typeface="+mj-lt"/>
                <a:ea typeface="Times New Roman" panose="02020603050405020304" pitchFamily="18" charset="0"/>
                <a:cs typeface="Times New Roman" panose="02020603050405020304" pitchFamily="18" charset="0"/>
              </a:rPr>
              <a:t>. 2016;18(1):275. doi:10.1186/s13075-016-1180-1</a:t>
            </a:r>
            <a:endParaRPr lang="en-US" dirty="0">
              <a:effectLst/>
              <a:latin typeface="+mj-lt"/>
              <a:ea typeface="Times New Roman" panose="02020603050405020304" pitchFamily="18" charset="0"/>
            </a:endParaRPr>
          </a:p>
          <a:p>
            <a:pPr marL="0" marR="0" indent="0">
              <a:lnSpc>
                <a:spcPct val="120000"/>
              </a:lnSpc>
              <a:spcBef>
                <a:spcPts val="0"/>
              </a:spcBef>
              <a:spcAft>
                <a:spcPts val="0"/>
              </a:spcAft>
              <a:buNone/>
            </a:pPr>
            <a:r>
              <a:rPr lang="en-US" kern="1200" dirty="0">
                <a:solidFill>
                  <a:srgbClr val="000000"/>
                </a:solidFill>
                <a:effectLst/>
                <a:latin typeface="+mj-lt"/>
                <a:ea typeface="Times New Roman" panose="02020603050405020304" pitchFamily="18" charset="0"/>
                <a:cs typeface="Times New Roman" panose="02020603050405020304" pitchFamily="18" charset="0"/>
              </a:rPr>
              <a:t>10. Ward MM, </a:t>
            </a:r>
            <a:r>
              <a:rPr lang="en-US" kern="1200" dirty="0" err="1">
                <a:solidFill>
                  <a:srgbClr val="000000"/>
                </a:solidFill>
                <a:effectLst/>
                <a:latin typeface="+mj-lt"/>
                <a:ea typeface="Times New Roman" panose="02020603050405020304" pitchFamily="18" charset="0"/>
                <a:cs typeface="Times New Roman" panose="02020603050405020304" pitchFamily="18" charset="0"/>
              </a:rPr>
              <a:t>Deodhar</a:t>
            </a:r>
            <a:r>
              <a:rPr lang="en-US" kern="1200" dirty="0">
                <a:solidFill>
                  <a:srgbClr val="000000"/>
                </a:solidFill>
                <a:effectLst/>
                <a:latin typeface="+mj-lt"/>
                <a:ea typeface="Times New Roman" panose="02020603050405020304" pitchFamily="18" charset="0"/>
                <a:cs typeface="Times New Roman" panose="02020603050405020304" pitchFamily="18" charset="0"/>
              </a:rPr>
              <a:t> A, Gensler LS. 2019 Update of the American College of Rheumatology/ Spondylitis Association of America/Spondyloarthritis Research and Treatment Network Recommendations for the Treatment of Ankylosing Spondylitis and </a:t>
            </a:r>
            <a:r>
              <a:rPr lang="en-US" kern="1200" dirty="0" err="1">
                <a:solidFill>
                  <a:srgbClr val="000000"/>
                </a:solidFill>
                <a:effectLst/>
                <a:latin typeface="+mj-lt"/>
                <a:ea typeface="Times New Roman" panose="02020603050405020304" pitchFamily="18" charset="0"/>
                <a:cs typeface="Times New Roman" panose="02020603050405020304" pitchFamily="18" charset="0"/>
              </a:rPr>
              <a:t>Nonradiographic</a:t>
            </a:r>
            <a:r>
              <a:rPr lang="en-US" kern="1200" dirty="0">
                <a:solidFill>
                  <a:srgbClr val="000000"/>
                </a:solidFill>
                <a:effectLst/>
                <a:latin typeface="+mj-lt"/>
                <a:ea typeface="Times New Roman" panose="02020603050405020304" pitchFamily="18" charset="0"/>
                <a:cs typeface="Times New Roman" panose="02020603050405020304" pitchFamily="18" charset="0"/>
              </a:rPr>
              <a:t> Axial Spondyloarthritis. Arthritis and Rheumatology. 2019;71(10):1599-1613.</a:t>
            </a:r>
            <a:endParaRPr lang="en-US" dirty="0">
              <a:effectLst/>
              <a:latin typeface="+mj-lt"/>
              <a:ea typeface="Times New Roman" panose="02020603050405020304" pitchFamily="18" charset="0"/>
            </a:endParaRPr>
          </a:p>
          <a:p>
            <a:pPr marL="0" marR="0" indent="0">
              <a:lnSpc>
                <a:spcPct val="120000"/>
              </a:lnSpc>
              <a:spcBef>
                <a:spcPts val="0"/>
              </a:spcBef>
              <a:spcAft>
                <a:spcPts val="0"/>
              </a:spcAft>
              <a:buNone/>
            </a:pPr>
            <a:r>
              <a:rPr lang="en-US" kern="1200" dirty="0">
                <a:solidFill>
                  <a:srgbClr val="000000"/>
                </a:solidFill>
                <a:effectLst/>
                <a:latin typeface="+mj-lt"/>
                <a:ea typeface="Times New Roman" panose="02020603050405020304" pitchFamily="18" charset="0"/>
                <a:cs typeface="Times New Roman" panose="02020603050405020304" pitchFamily="18" charset="0"/>
              </a:rPr>
              <a:t>11. Psoriatic arthritis - Symptoms &amp; causes - Mayo Clinic. Accessed February 5, 2024. https://www.mayoclinic.org/diseases-conditions/psoriatic-arthritis/symptoms-causes/syc-20354076</a:t>
            </a:r>
            <a:endParaRPr lang="en-US" dirty="0">
              <a:effectLst/>
              <a:latin typeface="+mj-lt"/>
              <a:ea typeface="Times New Roman" panose="02020603050405020304" pitchFamily="18" charset="0"/>
            </a:endParaRPr>
          </a:p>
          <a:p>
            <a:pPr marL="0" marR="0" indent="0">
              <a:lnSpc>
                <a:spcPct val="120000"/>
              </a:lnSpc>
              <a:spcBef>
                <a:spcPts val="0"/>
              </a:spcBef>
              <a:spcAft>
                <a:spcPts val="0"/>
              </a:spcAft>
              <a:buNone/>
            </a:pPr>
            <a:r>
              <a:rPr lang="en-US" kern="1200" dirty="0">
                <a:solidFill>
                  <a:srgbClr val="000000"/>
                </a:solidFill>
                <a:effectLst/>
                <a:latin typeface="+mj-lt"/>
                <a:ea typeface="Times New Roman" panose="02020603050405020304" pitchFamily="18" charset="0"/>
                <a:cs typeface="Times New Roman" panose="02020603050405020304" pitchFamily="18" charset="0"/>
              </a:rPr>
              <a:t>12. Reactive arthritis - Symptoms &amp; causes - Mayo Clinic. Accessed February 5, 2024. https://www.mayoclinic.org/diseases-conditions/reactive-arthritis/symptoms-causes/syc-20354838</a:t>
            </a:r>
            <a:endParaRPr lang="en-US" dirty="0">
              <a:effectLst/>
              <a:latin typeface="+mj-lt"/>
              <a:ea typeface="Times New Roman" panose="02020603050405020304" pitchFamily="18" charset="0"/>
            </a:endParaRPr>
          </a:p>
          <a:p>
            <a:pPr marL="0" marR="0" indent="0">
              <a:lnSpc>
                <a:spcPct val="120000"/>
              </a:lnSpc>
              <a:spcBef>
                <a:spcPts val="0"/>
              </a:spcBef>
              <a:spcAft>
                <a:spcPts val="0"/>
              </a:spcAft>
              <a:buNone/>
            </a:pPr>
            <a:r>
              <a:rPr lang="en-US" kern="1200" dirty="0">
                <a:solidFill>
                  <a:srgbClr val="000000"/>
                </a:solidFill>
                <a:effectLst/>
                <a:latin typeface="+mj-lt"/>
                <a:ea typeface="Times New Roman" panose="02020603050405020304" pitchFamily="18" charset="0"/>
                <a:cs typeface="Times New Roman" panose="02020603050405020304" pitchFamily="18" charset="0"/>
              </a:rPr>
              <a:t>13. Complete List of Undifferentiated Spondyloarthritis Symptoms | SPONDYLITIS.ORG. Accessed February 5, 2024. https://spondylitis.org/about-spondylitis/overview-of-spondyloarthritis/undifferentiated-spondyloarthritis/symptoms/</a:t>
            </a:r>
            <a:endParaRPr lang="en-US" dirty="0">
              <a:effectLst/>
              <a:latin typeface="+mj-lt"/>
              <a:ea typeface="Times New Roman" panose="02020603050405020304" pitchFamily="18" charset="0"/>
            </a:endParaRPr>
          </a:p>
          <a:p>
            <a:pPr marL="0" marR="0" indent="0">
              <a:lnSpc>
                <a:spcPct val="120000"/>
              </a:lnSpc>
              <a:spcBef>
                <a:spcPts val="0"/>
              </a:spcBef>
              <a:spcAft>
                <a:spcPts val="0"/>
              </a:spcAft>
              <a:buNone/>
            </a:pPr>
            <a:r>
              <a:rPr lang="en-US" kern="1200" dirty="0">
                <a:solidFill>
                  <a:srgbClr val="000000"/>
                </a:solidFill>
                <a:effectLst/>
                <a:latin typeface="+mj-lt"/>
                <a:ea typeface="Times New Roman" panose="02020603050405020304" pitchFamily="18" charset="0"/>
                <a:cs typeface="Times New Roman" panose="02020603050405020304" pitchFamily="18" charset="0"/>
              </a:rPr>
              <a:t>14. </a:t>
            </a:r>
            <a:r>
              <a:rPr lang="en-US" kern="1200" dirty="0" err="1">
                <a:solidFill>
                  <a:srgbClr val="000000"/>
                </a:solidFill>
                <a:effectLst/>
                <a:latin typeface="+mj-lt"/>
                <a:ea typeface="Times New Roman" panose="02020603050405020304" pitchFamily="18" charset="0"/>
                <a:cs typeface="Times New Roman" panose="02020603050405020304" pitchFamily="18" charset="0"/>
              </a:rPr>
              <a:t>Enteropathic</a:t>
            </a:r>
            <a:r>
              <a:rPr lang="en-US" kern="1200" dirty="0">
                <a:solidFill>
                  <a:srgbClr val="000000"/>
                </a:solidFill>
                <a:effectLst/>
                <a:latin typeface="+mj-lt"/>
                <a:ea typeface="Times New Roman" panose="02020603050405020304" pitchFamily="18" charset="0"/>
                <a:cs typeface="Times New Roman" panose="02020603050405020304" pitchFamily="18" charset="0"/>
              </a:rPr>
              <a:t> Arthritis: Symptoms, Causes &amp; Treatment. Accessed February 5, 2024. https://my.clevelandclinic.org/health/diseases/23166-enteropathic-arthritis#symptoms-and-causes</a:t>
            </a:r>
            <a:endParaRPr lang="en-US" dirty="0">
              <a:effectLst/>
              <a:latin typeface="+mj-lt"/>
              <a:ea typeface="Times New Roman" panose="02020603050405020304" pitchFamily="18" charset="0"/>
            </a:endParaRPr>
          </a:p>
          <a:p>
            <a:pPr marL="0" marR="0" indent="0">
              <a:lnSpc>
                <a:spcPct val="120000"/>
              </a:lnSpc>
              <a:spcBef>
                <a:spcPts val="0"/>
              </a:spcBef>
              <a:spcAft>
                <a:spcPts val="0"/>
              </a:spcAft>
              <a:buNone/>
            </a:pPr>
            <a:r>
              <a:rPr lang="en-US" kern="1200" dirty="0">
                <a:solidFill>
                  <a:srgbClr val="000000"/>
                </a:solidFill>
                <a:effectLst/>
                <a:latin typeface="+mj-lt"/>
                <a:ea typeface="Times New Roman" panose="02020603050405020304" pitchFamily="18" charset="0"/>
                <a:cs typeface="Times New Roman" panose="02020603050405020304" pitchFamily="18" charset="0"/>
              </a:rPr>
              <a:t>15. van der Linden S, Valkenburg HA, Cats A. Evaluation of diagnostic criteria for ankylosing spondylitis. A proposal for modification of the New York criteria. Arthritis Rheum. 1984;27(4):361-368. doi:10.1002/art.1780270401</a:t>
            </a:r>
            <a:endParaRPr lang="en-US" dirty="0">
              <a:effectLst/>
              <a:latin typeface="+mj-lt"/>
              <a:ea typeface="Times New Roman" panose="02020603050405020304" pitchFamily="18" charset="0"/>
            </a:endParaRPr>
          </a:p>
          <a:p>
            <a:pPr marL="0" marR="0" indent="0">
              <a:lnSpc>
                <a:spcPct val="120000"/>
              </a:lnSpc>
              <a:spcBef>
                <a:spcPts val="0"/>
              </a:spcBef>
              <a:spcAft>
                <a:spcPts val="0"/>
              </a:spcAft>
              <a:buNone/>
            </a:pPr>
            <a:r>
              <a:rPr lang="en-US" kern="1200" dirty="0">
                <a:solidFill>
                  <a:srgbClr val="000000"/>
                </a:solidFill>
                <a:effectLst/>
                <a:latin typeface="+mj-lt"/>
                <a:ea typeface="Times New Roman" panose="02020603050405020304" pitchFamily="18" charset="0"/>
                <a:cs typeface="Times New Roman" panose="02020603050405020304" pitchFamily="18" charset="0"/>
              </a:rPr>
              <a:t>16. </a:t>
            </a:r>
            <a:r>
              <a:rPr lang="en-US" kern="1200" dirty="0" err="1">
                <a:solidFill>
                  <a:srgbClr val="000000"/>
                </a:solidFill>
                <a:effectLst/>
                <a:latin typeface="+mj-lt"/>
                <a:ea typeface="Times New Roman" panose="02020603050405020304" pitchFamily="18" charset="0"/>
                <a:cs typeface="Times New Roman" panose="02020603050405020304" pitchFamily="18" charset="0"/>
              </a:rPr>
              <a:t>Rudwaleit</a:t>
            </a:r>
            <a:r>
              <a:rPr lang="en-US" kern="1200" dirty="0">
                <a:solidFill>
                  <a:srgbClr val="000000"/>
                </a:solidFill>
                <a:effectLst/>
                <a:latin typeface="+mj-lt"/>
                <a:ea typeface="Times New Roman" panose="02020603050405020304" pitchFamily="18" charset="0"/>
                <a:cs typeface="Times New Roman" panose="02020603050405020304" pitchFamily="18" charset="0"/>
              </a:rPr>
              <a:t> M, van der </a:t>
            </a:r>
            <a:r>
              <a:rPr lang="en-US" kern="1200" dirty="0" err="1">
                <a:solidFill>
                  <a:srgbClr val="000000"/>
                </a:solidFill>
                <a:effectLst/>
                <a:latin typeface="+mj-lt"/>
                <a:ea typeface="Times New Roman" panose="02020603050405020304" pitchFamily="18" charset="0"/>
                <a:cs typeface="Times New Roman" panose="02020603050405020304" pitchFamily="18" charset="0"/>
              </a:rPr>
              <a:t>Heijde</a:t>
            </a:r>
            <a:r>
              <a:rPr lang="en-US" kern="1200" dirty="0">
                <a:solidFill>
                  <a:srgbClr val="000000"/>
                </a:solidFill>
                <a:effectLst/>
                <a:latin typeface="+mj-lt"/>
                <a:ea typeface="Times New Roman" panose="02020603050405020304" pitchFamily="18" charset="0"/>
                <a:cs typeface="Times New Roman" panose="02020603050405020304" pitchFamily="18" charset="0"/>
              </a:rPr>
              <a:t> D, </a:t>
            </a:r>
            <a:r>
              <a:rPr lang="en-US" kern="1200" dirty="0" err="1">
                <a:solidFill>
                  <a:srgbClr val="000000"/>
                </a:solidFill>
                <a:effectLst/>
                <a:latin typeface="+mj-lt"/>
                <a:ea typeface="Times New Roman" panose="02020603050405020304" pitchFamily="18" charset="0"/>
                <a:cs typeface="Times New Roman" panose="02020603050405020304" pitchFamily="18" charset="0"/>
              </a:rPr>
              <a:t>Landewé</a:t>
            </a:r>
            <a:r>
              <a:rPr lang="en-US" kern="1200" dirty="0">
                <a:solidFill>
                  <a:srgbClr val="000000"/>
                </a:solidFill>
                <a:effectLst/>
                <a:latin typeface="+mj-lt"/>
                <a:ea typeface="Times New Roman" panose="02020603050405020304" pitchFamily="18" charset="0"/>
                <a:cs typeface="Times New Roman" panose="02020603050405020304" pitchFamily="18" charset="0"/>
              </a:rPr>
              <a:t> R, et al. The development of Assessment of </a:t>
            </a:r>
            <a:r>
              <a:rPr lang="en-US" kern="1200" dirty="0" err="1">
                <a:solidFill>
                  <a:srgbClr val="000000"/>
                </a:solidFill>
                <a:effectLst/>
                <a:latin typeface="+mj-lt"/>
                <a:ea typeface="Times New Roman" panose="02020603050405020304" pitchFamily="18" charset="0"/>
                <a:cs typeface="Times New Roman" panose="02020603050405020304" pitchFamily="18" charset="0"/>
              </a:rPr>
              <a:t>SpondyloArthritis</a:t>
            </a:r>
            <a:r>
              <a:rPr lang="en-US" kern="1200" dirty="0">
                <a:solidFill>
                  <a:srgbClr val="000000"/>
                </a:solidFill>
                <a:effectLst/>
                <a:latin typeface="+mj-lt"/>
                <a:ea typeface="Times New Roman" panose="02020603050405020304" pitchFamily="18" charset="0"/>
                <a:cs typeface="Times New Roman" panose="02020603050405020304" pitchFamily="18" charset="0"/>
              </a:rPr>
              <a:t> international Society classification criteria for axial spondyloarthritis (part II): validation and final selection. Ann Rheum Dis. 2009;68(6):777-783. doi:10.1136/ard.2009.108233</a:t>
            </a:r>
            <a:endParaRPr lang="en-US" dirty="0">
              <a:effectLst/>
              <a:latin typeface="+mj-lt"/>
              <a:ea typeface="Times New Roman" panose="02020603050405020304" pitchFamily="18" charset="0"/>
            </a:endParaRPr>
          </a:p>
          <a:p>
            <a:pPr marL="0" marR="0" indent="0">
              <a:lnSpc>
                <a:spcPct val="120000"/>
              </a:lnSpc>
              <a:spcBef>
                <a:spcPts val="0"/>
              </a:spcBef>
              <a:spcAft>
                <a:spcPts val="0"/>
              </a:spcAft>
              <a:buNone/>
            </a:pPr>
            <a:r>
              <a:rPr lang="en-US" kern="1200" dirty="0">
                <a:solidFill>
                  <a:srgbClr val="000000"/>
                </a:solidFill>
                <a:effectLst/>
                <a:latin typeface="+mj-lt"/>
                <a:ea typeface="Times New Roman" panose="02020603050405020304" pitchFamily="18" charset="0"/>
                <a:cs typeface="Times New Roman" panose="02020603050405020304" pitchFamily="18" charset="0"/>
              </a:rPr>
              <a:t>17. van Tubergen A, Weber U. Diagnosis and classification in spondyloarthritis: identifying a chameleon. Nat Rev </a:t>
            </a:r>
            <a:r>
              <a:rPr lang="en-US" kern="1200" dirty="0" err="1">
                <a:solidFill>
                  <a:srgbClr val="000000"/>
                </a:solidFill>
                <a:effectLst/>
                <a:latin typeface="+mj-lt"/>
                <a:ea typeface="Times New Roman" panose="02020603050405020304" pitchFamily="18" charset="0"/>
                <a:cs typeface="Times New Roman" panose="02020603050405020304" pitchFamily="18" charset="0"/>
              </a:rPr>
              <a:t>Rheumatol</a:t>
            </a:r>
            <a:r>
              <a:rPr lang="en-US" kern="1200" dirty="0">
                <a:solidFill>
                  <a:srgbClr val="000000"/>
                </a:solidFill>
                <a:effectLst/>
                <a:latin typeface="+mj-lt"/>
                <a:ea typeface="Times New Roman" panose="02020603050405020304" pitchFamily="18" charset="0"/>
                <a:cs typeface="Times New Roman" panose="02020603050405020304" pitchFamily="18" charset="0"/>
              </a:rPr>
              <a:t>. 2012;8(5):253-261. doi:10.1038/nrrheum.2012.33</a:t>
            </a:r>
            <a:endParaRPr lang="en-US" dirty="0">
              <a:effectLst/>
              <a:latin typeface="+mj-lt"/>
              <a:ea typeface="Times New Roman" panose="02020603050405020304" pitchFamily="18" charset="0"/>
            </a:endParaRPr>
          </a:p>
          <a:p>
            <a:pPr marL="0" marR="0" indent="0">
              <a:lnSpc>
                <a:spcPct val="120000"/>
              </a:lnSpc>
              <a:spcBef>
                <a:spcPts val="0"/>
              </a:spcBef>
              <a:spcAft>
                <a:spcPts val="0"/>
              </a:spcAft>
              <a:buNone/>
            </a:pPr>
            <a:r>
              <a:rPr lang="en-US" kern="1200" dirty="0">
                <a:solidFill>
                  <a:srgbClr val="000000"/>
                </a:solidFill>
                <a:effectLst/>
                <a:latin typeface="+mj-lt"/>
                <a:ea typeface="Times New Roman" panose="02020603050405020304" pitchFamily="18" charset="0"/>
                <a:cs typeface="Times New Roman" panose="02020603050405020304" pitchFamily="18" charset="0"/>
              </a:rPr>
              <a:t>18. Mandl P, Navarro-</a:t>
            </a:r>
            <a:r>
              <a:rPr lang="en-US" kern="1200" dirty="0" err="1">
                <a:solidFill>
                  <a:srgbClr val="000000"/>
                </a:solidFill>
                <a:effectLst/>
                <a:latin typeface="+mj-lt"/>
                <a:ea typeface="Times New Roman" panose="02020603050405020304" pitchFamily="18" charset="0"/>
                <a:cs typeface="Times New Roman" panose="02020603050405020304" pitchFamily="18" charset="0"/>
              </a:rPr>
              <a:t>Compán</a:t>
            </a:r>
            <a:r>
              <a:rPr lang="en-US" kern="1200" dirty="0">
                <a:solidFill>
                  <a:srgbClr val="000000"/>
                </a:solidFill>
                <a:effectLst/>
                <a:latin typeface="+mj-lt"/>
                <a:ea typeface="Times New Roman" panose="02020603050405020304" pitchFamily="18" charset="0"/>
                <a:cs typeface="Times New Roman" panose="02020603050405020304" pitchFamily="18" charset="0"/>
              </a:rPr>
              <a:t> V, </a:t>
            </a:r>
            <a:r>
              <a:rPr lang="en-US" kern="1200" dirty="0" err="1">
                <a:solidFill>
                  <a:srgbClr val="000000"/>
                </a:solidFill>
                <a:effectLst/>
                <a:latin typeface="+mj-lt"/>
                <a:ea typeface="Times New Roman" panose="02020603050405020304" pitchFamily="18" charset="0"/>
                <a:cs typeface="Times New Roman" panose="02020603050405020304" pitchFamily="18" charset="0"/>
              </a:rPr>
              <a:t>Terslev</a:t>
            </a:r>
            <a:r>
              <a:rPr lang="en-US" kern="1200" dirty="0">
                <a:solidFill>
                  <a:srgbClr val="000000"/>
                </a:solidFill>
                <a:effectLst/>
                <a:latin typeface="+mj-lt"/>
                <a:ea typeface="Times New Roman" panose="02020603050405020304" pitchFamily="18" charset="0"/>
                <a:cs typeface="Times New Roman" panose="02020603050405020304" pitchFamily="18" charset="0"/>
              </a:rPr>
              <a:t> L, et al. EULAR recommendations for the use of imaging in the diagnosis and management of spondyloarthritis in clinical practice. Ann Rheum Dis. 2015;74(7):1327-1339. doi:10.1136/annrheumdis-2014-206971</a:t>
            </a:r>
            <a:endParaRPr lang="en-US" dirty="0">
              <a:effectLst/>
              <a:latin typeface="+mj-lt"/>
              <a:ea typeface="Times New Roman" panose="02020603050405020304" pitchFamily="18" charset="0"/>
            </a:endParaRPr>
          </a:p>
          <a:p>
            <a:pPr marL="0" marR="0" indent="0">
              <a:lnSpc>
                <a:spcPct val="120000"/>
              </a:lnSpc>
              <a:spcBef>
                <a:spcPts val="0"/>
              </a:spcBef>
              <a:spcAft>
                <a:spcPts val="0"/>
              </a:spcAft>
              <a:buNone/>
            </a:pPr>
            <a:r>
              <a:rPr lang="en-US" kern="1200" dirty="0">
                <a:solidFill>
                  <a:srgbClr val="000000"/>
                </a:solidFill>
                <a:effectLst/>
                <a:latin typeface="+mj-lt"/>
                <a:ea typeface="Times New Roman" panose="02020603050405020304" pitchFamily="18" charset="0"/>
                <a:cs typeface="Times New Roman" panose="02020603050405020304" pitchFamily="18" charset="0"/>
              </a:rPr>
              <a:t>19. Ward MM, </a:t>
            </a:r>
            <a:r>
              <a:rPr lang="en-US" kern="1200" dirty="0" err="1">
                <a:solidFill>
                  <a:srgbClr val="000000"/>
                </a:solidFill>
                <a:effectLst/>
                <a:latin typeface="+mj-lt"/>
                <a:ea typeface="Times New Roman" panose="02020603050405020304" pitchFamily="18" charset="0"/>
                <a:cs typeface="Times New Roman" panose="02020603050405020304" pitchFamily="18" charset="0"/>
              </a:rPr>
              <a:t>Deodhar</a:t>
            </a:r>
            <a:r>
              <a:rPr lang="en-US" kern="1200" dirty="0">
                <a:solidFill>
                  <a:srgbClr val="000000"/>
                </a:solidFill>
                <a:effectLst/>
                <a:latin typeface="+mj-lt"/>
                <a:ea typeface="Times New Roman" panose="02020603050405020304" pitchFamily="18" charset="0"/>
                <a:cs typeface="Times New Roman" panose="02020603050405020304" pitchFamily="18" charset="0"/>
              </a:rPr>
              <a:t> A, Gensler LS. 2019 Update of the American College of Rheumatology/ Spondylitis Association of America/Spondyloarthritis Research and Treatment Network Recommendations for the Treatment of Ankylosing Spondylitis and </a:t>
            </a:r>
            <a:r>
              <a:rPr lang="en-US" kern="1200" dirty="0" err="1">
                <a:solidFill>
                  <a:srgbClr val="000000"/>
                </a:solidFill>
                <a:effectLst/>
                <a:latin typeface="+mj-lt"/>
                <a:ea typeface="Times New Roman" panose="02020603050405020304" pitchFamily="18" charset="0"/>
                <a:cs typeface="Times New Roman" panose="02020603050405020304" pitchFamily="18" charset="0"/>
              </a:rPr>
              <a:t>Nonradiographic</a:t>
            </a:r>
            <a:r>
              <a:rPr lang="en-US" kern="1200" dirty="0">
                <a:solidFill>
                  <a:srgbClr val="000000"/>
                </a:solidFill>
                <a:effectLst/>
                <a:latin typeface="+mj-lt"/>
                <a:ea typeface="Times New Roman" panose="02020603050405020304" pitchFamily="18" charset="0"/>
                <a:cs typeface="Times New Roman" panose="02020603050405020304" pitchFamily="18" charset="0"/>
              </a:rPr>
              <a:t> Axial Spondyloarthritis. Arthritis and Rheumatology. 2019;71(10):1599-1613.</a:t>
            </a:r>
            <a:endParaRPr lang="en-US" dirty="0">
              <a:effectLst/>
              <a:latin typeface="+mj-lt"/>
              <a:ea typeface="Times New Roman" panose="02020603050405020304" pitchFamily="18" charset="0"/>
            </a:endParaRPr>
          </a:p>
          <a:p>
            <a:pPr marL="0" marR="0" indent="0">
              <a:lnSpc>
                <a:spcPct val="120000"/>
              </a:lnSpc>
              <a:spcBef>
                <a:spcPts val="0"/>
              </a:spcBef>
              <a:spcAft>
                <a:spcPts val="0"/>
              </a:spcAft>
              <a:buNone/>
            </a:pPr>
            <a:r>
              <a:rPr lang="en-US" kern="1200" dirty="0">
                <a:solidFill>
                  <a:srgbClr val="000000"/>
                </a:solidFill>
                <a:effectLst/>
                <a:latin typeface="+mj-lt"/>
                <a:ea typeface="Times New Roman" panose="02020603050405020304" pitchFamily="18" charset="0"/>
                <a:cs typeface="Times New Roman" panose="02020603050405020304" pitchFamily="18" charset="0"/>
              </a:rPr>
              <a:t>20. </a:t>
            </a:r>
            <a:r>
              <a:rPr lang="en-US" kern="1200" dirty="0" err="1">
                <a:solidFill>
                  <a:srgbClr val="000000"/>
                </a:solidFill>
                <a:effectLst/>
                <a:latin typeface="+mj-lt"/>
                <a:ea typeface="Times New Roman" panose="02020603050405020304" pitchFamily="18" charset="0"/>
                <a:cs typeface="Times New Roman" panose="02020603050405020304" pitchFamily="18" charset="0"/>
              </a:rPr>
              <a:t>Watad</a:t>
            </a:r>
            <a:r>
              <a:rPr lang="en-US" kern="1200" dirty="0">
                <a:solidFill>
                  <a:srgbClr val="000000"/>
                </a:solidFill>
                <a:effectLst/>
                <a:latin typeface="+mj-lt"/>
                <a:ea typeface="Times New Roman" panose="02020603050405020304" pitchFamily="18" charset="0"/>
                <a:cs typeface="Times New Roman" panose="02020603050405020304" pitchFamily="18" charset="0"/>
              </a:rPr>
              <a:t> A, </a:t>
            </a:r>
            <a:r>
              <a:rPr lang="en-US" kern="1200" dirty="0" err="1">
                <a:solidFill>
                  <a:srgbClr val="000000"/>
                </a:solidFill>
                <a:effectLst/>
                <a:latin typeface="+mj-lt"/>
                <a:ea typeface="Times New Roman" panose="02020603050405020304" pitchFamily="18" charset="0"/>
                <a:cs typeface="Times New Roman" panose="02020603050405020304" pitchFamily="18" charset="0"/>
              </a:rPr>
              <a:t>Bridgewood</a:t>
            </a:r>
            <a:r>
              <a:rPr lang="en-US" kern="1200" dirty="0">
                <a:solidFill>
                  <a:srgbClr val="000000"/>
                </a:solidFill>
                <a:effectLst/>
                <a:latin typeface="+mj-lt"/>
                <a:ea typeface="Times New Roman" panose="02020603050405020304" pitchFamily="18" charset="0"/>
                <a:cs typeface="Times New Roman" panose="02020603050405020304" pitchFamily="18" charset="0"/>
              </a:rPr>
              <a:t> C, Russell T, Marzo-Ortega H, Cuthbert R, McGonagle D. The early phases of ankylosing spondylitis: emerging insights from clinical and basic science. Front Immunol. 2018;9:2668. doi:10.3389/fimmu.2018.02668</a:t>
            </a:r>
            <a:endParaRPr lang="en-US" dirty="0">
              <a:effectLst/>
              <a:latin typeface="+mj-lt"/>
              <a:ea typeface="Times New Roman" panose="02020603050405020304" pitchFamily="18" charset="0"/>
            </a:endParaRPr>
          </a:p>
          <a:p>
            <a:pPr marL="0" indent="0">
              <a:buNone/>
            </a:pPr>
            <a:endParaRPr lang="en-US" b="1" i="1" dirty="0">
              <a:solidFill>
                <a:srgbClr val="FF0000"/>
              </a:solidFill>
            </a:endParaRPr>
          </a:p>
        </p:txBody>
      </p:sp>
    </p:spTree>
    <p:extLst>
      <p:ext uri="{BB962C8B-B14F-4D97-AF65-F5344CB8AC3E}">
        <p14:creationId xmlns:p14="http://schemas.microsoft.com/office/powerpoint/2010/main" val="3683084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5EC0E-3B95-7DA6-9AFD-FEC4767276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34EAE5-A5E0-A727-D230-27A01B12800B}"/>
              </a:ext>
            </a:extLst>
          </p:cNvPr>
          <p:cNvSpPr>
            <a:spLocks noGrp="1"/>
          </p:cNvSpPr>
          <p:nvPr>
            <p:ph type="title"/>
          </p:nvPr>
        </p:nvSpPr>
        <p:spPr>
          <a:xfrm>
            <a:off x="441960" y="128905"/>
            <a:ext cx="10515600" cy="1325563"/>
          </a:xfrm>
        </p:spPr>
        <p:txBody>
          <a:bodyPr/>
          <a:lstStyle/>
          <a:p>
            <a:r>
              <a:rPr lang="en-US" dirty="0"/>
              <a:t>References (</a:t>
            </a:r>
            <a:r>
              <a:rPr lang="en-US" dirty="0" err="1"/>
              <a:t>cont</a:t>
            </a:r>
            <a:r>
              <a:rPr lang="en-US" dirty="0"/>
              <a:t>)</a:t>
            </a:r>
          </a:p>
        </p:txBody>
      </p:sp>
      <p:sp>
        <p:nvSpPr>
          <p:cNvPr id="3" name="Content Placeholder 2">
            <a:extLst>
              <a:ext uri="{FF2B5EF4-FFF2-40B4-BE49-F238E27FC236}">
                <a16:creationId xmlns:a16="http://schemas.microsoft.com/office/drawing/2014/main" id="{74C4DA29-CDD0-5696-EFC4-7407A8E2A6D5}"/>
              </a:ext>
            </a:extLst>
          </p:cNvPr>
          <p:cNvSpPr>
            <a:spLocks noGrp="1"/>
          </p:cNvSpPr>
          <p:nvPr>
            <p:ph idx="1"/>
          </p:nvPr>
        </p:nvSpPr>
        <p:spPr>
          <a:xfrm>
            <a:off x="441960" y="1310640"/>
            <a:ext cx="10911840" cy="5303520"/>
          </a:xfrm>
        </p:spPr>
        <p:txBody>
          <a:bodyPr>
            <a:normAutofit/>
          </a:bodyPr>
          <a:lstStyle/>
          <a:p>
            <a:pPr marL="0" marR="0" indent="0">
              <a:lnSpc>
                <a:spcPct val="106000"/>
              </a:lnSpc>
              <a:spcBef>
                <a:spcPts val="0"/>
              </a:spcBef>
              <a:spcAft>
                <a:spcPts val="0"/>
              </a:spcAft>
              <a:buNone/>
            </a:pPr>
            <a:r>
              <a:rPr lang="en-US" sz="1100" dirty="0">
                <a:solidFill>
                  <a:srgbClr val="000000"/>
                </a:solidFill>
                <a:effectLst/>
                <a:latin typeface="+mj-lt"/>
                <a:ea typeface="Aptos" panose="020B0004020202020204" pitchFamily="34" charset="0"/>
              </a:rPr>
              <a:t>21. Zhu W, He X, Cheng K, et al. Ankylosing spondylitis: etiology, pathogenesis, and treatments. Bone Res. 2019;7:22. doi:10.1038/s41413-019-0057-8</a:t>
            </a:r>
            <a:endParaRPr lang="en-US" sz="1100" dirty="0">
              <a:effectLst/>
              <a:latin typeface="+mj-lt"/>
              <a:ea typeface="Times New Roman" panose="02020603050405020304" pitchFamily="18" charset="0"/>
            </a:endParaRPr>
          </a:p>
          <a:p>
            <a:pPr marL="0" marR="0" indent="0">
              <a:lnSpc>
                <a:spcPct val="106000"/>
              </a:lnSpc>
              <a:spcBef>
                <a:spcPts val="0"/>
              </a:spcBef>
              <a:spcAft>
                <a:spcPts val="0"/>
              </a:spcAft>
              <a:buNone/>
            </a:pPr>
            <a:r>
              <a:rPr lang="en-US" sz="1100" dirty="0">
                <a:solidFill>
                  <a:srgbClr val="000000"/>
                </a:solidFill>
                <a:effectLst/>
                <a:latin typeface="+mj-lt"/>
                <a:ea typeface="Aptos" panose="020B0004020202020204" pitchFamily="34" charset="0"/>
              </a:rPr>
              <a:t>22. </a:t>
            </a:r>
            <a:r>
              <a:rPr lang="en-US" sz="1100" dirty="0" err="1">
                <a:solidFill>
                  <a:srgbClr val="000000"/>
                </a:solidFill>
                <a:effectLst/>
                <a:latin typeface="+mj-lt"/>
                <a:ea typeface="Aptos" panose="020B0004020202020204" pitchFamily="34" charset="0"/>
              </a:rPr>
              <a:t>Sieper</a:t>
            </a:r>
            <a:r>
              <a:rPr lang="en-US" sz="1100" dirty="0">
                <a:solidFill>
                  <a:srgbClr val="000000"/>
                </a:solidFill>
                <a:effectLst/>
                <a:latin typeface="+mj-lt"/>
                <a:ea typeface="Aptos" panose="020B0004020202020204" pitchFamily="34" charset="0"/>
              </a:rPr>
              <a:t> J, </a:t>
            </a:r>
            <a:r>
              <a:rPr lang="en-US" sz="1100" dirty="0" err="1">
                <a:solidFill>
                  <a:srgbClr val="000000"/>
                </a:solidFill>
                <a:effectLst/>
                <a:latin typeface="+mj-lt"/>
                <a:ea typeface="Aptos" panose="020B0004020202020204" pitchFamily="34" charset="0"/>
              </a:rPr>
              <a:t>Poddubnyy</a:t>
            </a:r>
            <a:r>
              <a:rPr lang="en-US" sz="1100" dirty="0">
                <a:solidFill>
                  <a:srgbClr val="000000"/>
                </a:solidFill>
                <a:effectLst/>
                <a:latin typeface="+mj-lt"/>
                <a:ea typeface="Aptos" panose="020B0004020202020204" pitchFamily="34" charset="0"/>
              </a:rPr>
              <a:t> D. Axial spondyloarthritis. Lancet. 2017;390(10089):73-84. doi:10.1016/S0140-6736(16)31591-4</a:t>
            </a:r>
            <a:endParaRPr lang="en-US" sz="1100" dirty="0">
              <a:effectLst/>
              <a:latin typeface="+mj-lt"/>
              <a:ea typeface="Times New Roman" panose="02020603050405020304" pitchFamily="18" charset="0"/>
            </a:endParaRPr>
          </a:p>
          <a:p>
            <a:pPr marL="0" marR="0" indent="0">
              <a:lnSpc>
                <a:spcPct val="106000"/>
              </a:lnSpc>
              <a:spcBef>
                <a:spcPts val="0"/>
              </a:spcBef>
              <a:spcAft>
                <a:spcPts val="0"/>
              </a:spcAft>
              <a:buNone/>
            </a:pPr>
            <a:r>
              <a:rPr lang="en-US" sz="1100" dirty="0">
                <a:solidFill>
                  <a:srgbClr val="000000"/>
                </a:solidFill>
                <a:effectLst/>
                <a:latin typeface="+mj-lt"/>
                <a:ea typeface="Aptos" panose="020B0004020202020204" pitchFamily="34" charset="0"/>
              </a:rPr>
              <a:t>23. Dean LE, Jones GT, MacDonald AG, Downham C, Sturrock RD, Macfarlane GJ. Global prevalence of ankylosing spondylitis. Rheumatology (Oxford). 2014;53(4):650-657. doi:10.1093/rheumatology/ket387</a:t>
            </a:r>
            <a:endParaRPr lang="en-US" sz="1100" dirty="0">
              <a:effectLst/>
              <a:latin typeface="+mj-lt"/>
              <a:ea typeface="Times New Roman" panose="02020603050405020304" pitchFamily="18" charset="0"/>
            </a:endParaRPr>
          </a:p>
          <a:p>
            <a:pPr marL="0" marR="0" indent="0">
              <a:lnSpc>
                <a:spcPct val="106000"/>
              </a:lnSpc>
              <a:spcBef>
                <a:spcPts val="0"/>
              </a:spcBef>
              <a:spcAft>
                <a:spcPts val="0"/>
              </a:spcAft>
              <a:buNone/>
            </a:pPr>
            <a:r>
              <a:rPr lang="en-US" sz="1100" dirty="0">
                <a:solidFill>
                  <a:srgbClr val="000000"/>
                </a:solidFill>
                <a:effectLst/>
                <a:latin typeface="+mj-lt"/>
                <a:ea typeface="Aptos" panose="020B0004020202020204" pitchFamily="34" charset="0"/>
              </a:rPr>
              <a:t>24. Wright GC, Kaine J, </a:t>
            </a:r>
            <a:r>
              <a:rPr lang="en-US" sz="1100" dirty="0" err="1">
                <a:solidFill>
                  <a:srgbClr val="000000"/>
                </a:solidFill>
                <a:effectLst/>
                <a:latin typeface="+mj-lt"/>
                <a:ea typeface="Aptos" panose="020B0004020202020204" pitchFamily="34" charset="0"/>
              </a:rPr>
              <a:t>Deodhar</a:t>
            </a:r>
            <a:r>
              <a:rPr lang="en-US" sz="1100" dirty="0">
                <a:solidFill>
                  <a:srgbClr val="000000"/>
                </a:solidFill>
                <a:effectLst/>
                <a:latin typeface="+mj-lt"/>
                <a:ea typeface="Aptos" panose="020B0004020202020204" pitchFamily="34" charset="0"/>
              </a:rPr>
              <a:t> A. Understanding differences between men and women with axial spondyloarthritis. Semin Arthritis Rheum. 2020;50(4):687-694. doi:10.1016/j.semarthrit.2020.05.005</a:t>
            </a:r>
            <a:endParaRPr lang="en-US" sz="1100" dirty="0">
              <a:effectLst/>
              <a:latin typeface="+mj-lt"/>
              <a:ea typeface="Times New Roman" panose="02020603050405020304" pitchFamily="18" charset="0"/>
            </a:endParaRPr>
          </a:p>
          <a:p>
            <a:pPr marL="0" marR="0" indent="0">
              <a:lnSpc>
                <a:spcPct val="106000"/>
              </a:lnSpc>
              <a:spcBef>
                <a:spcPts val="0"/>
              </a:spcBef>
              <a:spcAft>
                <a:spcPts val="0"/>
              </a:spcAft>
              <a:buNone/>
            </a:pPr>
            <a:r>
              <a:rPr lang="en-US" sz="1100" dirty="0">
                <a:solidFill>
                  <a:srgbClr val="000000"/>
                </a:solidFill>
                <a:effectLst/>
                <a:latin typeface="+mj-lt"/>
                <a:ea typeface="Aptos" panose="020B0004020202020204" pitchFamily="34" charset="0"/>
              </a:rPr>
              <a:t>25. </a:t>
            </a:r>
            <a:r>
              <a:rPr lang="en-US" sz="1100" dirty="0" err="1">
                <a:solidFill>
                  <a:srgbClr val="000000"/>
                </a:solidFill>
                <a:effectLst/>
                <a:latin typeface="+mj-lt"/>
                <a:ea typeface="Aptos" panose="020B0004020202020204" pitchFamily="34" charset="0"/>
              </a:rPr>
              <a:t>Taurog</a:t>
            </a:r>
            <a:r>
              <a:rPr lang="en-US" sz="1100" dirty="0">
                <a:solidFill>
                  <a:srgbClr val="000000"/>
                </a:solidFill>
                <a:effectLst/>
                <a:latin typeface="+mj-lt"/>
                <a:ea typeface="Aptos" panose="020B0004020202020204" pitchFamily="34" charset="0"/>
              </a:rPr>
              <a:t> JD, Chhabra A, Colbert RA. Ankylosing spondylitis and axial spondyloarthritis. N Engl J Med. 2016;374(26):2563-2574. doi:10.1056/NEJMra1406182</a:t>
            </a:r>
            <a:endParaRPr lang="en-US" sz="1100" dirty="0">
              <a:effectLst/>
              <a:latin typeface="+mj-lt"/>
              <a:ea typeface="Times New Roman" panose="02020603050405020304" pitchFamily="18" charset="0"/>
            </a:endParaRPr>
          </a:p>
          <a:p>
            <a:pPr marL="0" marR="0" indent="0">
              <a:lnSpc>
                <a:spcPct val="106000"/>
              </a:lnSpc>
              <a:spcBef>
                <a:spcPts val="0"/>
              </a:spcBef>
              <a:spcAft>
                <a:spcPts val="0"/>
              </a:spcAft>
              <a:buNone/>
            </a:pPr>
            <a:r>
              <a:rPr lang="en-US" sz="1100" dirty="0">
                <a:solidFill>
                  <a:srgbClr val="000000"/>
                </a:solidFill>
                <a:effectLst/>
                <a:latin typeface="+mj-lt"/>
                <a:ea typeface="Aptos" panose="020B0004020202020204" pitchFamily="34" charset="0"/>
              </a:rPr>
              <a:t>26. </a:t>
            </a:r>
            <a:r>
              <a:rPr lang="en-US" sz="1100" dirty="0" err="1">
                <a:solidFill>
                  <a:srgbClr val="000000"/>
                </a:solidFill>
                <a:effectLst/>
                <a:latin typeface="+mj-lt"/>
                <a:ea typeface="Aptos" panose="020B0004020202020204" pitchFamily="34" charset="0"/>
              </a:rPr>
              <a:t>Gökşenoğlu</a:t>
            </a:r>
            <a:r>
              <a:rPr lang="en-US" sz="1100" dirty="0">
                <a:solidFill>
                  <a:srgbClr val="000000"/>
                </a:solidFill>
                <a:effectLst/>
                <a:latin typeface="+mj-lt"/>
                <a:ea typeface="Aptos" panose="020B0004020202020204" pitchFamily="34" charset="0"/>
              </a:rPr>
              <a:t> G, </a:t>
            </a:r>
            <a:r>
              <a:rPr lang="en-US" sz="1100" dirty="0" err="1">
                <a:solidFill>
                  <a:srgbClr val="000000"/>
                </a:solidFill>
                <a:effectLst/>
                <a:latin typeface="+mj-lt"/>
                <a:ea typeface="Aptos" panose="020B0004020202020204" pitchFamily="34" charset="0"/>
              </a:rPr>
              <a:t>Buğdaycı</a:t>
            </a:r>
            <a:r>
              <a:rPr lang="en-US" sz="1100" dirty="0">
                <a:solidFill>
                  <a:srgbClr val="000000"/>
                </a:solidFill>
                <a:effectLst/>
                <a:latin typeface="+mj-lt"/>
                <a:ea typeface="Aptos" panose="020B0004020202020204" pitchFamily="34" charset="0"/>
              </a:rPr>
              <a:t> D, </a:t>
            </a:r>
            <a:r>
              <a:rPr lang="en-US" sz="1100" dirty="0" err="1">
                <a:solidFill>
                  <a:srgbClr val="000000"/>
                </a:solidFill>
                <a:effectLst/>
                <a:latin typeface="+mj-lt"/>
                <a:ea typeface="Aptos" panose="020B0004020202020204" pitchFamily="34" charset="0"/>
              </a:rPr>
              <a:t>Paker</a:t>
            </a:r>
            <a:r>
              <a:rPr lang="en-US" sz="1100" dirty="0">
                <a:solidFill>
                  <a:srgbClr val="000000"/>
                </a:solidFill>
                <a:effectLst/>
                <a:latin typeface="+mj-lt"/>
                <a:ea typeface="Aptos" panose="020B0004020202020204" pitchFamily="34" charset="0"/>
              </a:rPr>
              <a:t> N, </a:t>
            </a:r>
            <a:r>
              <a:rPr lang="en-US" sz="1100" dirty="0" err="1">
                <a:solidFill>
                  <a:srgbClr val="000000"/>
                </a:solidFill>
                <a:effectLst/>
                <a:latin typeface="+mj-lt"/>
                <a:ea typeface="Aptos" panose="020B0004020202020204" pitchFamily="34" charset="0"/>
              </a:rPr>
              <a:t>Yıldırım</a:t>
            </a:r>
            <a:r>
              <a:rPr lang="en-US" sz="1100" dirty="0">
                <a:solidFill>
                  <a:srgbClr val="000000"/>
                </a:solidFill>
                <a:effectLst/>
                <a:latin typeface="+mj-lt"/>
                <a:ea typeface="Aptos" panose="020B0004020202020204" pitchFamily="34" charset="0"/>
              </a:rPr>
              <a:t> MA, </a:t>
            </a:r>
            <a:r>
              <a:rPr lang="en-US" sz="1100" dirty="0" err="1">
                <a:solidFill>
                  <a:srgbClr val="000000"/>
                </a:solidFill>
                <a:effectLst/>
                <a:latin typeface="+mj-lt"/>
                <a:ea typeface="Aptos" panose="020B0004020202020204" pitchFamily="34" charset="0"/>
              </a:rPr>
              <a:t>Etli</a:t>
            </a:r>
            <a:r>
              <a:rPr lang="en-US" sz="1100" dirty="0">
                <a:solidFill>
                  <a:srgbClr val="000000"/>
                </a:solidFill>
                <a:effectLst/>
                <a:latin typeface="+mj-lt"/>
                <a:ea typeface="Aptos" panose="020B0004020202020204" pitchFamily="34" charset="0"/>
              </a:rPr>
              <a:t> Ö. The prevalence of comorbidity and predictors in ankylosing spondylitis. Turk J Phys Med </a:t>
            </a:r>
            <a:r>
              <a:rPr lang="en-US" sz="1100" dirty="0" err="1">
                <a:solidFill>
                  <a:srgbClr val="000000"/>
                </a:solidFill>
                <a:effectLst/>
                <a:latin typeface="+mj-lt"/>
                <a:ea typeface="Aptos" panose="020B0004020202020204" pitchFamily="34" charset="0"/>
              </a:rPr>
              <a:t>Rehabil</a:t>
            </a:r>
            <a:r>
              <a:rPr lang="en-US" sz="1100" dirty="0">
                <a:solidFill>
                  <a:srgbClr val="000000"/>
                </a:solidFill>
                <a:effectLst/>
                <a:latin typeface="+mj-lt"/>
                <a:ea typeface="Aptos" panose="020B0004020202020204" pitchFamily="34" charset="0"/>
              </a:rPr>
              <a:t>. 2019;65(2):132-138. doi:10.5606/tftrd.2019.2822</a:t>
            </a:r>
            <a:endParaRPr lang="en-US" sz="1100" dirty="0">
              <a:effectLst/>
              <a:latin typeface="+mj-lt"/>
              <a:ea typeface="Times New Roman" panose="02020603050405020304" pitchFamily="18" charset="0"/>
            </a:endParaRPr>
          </a:p>
          <a:p>
            <a:pPr marL="0" marR="0" indent="0">
              <a:lnSpc>
                <a:spcPct val="106000"/>
              </a:lnSpc>
              <a:spcBef>
                <a:spcPts val="0"/>
              </a:spcBef>
              <a:spcAft>
                <a:spcPts val="0"/>
              </a:spcAft>
              <a:buNone/>
            </a:pPr>
            <a:r>
              <a:rPr lang="en-US" sz="1100" dirty="0">
                <a:solidFill>
                  <a:srgbClr val="000000"/>
                </a:solidFill>
                <a:effectLst/>
                <a:latin typeface="+mj-lt"/>
                <a:ea typeface="Aptos" panose="020B0004020202020204" pitchFamily="34" charset="0"/>
              </a:rPr>
              <a:t>27. </a:t>
            </a:r>
            <a:r>
              <a:rPr lang="en-US" sz="1100" dirty="0" err="1">
                <a:solidFill>
                  <a:srgbClr val="000000"/>
                </a:solidFill>
                <a:effectLst/>
                <a:latin typeface="+mj-lt"/>
                <a:ea typeface="Aptos" panose="020B0004020202020204" pitchFamily="34" charset="0"/>
              </a:rPr>
              <a:t>Wenker</a:t>
            </a:r>
            <a:r>
              <a:rPr lang="en-US" sz="1100" dirty="0">
                <a:solidFill>
                  <a:srgbClr val="000000"/>
                </a:solidFill>
                <a:effectLst/>
                <a:latin typeface="+mj-lt"/>
                <a:ea typeface="Aptos" panose="020B0004020202020204" pitchFamily="34" charset="0"/>
              </a:rPr>
              <a:t> KJ, Quint JM. Ankylosing Spondylitis. In: </a:t>
            </a:r>
            <a:r>
              <a:rPr lang="en-US" sz="1100" dirty="0" err="1">
                <a:solidFill>
                  <a:srgbClr val="000000"/>
                </a:solidFill>
                <a:effectLst/>
                <a:latin typeface="+mj-lt"/>
                <a:ea typeface="Aptos" panose="020B0004020202020204" pitchFamily="34" charset="0"/>
              </a:rPr>
              <a:t>StatPearls</a:t>
            </a:r>
            <a:r>
              <a:rPr lang="en-US" sz="1100" dirty="0">
                <a:solidFill>
                  <a:srgbClr val="000000"/>
                </a:solidFill>
                <a:effectLst/>
                <a:latin typeface="+mj-lt"/>
                <a:ea typeface="Aptos" panose="020B0004020202020204" pitchFamily="34" charset="0"/>
              </a:rPr>
              <a:t>. </a:t>
            </a:r>
            <a:r>
              <a:rPr lang="en-US" sz="1100" dirty="0" err="1">
                <a:solidFill>
                  <a:srgbClr val="000000"/>
                </a:solidFill>
                <a:effectLst/>
                <a:latin typeface="+mj-lt"/>
                <a:ea typeface="Aptos" panose="020B0004020202020204" pitchFamily="34" charset="0"/>
              </a:rPr>
              <a:t>StatPearls</a:t>
            </a:r>
            <a:r>
              <a:rPr lang="en-US" sz="1100" dirty="0">
                <a:solidFill>
                  <a:srgbClr val="000000"/>
                </a:solidFill>
                <a:effectLst/>
                <a:latin typeface="+mj-lt"/>
                <a:ea typeface="Aptos" panose="020B0004020202020204" pitchFamily="34" charset="0"/>
              </a:rPr>
              <a:t> Publishing; 2024.</a:t>
            </a:r>
            <a:endParaRPr lang="en-US" sz="1100" dirty="0">
              <a:effectLst/>
              <a:latin typeface="+mj-lt"/>
              <a:ea typeface="Times New Roman" panose="02020603050405020304" pitchFamily="18" charset="0"/>
            </a:endParaRPr>
          </a:p>
          <a:p>
            <a:pPr marL="0" marR="0" indent="0">
              <a:lnSpc>
                <a:spcPct val="106000"/>
              </a:lnSpc>
              <a:spcBef>
                <a:spcPts val="0"/>
              </a:spcBef>
              <a:spcAft>
                <a:spcPts val="0"/>
              </a:spcAft>
              <a:buNone/>
            </a:pPr>
            <a:r>
              <a:rPr lang="en-US" sz="1100" dirty="0">
                <a:solidFill>
                  <a:srgbClr val="000000"/>
                </a:solidFill>
                <a:effectLst/>
                <a:latin typeface="+mj-lt"/>
                <a:ea typeface="Aptos" panose="020B0004020202020204" pitchFamily="34" charset="0"/>
              </a:rPr>
              <a:t>28. Shannon K. Standard of Care: Ankylosing Spondylitis. </a:t>
            </a:r>
            <a:r>
              <a:rPr lang="en-US" sz="1100" dirty="0" err="1">
                <a:solidFill>
                  <a:srgbClr val="000000"/>
                </a:solidFill>
                <a:effectLst/>
                <a:latin typeface="+mj-lt"/>
                <a:ea typeface="Aptos" panose="020B0004020202020204" pitchFamily="34" charset="0"/>
              </a:rPr>
              <a:t>Bringham</a:t>
            </a:r>
            <a:r>
              <a:rPr lang="en-US" sz="1100" dirty="0">
                <a:solidFill>
                  <a:srgbClr val="000000"/>
                </a:solidFill>
                <a:effectLst/>
                <a:latin typeface="+mj-lt"/>
                <a:ea typeface="Aptos" panose="020B0004020202020204" pitchFamily="34" charset="0"/>
              </a:rPr>
              <a:t> and Women’s Hospital Department of </a:t>
            </a:r>
            <a:r>
              <a:rPr lang="en-US" sz="1100" dirty="0" err="1">
                <a:solidFill>
                  <a:srgbClr val="000000"/>
                </a:solidFill>
                <a:effectLst/>
                <a:latin typeface="+mj-lt"/>
                <a:ea typeface="Aptos" panose="020B0004020202020204" pitchFamily="34" charset="0"/>
              </a:rPr>
              <a:t>Rehabiltation</a:t>
            </a:r>
            <a:r>
              <a:rPr lang="en-US" sz="1100" dirty="0">
                <a:solidFill>
                  <a:srgbClr val="000000"/>
                </a:solidFill>
                <a:effectLst/>
                <a:latin typeface="+mj-lt"/>
                <a:ea typeface="Aptos" panose="020B0004020202020204" pitchFamily="34" charset="0"/>
              </a:rPr>
              <a:t> Services. 2007.</a:t>
            </a:r>
            <a:endParaRPr lang="en-US" sz="1100" dirty="0">
              <a:effectLst/>
              <a:latin typeface="+mj-lt"/>
              <a:ea typeface="Times New Roman" panose="02020603050405020304" pitchFamily="18" charset="0"/>
            </a:endParaRPr>
          </a:p>
          <a:p>
            <a:pPr marL="0" marR="0" indent="0">
              <a:lnSpc>
                <a:spcPct val="106000"/>
              </a:lnSpc>
              <a:spcBef>
                <a:spcPts val="0"/>
              </a:spcBef>
              <a:spcAft>
                <a:spcPts val="0"/>
              </a:spcAft>
              <a:buNone/>
            </a:pPr>
            <a:r>
              <a:rPr lang="en-US" sz="1100" dirty="0">
                <a:solidFill>
                  <a:srgbClr val="000000"/>
                </a:solidFill>
                <a:effectLst/>
                <a:latin typeface="+mj-lt"/>
                <a:ea typeface="Aptos" panose="020B0004020202020204" pitchFamily="34" charset="0"/>
              </a:rPr>
              <a:t>29. Reiman MP, ed. Orthopedic Clinical Examination. Human Kinetics.; 2016:496-497.</a:t>
            </a:r>
            <a:endParaRPr lang="en-US" sz="1100" dirty="0">
              <a:effectLst/>
              <a:latin typeface="+mj-lt"/>
              <a:ea typeface="Times New Roman" panose="02020603050405020304" pitchFamily="18" charset="0"/>
            </a:endParaRPr>
          </a:p>
          <a:p>
            <a:pPr marL="0" marR="0" indent="0">
              <a:lnSpc>
                <a:spcPct val="106000"/>
              </a:lnSpc>
              <a:spcBef>
                <a:spcPts val="0"/>
              </a:spcBef>
              <a:spcAft>
                <a:spcPts val="0"/>
              </a:spcAft>
              <a:buNone/>
            </a:pPr>
            <a:r>
              <a:rPr lang="en-US" sz="1100" dirty="0">
                <a:solidFill>
                  <a:srgbClr val="000000"/>
                </a:solidFill>
                <a:effectLst/>
                <a:latin typeface="+mj-lt"/>
                <a:ea typeface="Aptos" panose="020B0004020202020204" pitchFamily="34" charset="0"/>
              </a:rPr>
              <a:t>30. Members of the </a:t>
            </a:r>
            <a:r>
              <a:rPr lang="en-US" sz="1100" dirty="0" err="1">
                <a:solidFill>
                  <a:srgbClr val="000000"/>
                </a:solidFill>
                <a:effectLst/>
                <a:latin typeface="+mj-lt"/>
                <a:ea typeface="Aptos" panose="020B0004020202020204" pitchFamily="34" charset="0"/>
              </a:rPr>
              <a:t>AStretch</a:t>
            </a:r>
            <a:r>
              <a:rPr lang="en-US" sz="1100" dirty="0">
                <a:solidFill>
                  <a:srgbClr val="000000"/>
                </a:solidFill>
                <a:effectLst/>
                <a:latin typeface="+mj-lt"/>
                <a:ea typeface="Aptos" panose="020B0004020202020204" pitchFamily="34" charset="0"/>
              </a:rPr>
              <a:t> Committee. Ankylosing Spondylitis - The Bath Indices . National Ankylosing Spondylitis Society. February 2016.</a:t>
            </a:r>
            <a:endParaRPr lang="en-US" sz="1100" dirty="0">
              <a:effectLst/>
              <a:latin typeface="+mj-lt"/>
              <a:ea typeface="Times New Roman" panose="02020603050405020304" pitchFamily="18" charset="0"/>
            </a:endParaRPr>
          </a:p>
          <a:p>
            <a:pPr marL="0" marR="0" indent="0">
              <a:lnSpc>
                <a:spcPct val="106000"/>
              </a:lnSpc>
              <a:spcBef>
                <a:spcPts val="0"/>
              </a:spcBef>
              <a:spcAft>
                <a:spcPts val="0"/>
              </a:spcAft>
              <a:buNone/>
            </a:pPr>
            <a:r>
              <a:rPr lang="en-US" sz="1100" dirty="0">
                <a:solidFill>
                  <a:srgbClr val="000000"/>
                </a:solidFill>
                <a:effectLst/>
                <a:latin typeface="+mj-lt"/>
                <a:ea typeface="Aptos" panose="020B0004020202020204" pitchFamily="34" charset="0"/>
              </a:rPr>
              <a:t>31. </a:t>
            </a:r>
            <a:r>
              <a:rPr lang="en-US" sz="1100" dirty="0" err="1">
                <a:solidFill>
                  <a:srgbClr val="000000"/>
                </a:solidFill>
                <a:effectLst/>
                <a:latin typeface="+mj-lt"/>
                <a:ea typeface="Aptos" panose="020B0004020202020204" pitchFamily="34" charset="0"/>
              </a:rPr>
              <a:t>Zochling</a:t>
            </a:r>
            <a:r>
              <a:rPr lang="en-US" sz="1100" dirty="0">
                <a:solidFill>
                  <a:srgbClr val="000000"/>
                </a:solidFill>
                <a:effectLst/>
                <a:latin typeface="+mj-lt"/>
                <a:ea typeface="Aptos" panose="020B0004020202020204" pitchFamily="34" charset="0"/>
              </a:rPr>
              <a:t> J. Measures of symptoms and disease status in ankylosing spondylitis: Ankylosing Spondylitis Disease Activity Score (ASDAS), Ankylosing Spondylitis Quality of Life Scale (</a:t>
            </a:r>
            <a:r>
              <a:rPr lang="en-US" sz="1100" dirty="0" err="1">
                <a:solidFill>
                  <a:srgbClr val="000000"/>
                </a:solidFill>
                <a:effectLst/>
                <a:latin typeface="+mj-lt"/>
                <a:ea typeface="Aptos" panose="020B0004020202020204" pitchFamily="34" charset="0"/>
              </a:rPr>
              <a:t>ASQoL</a:t>
            </a:r>
            <a:r>
              <a:rPr lang="en-US" sz="1100" dirty="0">
                <a:solidFill>
                  <a:srgbClr val="000000"/>
                </a:solidFill>
                <a:effectLst/>
                <a:latin typeface="+mj-lt"/>
                <a:ea typeface="Aptos" panose="020B0004020202020204" pitchFamily="34" charset="0"/>
              </a:rPr>
              <a:t>), Bath Ankylosing Spondylitis Disease Activity Index (BASDAI), Bath Ankylosing Spondylitis Functional Index (BASFI), Bath Ankylosing Spondylitis Global Score (BAS-G), Bath Ankylosing Spondylitis Metrology Index (BASMI), </a:t>
            </a:r>
            <a:r>
              <a:rPr lang="en-US" sz="1100" dirty="0" err="1">
                <a:solidFill>
                  <a:srgbClr val="000000"/>
                </a:solidFill>
                <a:effectLst/>
                <a:latin typeface="+mj-lt"/>
                <a:ea typeface="Aptos" panose="020B0004020202020204" pitchFamily="34" charset="0"/>
              </a:rPr>
              <a:t>Dougados</a:t>
            </a:r>
            <a:r>
              <a:rPr lang="en-US" sz="1100" dirty="0">
                <a:solidFill>
                  <a:srgbClr val="000000"/>
                </a:solidFill>
                <a:effectLst/>
                <a:latin typeface="+mj-lt"/>
                <a:ea typeface="Aptos" panose="020B0004020202020204" pitchFamily="34" charset="0"/>
              </a:rPr>
              <a:t> Functional Index (DFI), and Health Assessment Questionnaire for the </a:t>
            </a:r>
            <a:r>
              <a:rPr lang="en-US" sz="1100" dirty="0" err="1">
                <a:solidFill>
                  <a:srgbClr val="000000"/>
                </a:solidFill>
                <a:effectLst/>
                <a:latin typeface="+mj-lt"/>
                <a:ea typeface="Aptos" panose="020B0004020202020204" pitchFamily="34" charset="0"/>
              </a:rPr>
              <a:t>Spondylarthropathies</a:t>
            </a:r>
            <a:r>
              <a:rPr lang="en-US" sz="1100" dirty="0">
                <a:solidFill>
                  <a:srgbClr val="000000"/>
                </a:solidFill>
                <a:effectLst/>
                <a:latin typeface="+mj-lt"/>
                <a:ea typeface="Aptos" panose="020B0004020202020204" pitchFamily="34" charset="0"/>
              </a:rPr>
              <a:t> (HAQ-S). Arthritis Care Res (Hoboken). 2011;63 Suppl 11:S47-58. doi:10.1002/acr.20575</a:t>
            </a:r>
            <a:endParaRPr lang="en-US" sz="1100" dirty="0">
              <a:effectLst/>
              <a:latin typeface="+mj-lt"/>
              <a:ea typeface="Times New Roman" panose="02020603050405020304" pitchFamily="18" charset="0"/>
            </a:endParaRPr>
          </a:p>
          <a:p>
            <a:pPr marL="0" marR="0" indent="0">
              <a:lnSpc>
                <a:spcPct val="106000"/>
              </a:lnSpc>
              <a:spcBef>
                <a:spcPts val="0"/>
              </a:spcBef>
              <a:spcAft>
                <a:spcPts val="0"/>
              </a:spcAft>
              <a:buNone/>
            </a:pPr>
            <a:r>
              <a:rPr lang="en-US" sz="1100" dirty="0">
                <a:solidFill>
                  <a:srgbClr val="000000"/>
                </a:solidFill>
                <a:effectLst/>
                <a:latin typeface="+mj-lt"/>
                <a:ea typeface="Aptos" panose="020B0004020202020204" pitchFamily="34" charset="0"/>
              </a:rPr>
              <a:t>32. Nava T. Physiotherapy rehabilitation in patients with ankylosing spondylitis. Beyond </a:t>
            </a:r>
            <a:r>
              <a:rPr lang="en-US" sz="1100" dirty="0" err="1">
                <a:solidFill>
                  <a:srgbClr val="000000"/>
                </a:solidFill>
                <a:effectLst/>
                <a:latin typeface="+mj-lt"/>
                <a:ea typeface="Aptos" panose="020B0004020202020204" pitchFamily="34" charset="0"/>
              </a:rPr>
              <a:t>Rheumatol</a:t>
            </a:r>
            <a:r>
              <a:rPr lang="en-US" sz="1100" dirty="0">
                <a:solidFill>
                  <a:srgbClr val="000000"/>
                </a:solidFill>
                <a:effectLst/>
                <a:latin typeface="+mj-lt"/>
                <a:ea typeface="Aptos" panose="020B0004020202020204" pitchFamily="34" charset="0"/>
              </a:rPr>
              <a:t>. 2019;1(2):37-46. doi:10.4081/br.2019.6</a:t>
            </a:r>
            <a:endParaRPr lang="en-US" sz="1100" dirty="0">
              <a:effectLst/>
              <a:latin typeface="+mj-lt"/>
              <a:ea typeface="Times New Roman" panose="02020603050405020304" pitchFamily="18" charset="0"/>
            </a:endParaRPr>
          </a:p>
          <a:p>
            <a:pPr marL="0" marR="0" indent="0">
              <a:lnSpc>
                <a:spcPct val="106000"/>
              </a:lnSpc>
              <a:spcBef>
                <a:spcPts val="0"/>
              </a:spcBef>
              <a:spcAft>
                <a:spcPts val="0"/>
              </a:spcAft>
              <a:buNone/>
            </a:pPr>
            <a:r>
              <a:rPr lang="en-US" sz="1100" dirty="0">
                <a:solidFill>
                  <a:srgbClr val="000000"/>
                </a:solidFill>
                <a:effectLst/>
                <a:latin typeface="+mj-lt"/>
                <a:ea typeface="Aptos" panose="020B0004020202020204" pitchFamily="34" charset="0"/>
              </a:rPr>
              <a:t>33. Sharan D, Rajkumar JS. Physiotherapy for ankylosing spondylitis: systematic review and a proposed rehabilitation protocol. Curr </a:t>
            </a:r>
            <a:r>
              <a:rPr lang="en-US" sz="1100" dirty="0" err="1">
                <a:solidFill>
                  <a:srgbClr val="000000"/>
                </a:solidFill>
                <a:effectLst/>
                <a:latin typeface="+mj-lt"/>
                <a:ea typeface="Aptos" panose="020B0004020202020204" pitchFamily="34" charset="0"/>
              </a:rPr>
              <a:t>Rheumatol</a:t>
            </a:r>
            <a:r>
              <a:rPr lang="en-US" sz="1100" dirty="0">
                <a:solidFill>
                  <a:srgbClr val="000000"/>
                </a:solidFill>
                <a:effectLst/>
                <a:latin typeface="+mj-lt"/>
                <a:ea typeface="Aptos" panose="020B0004020202020204" pitchFamily="34" charset="0"/>
              </a:rPr>
              <a:t> Rev. 2017;13(2):121-125. doi:10.2174/1573397112666161025112750</a:t>
            </a:r>
            <a:endParaRPr lang="en-US" sz="1100" dirty="0">
              <a:effectLst/>
              <a:latin typeface="+mj-lt"/>
              <a:ea typeface="Times New Roman" panose="02020603050405020304" pitchFamily="18" charset="0"/>
            </a:endParaRPr>
          </a:p>
          <a:p>
            <a:pPr marL="0" marR="0" indent="0">
              <a:lnSpc>
                <a:spcPct val="106000"/>
              </a:lnSpc>
              <a:spcBef>
                <a:spcPts val="0"/>
              </a:spcBef>
              <a:spcAft>
                <a:spcPts val="0"/>
              </a:spcAft>
              <a:buNone/>
            </a:pPr>
            <a:r>
              <a:rPr lang="en-US" sz="1100" dirty="0">
                <a:solidFill>
                  <a:srgbClr val="000000"/>
                </a:solidFill>
                <a:effectLst/>
                <a:latin typeface="+mj-lt"/>
                <a:ea typeface="Aptos" panose="020B0004020202020204" pitchFamily="34" charset="0"/>
              </a:rPr>
              <a:t>34. Tiwari V, Brent LH. Psoriatic Arthritis. In: </a:t>
            </a:r>
            <a:r>
              <a:rPr lang="en-US" sz="1100" dirty="0" err="1">
                <a:solidFill>
                  <a:srgbClr val="000000"/>
                </a:solidFill>
                <a:effectLst/>
                <a:latin typeface="+mj-lt"/>
                <a:ea typeface="Aptos" panose="020B0004020202020204" pitchFamily="34" charset="0"/>
              </a:rPr>
              <a:t>StatPearls</a:t>
            </a:r>
            <a:r>
              <a:rPr lang="en-US" sz="1100" dirty="0">
                <a:solidFill>
                  <a:srgbClr val="000000"/>
                </a:solidFill>
                <a:effectLst/>
                <a:latin typeface="+mj-lt"/>
                <a:ea typeface="Aptos" panose="020B0004020202020204" pitchFamily="34" charset="0"/>
              </a:rPr>
              <a:t>. </a:t>
            </a:r>
            <a:r>
              <a:rPr lang="en-US" sz="1100" dirty="0" err="1">
                <a:solidFill>
                  <a:srgbClr val="000000"/>
                </a:solidFill>
                <a:effectLst/>
                <a:latin typeface="+mj-lt"/>
                <a:ea typeface="Aptos" panose="020B0004020202020204" pitchFamily="34" charset="0"/>
              </a:rPr>
              <a:t>StatPearls</a:t>
            </a:r>
            <a:r>
              <a:rPr lang="en-US" sz="1100" dirty="0">
                <a:solidFill>
                  <a:srgbClr val="000000"/>
                </a:solidFill>
                <a:effectLst/>
                <a:latin typeface="+mj-lt"/>
                <a:ea typeface="Aptos" panose="020B0004020202020204" pitchFamily="34" charset="0"/>
              </a:rPr>
              <a:t> Publishing; 2024.</a:t>
            </a:r>
            <a:endParaRPr lang="en-US" sz="1100" dirty="0">
              <a:effectLst/>
              <a:latin typeface="+mj-lt"/>
              <a:ea typeface="Times New Roman" panose="02020603050405020304" pitchFamily="18" charset="0"/>
            </a:endParaRPr>
          </a:p>
          <a:p>
            <a:pPr marL="0" marR="0" indent="0">
              <a:lnSpc>
                <a:spcPct val="106000"/>
              </a:lnSpc>
              <a:spcBef>
                <a:spcPts val="0"/>
              </a:spcBef>
              <a:spcAft>
                <a:spcPts val="0"/>
              </a:spcAft>
              <a:buNone/>
            </a:pPr>
            <a:r>
              <a:rPr lang="en-US" sz="1100" dirty="0">
                <a:solidFill>
                  <a:srgbClr val="000000"/>
                </a:solidFill>
                <a:effectLst/>
                <a:latin typeface="+mj-lt"/>
                <a:ea typeface="Aptos" panose="020B0004020202020204" pitchFamily="34" charset="0"/>
              </a:rPr>
              <a:t>35. Psoriatic Arthritis: Symptoms and Treatments. Accessed February 19, 2024. https://my.clevelandclinic.org/health/diseases/13286-psoriatic-arthritis</a:t>
            </a:r>
            <a:endParaRPr lang="en-US" sz="1100" dirty="0">
              <a:effectLst/>
              <a:latin typeface="+mj-lt"/>
              <a:ea typeface="Times New Roman" panose="02020603050405020304" pitchFamily="18" charset="0"/>
            </a:endParaRPr>
          </a:p>
          <a:p>
            <a:pPr marL="0" marR="0" indent="0">
              <a:lnSpc>
                <a:spcPct val="106000"/>
              </a:lnSpc>
              <a:spcBef>
                <a:spcPts val="0"/>
              </a:spcBef>
              <a:spcAft>
                <a:spcPts val="0"/>
              </a:spcAft>
              <a:buNone/>
            </a:pPr>
            <a:r>
              <a:rPr lang="en-US" sz="1100" dirty="0">
                <a:solidFill>
                  <a:srgbClr val="000000"/>
                </a:solidFill>
                <a:effectLst/>
                <a:latin typeface="+mj-lt"/>
                <a:ea typeface="Aptos" panose="020B0004020202020204" pitchFamily="34" charset="0"/>
              </a:rPr>
              <a:t>36. Taylor W, Gladman D, Helliwell P, et al. Classification criteria for psoriatic arthritis: development of new criteria from a large international study. Arthritis Rheum. 2006;54(8):2665-2673. doi:10.1002/art.21972</a:t>
            </a:r>
            <a:endParaRPr lang="en-US" sz="1100" dirty="0">
              <a:effectLst/>
              <a:latin typeface="+mj-lt"/>
              <a:ea typeface="Times New Roman" panose="02020603050405020304" pitchFamily="18" charset="0"/>
            </a:endParaRPr>
          </a:p>
          <a:p>
            <a:pPr marL="0" marR="0" indent="0">
              <a:lnSpc>
                <a:spcPct val="106000"/>
              </a:lnSpc>
              <a:spcBef>
                <a:spcPts val="0"/>
              </a:spcBef>
              <a:spcAft>
                <a:spcPts val="0"/>
              </a:spcAft>
              <a:buNone/>
            </a:pPr>
            <a:r>
              <a:rPr lang="en-US" sz="1100" dirty="0">
                <a:solidFill>
                  <a:srgbClr val="000000"/>
                </a:solidFill>
                <a:effectLst/>
                <a:latin typeface="+mj-lt"/>
                <a:ea typeface="Aptos" panose="020B0004020202020204" pitchFamily="34" charset="0"/>
              </a:rPr>
              <a:t>37. Waldron N. Care and support of patients with psoriatic arthritis. </a:t>
            </a:r>
            <a:r>
              <a:rPr lang="en-US" sz="1100" dirty="0" err="1">
                <a:solidFill>
                  <a:srgbClr val="000000"/>
                </a:solidFill>
                <a:effectLst/>
                <a:latin typeface="+mj-lt"/>
                <a:ea typeface="Aptos" panose="020B0004020202020204" pitchFamily="34" charset="0"/>
              </a:rPr>
              <a:t>Nurs</a:t>
            </a:r>
            <a:r>
              <a:rPr lang="en-US" sz="1100" dirty="0">
                <a:solidFill>
                  <a:srgbClr val="000000"/>
                </a:solidFill>
                <a:effectLst/>
                <a:latin typeface="+mj-lt"/>
                <a:ea typeface="Aptos" panose="020B0004020202020204" pitchFamily="34" charset="0"/>
              </a:rPr>
              <a:t> Stand. 2012;26(52):35-39. doi:10.7748/ns2012.08.26.52.35.c9247</a:t>
            </a:r>
            <a:endParaRPr lang="en-US" sz="1100" dirty="0">
              <a:effectLst/>
              <a:latin typeface="+mj-lt"/>
              <a:ea typeface="Times New Roman" panose="02020603050405020304" pitchFamily="18" charset="0"/>
            </a:endParaRPr>
          </a:p>
          <a:p>
            <a:pPr marL="0" marR="0" indent="0">
              <a:lnSpc>
                <a:spcPct val="106000"/>
              </a:lnSpc>
              <a:spcBef>
                <a:spcPts val="0"/>
              </a:spcBef>
              <a:spcAft>
                <a:spcPts val="0"/>
              </a:spcAft>
              <a:buNone/>
            </a:pPr>
            <a:r>
              <a:rPr lang="en-US" sz="1100" dirty="0">
                <a:solidFill>
                  <a:srgbClr val="000000"/>
                </a:solidFill>
                <a:effectLst/>
                <a:latin typeface="+mj-lt"/>
                <a:ea typeface="Aptos" panose="020B0004020202020204" pitchFamily="34" charset="0"/>
              </a:rPr>
              <a:t>38. </a:t>
            </a:r>
            <a:r>
              <a:rPr lang="en-US" sz="1100" dirty="0" err="1">
                <a:solidFill>
                  <a:srgbClr val="000000"/>
                </a:solidFill>
                <a:effectLst/>
                <a:latin typeface="+mj-lt"/>
                <a:ea typeface="Aptos" panose="020B0004020202020204" pitchFamily="34" charset="0"/>
              </a:rPr>
              <a:t>Cheeti</a:t>
            </a:r>
            <a:r>
              <a:rPr lang="en-US" sz="1100" dirty="0">
                <a:solidFill>
                  <a:srgbClr val="000000"/>
                </a:solidFill>
                <a:effectLst/>
                <a:latin typeface="+mj-lt"/>
                <a:ea typeface="Aptos" panose="020B0004020202020204" pitchFamily="34" charset="0"/>
              </a:rPr>
              <a:t> A, Chakraborty RK, </a:t>
            </a:r>
            <a:r>
              <a:rPr lang="en-US" sz="1100" dirty="0" err="1">
                <a:solidFill>
                  <a:srgbClr val="000000"/>
                </a:solidFill>
                <a:effectLst/>
                <a:latin typeface="+mj-lt"/>
                <a:ea typeface="Aptos" panose="020B0004020202020204" pitchFamily="34" charset="0"/>
              </a:rPr>
              <a:t>Ramphul</a:t>
            </a:r>
            <a:r>
              <a:rPr lang="en-US" sz="1100" dirty="0">
                <a:solidFill>
                  <a:srgbClr val="000000"/>
                </a:solidFill>
                <a:effectLst/>
                <a:latin typeface="+mj-lt"/>
                <a:ea typeface="Aptos" panose="020B0004020202020204" pitchFamily="34" charset="0"/>
              </a:rPr>
              <a:t> K. Reactive Arthritis. In: </a:t>
            </a:r>
            <a:r>
              <a:rPr lang="en-US" sz="1100" dirty="0" err="1">
                <a:solidFill>
                  <a:srgbClr val="000000"/>
                </a:solidFill>
                <a:effectLst/>
                <a:latin typeface="+mj-lt"/>
                <a:ea typeface="Aptos" panose="020B0004020202020204" pitchFamily="34" charset="0"/>
              </a:rPr>
              <a:t>StatPearls</a:t>
            </a:r>
            <a:r>
              <a:rPr lang="en-US" sz="1100" dirty="0">
                <a:solidFill>
                  <a:srgbClr val="000000"/>
                </a:solidFill>
                <a:effectLst/>
                <a:latin typeface="+mj-lt"/>
                <a:ea typeface="Aptos" panose="020B0004020202020204" pitchFamily="34" charset="0"/>
              </a:rPr>
              <a:t>. </a:t>
            </a:r>
            <a:r>
              <a:rPr lang="en-US" sz="1100" dirty="0" err="1">
                <a:solidFill>
                  <a:srgbClr val="000000"/>
                </a:solidFill>
                <a:effectLst/>
                <a:latin typeface="+mj-lt"/>
                <a:ea typeface="Aptos" panose="020B0004020202020204" pitchFamily="34" charset="0"/>
              </a:rPr>
              <a:t>StatPearls</a:t>
            </a:r>
            <a:r>
              <a:rPr lang="en-US" sz="1100" dirty="0">
                <a:solidFill>
                  <a:srgbClr val="000000"/>
                </a:solidFill>
                <a:effectLst/>
                <a:latin typeface="+mj-lt"/>
                <a:ea typeface="Aptos" panose="020B0004020202020204" pitchFamily="34" charset="0"/>
              </a:rPr>
              <a:t> Publishing; 2024.</a:t>
            </a:r>
            <a:endParaRPr lang="en-US" sz="1100" dirty="0">
              <a:effectLst/>
              <a:latin typeface="+mj-lt"/>
              <a:ea typeface="Times New Roman" panose="02020603050405020304" pitchFamily="18" charset="0"/>
            </a:endParaRPr>
          </a:p>
          <a:p>
            <a:pPr marL="0" marR="0" indent="0">
              <a:lnSpc>
                <a:spcPct val="106000"/>
              </a:lnSpc>
              <a:spcBef>
                <a:spcPts val="0"/>
              </a:spcBef>
              <a:spcAft>
                <a:spcPts val="0"/>
              </a:spcAft>
              <a:buNone/>
            </a:pPr>
            <a:r>
              <a:rPr lang="en-US" sz="1100" dirty="0">
                <a:solidFill>
                  <a:srgbClr val="000000"/>
                </a:solidFill>
                <a:effectLst/>
                <a:latin typeface="+mj-lt"/>
                <a:ea typeface="Aptos" panose="020B0004020202020204" pitchFamily="34" charset="0"/>
              </a:rPr>
              <a:t>39. Perrotta FM, </a:t>
            </a:r>
            <a:r>
              <a:rPr lang="en-US" sz="1100" dirty="0" err="1">
                <a:solidFill>
                  <a:srgbClr val="000000"/>
                </a:solidFill>
                <a:effectLst/>
                <a:latin typeface="+mj-lt"/>
                <a:ea typeface="Aptos" panose="020B0004020202020204" pitchFamily="34" charset="0"/>
              </a:rPr>
              <a:t>Scriffignano</a:t>
            </a:r>
            <a:r>
              <a:rPr lang="en-US" sz="1100" dirty="0">
                <a:solidFill>
                  <a:srgbClr val="000000"/>
                </a:solidFill>
                <a:effectLst/>
                <a:latin typeface="+mj-lt"/>
                <a:ea typeface="Aptos" panose="020B0004020202020204" pitchFamily="34" charset="0"/>
              </a:rPr>
              <a:t> S, </a:t>
            </a:r>
            <a:r>
              <a:rPr lang="en-US" sz="1100" dirty="0" err="1">
                <a:solidFill>
                  <a:srgbClr val="000000"/>
                </a:solidFill>
                <a:effectLst/>
                <a:latin typeface="+mj-lt"/>
                <a:ea typeface="Aptos" panose="020B0004020202020204" pitchFamily="34" charset="0"/>
              </a:rPr>
              <a:t>Benfaremo</a:t>
            </a:r>
            <a:r>
              <a:rPr lang="en-US" sz="1100" dirty="0">
                <a:solidFill>
                  <a:srgbClr val="000000"/>
                </a:solidFill>
                <a:effectLst/>
                <a:latin typeface="+mj-lt"/>
                <a:ea typeface="Aptos" panose="020B0004020202020204" pitchFamily="34" charset="0"/>
              </a:rPr>
              <a:t> D, </a:t>
            </a:r>
            <a:r>
              <a:rPr lang="en-US" sz="1100" dirty="0" err="1">
                <a:solidFill>
                  <a:srgbClr val="000000"/>
                </a:solidFill>
                <a:effectLst/>
                <a:latin typeface="+mj-lt"/>
                <a:ea typeface="Aptos" panose="020B0004020202020204" pitchFamily="34" charset="0"/>
              </a:rPr>
              <a:t>Ronga</a:t>
            </a:r>
            <a:r>
              <a:rPr lang="en-US" sz="1100" dirty="0">
                <a:solidFill>
                  <a:srgbClr val="000000"/>
                </a:solidFill>
                <a:effectLst/>
                <a:latin typeface="+mj-lt"/>
                <a:ea typeface="Aptos" panose="020B0004020202020204" pitchFamily="34" charset="0"/>
              </a:rPr>
              <a:t> M, </a:t>
            </a:r>
            <a:r>
              <a:rPr lang="en-US" sz="1100" dirty="0" err="1">
                <a:solidFill>
                  <a:srgbClr val="000000"/>
                </a:solidFill>
                <a:effectLst/>
                <a:latin typeface="+mj-lt"/>
                <a:ea typeface="Aptos" panose="020B0004020202020204" pitchFamily="34" charset="0"/>
              </a:rPr>
              <a:t>Luchetti</a:t>
            </a:r>
            <a:r>
              <a:rPr lang="en-US" sz="1100" dirty="0">
                <a:solidFill>
                  <a:srgbClr val="000000"/>
                </a:solidFill>
                <a:effectLst/>
                <a:latin typeface="+mj-lt"/>
                <a:ea typeface="Aptos" panose="020B0004020202020204" pitchFamily="34" charset="0"/>
              </a:rPr>
              <a:t> MM, </a:t>
            </a:r>
            <a:r>
              <a:rPr lang="en-US" sz="1100" dirty="0" err="1">
                <a:solidFill>
                  <a:srgbClr val="000000"/>
                </a:solidFill>
                <a:effectLst/>
                <a:latin typeface="+mj-lt"/>
                <a:ea typeface="Aptos" panose="020B0004020202020204" pitchFamily="34" charset="0"/>
              </a:rPr>
              <a:t>Lubrano</a:t>
            </a:r>
            <a:r>
              <a:rPr lang="en-US" sz="1100" dirty="0">
                <a:solidFill>
                  <a:srgbClr val="000000"/>
                </a:solidFill>
                <a:effectLst/>
                <a:latin typeface="+mj-lt"/>
                <a:ea typeface="Aptos" panose="020B0004020202020204" pitchFamily="34" charset="0"/>
              </a:rPr>
              <a:t> E. New insights in physical therapy and rehabilitation in psoriatic arthritis: A review. </a:t>
            </a:r>
            <a:r>
              <a:rPr lang="en-US" sz="1100" dirty="0" err="1">
                <a:solidFill>
                  <a:srgbClr val="000000"/>
                </a:solidFill>
                <a:effectLst/>
                <a:latin typeface="+mj-lt"/>
                <a:ea typeface="Aptos" panose="020B0004020202020204" pitchFamily="34" charset="0"/>
              </a:rPr>
              <a:t>Rheumatol</a:t>
            </a:r>
            <a:r>
              <a:rPr lang="en-US" sz="1100" dirty="0">
                <a:solidFill>
                  <a:srgbClr val="000000"/>
                </a:solidFill>
                <a:effectLst/>
                <a:latin typeface="+mj-lt"/>
                <a:ea typeface="Aptos" panose="020B0004020202020204" pitchFamily="34" charset="0"/>
              </a:rPr>
              <a:t> </a:t>
            </a:r>
            <a:r>
              <a:rPr lang="en-US" sz="1100" dirty="0" err="1">
                <a:solidFill>
                  <a:srgbClr val="000000"/>
                </a:solidFill>
                <a:effectLst/>
                <a:latin typeface="+mj-lt"/>
                <a:ea typeface="Aptos" panose="020B0004020202020204" pitchFamily="34" charset="0"/>
              </a:rPr>
              <a:t>Ther</a:t>
            </a:r>
            <a:r>
              <a:rPr lang="en-US" sz="1100" dirty="0">
                <a:solidFill>
                  <a:srgbClr val="000000"/>
                </a:solidFill>
                <a:effectLst/>
                <a:latin typeface="+mj-lt"/>
                <a:ea typeface="Aptos" panose="020B0004020202020204" pitchFamily="34" charset="0"/>
              </a:rPr>
              <a:t>. 2021;8(2):639-649. doi:10.1007/s40744-021-00298-9</a:t>
            </a:r>
            <a:endParaRPr lang="en-US" sz="1100" dirty="0">
              <a:effectLst/>
              <a:latin typeface="+mj-lt"/>
              <a:ea typeface="Times New Roman" panose="02020603050405020304" pitchFamily="18" charset="0"/>
            </a:endParaRPr>
          </a:p>
          <a:p>
            <a:pPr marL="0" indent="0">
              <a:buNone/>
            </a:pPr>
            <a:endParaRPr lang="en-US" b="1" i="1" dirty="0">
              <a:solidFill>
                <a:srgbClr val="FF0000"/>
              </a:solidFill>
            </a:endParaRPr>
          </a:p>
        </p:txBody>
      </p:sp>
    </p:spTree>
    <p:extLst>
      <p:ext uri="{BB962C8B-B14F-4D97-AF65-F5344CB8AC3E}">
        <p14:creationId xmlns:p14="http://schemas.microsoft.com/office/powerpoint/2010/main" val="32657518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7436973E-03F2-753B-ABC3-F4B5F57B13AE}"/>
              </a:ext>
            </a:extLst>
          </p:cNvPr>
          <p:cNvSpPr>
            <a:spLocks noGrp="1"/>
          </p:cNvSpPr>
          <p:nvPr>
            <p:ph type="title"/>
          </p:nvPr>
        </p:nvSpPr>
        <p:spPr>
          <a:xfrm>
            <a:off x="1179226" y="1594707"/>
            <a:ext cx="9833548" cy="1325563"/>
          </a:xfrm>
        </p:spPr>
        <p:txBody>
          <a:bodyPr anchor="b">
            <a:normAutofit/>
          </a:bodyPr>
          <a:lstStyle/>
          <a:p>
            <a:pPr algn="ctr"/>
            <a:r>
              <a:rPr lang="en-US" sz="3600" dirty="0">
                <a:solidFill>
                  <a:schemeClr val="tx2"/>
                </a:solidFill>
                <a:ea typeface="Calibri Light"/>
                <a:cs typeface="Calibri Light"/>
              </a:rPr>
              <a:t>Thank you to my committee!</a:t>
            </a:r>
            <a:endParaRPr lang="en-US" sz="3600" dirty="0">
              <a:solidFill>
                <a:schemeClr val="tx2"/>
              </a:solidFill>
            </a:endParaRP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9958361-BD1D-FCC1-E710-3F534B9EE952}"/>
              </a:ext>
            </a:extLst>
          </p:cNvPr>
          <p:cNvSpPr>
            <a:spLocks noGrp="1"/>
          </p:cNvSpPr>
          <p:nvPr>
            <p:ph idx="1"/>
          </p:nvPr>
        </p:nvSpPr>
        <p:spPr>
          <a:xfrm>
            <a:off x="1179226" y="3329677"/>
            <a:ext cx="9833548" cy="2457269"/>
          </a:xfrm>
        </p:spPr>
        <p:txBody>
          <a:bodyPr vert="horz" lIns="91440" tIns="45720" rIns="91440" bIns="45720" rtlCol="0">
            <a:normAutofit/>
          </a:bodyPr>
          <a:lstStyle/>
          <a:p>
            <a:pPr marL="0" indent="0" algn="ctr">
              <a:buNone/>
            </a:pPr>
            <a:r>
              <a:rPr lang="en-US" sz="1800" dirty="0">
                <a:solidFill>
                  <a:schemeClr val="tx2"/>
                </a:solidFill>
                <a:ea typeface="+mn-lt"/>
                <a:cs typeface="+mn-lt"/>
              </a:rPr>
              <a:t>Jeff </a:t>
            </a:r>
            <a:r>
              <a:rPr lang="en-US" sz="1800" dirty="0" err="1">
                <a:solidFill>
                  <a:schemeClr val="tx2"/>
                </a:solidFill>
                <a:ea typeface="+mn-lt"/>
                <a:cs typeface="+mn-lt"/>
              </a:rPr>
              <a:t>O’Laughlin</a:t>
            </a:r>
            <a:r>
              <a:rPr lang="en-US" sz="1800" dirty="0">
                <a:solidFill>
                  <a:schemeClr val="tx2"/>
                </a:solidFill>
                <a:ea typeface="+mn-lt"/>
                <a:cs typeface="+mn-lt"/>
              </a:rPr>
              <a:t> DPT, OCS, FAAOMPT</a:t>
            </a:r>
          </a:p>
          <a:p>
            <a:pPr marL="0" indent="0" algn="ctr">
              <a:buNone/>
            </a:pPr>
            <a:r>
              <a:rPr lang="en-US" sz="1800" dirty="0">
                <a:solidFill>
                  <a:schemeClr val="tx2"/>
                </a:solidFill>
                <a:ea typeface="+mn-lt"/>
                <a:cs typeface="+mn-lt"/>
              </a:rPr>
              <a:t>Louise </a:t>
            </a:r>
            <a:r>
              <a:rPr lang="en-US" sz="1800" dirty="0" err="1">
                <a:solidFill>
                  <a:schemeClr val="tx2"/>
                </a:solidFill>
                <a:ea typeface="+mn-lt"/>
                <a:cs typeface="+mn-lt"/>
              </a:rPr>
              <a:t>Thoma</a:t>
            </a:r>
            <a:r>
              <a:rPr lang="en-US" sz="1800" dirty="0">
                <a:solidFill>
                  <a:schemeClr val="tx2"/>
                </a:solidFill>
                <a:ea typeface="+mn-lt"/>
                <a:cs typeface="+mn-lt"/>
              </a:rPr>
              <a:t> DPT, PhD</a:t>
            </a:r>
          </a:p>
          <a:p>
            <a:pPr marL="0" indent="0" algn="ctr">
              <a:buNone/>
            </a:pPr>
            <a:r>
              <a:rPr lang="en-US" sz="1800" dirty="0">
                <a:solidFill>
                  <a:schemeClr val="tx2"/>
                </a:solidFill>
                <a:ea typeface="Calibri" panose="020F0502020204030204"/>
                <a:cs typeface="Calibri" panose="020F0502020204030204"/>
              </a:rPr>
              <a:t>Joel Thompson DPT, MA, CLT, </a:t>
            </a:r>
            <a:r>
              <a:rPr lang="en-US" sz="1800" dirty="0" err="1">
                <a:solidFill>
                  <a:schemeClr val="tx2"/>
                </a:solidFill>
                <a:ea typeface="Calibri" panose="020F0502020204030204"/>
                <a:cs typeface="Calibri" panose="020F0502020204030204"/>
              </a:rPr>
              <a:t>CPhT</a:t>
            </a:r>
            <a:endParaRPr lang="en-US" sz="1800" dirty="0">
              <a:solidFill>
                <a:schemeClr val="tx2"/>
              </a:solidFill>
              <a:ea typeface="Calibri" panose="020F0502020204030204"/>
              <a:cs typeface="Calibri" panose="020F0502020204030204"/>
            </a:endParaRPr>
          </a:p>
          <a:p>
            <a:pPr marL="0" indent="0" algn="ctr">
              <a:buNone/>
            </a:pPr>
            <a:r>
              <a:rPr lang="en-US" sz="1800" dirty="0">
                <a:solidFill>
                  <a:schemeClr val="tx2"/>
                </a:solidFill>
                <a:ea typeface="Calibri" panose="020F0502020204030204"/>
                <a:cs typeface="Calibri" panose="020F0502020204030204"/>
              </a:rPr>
              <a:t>Ben Williams DPT, OCS</a:t>
            </a: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21094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ED996-400F-F26F-6844-DD3B1CD7C951}"/>
              </a:ext>
            </a:extLst>
          </p:cNvPr>
          <p:cNvSpPr>
            <a:spLocks noGrp="1"/>
          </p:cNvSpPr>
          <p:nvPr>
            <p:ph type="title"/>
          </p:nvPr>
        </p:nvSpPr>
        <p:spPr>
          <a:xfrm>
            <a:off x="838200" y="365125"/>
            <a:ext cx="10515600" cy="5924163"/>
          </a:xfrm>
        </p:spPr>
        <p:txBody>
          <a:bodyPr/>
          <a:lstStyle/>
          <a:p>
            <a:pPr algn="ctr"/>
            <a:r>
              <a:rPr lang="en-US" b="1"/>
              <a:t>Inflammatory vs Mechanical Back Pain</a:t>
            </a:r>
            <a:endParaRPr lang="en-US"/>
          </a:p>
        </p:txBody>
      </p:sp>
    </p:spTree>
    <p:extLst>
      <p:ext uri="{BB962C8B-B14F-4D97-AF65-F5344CB8AC3E}">
        <p14:creationId xmlns:p14="http://schemas.microsoft.com/office/powerpoint/2010/main" val="1266338984"/>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ED8DD-6030-F02F-513B-A8560A7DF3E3}"/>
              </a:ext>
            </a:extLst>
          </p:cNvPr>
          <p:cNvSpPr>
            <a:spLocks noGrp="1"/>
          </p:cNvSpPr>
          <p:nvPr>
            <p:ph type="title"/>
          </p:nvPr>
        </p:nvSpPr>
        <p:spPr/>
        <p:txBody>
          <a:bodyPr/>
          <a:lstStyle/>
          <a:p>
            <a:r>
              <a:rPr lang="en-US"/>
              <a:t>Mechanical Back Pain (MBP) “Lumbago”</a:t>
            </a:r>
            <a:r>
              <a:rPr lang="en-US" baseline="30000"/>
              <a:t>4,5,6</a:t>
            </a:r>
            <a:endParaRPr lang="en-US" b="1" baseline="30000">
              <a:solidFill>
                <a:srgbClr val="FF0000"/>
              </a:solidFill>
              <a:highlight>
                <a:srgbClr val="00FFFF"/>
              </a:highlight>
              <a:ea typeface="Calibri Light"/>
              <a:cs typeface="Calibri Light"/>
            </a:endParaRPr>
          </a:p>
        </p:txBody>
      </p:sp>
      <p:sp>
        <p:nvSpPr>
          <p:cNvPr id="3" name="Content Placeholder 2">
            <a:extLst>
              <a:ext uri="{FF2B5EF4-FFF2-40B4-BE49-F238E27FC236}">
                <a16:creationId xmlns:a16="http://schemas.microsoft.com/office/drawing/2014/main" id="{AF4AC412-DEC1-C5BA-956F-CD4A84245C65}"/>
              </a:ext>
            </a:extLst>
          </p:cNvPr>
          <p:cNvSpPr>
            <a:spLocks noGrp="1"/>
          </p:cNvSpPr>
          <p:nvPr>
            <p:ph idx="1"/>
          </p:nvPr>
        </p:nvSpPr>
        <p:spPr>
          <a:xfrm>
            <a:off x="697832" y="1828799"/>
            <a:ext cx="10655968" cy="4664076"/>
          </a:xfrm>
        </p:spPr>
        <p:txBody>
          <a:bodyPr>
            <a:normAutofit/>
          </a:bodyPr>
          <a:lstStyle/>
          <a:p>
            <a:r>
              <a:rPr lang="en-US"/>
              <a:t>An injury or change of an anatomic structure, arising intrinsically from the spine, intervertebral discs, and/or surrounding soft tissues</a:t>
            </a:r>
          </a:p>
          <a:p>
            <a:pPr lvl="1"/>
            <a:r>
              <a:rPr lang="en-US"/>
              <a:t>Ex: muscle strain, facet sprain, SI joints, hypermobility</a:t>
            </a:r>
          </a:p>
          <a:p>
            <a:r>
              <a:rPr lang="en-US"/>
              <a:t>Clinical Presentation:</a:t>
            </a:r>
          </a:p>
          <a:p>
            <a:pPr lvl="1"/>
            <a:r>
              <a:rPr lang="en-US"/>
              <a:t>Onset: occurs at any age, typically acute, precipitating event or insidious </a:t>
            </a:r>
          </a:p>
          <a:p>
            <a:pPr lvl="1"/>
            <a:r>
              <a:rPr lang="en-US"/>
              <a:t>Symptoms: low back pain, may radiate into buttock/thigh</a:t>
            </a:r>
          </a:p>
          <a:p>
            <a:pPr lvl="1"/>
            <a:r>
              <a:rPr lang="en-US"/>
              <a:t>Aggs: </a:t>
            </a:r>
            <a:r>
              <a:rPr lang="en-US" b="1" u="sng"/>
              <a:t>movement</a:t>
            </a:r>
            <a:r>
              <a:rPr lang="en-US"/>
              <a:t> - such as lifting, walking long distances, running, repetitive bending</a:t>
            </a:r>
          </a:p>
          <a:p>
            <a:pPr lvl="1"/>
            <a:r>
              <a:rPr lang="en-US"/>
              <a:t>Eases: </a:t>
            </a:r>
            <a:r>
              <a:rPr lang="en-US" b="1" u="sng"/>
              <a:t>rest, </a:t>
            </a:r>
            <a:r>
              <a:rPr lang="en-US"/>
              <a:t>lying down, changing position</a:t>
            </a:r>
            <a:endParaRPr lang="en-US" b="1" u="sng"/>
          </a:p>
          <a:p>
            <a:pPr lvl="1"/>
            <a:endParaRPr lang="en-US">
              <a:highlight>
                <a:srgbClr val="FFFF00"/>
              </a:highlight>
            </a:endParaRPr>
          </a:p>
          <a:p>
            <a:pPr lvl="1"/>
            <a:endParaRPr lang="en-US">
              <a:highlight>
                <a:srgbClr val="FFFF00"/>
              </a:highlight>
            </a:endParaRPr>
          </a:p>
        </p:txBody>
      </p:sp>
    </p:spTree>
    <p:extLst>
      <p:ext uri="{BB962C8B-B14F-4D97-AF65-F5344CB8AC3E}">
        <p14:creationId xmlns:p14="http://schemas.microsoft.com/office/powerpoint/2010/main" val="878815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5965-4EEC-94EB-BD5D-6B3BA75A959D}"/>
              </a:ext>
            </a:extLst>
          </p:cNvPr>
          <p:cNvSpPr>
            <a:spLocks noGrp="1"/>
          </p:cNvSpPr>
          <p:nvPr>
            <p:ph type="title"/>
          </p:nvPr>
        </p:nvSpPr>
        <p:spPr/>
        <p:txBody>
          <a:bodyPr/>
          <a:lstStyle/>
          <a:p>
            <a:r>
              <a:rPr lang="en-US" dirty="0"/>
              <a:t>Inflammatory Back Pain (IBP)</a:t>
            </a:r>
            <a:r>
              <a:rPr lang="en-US" baseline="30000" dirty="0"/>
              <a:t>4,6</a:t>
            </a:r>
          </a:p>
        </p:txBody>
      </p:sp>
      <p:sp>
        <p:nvSpPr>
          <p:cNvPr id="3" name="Content Placeholder 2">
            <a:extLst>
              <a:ext uri="{FF2B5EF4-FFF2-40B4-BE49-F238E27FC236}">
                <a16:creationId xmlns:a16="http://schemas.microsoft.com/office/drawing/2014/main" id="{06D563DB-9C58-2D12-1C99-1C37B8760A9E}"/>
              </a:ext>
            </a:extLst>
          </p:cNvPr>
          <p:cNvSpPr>
            <a:spLocks noGrp="1"/>
          </p:cNvSpPr>
          <p:nvPr>
            <p:ph idx="1"/>
          </p:nvPr>
        </p:nvSpPr>
        <p:spPr>
          <a:xfrm>
            <a:off x="685800" y="1825625"/>
            <a:ext cx="10668000" cy="4667250"/>
          </a:xfrm>
        </p:spPr>
        <p:txBody>
          <a:bodyPr vert="horz" lIns="91440" tIns="45720" rIns="91440" bIns="45720" rtlCol="0" anchor="t">
            <a:normAutofit/>
          </a:bodyPr>
          <a:lstStyle/>
          <a:p>
            <a:r>
              <a:rPr lang="en-US"/>
              <a:t>Pain that results from an underlying systemic inflammatory condition</a:t>
            </a:r>
          </a:p>
          <a:p>
            <a:pPr lvl="1"/>
            <a:r>
              <a:rPr lang="en-US"/>
              <a:t>Ex: Ankylosing Spondylitis, Psoriatic Arthritis, Reactive Arthritis, Inflammatory Bowel Disease (IBD)</a:t>
            </a:r>
            <a:endParaRPr lang="en-US">
              <a:cs typeface="Calibri"/>
            </a:endParaRPr>
          </a:p>
          <a:p>
            <a:pPr marL="457200" lvl="1" indent="0">
              <a:buNone/>
            </a:pPr>
            <a:endParaRPr lang="en-US"/>
          </a:p>
          <a:p>
            <a:r>
              <a:rPr lang="en-US"/>
              <a:t>Clinical Presentation:</a:t>
            </a:r>
            <a:endParaRPr lang="en-US">
              <a:cs typeface="Calibri"/>
            </a:endParaRPr>
          </a:p>
          <a:p>
            <a:pPr lvl="1"/>
            <a:r>
              <a:rPr lang="en-US"/>
              <a:t>Onset: age &lt;45, typically chronic (&gt;3 months), insidious </a:t>
            </a:r>
            <a:endParaRPr lang="en-US">
              <a:cs typeface="Calibri"/>
            </a:endParaRPr>
          </a:p>
          <a:p>
            <a:pPr lvl="1"/>
            <a:r>
              <a:rPr lang="en-US"/>
              <a:t>Symptoms: low back pain, &gt;30 min morning stiffness</a:t>
            </a:r>
            <a:endParaRPr lang="en-US">
              <a:cs typeface="Calibri"/>
            </a:endParaRPr>
          </a:p>
          <a:p>
            <a:pPr lvl="1"/>
            <a:r>
              <a:rPr lang="en-US" err="1"/>
              <a:t>Aggs</a:t>
            </a:r>
            <a:r>
              <a:rPr lang="en-US"/>
              <a:t>: periods of inactivity (</a:t>
            </a:r>
            <a:r>
              <a:rPr lang="en-US" b="1" u="sng"/>
              <a:t>rest</a:t>
            </a:r>
            <a:r>
              <a:rPr lang="en-US"/>
              <a:t>)</a:t>
            </a:r>
            <a:endParaRPr lang="en-US">
              <a:cs typeface="Calibri"/>
            </a:endParaRPr>
          </a:p>
          <a:p>
            <a:pPr lvl="1"/>
            <a:r>
              <a:rPr lang="en-US"/>
              <a:t>Eases: </a:t>
            </a:r>
            <a:r>
              <a:rPr lang="en-US" b="1" u="sng"/>
              <a:t>movement</a:t>
            </a:r>
            <a:endParaRPr lang="en-US" b="1" u="sng">
              <a:cs typeface="Calibri"/>
            </a:endParaRPr>
          </a:p>
        </p:txBody>
      </p:sp>
    </p:spTree>
    <p:extLst>
      <p:ext uri="{BB962C8B-B14F-4D97-AF65-F5344CB8AC3E}">
        <p14:creationId xmlns:p14="http://schemas.microsoft.com/office/powerpoint/2010/main" val="2517814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486</TotalTime>
  <Words>5354</Words>
  <Application>Microsoft Office PowerPoint</Application>
  <PresentationFormat>Widescreen</PresentationFormat>
  <Paragraphs>673</Paragraphs>
  <Slides>69</Slides>
  <Notes>62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69</vt:i4>
      </vt:variant>
    </vt:vector>
  </HeadingPairs>
  <TitlesOfParts>
    <vt:vector size="80" baseType="lpstr">
      <vt:lpstr>ADLaM Display</vt:lpstr>
      <vt:lpstr>Arial</vt:lpstr>
      <vt:lpstr>Calibri</vt:lpstr>
      <vt:lpstr>Calibri Light</vt:lpstr>
      <vt:lpstr>Corbel</vt:lpstr>
      <vt:lpstr>Courier New</vt:lpstr>
      <vt:lpstr>Courier New,monospace</vt:lpstr>
      <vt:lpstr>Söhne</vt:lpstr>
      <vt:lpstr>Times New Roman</vt:lpstr>
      <vt:lpstr>Wingdings</vt:lpstr>
      <vt:lpstr>Office Theme</vt:lpstr>
      <vt:lpstr> Rheumatic Conditions Related To Inflammatory Back Pain </vt:lpstr>
      <vt:lpstr>Objectives</vt:lpstr>
      <vt:lpstr>Rheumatology – What is It?1</vt:lpstr>
      <vt:lpstr>Arthritis2</vt:lpstr>
      <vt:lpstr>Inflammatory Arthritis2</vt:lpstr>
      <vt:lpstr>Importance of Recognizing Rheumatic Conditions3</vt:lpstr>
      <vt:lpstr>Inflammatory vs Mechanical Back Pain</vt:lpstr>
      <vt:lpstr>Mechanical Back Pain (MBP) “Lumbago”4,5,6</vt:lpstr>
      <vt:lpstr>Inflammatory Back Pain (IBP)4,6</vt:lpstr>
      <vt:lpstr>MBP vs IBP Summary4,5,6,7</vt:lpstr>
      <vt:lpstr>Spondyloarthritis (aka Spondyloarthropathy)8  </vt:lpstr>
      <vt:lpstr>Axial Spondylarthritis Overview8,9,10</vt:lpstr>
      <vt:lpstr>Peripheral Spondylarthritis Overview11,12,13,14</vt:lpstr>
      <vt:lpstr>Ankylosing Spondylitis (AS) -  (Axial Spondyloarthritis)   </vt:lpstr>
      <vt:lpstr>Modified New York Criteria15</vt:lpstr>
      <vt:lpstr>ASAS Criteria for Axial Spondyloarthritis16, 17</vt:lpstr>
      <vt:lpstr>AS – Overview8,10</vt:lpstr>
      <vt:lpstr>AS – Clinically Relevant Anatomy &amp; Common Structural Characteristics18</vt:lpstr>
      <vt:lpstr>AS –Epidemiology/Etiology19-24</vt:lpstr>
      <vt:lpstr>AS – Clinical Presentation25</vt:lpstr>
      <vt:lpstr>AS – Complications/Comorbidities21,25,26</vt:lpstr>
      <vt:lpstr>AS – Differential Diagnosis </vt:lpstr>
      <vt:lpstr>AS – Diagnosis8,9,10 </vt:lpstr>
      <vt:lpstr>AS – Medical Management27</vt:lpstr>
      <vt:lpstr>AS - Physical Therapy Role </vt:lpstr>
      <vt:lpstr>AS – Subjective Assessment28,29</vt:lpstr>
      <vt:lpstr>AS – Objective Assessment28,29</vt:lpstr>
      <vt:lpstr>AS – Objective Assessment28,29</vt:lpstr>
      <vt:lpstr>Modified Schober Method30</vt:lpstr>
      <vt:lpstr>Chest Expansion28</vt:lpstr>
      <vt:lpstr>AS – Objective Assessment28,29</vt:lpstr>
      <vt:lpstr>AS – Objective Assessment28,29</vt:lpstr>
      <vt:lpstr>AS – PT Assessment Summary28,29</vt:lpstr>
      <vt:lpstr>AS – Specific Outcome Measures10,28,31</vt:lpstr>
      <vt:lpstr>AS – Treatment9,19,27,32</vt:lpstr>
      <vt:lpstr>AS - PT Treatment Initial/Acute Phase/"Flare" 32,33</vt:lpstr>
      <vt:lpstr>AS - PT Treatment Remission Phase32,33</vt:lpstr>
      <vt:lpstr>AS - PT Treatment Chronic Phase32,33</vt:lpstr>
      <vt:lpstr>AS – Considerations32</vt:lpstr>
      <vt:lpstr>Psoriatic Arthritis (PsA)  -  (Peripheral Spondyloarthritis) </vt:lpstr>
      <vt:lpstr>PsA – Overview11, 34</vt:lpstr>
      <vt:lpstr>PsA – Clinically Relevant Anatomy35</vt:lpstr>
      <vt:lpstr>PsA –Epidemiology/Etiology34</vt:lpstr>
      <vt:lpstr>PsA – Clinical Presentation34</vt:lpstr>
      <vt:lpstr>PsA – Subtypes34 </vt:lpstr>
      <vt:lpstr>PsA – Complications/Comorbidities11, 34 </vt:lpstr>
      <vt:lpstr>PsA – Differential Diagnosis34</vt:lpstr>
      <vt:lpstr>PsA – Diagnosis11,34</vt:lpstr>
      <vt:lpstr>CASPAR Criteria36</vt:lpstr>
      <vt:lpstr>PsA – Medical Management37</vt:lpstr>
      <vt:lpstr>Reactive Arthritis (ReA) -  (Peripheral Spondylarthritis) </vt:lpstr>
      <vt:lpstr>ReA – Overview12,38</vt:lpstr>
      <vt:lpstr>ReA – Clinically Relevant Anatomy38 </vt:lpstr>
      <vt:lpstr>ReA – Epidemiology/Etiology12,38</vt:lpstr>
      <vt:lpstr>ReA – Clinical Presentation12,38  </vt:lpstr>
      <vt:lpstr>ReA – Complications/Comorbidities38</vt:lpstr>
      <vt:lpstr>ReA – Differential Diagnosis38</vt:lpstr>
      <vt:lpstr>ReA – Diagnosis12,38</vt:lpstr>
      <vt:lpstr>ReA – Clinical Diagnosis </vt:lpstr>
      <vt:lpstr>ReA – Medical Management </vt:lpstr>
      <vt:lpstr>Peripheral Spondylarthritis   –  Physical Therapy Role</vt:lpstr>
      <vt:lpstr>PsA and ReA – PT Assessment</vt:lpstr>
      <vt:lpstr>PsA and ReA – PT Treatment38,39</vt:lpstr>
      <vt:lpstr>PsA and ReA – Considerations38,39</vt:lpstr>
      <vt:lpstr>Summary </vt:lpstr>
      <vt:lpstr>Resources </vt:lpstr>
      <vt:lpstr>References</vt:lpstr>
      <vt:lpstr>References (cont)</vt:lpstr>
      <vt:lpstr>Thank you to my committee!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Inflammatory Back Pain</dc:title>
  <dc:creator>Keri Allena Geinosky</dc:creator>
  <cp:lastModifiedBy>Keri Allena Geinosky</cp:lastModifiedBy>
  <cp:revision>151</cp:revision>
  <dcterms:created xsi:type="dcterms:W3CDTF">2024-02-10T02:09:09Z</dcterms:created>
  <dcterms:modified xsi:type="dcterms:W3CDTF">2024-04-13T00:14:47Z</dcterms:modified>
</cp:coreProperties>
</file>