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Cambria" panose="02040503050406030204" pitchFamily="18"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1ABA917-4C11-4010-A21D-047DD4B81438}">
  <a:tblStyle styleId="{81ABA917-4C11-4010-A21D-047DD4B8143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5"/>
  </p:normalViewPr>
  <p:slideViewPr>
    <p:cSldViewPr snapToGrid="0">
      <p:cViewPr varScale="1">
        <p:scale>
          <a:sx n="151" d="100"/>
          <a:sy n="151" d="100"/>
        </p:scale>
        <p:origin x="76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9451d14c4f_0_4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9451d14c4f_0_4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9047b866cb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9047b866cb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Participants:</a:t>
            </a:r>
            <a:endParaRPr/>
          </a:p>
          <a:p>
            <a:pPr marL="457200" lvl="0" indent="-298450" algn="l" rtl="0">
              <a:spcBef>
                <a:spcPts val="0"/>
              </a:spcBef>
              <a:spcAft>
                <a:spcPts val="0"/>
              </a:spcAft>
              <a:buSzPts val="1100"/>
              <a:buChar char="●"/>
            </a:pPr>
            <a:r>
              <a:rPr lang="en"/>
              <a:t>31 people with mild to moderate PD</a:t>
            </a:r>
            <a:endParaRPr/>
          </a:p>
          <a:p>
            <a:pPr marL="457200" lvl="0" indent="-298450" algn="l" rtl="0">
              <a:spcBef>
                <a:spcPts val="0"/>
              </a:spcBef>
              <a:spcAft>
                <a:spcPts val="0"/>
              </a:spcAft>
              <a:buSzPts val="1100"/>
              <a:buChar char="●"/>
            </a:pPr>
            <a:r>
              <a:rPr lang="en"/>
              <a:t>31 age and sex-matched healthy controls</a:t>
            </a:r>
            <a:endParaRPr/>
          </a:p>
          <a:p>
            <a:pPr marL="457200" lvl="0" indent="0" algn="l" rtl="0">
              <a:spcBef>
                <a:spcPts val="0"/>
              </a:spcBef>
              <a:spcAft>
                <a:spcPts val="0"/>
              </a:spcAft>
              <a:buNone/>
            </a:pPr>
            <a:endParaRPr/>
          </a:p>
          <a:p>
            <a:pPr marL="0" lvl="0" indent="0" algn="l" rtl="0">
              <a:spcBef>
                <a:spcPts val="0"/>
              </a:spcBef>
              <a:spcAft>
                <a:spcPts val="0"/>
              </a:spcAft>
              <a:buNone/>
            </a:pPr>
            <a:r>
              <a:rPr lang="en"/>
              <a:t>Inclusion criteria for PD group: </a:t>
            </a:r>
            <a:endParaRPr/>
          </a:p>
          <a:p>
            <a:pPr marL="457200" lvl="0" indent="-298450" algn="l" rtl="0">
              <a:spcBef>
                <a:spcPts val="0"/>
              </a:spcBef>
              <a:spcAft>
                <a:spcPts val="0"/>
              </a:spcAft>
              <a:buSzPts val="1100"/>
              <a:buChar char="●"/>
            </a:pPr>
            <a:r>
              <a:rPr lang="en"/>
              <a:t>diagnosis of idiopathic PD (presence of bradykinesia, rigidity and/or resting tremor</a:t>
            </a:r>
            <a:endParaRPr/>
          </a:p>
          <a:p>
            <a:pPr marL="457200" lvl="0" indent="-298450" algn="l" rtl="0">
              <a:spcBef>
                <a:spcPts val="0"/>
              </a:spcBef>
              <a:spcAft>
                <a:spcPts val="0"/>
              </a:spcAft>
              <a:buSzPts val="1100"/>
              <a:buChar char="●"/>
            </a:pPr>
            <a:r>
              <a:rPr lang="en"/>
              <a:t>age 50-74 years old</a:t>
            </a:r>
            <a:endParaRPr/>
          </a:p>
          <a:p>
            <a:pPr marL="457200" lvl="0" indent="-298450" algn="l" rtl="0">
              <a:spcBef>
                <a:spcPts val="0"/>
              </a:spcBef>
              <a:spcAft>
                <a:spcPts val="0"/>
              </a:spcAft>
              <a:buSzPts val="1100"/>
              <a:buChar char="●"/>
            </a:pPr>
            <a:r>
              <a:rPr lang="en"/>
              <a:t>H&amp;Y stage 2-3</a:t>
            </a:r>
            <a:endParaRPr/>
          </a:p>
          <a:p>
            <a:pPr marL="457200" lvl="0" indent="-298450" algn="l" rtl="0">
              <a:spcBef>
                <a:spcPts val="0"/>
              </a:spcBef>
              <a:spcAft>
                <a:spcPts val="0"/>
              </a:spcAft>
              <a:buSzPts val="1100"/>
              <a:buChar char="●"/>
            </a:pPr>
            <a:r>
              <a:rPr lang="en"/>
              <a:t>Ability to walk independently without the use of an assistive device</a:t>
            </a:r>
            <a:endParaRPr/>
          </a:p>
          <a:p>
            <a:pPr marL="457200" lvl="0" indent="-298450" algn="l" rtl="0">
              <a:spcBef>
                <a:spcPts val="0"/>
              </a:spcBef>
              <a:spcAft>
                <a:spcPts val="0"/>
              </a:spcAft>
              <a:buSzPts val="1100"/>
              <a:buChar char="●"/>
            </a:pPr>
            <a:r>
              <a:rPr lang="en"/>
              <a:t>*assessed when they had taken their medications for symptom management</a:t>
            </a:r>
            <a:endParaRPr/>
          </a:p>
          <a:p>
            <a:pPr marL="0" lvl="0" indent="0" algn="l" rtl="0">
              <a:spcBef>
                <a:spcPts val="0"/>
              </a:spcBef>
              <a:spcAft>
                <a:spcPts val="0"/>
              </a:spcAft>
              <a:buNone/>
            </a:pPr>
            <a:endParaRPr/>
          </a:p>
          <a:p>
            <a:pPr marL="0" lvl="0" indent="0" algn="l" rtl="0">
              <a:spcBef>
                <a:spcPts val="0"/>
              </a:spcBef>
              <a:spcAft>
                <a:spcPts val="0"/>
              </a:spcAft>
              <a:buNone/>
            </a:pPr>
            <a:r>
              <a:rPr lang="en"/>
              <a:t>Inclusion criteria for controls:</a:t>
            </a:r>
            <a:endParaRPr/>
          </a:p>
          <a:p>
            <a:pPr marL="457200" lvl="0" indent="-298450" algn="l" rtl="0">
              <a:spcBef>
                <a:spcPts val="0"/>
              </a:spcBef>
              <a:spcAft>
                <a:spcPts val="0"/>
              </a:spcAft>
              <a:buSzPts val="1100"/>
              <a:buChar char="●"/>
            </a:pPr>
            <a:r>
              <a:rPr lang="en"/>
              <a:t>age 50-74</a:t>
            </a:r>
            <a:endParaRPr/>
          </a:p>
          <a:p>
            <a:pPr marL="457200" lvl="0" indent="-298450" algn="l" rtl="0">
              <a:spcBef>
                <a:spcPts val="0"/>
              </a:spcBef>
              <a:spcAft>
                <a:spcPts val="0"/>
              </a:spcAft>
              <a:buSzPts val="1100"/>
              <a:buChar char="●"/>
            </a:pPr>
            <a:r>
              <a:rPr lang="en"/>
              <a:t>Healthy (absence of major cardiovascular, neuromuscular, and/or pulmonary disease)</a:t>
            </a:r>
            <a:endParaRPr/>
          </a:p>
          <a:p>
            <a:pPr marL="457200" lvl="0" indent="-298450" algn="l" rtl="0">
              <a:spcBef>
                <a:spcPts val="0"/>
              </a:spcBef>
              <a:spcAft>
                <a:spcPts val="0"/>
              </a:spcAft>
              <a:buSzPts val="1100"/>
              <a:buChar char="●"/>
            </a:pPr>
            <a:r>
              <a:rPr lang="en"/>
              <a:t>Ability to walk independently without an assistive device</a:t>
            </a:r>
            <a:endParaRPr/>
          </a:p>
          <a:p>
            <a:pPr marL="457200" lvl="0" indent="-298450" algn="l" rtl="0">
              <a:spcBef>
                <a:spcPts val="0"/>
              </a:spcBef>
              <a:spcAft>
                <a:spcPts val="0"/>
              </a:spcAft>
              <a:buSzPts val="1100"/>
              <a:buChar char="●"/>
            </a:pPr>
            <a:r>
              <a:rPr lang="en"/>
              <a:t>*Controls were matched by age (within 5 years) and sex</a:t>
            </a:r>
            <a:endParaRPr/>
          </a:p>
          <a:p>
            <a:pPr marL="0" lvl="0" indent="0" algn="l" rtl="0">
              <a:spcBef>
                <a:spcPts val="0"/>
              </a:spcBef>
              <a:spcAft>
                <a:spcPts val="0"/>
              </a:spcAft>
              <a:buNone/>
            </a:pPr>
            <a:endParaRPr/>
          </a:p>
          <a:p>
            <a:pPr marL="0" lvl="0" indent="0" algn="l" rtl="0">
              <a:spcBef>
                <a:spcPts val="0"/>
              </a:spcBef>
              <a:spcAft>
                <a:spcPts val="0"/>
              </a:spcAft>
              <a:buNone/>
            </a:pPr>
            <a:r>
              <a:rPr lang="en"/>
              <a:t>Exclusion criteria for both groups:</a:t>
            </a:r>
            <a:endParaRPr/>
          </a:p>
          <a:p>
            <a:pPr marL="457200" lvl="0" indent="-298450" algn="l" rtl="0">
              <a:spcBef>
                <a:spcPts val="0"/>
              </a:spcBef>
              <a:spcAft>
                <a:spcPts val="0"/>
              </a:spcAft>
              <a:buClr>
                <a:schemeClr val="dk1"/>
              </a:buClr>
              <a:buSzPts val="1100"/>
              <a:buChar char="●"/>
            </a:pPr>
            <a:r>
              <a:rPr lang="en">
                <a:solidFill>
                  <a:schemeClr val="dk1"/>
                </a:solidFill>
              </a:rPr>
              <a:t>People with PD who were not responsive to dopaminergic medication or had motor impairments due to stroke or neuroleptic medication</a:t>
            </a:r>
            <a:endParaRPr/>
          </a:p>
          <a:p>
            <a:pPr marL="457200" lvl="0" indent="-298450" algn="l" rtl="0">
              <a:spcBef>
                <a:spcPts val="0"/>
              </a:spcBef>
              <a:spcAft>
                <a:spcPts val="0"/>
              </a:spcAft>
              <a:buSzPts val="1100"/>
              <a:buChar char="●"/>
            </a:pPr>
            <a:r>
              <a:rPr lang="en"/>
              <a:t>Both people with PD and controls were excluded if they had a disorder affecting metabolism (example: diabetes)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b="1" i="1"/>
              <a:t>What do you think of the inclusion and exclusion criteria?</a:t>
            </a:r>
            <a:endParaRPr b="1" i="1"/>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9451d14c4f_0_4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9451d14c4f_0_4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primary measures include</a:t>
            </a:r>
            <a:endParaRPr/>
          </a:p>
          <a:p>
            <a:pPr marL="457200" lvl="0" indent="-298450" algn="l" rtl="0">
              <a:spcBef>
                <a:spcPts val="0"/>
              </a:spcBef>
              <a:spcAft>
                <a:spcPts val="0"/>
              </a:spcAft>
              <a:buSzPts val="1100"/>
              <a:buChar char="●"/>
            </a:pPr>
            <a:r>
              <a:rPr lang="en"/>
              <a:t>Baseline oxygen consumption (VO2) was taken in sitting for 5 minutes </a:t>
            </a:r>
            <a:endParaRPr/>
          </a:p>
          <a:p>
            <a:pPr marL="457200" lvl="0" indent="-298450" algn="l" rtl="0">
              <a:spcBef>
                <a:spcPts val="0"/>
              </a:spcBef>
              <a:spcAft>
                <a:spcPts val="0"/>
              </a:spcAft>
              <a:buSzPts val="1100"/>
              <a:buChar char="●"/>
            </a:pPr>
            <a:r>
              <a:rPr lang="en"/>
              <a:t>Steady state VO2 was calculated by taking oxygen consumption in the last 3 minutes of walking - resting VO2</a:t>
            </a:r>
            <a:endParaRPr/>
          </a:p>
          <a:p>
            <a:pPr marL="457200" lvl="0" indent="-298450" algn="l" rtl="0">
              <a:spcBef>
                <a:spcPts val="0"/>
              </a:spcBef>
              <a:spcAft>
                <a:spcPts val="0"/>
              </a:spcAft>
              <a:buSzPts val="1100"/>
              <a:buChar char="●"/>
            </a:pPr>
            <a:r>
              <a:rPr lang="en"/>
              <a:t>O2 cost of walking was measured using the OXYCON Mobile and calculated using net O2 consumption, kg of bw, and speed</a:t>
            </a:r>
            <a:endParaRPr/>
          </a:p>
          <a:p>
            <a:pPr marL="457200" lvl="0" indent="-298450" algn="l" rtl="0">
              <a:spcBef>
                <a:spcPts val="0"/>
              </a:spcBef>
              <a:spcAft>
                <a:spcPts val="0"/>
              </a:spcAft>
              <a:buSzPts val="1100"/>
              <a:buChar char="●"/>
            </a:pPr>
            <a:r>
              <a:rPr lang="en"/>
              <a:t>Walking speed was measured by taking the distance traveled / 6 minutes </a:t>
            </a:r>
            <a:endParaRPr/>
          </a:p>
          <a:p>
            <a:pPr marL="457200" lvl="0" indent="-298450" algn="l" rtl="0">
              <a:spcBef>
                <a:spcPts val="0"/>
              </a:spcBef>
              <a:spcAft>
                <a:spcPts val="0"/>
              </a:spcAft>
              <a:buSzPts val="1100"/>
              <a:buChar char="●"/>
            </a:pPr>
            <a:r>
              <a:rPr lang="en"/>
              <a:t>Stride length was measured by taking distance traveled / stride counts</a:t>
            </a:r>
            <a:endParaRPr/>
          </a:p>
          <a:p>
            <a:pPr marL="457200" lvl="0" indent="-298450" algn="l" rtl="0">
              <a:spcBef>
                <a:spcPts val="0"/>
              </a:spcBef>
              <a:spcAft>
                <a:spcPts val="0"/>
              </a:spcAft>
              <a:buSzPts val="1100"/>
              <a:buChar char="●"/>
            </a:pPr>
            <a:r>
              <a:rPr lang="en"/>
              <a:t>Cadence was measured by taking the numbers of strides x 2 and then dividing by 6 (steps per minute)</a:t>
            </a:r>
            <a:endParaRPr/>
          </a:p>
          <a:p>
            <a:pPr marL="45720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9451d14c4f_0_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9451d14c4f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2 x 12 mixed-factor ANOVA on VO2 for  12  30-second time points  →  this was used to test for differences in oxygen consumption between the two groups</a:t>
            </a:r>
            <a:endParaRPr sz="1200">
              <a:solidFill>
                <a:schemeClr val="dk1"/>
              </a:solidFill>
            </a:endParaRPr>
          </a:p>
          <a:p>
            <a:pPr marL="45720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Independent samples t-test for walking speed, stride length, cadence, distance, resting VO2, steady state VO2, and O2 cost of walking between groups → this was used to determine if the means between the two groups were significantly different for each of these measures</a:t>
            </a:r>
            <a:endParaRPr sz="1200">
              <a:solidFill>
                <a:schemeClr val="dk1"/>
              </a:solidFill>
            </a:endParaRPr>
          </a:p>
          <a:p>
            <a:pPr marL="457200" lvl="0" indent="0" algn="l" rtl="0">
              <a:spcBef>
                <a:spcPts val="0"/>
              </a:spcBef>
              <a:spcAft>
                <a:spcPts val="0"/>
              </a:spcAft>
              <a:buClr>
                <a:schemeClr val="dk1"/>
              </a:buClr>
              <a:buSzPts val="1100"/>
              <a:buFont typeface="Arial"/>
              <a:buNone/>
            </a:pP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Pearson product-moment correlations for O2 cost of walking, stride length, and cadence → this was done to assess whether certain gait parameters were associated with oxygen cost of walking</a:t>
            </a:r>
            <a:endParaRPr sz="1200">
              <a:solidFill>
                <a:schemeClr val="dk1"/>
              </a:solidFill>
            </a:endParaRPr>
          </a:p>
          <a:p>
            <a:pPr marL="0" lvl="0" indent="0" algn="l" rtl="0">
              <a:spcBef>
                <a:spcPts val="0"/>
              </a:spcBef>
              <a:spcAft>
                <a:spcPts val="0"/>
              </a:spcAft>
              <a:buNone/>
            </a:pPr>
            <a:endParaRPr sz="1200">
              <a:solidFill>
                <a:srgbClr val="212121"/>
              </a:solidFill>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9755e16c25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9755e16c2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a:solidFill>
                  <a:schemeClr val="dk1"/>
                </a:solidFill>
              </a:rPr>
              <a:t>All data was completed in a single visit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Informed consent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Demographic and clinical information was taken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Physical Activity Readiness Questionnaire</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BP measurement at rest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Motor Examination of the Unified Parkinson’s Disease Rating Scale and Hoehn and Yahr scale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Height and weight measurement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Measurement of resting metabolic rate</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6 minute walking bout at </a:t>
            </a:r>
            <a:r>
              <a:rPr lang="en" u="sng">
                <a:solidFill>
                  <a:schemeClr val="dk1"/>
                </a:solidFill>
              </a:rPr>
              <a:t>normal comfortable pace</a:t>
            </a:r>
            <a:endParaRPr u="sng">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9451d14c4f_0_4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9451d14c4f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9451d14c4f_0_5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9451d14c4f_0_5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was no significant differences between groups in age, sex, height, and weight → </a:t>
            </a:r>
            <a:r>
              <a:rPr lang="en">
                <a:solidFill>
                  <a:schemeClr val="dk1"/>
                </a:solidFill>
              </a:rPr>
              <a:t>Looking for the p-value to be greater than 0.05</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This is a good thing because we don’t want the groups to be different at baseline.</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9047b866c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9047b866c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Both groups had a steep increase in VO2 when starting the walking bout and then achieved and maintained steady-state VO2 in the last 3 minutes of the exercise bout.</a:t>
            </a:r>
            <a:endParaRPr/>
          </a:p>
          <a:p>
            <a:pPr marL="0" lvl="0" indent="0" algn="l" rtl="0">
              <a:spcBef>
                <a:spcPts val="0"/>
              </a:spcBef>
              <a:spcAft>
                <a:spcPts val="0"/>
              </a:spcAft>
              <a:buNone/>
            </a:pPr>
            <a:endParaRPr/>
          </a:p>
          <a:p>
            <a:pPr marL="0" lvl="0" indent="0" algn="l" rtl="0">
              <a:spcBef>
                <a:spcPts val="0"/>
              </a:spcBef>
              <a:spcAft>
                <a:spcPts val="0"/>
              </a:spcAft>
              <a:buNone/>
            </a:pPr>
            <a:r>
              <a:rPr lang="en"/>
              <a:t>According to a journal article from the American Heart Association, if exercise is mild or moderate, VO2 usually reaches a steady state within 3 minutes, →  so this result is expected because the participants were doing walking at a comfortable speed.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but if the work rate causes increased blood lactate, like for harder activity, VO2 continues to increase beyond 3 minutes </a:t>
            </a:r>
            <a:endParaRPr/>
          </a:p>
          <a:p>
            <a:pPr marL="0" lvl="0" indent="0" algn="l" rtl="0">
              <a:spcBef>
                <a:spcPts val="0"/>
              </a:spcBef>
              <a:spcAft>
                <a:spcPts val="0"/>
              </a:spcAft>
              <a:buNone/>
            </a:pPr>
            <a:endParaRPr/>
          </a:p>
          <a:p>
            <a:pPr marL="0" lvl="0" indent="0" algn="l" rtl="0">
              <a:spcBef>
                <a:spcPts val="0"/>
              </a:spcBef>
              <a:spcAft>
                <a:spcPts val="0"/>
              </a:spcAft>
              <a:buNone/>
            </a:pPr>
            <a:r>
              <a:rPr lang="en" b="1" i="1"/>
              <a:t>What do you notice about this graph?</a:t>
            </a:r>
            <a:endParaRPr b="1" i="1"/>
          </a:p>
          <a:p>
            <a:pPr marL="457200" lvl="0" indent="-298450" algn="l" rtl="0">
              <a:spcBef>
                <a:spcPts val="0"/>
              </a:spcBef>
              <a:spcAft>
                <a:spcPts val="0"/>
              </a:spcAft>
              <a:buSzPts val="1100"/>
              <a:buChar char="-"/>
            </a:pPr>
            <a:r>
              <a:rPr lang="en"/>
              <a:t>looks like the biggest difference in O2 consumption between PD and control groups is during steady-state walking (after approximately 2.7 minutes)</a:t>
            </a:r>
            <a:endParaRPr/>
          </a:p>
          <a:p>
            <a:pPr marL="457200" lvl="0" indent="-298450" algn="l" rtl="0">
              <a:spcBef>
                <a:spcPts val="0"/>
              </a:spcBef>
              <a:spcAft>
                <a:spcPts val="0"/>
              </a:spcAft>
              <a:buSzPts val="1100"/>
              <a:buChar char="-"/>
            </a:pPr>
            <a:r>
              <a:rPr lang="en"/>
              <a:t>There was no significant difference in VO2 between the PD group and control group but the PD group generally had HIGHER oxygen consumption levels</a:t>
            </a:r>
            <a:endParaRPr/>
          </a:p>
          <a:p>
            <a:pPr marL="457200" lvl="0" indent="-298450" algn="l" rtl="0">
              <a:spcBef>
                <a:spcPts val="0"/>
              </a:spcBef>
              <a:spcAft>
                <a:spcPts val="0"/>
              </a:spcAft>
              <a:buSzPts val="1100"/>
              <a:buChar char="-"/>
            </a:pPr>
            <a:r>
              <a:rPr lang="en"/>
              <a:t>Based on some other similar studies it seems that 11 was an accurate VO2 for comfortable walking</a:t>
            </a:r>
            <a:endParaRPr/>
          </a:p>
          <a:p>
            <a:pPr marL="457200" lvl="0" indent="-298450" algn="l" rtl="0">
              <a:spcBef>
                <a:spcPts val="0"/>
              </a:spcBef>
              <a:spcAft>
                <a:spcPts val="0"/>
              </a:spcAft>
              <a:buSzPts val="1100"/>
              <a:buChar char="-"/>
            </a:pPr>
            <a:r>
              <a:rPr lang="en"/>
              <a:t>researchers commented that VO2 may differ significantly in later stages of the disease</a:t>
            </a:r>
            <a:endParaRPr/>
          </a:p>
          <a:p>
            <a:pPr marL="457200" lvl="0" indent="-298450" algn="l" rtl="0">
              <a:spcBef>
                <a:spcPts val="0"/>
              </a:spcBef>
              <a:spcAft>
                <a:spcPts val="0"/>
              </a:spcAft>
              <a:buSzPts val="1100"/>
              <a:buChar char="-"/>
            </a:pPr>
            <a:r>
              <a:rPr lang="en"/>
              <a:t>Researchers also commented that a steeper slope in VO2  may indicate worse walking economy due to inefficient metabolic systems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9451d14c4f_0_5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9451d14c4f_0_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There were no significant differences in walking speed, distance walked, resting VO2, or steady state VO2 between the PD group and the healthy controls group. While there was no </a:t>
            </a:r>
            <a:r>
              <a:rPr lang="en" i="1"/>
              <a:t>significant </a:t>
            </a:r>
            <a:r>
              <a:rPr lang="en"/>
              <a:t>difference between walking speed and distance traveled, the PD group still had decreased distances and speeds overall.</a:t>
            </a:r>
            <a:endParaRPr/>
          </a:p>
          <a:p>
            <a:pPr marL="0" lvl="0" indent="0" algn="l" rtl="0">
              <a:spcBef>
                <a:spcPts val="0"/>
              </a:spcBef>
              <a:spcAft>
                <a:spcPts val="0"/>
              </a:spcAft>
              <a:buNone/>
            </a:pPr>
            <a:endParaRPr/>
          </a:p>
          <a:p>
            <a:pPr marL="0" lvl="0" indent="0" algn="l" rtl="0">
              <a:spcBef>
                <a:spcPts val="0"/>
              </a:spcBef>
              <a:spcAft>
                <a:spcPts val="0"/>
              </a:spcAft>
              <a:buNone/>
            </a:pPr>
            <a:r>
              <a:rPr lang="en"/>
              <a:t>There was a significant difference in stride length between groups. The PD group had shorter stride lengths. </a:t>
            </a:r>
            <a:endParaRPr/>
          </a:p>
          <a:p>
            <a:pPr marL="0" lvl="0" indent="0" algn="l" rtl="0">
              <a:spcBef>
                <a:spcPts val="0"/>
              </a:spcBef>
              <a:spcAft>
                <a:spcPts val="0"/>
              </a:spcAft>
              <a:buNone/>
            </a:pPr>
            <a:endParaRPr/>
          </a:p>
          <a:p>
            <a:pPr marL="0" lvl="0" indent="0" algn="l" rtl="0">
              <a:spcBef>
                <a:spcPts val="0"/>
              </a:spcBef>
              <a:spcAft>
                <a:spcPts val="0"/>
              </a:spcAft>
              <a:buNone/>
            </a:pPr>
            <a:r>
              <a:rPr lang="en"/>
              <a:t>There was </a:t>
            </a:r>
            <a:r>
              <a:rPr lang="en" b="1"/>
              <a:t>no</a:t>
            </a:r>
            <a:r>
              <a:rPr lang="en"/>
              <a:t> significant difference between steady-state oxygen consumption between the PD group and control group. Like I said earlier, the researchers comment that this may not be seen until later stages of disease progression.</a:t>
            </a:r>
            <a:endParaRPr/>
          </a:p>
          <a:p>
            <a:pPr marL="0" lvl="0" indent="0" algn="l" rtl="0">
              <a:spcBef>
                <a:spcPts val="0"/>
              </a:spcBef>
              <a:spcAft>
                <a:spcPts val="0"/>
              </a:spcAft>
              <a:buNone/>
            </a:pPr>
            <a:endParaRPr/>
          </a:p>
          <a:p>
            <a:pPr marL="0" lvl="0" indent="0" algn="l" rtl="0">
              <a:spcBef>
                <a:spcPts val="0"/>
              </a:spcBef>
              <a:spcAft>
                <a:spcPts val="0"/>
              </a:spcAft>
              <a:buNone/>
            </a:pPr>
            <a:r>
              <a:rPr lang="en"/>
              <a:t>Lastly, there was a significant difference in O2 cost of walking between the PD group and healthy controls group - the PD had higher O2 cost of walking or worse walking economy compared to controls</a:t>
            </a:r>
            <a:endParaRPr/>
          </a:p>
          <a:p>
            <a:pPr marL="0" lvl="0" indent="0" algn="l" rtl="0">
              <a:spcBef>
                <a:spcPts val="0"/>
              </a:spcBef>
              <a:spcAft>
                <a:spcPts val="0"/>
              </a:spcAft>
              <a:buNone/>
            </a:pPr>
            <a:endParaRPr/>
          </a:p>
          <a:p>
            <a:pPr marL="0" lvl="0" indent="0" algn="l" rtl="0">
              <a:spcBef>
                <a:spcPts val="0"/>
              </a:spcBef>
              <a:spcAft>
                <a:spcPts val="0"/>
              </a:spcAft>
              <a:buNone/>
            </a:pPr>
            <a:r>
              <a:rPr lang="en"/>
              <a:t>To summarize, the major findings in this study were that people with PD have a higher O2 cost of walking compared to age and sex-matched controls AND people with PD had significantly smaller stride length.</a:t>
            </a:r>
            <a:endParaRPr/>
          </a:p>
          <a:p>
            <a:pPr marL="0" lvl="0" indent="0" algn="l" rtl="0">
              <a:spcBef>
                <a:spcPts val="0"/>
              </a:spcBef>
              <a:spcAft>
                <a:spcPts val="0"/>
              </a:spcAft>
              <a:buNone/>
            </a:pPr>
            <a:endParaRPr/>
          </a:p>
          <a:p>
            <a:pPr marL="0" lvl="0" indent="0" algn="l" rtl="0">
              <a:spcBef>
                <a:spcPts val="0"/>
              </a:spcBef>
              <a:spcAft>
                <a:spcPts val="0"/>
              </a:spcAft>
              <a:buNone/>
            </a:pPr>
            <a:r>
              <a:rPr lang="en"/>
              <a:t>Researchers hypothesize that the the higher O2 cost of walking in people with PD may have something to do with the slightly increased steady state oxygen consumption + the slower walking speeds in the PD group. </a:t>
            </a:r>
            <a:endParaRPr/>
          </a:p>
          <a:p>
            <a:pPr marL="0" lvl="0" indent="0" algn="l" rtl="0">
              <a:spcBef>
                <a:spcPts val="0"/>
              </a:spcBef>
              <a:spcAft>
                <a:spcPts val="0"/>
              </a:spcAft>
              <a:buNone/>
            </a:pPr>
            <a:endParaRPr sz="900"/>
          </a:p>
          <a:p>
            <a:pPr marL="0" lvl="0" indent="0" algn="l" rtl="0">
              <a:spcBef>
                <a:spcPts val="0"/>
              </a:spcBef>
              <a:spcAft>
                <a:spcPts val="0"/>
              </a:spcAft>
              <a:buNone/>
            </a:pPr>
            <a:r>
              <a:rPr lang="en" sz="1000">
                <a:solidFill>
                  <a:srgbClr val="202124"/>
                </a:solidFill>
                <a:highlight>
                  <a:srgbClr val="FFFFFF"/>
                </a:highlight>
                <a:latin typeface="Roboto"/>
                <a:ea typeface="Roboto"/>
                <a:cs typeface="Roboto"/>
                <a:sym typeface="Roboto"/>
              </a:rPr>
              <a:t>Cohens d - takes the difference between two means and expresses it in standard deviation units.</a:t>
            </a:r>
            <a:endParaRPr sz="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451d14c4f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9451d14c4f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table assesses bivariate correlations with O2 cost of walking.</a:t>
            </a:r>
            <a:endParaRPr/>
          </a:p>
          <a:p>
            <a:pPr marL="0" lvl="0" indent="0" algn="l" rtl="0">
              <a:spcBef>
                <a:spcPts val="0"/>
              </a:spcBef>
              <a:spcAft>
                <a:spcPts val="0"/>
              </a:spcAft>
              <a:buNone/>
            </a:pPr>
            <a:endParaRPr/>
          </a:p>
          <a:p>
            <a:pPr marL="0" lvl="0" indent="0" algn="l" rtl="0">
              <a:spcBef>
                <a:spcPts val="0"/>
              </a:spcBef>
              <a:spcAft>
                <a:spcPts val="0"/>
              </a:spcAft>
              <a:buNone/>
            </a:pPr>
            <a:r>
              <a:rPr lang="en"/>
              <a:t>In people with PD → stride length was associated with O2 cost of walking, but cadence was not associated with O2 cost of walking.</a:t>
            </a:r>
            <a:endParaRPr/>
          </a:p>
          <a:p>
            <a:pPr marL="0" lvl="0" indent="0" algn="l" rtl="0">
              <a:spcBef>
                <a:spcPts val="0"/>
              </a:spcBef>
              <a:spcAft>
                <a:spcPts val="0"/>
              </a:spcAft>
              <a:buNone/>
            </a:pPr>
            <a:endParaRPr/>
          </a:p>
          <a:p>
            <a:pPr marL="0" lvl="0" indent="0" algn="l" rtl="0">
              <a:spcBef>
                <a:spcPts val="0"/>
              </a:spcBef>
              <a:spcAft>
                <a:spcPts val="0"/>
              </a:spcAft>
              <a:buNone/>
            </a:pPr>
            <a:r>
              <a:rPr lang="en"/>
              <a:t>In controls → neither cadence </a:t>
            </a:r>
            <a:r>
              <a:rPr lang="en" u="sng"/>
              <a:t>nor</a:t>
            </a:r>
            <a:r>
              <a:rPr lang="en"/>
              <a:t> stride length were associated with O2 cost of walking</a:t>
            </a:r>
            <a:endParaRPr/>
          </a:p>
          <a:p>
            <a:pPr marL="0" lvl="0" indent="0" algn="l" rtl="0">
              <a:spcBef>
                <a:spcPts val="0"/>
              </a:spcBef>
              <a:spcAft>
                <a:spcPts val="0"/>
              </a:spcAft>
              <a:buNone/>
            </a:pPr>
            <a:endParaRPr/>
          </a:p>
          <a:p>
            <a:pPr marL="0" lvl="0" indent="0" algn="l" rtl="0">
              <a:spcBef>
                <a:spcPts val="0"/>
              </a:spcBef>
              <a:spcAft>
                <a:spcPts val="0"/>
              </a:spcAft>
              <a:buNone/>
            </a:pPr>
            <a:r>
              <a:rPr lang="en"/>
              <a:t>In summary, this means that higher O2 cost of walking in people with PD may be associated with their decreased stride length.</a:t>
            </a:r>
            <a:endParaRPr/>
          </a:p>
          <a:p>
            <a:pPr marL="0" lvl="0" indent="0" algn="l" rtl="0">
              <a:spcBef>
                <a:spcPts val="0"/>
              </a:spcBef>
              <a:spcAft>
                <a:spcPts val="0"/>
              </a:spcAft>
              <a:buNone/>
            </a:pPr>
            <a:endParaRPr/>
          </a:p>
          <a:p>
            <a:pPr marL="0" lvl="0" indent="0" algn="l" rtl="0">
              <a:spcBef>
                <a:spcPts val="0"/>
              </a:spcBef>
              <a:spcAft>
                <a:spcPts val="0"/>
              </a:spcAft>
              <a:buNone/>
            </a:pPr>
            <a:r>
              <a:rPr lang="en"/>
              <a:t>Individuals with shorter stride length (worse gait parameters) may have higher values of O2 cost of walking.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29047b866c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29047b866c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an overview of our discussion today</a:t>
            </a:r>
            <a:endParaRPr/>
          </a:p>
          <a:p>
            <a:pPr marL="0" lvl="0" indent="0" algn="l" rtl="0">
              <a:spcBef>
                <a:spcPts val="0"/>
              </a:spcBef>
              <a:spcAft>
                <a:spcPts val="0"/>
              </a:spcAft>
              <a:buNone/>
            </a:pPr>
            <a:endParaRPr/>
          </a:p>
          <a:p>
            <a:pPr marL="0" lvl="0" indent="0" algn="l" rtl="0">
              <a:spcBef>
                <a:spcPts val="0"/>
              </a:spcBef>
              <a:spcAft>
                <a:spcPts val="0"/>
              </a:spcAft>
              <a:buNone/>
            </a:pPr>
            <a:r>
              <a:rPr lang="en"/>
              <a:t>Before we start I want to quickly summarize the article for those that were unable to read it.</a:t>
            </a:r>
            <a:endParaRPr/>
          </a:p>
          <a:p>
            <a:pPr marL="0" lvl="0" indent="0" algn="l" rtl="0">
              <a:spcBef>
                <a:spcPts val="0"/>
              </a:spcBef>
              <a:spcAft>
                <a:spcPts val="0"/>
              </a:spcAft>
              <a:buNone/>
            </a:pPr>
            <a:endParaRPr/>
          </a:p>
          <a:p>
            <a:pPr marL="0" lvl="0" indent="0" algn="l" rtl="0">
              <a:spcBef>
                <a:spcPts val="0"/>
              </a:spcBef>
              <a:spcAft>
                <a:spcPts val="0"/>
              </a:spcAft>
              <a:buNone/>
            </a:pPr>
            <a:r>
              <a:rPr lang="en"/>
              <a:t>This article was published in 2020 and investigated the oxygen cost of walking in people with PD compared to age and sex matched controls. Essentially, the researchers were trying to understand if people with PD had worse walking economy compared to healthy individuals. The main finding of this study was that people with mild to moderate PD had significantly higher oxygen cost of walking (or worse walking economy) compared to controls and this was associated with shorter stride length.</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9451d14c4f_0_4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9451d14c4f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451d14c4f_0_5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9451d14c4f_0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What limitations did you guys notice in this article?</a:t>
            </a:r>
            <a:endParaRPr b="1" i="1"/>
          </a:p>
          <a:p>
            <a:pPr marL="0" lvl="0" indent="0" algn="l" rtl="0">
              <a:spcBef>
                <a:spcPts val="0"/>
              </a:spcBef>
              <a:spcAft>
                <a:spcPts val="0"/>
              </a:spcAft>
              <a:buNone/>
            </a:pPr>
            <a:endParaRPr b="1" i="1"/>
          </a:p>
          <a:p>
            <a:pPr marL="457200" lvl="0" indent="-298450" algn="l" rtl="0">
              <a:spcBef>
                <a:spcPts val="0"/>
              </a:spcBef>
              <a:spcAft>
                <a:spcPts val="0"/>
              </a:spcAft>
              <a:buSzPts val="1100"/>
              <a:buChar char="●"/>
            </a:pPr>
            <a:r>
              <a:rPr lang="en"/>
              <a:t>The population studied was limited to ambulatory individuals with PD that did not use an assistive device and had H&amp;Y stage 2-3 - this may not represent everyone with PD</a:t>
            </a:r>
            <a:endParaRPr/>
          </a:p>
          <a:p>
            <a:pPr marL="457200" lvl="0" indent="-298450" algn="l" rtl="0">
              <a:spcBef>
                <a:spcPts val="0"/>
              </a:spcBef>
              <a:spcAft>
                <a:spcPts val="0"/>
              </a:spcAft>
              <a:buSzPts val="1100"/>
              <a:buChar char="●"/>
            </a:pPr>
            <a:r>
              <a:rPr lang="en"/>
              <a:t>Measures were taken while individuals were on their medication so we don’t know how L-dopa influences metabolic cost of walking</a:t>
            </a:r>
            <a:endParaRPr/>
          </a:p>
          <a:p>
            <a:pPr marL="457200" lvl="0" indent="-298450" algn="l" rtl="0">
              <a:spcBef>
                <a:spcPts val="0"/>
              </a:spcBef>
              <a:spcAft>
                <a:spcPts val="0"/>
              </a:spcAft>
              <a:buSzPts val="1100"/>
              <a:buChar char="●"/>
            </a:pPr>
            <a:r>
              <a:rPr lang="en"/>
              <a:t>There is limited background research in this area/population so we don’t know what the clinically meaningful change is in the clinical setting. How should we set goals for our patients?</a:t>
            </a:r>
            <a:endParaRPr/>
          </a:p>
          <a:p>
            <a:pPr marL="457200" lvl="0" indent="-298450" algn="l" rtl="0">
              <a:spcBef>
                <a:spcPts val="0"/>
              </a:spcBef>
              <a:spcAft>
                <a:spcPts val="0"/>
              </a:spcAft>
              <a:buSzPts val="1100"/>
              <a:buChar char="●"/>
            </a:pPr>
            <a:r>
              <a:rPr lang="en"/>
              <a:t>The researchers did not include or measure potential confounding variables such as physical fitness level/physical inactivity</a:t>
            </a:r>
            <a:endParaRPr/>
          </a:p>
          <a:p>
            <a:pPr marL="457200" lvl="0" indent="-298450" algn="l" rtl="0">
              <a:spcBef>
                <a:spcPts val="0"/>
              </a:spcBef>
              <a:spcAft>
                <a:spcPts val="0"/>
              </a:spcAft>
              <a:buSzPts val="1100"/>
              <a:buChar char="●"/>
            </a:pPr>
            <a:r>
              <a:rPr lang="en"/>
              <a:t>The researchers only measured comfortable walking speed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9047b866cb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9047b866cb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t>What did you guys pick out as some strengths in this article?</a:t>
            </a:r>
            <a:endParaRPr b="1" i="1"/>
          </a:p>
          <a:p>
            <a:pPr marL="0" lvl="0" indent="0" algn="l" rtl="0">
              <a:spcBef>
                <a:spcPts val="0"/>
              </a:spcBef>
              <a:spcAft>
                <a:spcPts val="0"/>
              </a:spcAft>
              <a:buNone/>
            </a:pPr>
            <a:endParaRPr/>
          </a:p>
          <a:p>
            <a:pPr marL="457200" lvl="0" indent="-298450" algn="l" rtl="0">
              <a:spcBef>
                <a:spcPts val="0"/>
              </a:spcBef>
              <a:spcAft>
                <a:spcPts val="0"/>
              </a:spcAft>
              <a:buSzPts val="1100"/>
              <a:buChar char="●"/>
            </a:pPr>
            <a:r>
              <a:rPr lang="en"/>
              <a:t>This is some of the first research of its kind</a:t>
            </a:r>
            <a:endParaRPr/>
          </a:p>
          <a:p>
            <a:pPr marL="457200" lvl="0" indent="-298450" algn="l" rtl="0">
              <a:spcBef>
                <a:spcPts val="0"/>
              </a:spcBef>
              <a:spcAft>
                <a:spcPts val="0"/>
              </a:spcAft>
              <a:buSzPts val="1100"/>
              <a:buChar char="●"/>
            </a:pPr>
            <a:r>
              <a:rPr lang="en"/>
              <a:t>This study controlled for age and sex to better understand how O2 cost of walking is different in people with PD compared to healthy controls</a:t>
            </a:r>
            <a:endParaRPr/>
          </a:p>
          <a:p>
            <a:pPr marL="457200" lvl="0" indent="-298450" algn="l" rtl="0">
              <a:spcBef>
                <a:spcPts val="0"/>
              </a:spcBef>
              <a:spcAft>
                <a:spcPts val="0"/>
              </a:spcAft>
              <a:buSzPts val="1100"/>
              <a:buChar char="●"/>
            </a:pPr>
            <a:r>
              <a:rPr lang="en"/>
              <a:t>Researchers excluded individuals with metabolic conditions such as diabetes which is appropriate because metabolic conditions impact metabolic cost (the way energy is used in the body)</a:t>
            </a: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9451d14c4f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9451d14c4f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451d14c4f_0_5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451d14c4f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chemeClr val="dk1"/>
                </a:solidFill>
              </a:rPr>
              <a:t>If you were given unlimited money…. What would you change or manipulate in this study? </a:t>
            </a:r>
            <a:endParaRPr b="1" i="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I would want to look at how O2 cost of walking changes ON vs OFF medication</a:t>
            </a:r>
            <a:endParaRPr/>
          </a:p>
          <a:p>
            <a:pPr marL="0" lvl="0" indent="0" algn="l" rtl="0">
              <a:spcBef>
                <a:spcPts val="0"/>
              </a:spcBef>
              <a:spcAft>
                <a:spcPts val="0"/>
              </a:spcAft>
              <a:buNone/>
            </a:pPr>
            <a:endParaRPr/>
          </a:p>
          <a:p>
            <a:pPr marL="0" lvl="0" indent="0" algn="l" rtl="0">
              <a:spcBef>
                <a:spcPts val="0"/>
              </a:spcBef>
              <a:spcAft>
                <a:spcPts val="0"/>
              </a:spcAft>
              <a:buNone/>
            </a:pPr>
            <a:r>
              <a:rPr lang="en"/>
              <a:t>I would want to know how specific impairments such as deconditioning, weakness, or postural instability contribute to increased O2 cost of walking</a:t>
            </a:r>
            <a:endParaRPr/>
          </a:p>
          <a:p>
            <a:pPr marL="0" lvl="0" indent="0" algn="l" rtl="0">
              <a:spcBef>
                <a:spcPts val="0"/>
              </a:spcBef>
              <a:spcAft>
                <a:spcPts val="0"/>
              </a:spcAft>
              <a:buNone/>
            </a:pPr>
            <a:endParaRPr/>
          </a:p>
          <a:p>
            <a:pPr marL="0" lvl="0" indent="0" algn="l" rtl="0">
              <a:spcBef>
                <a:spcPts val="0"/>
              </a:spcBef>
              <a:spcAft>
                <a:spcPts val="0"/>
              </a:spcAft>
              <a:buNone/>
            </a:pPr>
            <a:r>
              <a:rPr lang="en"/>
              <a:t>This study determined that decreased stride length in people with PD was associated with increased O2 cost of walking (worse walking economy). What other gait parameters are associated with higher O2 cost of walking? → this would help guide physical therapy interventions!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047b866c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047b866c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b="1" i="1">
                <a:solidFill>
                  <a:srgbClr val="212121"/>
                </a:solidFill>
                <a:latin typeface="Roboto"/>
                <a:ea typeface="Roboto"/>
                <a:cs typeface="Roboto"/>
                <a:sym typeface="Roboto"/>
              </a:rPr>
              <a:t>What are the clinical implications of this study?</a:t>
            </a:r>
            <a:endParaRPr sz="1300" b="1" i="1">
              <a:solidFill>
                <a:srgbClr val="212121"/>
              </a:solidFill>
              <a:latin typeface="Roboto"/>
              <a:ea typeface="Roboto"/>
              <a:cs typeface="Roboto"/>
              <a:sym typeface="Roboto"/>
            </a:endParaRPr>
          </a:p>
          <a:p>
            <a:pPr marL="0" lvl="0" indent="0" algn="l" rtl="0">
              <a:spcBef>
                <a:spcPts val="0"/>
              </a:spcBef>
              <a:spcAft>
                <a:spcPts val="0"/>
              </a:spcAft>
              <a:buNone/>
            </a:pPr>
            <a:endParaRPr sz="1300" b="1" i="1">
              <a:solidFill>
                <a:srgbClr val="212121"/>
              </a:solidFill>
              <a:latin typeface="Roboto"/>
              <a:ea typeface="Roboto"/>
              <a:cs typeface="Roboto"/>
              <a:sym typeface="Roboto"/>
            </a:endParaRPr>
          </a:p>
          <a:p>
            <a:pPr marL="0" lvl="0" indent="0" algn="l" rtl="0">
              <a:spcBef>
                <a:spcPts val="0"/>
              </a:spcBef>
              <a:spcAft>
                <a:spcPts val="0"/>
              </a:spcAft>
              <a:buNone/>
            </a:pPr>
            <a:r>
              <a:rPr lang="en" sz="1300">
                <a:solidFill>
                  <a:srgbClr val="212121"/>
                </a:solidFill>
                <a:latin typeface="Roboto"/>
                <a:ea typeface="Roboto"/>
                <a:cs typeface="Roboto"/>
                <a:sym typeface="Roboto"/>
              </a:rPr>
              <a:t>This research gives us an idea on how to intervene in the clinic → improving stride length with interventions</a:t>
            </a:r>
            <a:endParaRPr sz="1300">
              <a:solidFill>
                <a:srgbClr val="212121"/>
              </a:solidFill>
              <a:latin typeface="Roboto"/>
              <a:ea typeface="Roboto"/>
              <a:cs typeface="Roboto"/>
              <a:sym typeface="Roboto"/>
            </a:endParaRPr>
          </a:p>
          <a:p>
            <a:pPr marL="0" lvl="0" indent="0" algn="l" rtl="0">
              <a:spcBef>
                <a:spcPts val="0"/>
              </a:spcBef>
              <a:spcAft>
                <a:spcPts val="0"/>
              </a:spcAft>
              <a:buNone/>
            </a:pPr>
            <a:endParaRPr sz="1300">
              <a:solidFill>
                <a:srgbClr val="212121"/>
              </a:solidFill>
              <a:latin typeface="Roboto"/>
              <a:ea typeface="Roboto"/>
              <a:cs typeface="Roboto"/>
              <a:sym typeface="Roboto"/>
            </a:endParaRPr>
          </a:p>
          <a:p>
            <a:pPr marL="0" lvl="0" indent="0" algn="l" rtl="0">
              <a:spcBef>
                <a:spcPts val="0"/>
              </a:spcBef>
              <a:spcAft>
                <a:spcPts val="0"/>
              </a:spcAft>
              <a:buNone/>
            </a:pPr>
            <a:r>
              <a:rPr lang="en" sz="1300">
                <a:solidFill>
                  <a:srgbClr val="212121"/>
                </a:solidFill>
                <a:latin typeface="Roboto"/>
                <a:ea typeface="Roboto"/>
                <a:cs typeface="Roboto"/>
                <a:sym typeface="Roboto"/>
              </a:rPr>
              <a:t>If we are able to select specific gait parameters to improve that are associated with higher O2 cost of walking → we could improve walking economy, delay disease progression, and allow individuals to participate in community activities for longer.</a:t>
            </a:r>
            <a:endParaRPr sz="1300">
              <a:solidFill>
                <a:srgbClr val="212121"/>
              </a:solidFill>
              <a:latin typeface="Roboto"/>
              <a:ea typeface="Roboto"/>
              <a:cs typeface="Roboto"/>
              <a:sym typeface="Roboto"/>
            </a:endParaRPr>
          </a:p>
          <a:p>
            <a:pPr marL="0" lvl="0" indent="0" algn="l" rtl="0">
              <a:spcBef>
                <a:spcPts val="0"/>
              </a:spcBef>
              <a:spcAft>
                <a:spcPts val="0"/>
              </a:spcAft>
              <a:buNone/>
            </a:pPr>
            <a:endParaRPr sz="1300">
              <a:solidFill>
                <a:srgbClr val="212121"/>
              </a:solidFill>
              <a:latin typeface="Roboto"/>
              <a:ea typeface="Roboto"/>
              <a:cs typeface="Roboto"/>
              <a:sym typeface="Roboto"/>
            </a:endParaRPr>
          </a:p>
          <a:p>
            <a:pPr marL="0" lvl="0" indent="0" algn="l" rtl="0">
              <a:spcBef>
                <a:spcPts val="0"/>
              </a:spcBef>
              <a:spcAft>
                <a:spcPts val="0"/>
              </a:spcAft>
              <a:buNone/>
            </a:pPr>
            <a:endParaRPr sz="1300">
              <a:solidFill>
                <a:srgbClr val="212121"/>
              </a:solidFill>
              <a:latin typeface="Roboto"/>
              <a:ea typeface="Roboto"/>
              <a:cs typeface="Roboto"/>
              <a:sym typeface="Roboto"/>
            </a:endParaRPr>
          </a:p>
          <a:p>
            <a:pPr marL="0" lvl="0" indent="0" algn="l" rtl="0">
              <a:spcBef>
                <a:spcPts val="0"/>
              </a:spcBef>
              <a:spcAft>
                <a:spcPts val="0"/>
              </a:spcAft>
              <a:buNone/>
            </a:pPr>
            <a:endParaRPr sz="1500">
              <a:solidFill>
                <a:srgbClr val="212121"/>
              </a:solidFill>
              <a:highlight>
                <a:srgbClr val="FFFFFF"/>
              </a:highlight>
              <a:latin typeface="Cambria"/>
              <a:ea typeface="Cambria"/>
              <a:cs typeface="Cambria"/>
              <a:sym typeface="Cambri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9451d14c4f_0_4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29451d14c4f_0_4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9047b866c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9047b866c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9451d14c4f_0_4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9451d14c4f_0_4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9047b865c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9047b865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Roboto"/>
                <a:ea typeface="Roboto"/>
                <a:cs typeface="Roboto"/>
                <a:sym typeface="Roboto"/>
              </a:rPr>
              <a:t>First we need to address </a:t>
            </a:r>
            <a:r>
              <a:rPr lang="en" sz="1200" b="1">
                <a:solidFill>
                  <a:schemeClr val="dk1"/>
                </a:solidFill>
                <a:latin typeface="Roboto"/>
                <a:ea typeface="Roboto"/>
                <a:cs typeface="Roboto"/>
                <a:sym typeface="Roboto"/>
              </a:rPr>
              <a:t>WHO</a:t>
            </a:r>
            <a:r>
              <a:rPr lang="en" sz="1200">
                <a:solidFill>
                  <a:schemeClr val="dk1"/>
                </a:solidFill>
                <a:latin typeface="Roboto"/>
                <a:ea typeface="Roboto"/>
                <a:cs typeface="Roboto"/>
                <a:sym typeface="Roboto"/>
              </a:rPr>
              <a:t> this article is targeting and that is individuals with Parkinson’s Disease.</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Parkinson’s Disease (PD) is a neurodegenerative condition and in order to understand PD I need to discuss the components of the basal ganglia.</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The basal ganglia is a group of nuclei in the cerebral hemispheres. The major nuclei include:</a:t>
            </a:r>
            <a:endParaRPr sz="1200">
              <a:solidFill>
                <a:schemeClr val="dk1"/>
              </a:solidFill>
              <a:latin typeface="Roboto"/>
              <a:ea typeface="Roboto"/>
              <a:cs typeface="Roboto"/>
              <a:sym typeface="Roboto"/>
            </a:endParaRPr>
          </a:p>
          <a:p>
            <a:pPr marL="457200" lvl="0" indent="-304800" algn="l" rtl="0">
              <a:lnSpc>
                <a:spcPct val="115000"/>
              </a:lnSpc>
              <a:spcBef>
                <a:spcPts val="120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caudate and putamen → Striatum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substantia nigra pars compacta</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the subthalamic nucleus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And the globus pallidus </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In PD there is degeneration of the dopamine neurons in the substantia nigra pars compacta. This loss of dopamine neurons leads to increased inhibition of the thalamus and decreased excitation of the frontal cortex. </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The basal ganglia plays a role in movement planning, movement initiation, movement sequence, and force production so all of these things are impacted in people with PD.</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Symptoms characteristic of PD include tremor, bradykinesia (slow movement), rigidity, and impaired posture.</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Roboto"/>
                <a:ea typeface="Roboto"/>
                <a:cs typeface="Roboto"/>
                <a:sym typeface="Roboto"/>
              </a:rPr>
              <a:t>Pertinent to our discussion of this article the classic gait impairments in PD are:</a:t>
            </a:r>
            <a:endParaRPr sz="1200">
              <a:solidFill>
                <a:schemeClr val="dk1"/>
              </a:solidFill>
              <a:latin typeface="Roboto"/>
              <a:ea typeface="Roboto"/>
              <a:cs typeface="Roboto"/>
              <a:sym typeface="Roboto"/>
            </a:endParaRPr>
          </a:p>
          <a:p>
            <a:pPr marL="457200" lvl="0" indent="-304800" algn="l" rtl="0">
              <a:lnSpc>
                <a:spcPct val="115000"/>
              </a:lnSpc>
              <a:spcBef>
                <a:spcPts val="1200"/>
              </a:spcBef>
              <a:spcAft>
                <a:spcPts val="0"/>
              </a:spcAft>
              <a:buClr>
                <a:schemeClr val="dk1"/>
              </a:buClr>
              <a:buSzPts val="1200"/>
              <a:buFont typeface="Roboto"/>
              <a:buChar char="●"/>
            </a:pPr>
            <a:r>
              <a:rPr lang="en" sz="1200">
                <a:solidFill>
                  <a:schemeClr val="dk1"/>
                </a:solidFill>
                <a:latin typeface="Roboto"/>
                <a:ea typeface="Roboto"/>
                <a:cs typeface="Roboto"/>
                <a:sym typeface="Roboto"/>
              </a:rPr>
              <a:t>decreased gait speed</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increased cadence (faster steps)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decreased step length</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decreased arm swing</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postural instability (balance deficits)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increased risk for falls</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Individuals with PD could also have freezing of gait</a:t>
            </a:r>
            <a:endParaRPr sz="1200">
              <a:solidFill>
                <a:schemeClr val="dk1"/>
              </a:solidFill>
              <a:latin typeface="Roboto"/>
              <a:ea typeface="Roboto"/>
              <a:cs typeface="Roboto"/>
              <a:sym typeface="Robo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047b866c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047b866c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t>The present study included individuals with “Mild to Moderate Parkinson’s Disease” so I want to take some time to discuss what this means.</a:t>
            </a:r>
            <a:endParaRPr/>
          </a:p>
          <a:p>
            <a:pPr marL="0" lvl="0" indent="0" algn="l" rtl="0">
              <a:lnSpc>
                <a:spcPct val="150000"/>
              </a:lnSpc>
              <a:spcBef>
                <a:spcPts val="0"/>
              </a:spcBef>
              <a:spcAft>
                <a:spcPts val="0"/>
              </a:spcAft>
              <a:buNone/>
            </a:pPr>
            <a:r>
              <a:rPr lang="en"/>
              <a:t>The purpose of the Hoehn and Yahr Scale is to classify functional disability in people with PD (allows us to measure severity and STAGE of PD). </a:t>
            </a:r>
            <a:endParaRPr/>
          </a:p>
          <a:p>
            <a:pPr marL="0" lvl="0" indent="0" algn="l" rtl="0">
              <a:lnSpc>
                <a:spcPct val="150000"/>
              </a:lnSpc>
              <a:spcBef>
                <a:spcPts val="0"/>
              </a:spcBef>
              <a:spcAft>
                <a:spcPts val="0"/>
              </a:spcAft>
              <a:buNone/>
            </a:pPr>
            <a:r>
              <a:rPr lang="en"/>
              <a:t>This scale is commonly seen in PD research</a:t>
            </a:r>
            <a:endParaRPr/>
          </a:p>
          <a:p>
            <a:pPr marL="0" lvl="0" indent="0" algn="l" rtl="0">
              <a:lnSpc>
                <a:spcPct val="150000"/>
              </a:lnSpc>
              <a:spcBef>
                <a:spcPts val="0"/>
              </a:spcBef>
              <a:spcAft>
                <a:spcPts val="0"/>
              </a:spcAft>
              <a:buNone/>
            </a:pPr>
            <a:r>
              <a:rPr lang="en"/>
              <a:t>The article we read includes participants with a Hoehn and Yahr Scale score of 2-3 → no use of assistive device for ambulation, bilateral involvement </a:t>
            </a:r>
            <a:endParaRPr/>
          </a:p>
          <a:p>
            <a:pPr marL="0" lvl="0" indent="0" algn="l" rtl="0">
              <a:lnSpc>
                <a:spcPct val="150000"/>
              </a:lnSpc>
              <a:spcBef>
                <a:spcPts val="0"/>
              </a:spcBef>
              <a:spcAft>
                <a:spcPts val="0"/>
              </a:spcAft>
              <a:buNone/>
            </a:pPr>
            <a:endParaRPr/>
          </a:p>
          <a:p>
            <a:pPr marL="0" lvl="0" indent="0" algn="l" rtl="0">
              <a:lnSpc>
                <a:spcPct val="150000"/>
              </a:lnSpc>
              <a:spcBef>
                <a:spcPts val="0"/>
              </a:spcBef>
              <a:spcAft>
                <a:spcPts val="0"/>
              </a:spcAft>
              <a:buNone/>
            </a:pPr>
            <a:r>
              <a:rPr lang="en"/>
              <a:t>The researchers also assessed the motor examination component of the Unified Parkinson’s Disease Rating Scale (UPDRS) and found a mean score of 28 which is considered to be mild-to-moderate disability severity.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9047b866c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9047b866c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1"/>
                </a:solidFill>
                <a:latin typeface="Roboto"/>
                <a:ea typeface="Roboto"/>
                <a:cs typeface="Roboto"/>
                <a:sym typeface="Roboto"/>
              </a:rPr>
              <a:t>We talked about WHO, now I want to comment on </a:t>
            </a:r>
            <a:r>
              <a:rPr lang="en" sz="1300" b="1">
                <a:solidFill>
                  <a:schemeClr val="dk1"/>
                </a:solidFill>
                <a:latin typeface="Roboto"/>
                <a:ea typeface="Roboto"/>
                <a:cs typeface="Roboto"/>
                <a:sym typeface="Roboto"/>
              </a:rPr>
              <a:t>WHAT</a:t>
            </a:r>
            <a:r>
              <a:rPr lang="en" sz="1300">
                <a:solidFill>
                  <a:schemeClr val="dk1"/>
                </a:solidFill>
                <a:latin typeface="Roboto"/>
                <a:ea typeface="Roboto"/>
                <a:cs typeface="Roboto"/>
                <a:sym typeface="Roboto"/>
              </a:rPr>
              <a:t> the researchers are measuring.</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The primary outcome of the study was </a:t>
            </a:r>
            <a:r>
              <a:rPr lang="en" sz="1300" u="sng">
                <a:solidFill>
                  <a:schemeClr val="dk1"/>
                </a:solidFill>
                <a:latin typeface="Roboto"/>
                <a:ea typeface="Roboto"/>
                <a:cs typeface="Roboto"/>
                <a:sym typeface="Roboto"/>
              </a:rPr>
              <a:t>Oxygen Cost of Walking</a:t>
            </a:r>
            <a:endParaRPr sz="1300" u="sng">
              <a:solidFill>
                <a:schemeClr val="dk1"/>
              </a:solidFill>
              <a:latin typeface="Roboto"/>
              <a:ea typeface="Roboto"/>
              <a:cs typeface="Roboto"/>
              <a:sym typeface="Roboto"/>
            </a:endParaRPr>
          </a:p>
          <a:p>
            <a:pPr marL="0" lvl="0" indent="0" algn="l" rtl="0">
              <a:spcBef>
                <a:spcPts val="0"/>
              </a:spcBef>
              <a:spcAft>
                <a:spcPts val="0"/>
              </a:spcAft>
              <a:buNone/>
            </a:pPr>
            <a:endParaRPr sz="1300" u="sng">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Oxygen cost of walking is equal to the volume of oxygen consumed per kg of body weight per distance traveled (essentially how much oxygen is consumed per kg of body weight per meter travelled).</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 sz="1300">
                <a:solidFill>
                  <a:schemeClr val="dk1"/>
                </a:solidFill>
                <a:latin typeface="Roboto"/>
                <a:ea typeface="Roboto"/>
                <a:cs typeface="Roboto"/>
                <a:sym typeface="Roboto"/>
              </a:rPr>
              <a:t>We would expect to see a </a:t>
            </a:r>
            <a:r>
              <a:rPr lang="en" sz="1300" u="sng">
                <a:solidFill>
                  <a:schemeClr val="dk1"/>
                </a:solidFill>
                <a:latin typeface="Roboto"/>
                <a:ea typeface="Roboto"/>
                <a:cs typeface="Roboto"/>
                <a:sym typeface="Roboto"/>
              </a:rPr>
              <a:t>HIGHER</a:t>
            </a:r>
            <a:r>
              <a:rPr lang="en" sz="1300">
                <a:solidFill>
                  <a:schemeClr val="dk1"/>
                </a:solidFill>
                <a:latin typeface="Roboto"/>
                <a:ea typeface="Roboto"/>
                <a:cs typeface="Roboto"/>
                <a:sym typeface="Roboto"/>
              </a:rPr>
              <a:t> oxygen cost of walking in people who are less efficient.</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Research has shown that higher oxygen cost of walking reflects walking dysfunction and is associated with pathological gait abnormalities</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O2 cost of walking is associated with body composition, health, and well-being</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As someone becomes more aerobically fit their oxygen cost of walking goes down.</a:t>
            </a:r>
            <a:endParaRPr sz="1300">
              <a:solidFill>
                <a:schemeClr val="dk1"/>
              </a:solidFill>
              <a:latin typeface="Roboto"/>
              <a:ea typeface="Roboto"/>
              <a:cs typeface="Roboto"/>
              <a:sym typeface="Roboto"/>
            </a:endParaRPr>
          </a:p>
          <a:p>
            <a:pPr marL="0" lvl="0" indent="0" algn="l" rtl="0">
              <a:spcBef>
                <a:spcPts val="0"/>
              </a:spcBef>
              <a:spcAft>
                <a:spcPts val="0"/>
              </a:spcAft>
              <a:buNone/>
            </a:pPr>
            <a:endParaRPr sz="1300">
              <a:solidFill>
                <a:schemeClr val="dk1"/>
              </a:solidFill>
              <a:latin typeface="Roboto"/>
              <a:ea typeface="Roboto"/>
              <a:cs typeface="Roboto"/>
              <a:sym typeface="Roboto"/>
            </a:endParaRPr>
          </a:p>
          <a:p>
            <a:pPr marL="0" lvl="0" indent="0" algn="l" rtl="0">
              <a:spcBef>
                <a:spcPts val="0"/>
              </a:spcBef>
              <a:spcAft>
                <a:spcPts val="0"/>
              </a:spcAft>
              <a:buNone/>
            </a:pPr>
            <a:r>
              <a:rPr lang="en" sz="1300">
                <a:solidFill>
                  <a:schemeClr val="dk1"/>
                </a:solidFill>
                <a:latin typeface="Roboto"/>
                <a:ea typeface="Roboto"/>
                <a:cs typeface="Roboto"/>
                <a:sym typeface="Roboto"/>
              </a:rPr>
              <a:t>Oxygen cost is often measured with the Hans Rudolph Face Mask. The composition of expired air is determined by oxygen and carbon dioxide analyzers. A baseline measure is typically taken for 5 minutes in sitting before taking measurements during a period of walking.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9047b866c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29047b866c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t>Next we need to talk about </a:t>
            </a:r>
            <a:r>
              <a:rPr lang="en" sz="1200" b="1"/>
              <a:t>WHY</a:t>
            </a:r>
            <a:r>
              <a:rPr lang="en" sz="1200"/>
              <a:t> the researchers are doing this study. </a:t>
            </a:r>
            <a:endParaRPr sz="1200"/>
          </a:p>
          <a:p>
            <a:pPr marL="0" lvl="0" indent="0" algn="l" rtl="0">
              <a:lnSpc>
                <a:spcPct val="115000"/>
              </a:lnSpc>
              <a:spcBef>
                <a:spcPts val="1200"/>
              </a:spcBef>
              <a:spcAft>
                <a:spcPts val="0"/>
              </a:spcAft>
              <a:buNone/>
            </a:pPr>
            <a:r>
              <a:rPr lang="en" sz="1200"/>
              <a:t>There is limited research on how PD influences oxygen cost of walking. </a:t>
            </a:r>
            <a:endParaRPr sz="1200"/>
          </a:p>
          <a:p>
            <a:pPr marL="0" lvl="0" indent="0" algn="l" rtl="0">
              <a:lnSpc>
                <a:spcPct val="115000"/>
              </a:lnSpc>
              <a:spcBef>
                <a:spcPts val="1200"/>
              </a:spcBef>
              <a:spcAft>
                <a:spcPts val="0"/>
              </a:spcAft>
              <a:buNone/>
            </a:pPr>
            <a:r>
              <a:rPr lang="en" sz="1200"/>
              <a:t>Previous literature has shown that higher O2 cost of walking is associated with neurological disability, inactivity, and fatigue in people with MS. </a:t>
            </a:r>
            <a:endParaRPr sz="1200"/>
          </a:p>
          <a:p>
            <a:pPr marL="0" lvl="0" indent="0" algn="l" rtl="0">
              <a:lnSpc>
                <a:spcPct val="115000"/>
              </a:lnSpc>
              <a:spcBef>
                <a:spcPts val="1200"/>
              </a:spcBef>
              <a:spcAft>
                <a:spcPts val="0"/>
              </a:spcAft>
              <a:buNone/>
            </a:pPr>
            <a:r>
              <a:rPr lang="en" sz="1200"/>
              <a:t>This study by Maggioni et al found that in people with PD:</a:t>
            </a:r>
            <a:endParaRPr sz="1200"/>
          </a:p>
          <a:p>
            <a:pPr marL="457200" lvl="0" indent="-304800" algn="l" rtl="0">
              <a:lnSpc>
                <a:spcPct val="115000"/>
              </a:lnSpc>
              <a:spcBef>
                <a:spcPts val="1200"/>
              </a:spcBef>
              <a:spcAft>
                <a:spcPts val="0"/>
              </a:spcAft>
              <a:buSzPts val="1200"/>
              <a:buChar char="-"/>
            </a:pPr>
            <a:r>
              <a:rPr lang="en" sz="1200"/>
              <a:t>There was no significant difference in energy cost at self-selected speeds OR maximal speeds in people with PD compared to age-matched control subjects during over-ground walking</a:t>
            </a:r>
            <a:endParaRPr sz="1200"/>
          </a:p>
          <a:p>
            <a:pPr marL="457200" lvl="0" indent="-304800" algn="l" rtl="0">
              <a:lnSpc>
                <a:spcPct val="115000"/>
              </a:lnSpc>
              <a:spcBef>
                <a:spcPts val="0"/>
              </a:spcBef>
              <a:spcAft>
                <a:spcPts val="0"/>
              </a:spcAft>
              <a:buSzPts val="1200"/>
              <a:buChar char="-"/>
            </a:pPr>
            <a:r>
              <a:rPr lang="en" sz="1200"/>
              <a:t>These findings that found no significant difference between groups may be due to the fact that the participants were not sex-matched</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9451d14c4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9451d14c4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Roboto"/>
                <a:ea typeface="Roboto"/>
                <a:cs typeface="Roboto"/>
                <a:sym typeface="Roboto"/>
              </a:rPr>
              <a:t>This study found that people with PD had a significantly higher O2 cost of walking compared to age and sex-matched controls during treadmill walking at increased speeds.</a:t>
            </a:r>
            <a:endParaRPr sz="12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r>
              <a:rPr lang="en" sz="1200">
                <a:solidFill>
                  <a:schemeClr val="dk1"/>
                </a:solidFill>
                <a:latin typeface="Roboto"/>
                <a:ea typeface="Roboto"/>
                <a:cs typeface="Roboto"/>
                <a:sym typeface="Roboto"/>
              </a:rPr>
              <a:t>Ultimately, the researchers of the current article found a need for more research to be done </a:t>
            </a:r>
            <a:endParaRPr sz="1200">
              <a:solidFill>
                <a:schemeClr val="dk1"/>
              </a:solidFill>
              <a:latin typeface="Roboto"/>
              <a:ea typeface="Roboto"/>
              <a:cs typeface="Roboto"/>
              <a:sym typeface="Roboto"/>
            </a:endParaRPr>
          </a:p>
          <a:p>
            <a:pPr marL="457200" lvl="0" indent="-304800" algn="l" rtl="0">
              <a:lnSpc>
                <a:spcPct val="115000"/>
              </a:lnSpc>
              <a:spcBef>
                <a:spcPts val="1200"/>
              </a:spcBef>
              <a:spcAft>
                <a:spcPts val="0"/>
              </a:spcAft>
              <a:buClr>
                <a:schemeClr val="dk1"/>
              </a:buClr>
              <a:buSzPts val="1200"/>
              <a:buFont typeface="Roboto"/>
              <a:buChar char="-"/>
            </a:pPr>
            <a:r>
              <a:rPr lang="en" sz="1200">
                <a:solidFill>
                  <a:schemeClr val="dk1"/>
                </a:solidFill>
                <a:latin typeface="Roboto"/>
                <a:ea typeface="Roboto"/>
                <a:cs typeface="Roboto"/>
                <a:sym typeface="Roboto"/>
              </a:rPr>
              <a:t>specifically in people with PD </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to measure overground walking (not treadmill walking) because overground walking is more similar to everyday activity and everyday walking economy</a:t>
            </a:r>
            <a:endParaRPr sz="1200">
              <a:solidFill>
                <a:schemeClr val="dk1"/>
              </a:solidFill>
              <a:latin typeface="Roboto"/>
              <a:ea typeface="Roboto"/>
              <a:cs typeface="Roboto"/>
              <a:sym typeface="Roboto"/>
            </a:endParaRPr>
          </a:p>
          <a:p>
            <a:pPr marL="457200" lvl="0" indent="-304800" algn="l" rtl="0">
              <a:lnSpc>
                <a:spcPct val="115000"/>
              </a:lnSpc>
              <a:spcBef>
                <a:spcPts val="0"/>
              </a:spcBef>
              <a:spcAft>
                <a:spcPts val="0"/>
              </a:spcAft>
              <a:buClr>
                <a:schemeClr val="dk1"/>
              </a:buClr>
              <a:buSzPts val="1200"/>
              <a:buFont typeface="Roboto"/>
              <a:buChar char="-"/>
            </a:pPr>
            <a:r>
              <a:rPr lang="en" sz="1200">
                <a:solidFill>
                  <a:schemeClr val="dk1"/>
                </a:solidFill>
                <a:latin typeface="Roboto"/>
                <a:ea typeface="Roboto"/>
                <a:cs typeface="Roboto"/>
                <a:sym typeface="Roboto"/>
              </a:rPr>
              <a:t>and to control for age </a:t>
            </a:r>
            <a:r>
              <a:rPr lang="en" sz="1200" u="sng">
                <a:solidFill>
                  <a:schemeClr val="dk1"/>
                </a:solidFill>
                <a:latin typeface="Roboto"/>
                <a:ea typeface="Roboto"/>
                <a:cs typeface="Roboto"/>
                <a:sym typeface="Roboto"/>
              </a:rPr>
              <a:t>AND</a:t>
            </a:r>
            <a:r>
              <a:rPr lang="en" sz="1200">
                <a:solidFill>
                  <a:schemeClr val="dk1"/>
                </a:solidFill>
                <a:latin typeface="Roboto"/>
                <a:ea typeface="Roboto"/>
                <a:cs typeface="Roboto"/>
                <a:sym typeface="Roboto"/>
              </a:rPr>
              <a:t> sex</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9451d14c4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9451d14c4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So that leads us to this articles’ research question: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Does O2 cost of walking differ between people with PD and age and sex-matched controls?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researchers hypothesized three things:</a:t>
            </a:r>
            <a:endParaRPr sz="1200"/>
          </a:p>
          <a:p>
            <a:pPr marL="457200" lvl="0" indent="-304800" algn="l" rtl="0">
              <a:spcBef>
                <a:spcPts val="0"/>
              </a:spcBef>
              <a:spcAft>
                <a:spcPts val="0"/>
              </a:spcAft>
              <a:buSzPts val="1200"/>
              <a:buAutoNum type="arabicParenR"/>
            </a:pPr>
            <a:r>
              <a:rPr lang="en" sz="1200"/>
              <a:t>There would be slower walking speeds but higher oxygen consumption in people with PD </a:t>
            </a:r>
            <a:endParaRPr sz="1200"/>
          </a:p>
          <a:p>
            <a:pPr marL="457200" lvl="0" indent="-304800" algn="l" rtl="0">
              <a:spcBef>
                <a:spcPts val="0"/>
              </a:spcBef>
              <a:spcAft>
                <a:spcPts val="0"/>
              </a:spcAft>
              <a:buSzPts val="1200"/>
              <a:buAutoNum type="arabicParenR"/>
            </a:pPr>
            <a:r>
              <a:rPr lang="en" sz="1200"/>
              <a:t>Higher oxygen cost of walking in people with PD</a:t>
            </a:r>
            <a:endParaRPr sz="1200"/>
          </a:p>
          <a:p>
            <a:pPr marL="457200" lvl="0" indent="-304800" algn="l" rtl="0">
              <a:spcBef>
                <a:spcPts val="0"/>
              </a:spcBef>
              <a:spcAft>
                <a:spcPts val="0"/>
              </a:spcAft>
              <a:buSzPts val="1200"/>
              <a:buAutoNum type="arabicParenR"/>
            </a:pPr>
            <a:r>
              <a:rPr lang="en" sz="1200"/>
              <a:t>And people with worse gait alterations would have higher oxygen cost of walking</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0" y="0"/>
            <a:ext cx="9144000" cy="2879400"/>
          </a:xfrm>
          <a:prstGeom prst="rect">
            <a:avLst/>
          </a:prstGeom>
          <a:solidFill>
            <a:srgbClr val="CFE2F3"/>
          </a:solidFill>
        </p:spPr>
        <p:txBody>
          <a:bodyPr spcFirstLastPara="1" wrap="square" lIns="91425" tIns="91425" rIns="91425" bIns="91425" anchor="b" anchorCtr="0">
            <a:noAutofit/>
          </a:bodyPr>
          <a:lstStyle/>
          <a:p>
            <a:pPr marL="0" lvl="0" indent="0" algn="ctr" rtl="0">
              <a:spcBef>
                <a:spcPts val="0"/>
              </a:spcBef>
              <a:spcAft>
                <a:spcPts val="0"/>
              </a:spcAft>
              <a:buNone/>
            </a:pPr>
            <a:r>
              <a:rPr lang="en" sz="3800" b="1">
                <a:latin typeface="Roboto"/>
                <a:ea typeface="Roboto"/>
                <a:cs typeface="Roboto"/>
                <a:sym typeface="Roboto"/>
              </a:rPr>
              <a:t>Oxygen Cost of Over-Ground Walking in Persons with Mild to Moderate Parkinson’s Disease</a:t>
            </a:r>
            <a:endParaRPr sz="3800" b="1">
              <a:latin typeface="Roboto"/>
              <a:ea typeface="Roboto"/>
              <a:cs typeface="Roboto"/>
              <a:sym typeface="Roboto"/>
            </a:endParaRPr>
          </a:p>
        </p:txBody>
      </p:sp>
      <p:sp>
        <p:nvSpPr>
          <p:cNvPr id="55" name="Google Shape;55;p13"/>
          <p:cNvSpPr txBox="1">
            <a:spLocks noGrp="1"/>
          </p:cNvSpPr>
          <p:nvPr>
            <p:ph type="subTitle" idx="1"/>
          </p:nvPr>
        </p:nvSpPr>
        <p:spPr>
          <a:xfrm>
            <a:off x="252775" y="30318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500">
                <a:solidFill>
                  <a:schemeClr val="dk1"/>
                </a:solidFill>
                <a:latin typeface="Roboto"/>
                <a:ea typeface="Roboto"/>
                <a:cs typeface="Roboto"/>
                <a:sym typeface="Roboto"/>
              </a:rPr>
              <a:t>Brynne Gould, SPT</a:t>
            </a:r>
            <a:endParaRPr sz="2500">
              <a:solidFill>
                <a:schemeClr val="dk1"/>
              </a:solidFill>
              <a:latin typeface="Roboto"/>
              <a:ea typeface="Roboto"/>
              <a:cs typeface="Roboto"/>
              <a:sym typeface="Roboto"/>
            </a:endParaRPr>
          </a:p>
        </p:txBody>
      </p:sp>
      <p:pic>
        <p:nvPicPr>
          <p:cNvPr id="56" name="Google Shape;56;p13"/>
          <p:cNvPicPr preferRelativeResize="0"/>
          <p:nvPr/>
        </p:nvPicPr>
        <p:blipFill>
          <a:blip r:embed="rId3">
            <a:alphaModFix/>
          </a:blip>
          <a:stretch>
            <a:fillRect/>
          </a:stretch>
        </p:blipFill>
        <p:spPr>
          <a:xfrm>
            <a:off x="5904902" y="4362708"/>
            <a:ext cx="3162173" cy="714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1">
                <a:latin typeface="Roboto"/>
                <a:ea typeface="Roboto"/>
                <a:cs typeface="Roboto"/>
                <a:sym typeface="Roboto"/>
              </a:rPr>
              <a:t>Methods</a:t>
            </a:r>
            <a:endParaRPr sz="4200" b="1">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p:nvPr/>
        </p:nvSpPr>
        <p:spPr>
          <a:xfrm>
            <a:off x="478500" y="175650"/>
            <a:ext cx="2958000" cy="859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Participants</a:t>
            </a:r>
            <a:endParaRPr sz="2500"/>
          </a:p>
        </p:txBody>
      </p:sp>
      <p:sp>
        <p:nvSpPr>
          <p:cNvPr id="121" name="Google Shape;121;p23"/>
          <p:cNvSpPr/>
          <p:nvPr/>
        </p:nvSpPr>
        <p:spPr>
          <a:xfrm>
            <a:off x="3844450" y="175650"/>
            <a:ext cx="4757400" cy="859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Inclusion and Exclusion Criteria</a:t>
            </a:r>
            <a:endParaRPr sz="2500"/>
          </a:p>
        </p:txBody>
      </p:sp>
      <p:sp>
        <p:nvSpPr>
          <p:cNvPr id="122" name="Google Shape;122;p23"/>
          <p:cNvSpPr txBox="1"/>
          <p:nvPr/>
        </p:nvSpPr>
        <p:spPr>
          <a:xfrm>
            <a:off x="311700" y="1162350"/>
            <a:ext cx="3124800" cy="14094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Char char="●"/>
            </a:pPr>
            <a:r>
              <a:rPr lang="en" sz="1500">
                <a:solidFill>
                  <a:schemeClr val="dk1"/>
                </a:solidFill>
              </a:rPr>
              <a:t>31 individuals with mild to moderate PD</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31 age and sex-matched healthy controls</a:t>
            </a:r>
            <a:endParaRPr sz="1500">
              <a:solidFill>
                <a:schemeClr val="dk1"/>
              </a:solidFill>
            </a:endParaRPr>
          </a:p>
        </p:txBody>
      </p:sp>
      <p:sp>
        <p:nvSpPr>
          <p:cNvPr id="123" name="Google Shape;123;p23"/>
          <p:cNvSpPr txBox="1"/>
          <p:nvPr/>
        </p:nvSpPr>
        <p:spPr>
          <a:xfrm>
            <a:off x="3771375" y="1035450"/>
            <a:ext cx="5076600" cy="403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450" b="1"/>
              <a:t>Inclusion criteria for PD group:</a:t>
            </a:r>
            <a:endParaRPr sz="1450" b="1"/>
          </a:p>
          <a:p>
            <a:pPr marL="457200" lvl="0" indent="-320675" algn="l" rtl="0">
              <a:spcBef>
                <a:spcPts val="0"/>
              </a:spcBef>
              <a:spcAft>
                <a:spcPts val="0"/>
              </a:spcAft>
              <a:buSzPts val="1450"/>
              <a:buChar char="●"/>
            </a:pPr>
            <a:r>
              <a:rPr lang="en" sz="1450"/>
              <a:t>diagnosis of idiopathic PD</a:t>
            </a:r>
            <a:endParaRPr sz="1450"/>
          </a:p>
          <a:p>
            <a:pPr marL="457200" lvl="0" indent="-320675" algn="l" rtl="0">
              <a:spcBef>
                <a:spcPts val="0"/>
              </a:spcBef>
              <a:spcAft>
                <a:spcPts val="0"/>
              </a:spcAft>
              <a:buSzPts val="1450"/>
              <a:buChar char="●"/>
            </a:pPr>
            <a:r>
              <a:rPr lang="en" sz="1450"/>
              <a:t>age  50-74 years old</a:t>
            </a:r>
            <a:endParaRPr sz="1450"/>
          </a:p>
          <a:p>
            <a:pPr marL="457200" lvl="0" indent="-320675" algn="l" rtl="0">
              <a:spcBef>
                <a:spcPts val="0"/>
              </a:spcBef>
              <a:spcAft>
                <a:spcPts val="0"/>
              </a:spcAft>
              <a:buSzPts val="1450"/>
              <a:buChar char="●"/>
            </a:pPr>
            <a:r>
              <a:rPr lang="en" sz="1450"/>
              <a:t>H&amp;Y Stage 2 - 3 </a:t>
            </a:r>
            <a:endParaRPr sz="1450"/>
          </a:p>
          <a:p>
            <a:pPr marL="457200" lvl="0" indent="-320675" algn="l" rtl="0">
              <a:spcBef>
                <a:spcPts val="0"/>
              </a:spcBef>
              <a:spcAft>
                <a:spcPts val="0"/>
              </a:spcAft>
              <a:buSzPts val="1450"/>
              <a:buChar char="●"/>
            </a:pPr>
            <a:r>
              <a:rPr lang="en" sz="1450"/>
              <a:t>Ability to walk independently without assistive device</a:t>
            </a:r>
            <a:endParaRPr sz="1450"/>
          </a:p>
          <a:p>
            <a:pPr marL="0" lvl="0" indent="0" algn="l" rtl="0">
              <a:spcBef>
                <a:spcPts val="0"/>
              </a:spcBef>
              <a:spcAft>
                <a:spcPts val="0"/>
              </a:spcAft>
              <a:buNone/>
            </a:pPr>
            <a:endParaRPr sz="1450"/>
          </a:p>
          <a:p>
            <a:pPr marL="0" lvl="0" indent="0" algn="l" rtl="0">
              <a:spcBef>
                <a:spcPts val="0"/>
              </a:spcBef>
              <a:spcAft>
                <a:spcPts val="0"/>
              </a:spcAft>
              <a:buNone/>
            </a:pPr>
            <a:r>
              <a:rPr lang="en" sz="1450" b="1"/>
              <a:t>Inclusion criteria for control group:</a:t>
            </a:r>
            <a:endParaRPr sz="1450" b="1"/>
          </a:p>
          <a:p>
            <a:pPr marL="457200" lvl="0" indent="-320675" algn="l" rtl="0">
              <a:spcBef>
                <a:spcPts val="0"/>
              </a:spcBef>
              <a:spcAft>
                <a:spcPts val="0"/>
              </a:spcAft>
              <a:buSzPts val="1450"/>
              <a:buChar char="●"/>
            </a:pPr>
            <a:r>
              <a:rPr lang="en" sz="1450"/>
              <a:t>age 50-74 years old </a:t>
            </a:r>
            <a:endParaRPr sz="1450"/>
          </a:p>
          <a:p>
            <a:pPr marL="457200" lvl="0" indent="-320675" algn="l" rtl="0">
              <a:spcBef>
                <a:spcPts val="0"/>
              </a:spcBef>
              <a:spcAft>
                <a:spcPts val="0"/>
              </a:spcAft>
              <a:buSzPts val="1450"/>
              <a:buChar char="●"/>
            </a:pPr>
            <a:r>
              <a:rPr lang="en" sz="1450"/>
              <a:t>Healthy (no cardiovascular, neuromuscular, and/or pulmonary disease)</a:t>
            </a:r>
            <a:endParaRPr sz="1450"/>
          </a:p>
          <a:p>
            <a:pPr marL="457200" lvl="0" indent="-320675" algn="l" rtl="0">
              <a:spcBef>
                <a:spcPts val="0"/>
              </a:spcBef>
              <a:spcAft>
                <a:spcPts val="0"/>
              </a:spcAft>
              <a:buSzPts val="1450"/>
              <a:buChar char="●"/>
            </a:pPr>
            <a:r>
              <a:rPr lang="en" sz="1450"/>
              <a:t>Ability to walk independently without assistive device</a:t>
            </a:r>
            <a:endParaRPr sz="1450"/>
          </a:p>
          <a:p>
            <a:pPr marL="0" lvl="0" indent="0" algn="l" rtl="0">
              <a:spcBef>
                <a:spcPts val="0"/>
              </a:spcBef>
              <a:spcAft>
                <a:spcPts val="0"/>
              </a:spcAft>
              <a:buNone/>
            </a:pPr>
            <a:endParaRPr sz="1450"/>
          </a:p>
          <a:p>
            <a:pPr marL="0" lvl="0" indent="0" algn="l" rtl="0">
              <a:spcBef>
                <a:spcPts val="0"/>
              </a:spcBef>
              <a:spcAft>
                <a:spcPts val="0"/>
              </a:spcAft>
              <a:buNone/>
            </a:pPr>
            <a:r>
              <a:rPr lang="en" sz="1450" b="1"/>
              <a:t>Exclusion criteria:</a:t>
            </a:r>
            <a:endParaRPr sz="1450" b="1"/>
          </a:p>
          <a:p>
            <a:pPr marL="457200" lvl="0" indent="-320675" algn="l" rtl="0">
              <a:spcBef>
                <a:spcPts val="0"/>
              </a:spcBef>
              <a:spcAft>
                <a:spcPts val="0"/>
              </a:spcAft>
              <a:buSzPts val="1450"/>
              <a:buChar char="●"/>
            </a:pPr>
            <a:r>
              <a:rPr lang="en" sz="1450"/>
              <a:t>People with PD who were not responsive to dopaminergic medication or had motor impairments due to stroke or neuroleptic medication</a:t>
            </a:r>
            <a:endParaRPr sz="1450"/>
          </a:p>
          <a:p>
            <a:pPr marL="457200" lvl="0" indent="-320675" algn="l" rtl="0">
              <a:spcBef>
                <a:spcPts val="0"/>
              </a:spcBef>
              <a:spcAft>
                <a:spcPts val="0"/>
              </a:spcAft>
              <a:buSzPts val="1450"/>
              <a:buChar char="●"/>
            </a:pPr>
            <a:r>
              <a:rPr lang="en" sz="1450"/>
              <a:t>Presence of metabolic disorder such as diabetes</a:t>
            </a:r>
            <a:endParaRPr sz="14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p:nvPr/>
        </p:nvSpPr>
        <p:spPr>
          <a:xfrm>
            <a:off x="438875" y="223825"/>
            <a:ext cx="3107100" cy="9012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Measures</a:t>
            </a:r>
            <a:endParaRPr sz="2500"/>
          </a:p>
        </p:txBody>
      </p:sp>
      <p:sp>
        <p:nvSpPr>
          <p:cNvPr id="129" name="Google Shape;129;p24"/>
          <p:cNvSpPr txBox="1"/>
          <p:nvPr/>
        </p:nvSpPr>
        <p:spPr>
          <a:xfrm>
            <a:off x="311700" y="1311475"/>
            <a:ext cx="6430800" cy="2736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Baseline oxygen consumption (VO2) for 5 minutes in sitting</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Steady state VO2 = (VO2 in last 3 minutes of walking - resting VO2)</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solidFill>
                  <a:schemeClr val="dk1"/>
                </a:solidFill>
              </a:rPr>
              <a:t>O2 cost of walking using the OXYCON Mobile = net steady state VO2 / kg / speed (ml / kg / m)</a:t>
            </a:r>
            <a:endParaRPr sz="1500">
              <a:solidFill>
                <a:schemeClr val="dk1"/>
              </a:solidFill>
            </a:endParaRPr>
          </a:p>
          <a:p>
            <a:pPr marL="457200" lvl="0" indent="0" algn="l" rtl="0">
              <a:spcBef>
                <a:spcPts val="0"/>
              </a:spcBef>
              <a:spcAft>
                <a:spcPts val="0"/>
              </a:spcAft>
              <a:buNone/>
            </a:pPr>
            <a:endParaRPr sz="1500">
              <a:solidFill>
                <a:schemeClr val="dk1"/>
              </a:solidFill>
              <a:highlight>
                <a:schemeClr val="accent6"/>
              </a:highlight>
            </a:endParaRPr>
          </a:p>
          <a:p>
            <a:pPr marL="457200" lvl="0" indent="-323850" algn="l" rtl="0">
              <a:spcBef>
                <a:spcPts val="0"/>
              </a:spcBef>
              <a:spcAft>
                <a:spcPts val="0"/>
              </a:spcAft>
              <a:buSzPts val="1500"/>
              <a:buChar char="●"/>
            </a:pPr>
            <a:r>
              <a:rPr lang="en" sz="1500"/>
              <a:t>Walking speed (meters / minute)</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Stride length</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Cadence</a:t>
            </a:r>
            <a:endParaRPr sz="1500"/>
          </a:p>
        </p:txBody>
      </p:sp>
      <p:pic>
        <p:nvPicPr>
          <p:cNvPr id="130" name="Google Shape;130;p24"/>
          <p:cNvPicPr preferRelativeResize="0"/>
          <p:nvPr/>
        </p:nvPicPr>
        <p:blipFill rotWithShape="1">
          <a:blip r:embed="rId3">
            <a:alphaModFix/>
          </a:blip>
          <a:srcRect l="39529"/>
          <a:stretch/>
        </p:blipFill>
        <p:spPr>
          <a:xfrm>
            <a:off x="6532325" y="2571750"/>
            <a:ext cx="2122851" cy="23257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p:nvPr/>
        </p:nvSpPr>
        <p:spPr>
          <a:xfrm>
            <a:off x="631975" y="210650"/>
            <a:ext cx="3538500" cy="835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Statistical Analysis</a:t>
            </a:r>
            <a:endParaRPr sz="2500"/>
          </a:p>
        </p:txBody>
      </p:sp>
      <p:sp>
        <p:nvSpPr>
          <p:cNvPr id="136" name="Google Shape;136;p25"/>
          <p:cNvSpPr txBox="1"/>
          <p:nvPr/>
        </p:nvSpPr>
        <p:spPr>
          <a:xfrm>
            <a:off x="631975" y="1276350"/>
            <a:ext cx="7721700" cy="3463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2 x 12 mixed-factor ANOVA on VO2 for 12 30-second time points </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Independent samples t-test for walking speed, stride length, cadence, distance, resting VO2, steady state VO2, and O2 cost of walking between groups</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Pearson product-moment correlations for O2 cost of walking, stride length, and cadence</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p:nvPr/>
        </p:nvSpPr>
        <p:spPr>
          <a:xfrm>
            <a:off x="525450" y="121600"/>
            <a:ext cx="3271800" cy="835800"/>
          </a:xfrm>
          <a:prstGeom prst="rect">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Procedure</a:t>
            </a:r>
            <a:endParaRPr sz="2500"/>
          </a:p>
        </p:txBody>
      </p:sp>
      <p:sp>
        <p:nvSpPr>
          <p:cNvPr id="142" name="Google Shape;142;p26"/>
          <p:cNvSpPr txBox="1"/>
          <p:nvPr/>
        </p:nvSpPr>
        <p:spPr>
          <a:xfrm>
            <a:off x="525450" y="1048575"/>
            <a:ext cx="7717500" cy="33141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SzPts val="1500"/>
              <a:buChar char="●"/>
            </a:pPr>
            <a:r>
              <a:rPr lang="en" sz="1500"/>
              <a:t>All data was completed in a single visit</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Informed consent</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Demographic and clinical information </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Physical Activity Readiness Questionnaire</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BP measurement at rest</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Motor Examination of the Unified Parkinson’s Disease Rating Scale</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Height and weight measurement</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Measurement of resting metabolic rate</a:t>
            </a:r>
            <a:endParaRPr sz="1500"/>
          </a:p>
          <a:p>
            <a:pPr marL="457200" lvl="0" indent="0" algn="l" rtl="0">
              <a:spcBef>
                <a:spcPts val="0"/>
              </a:spcBef>
              <a:spcAft>
                <a:spcPts val="0"/>
              </a:spcAft>
              <a:buNone/>
            </a:pPr>
            <a:endParaRPr sz="1500"/>
          </a:p>
          <a:p>
            <a:pPr marL="457200" lvl="0" indent="-323850" algn="l" rtl="0">
              <a:spcBef>
                <a:spcPts val="0"/>
              </a:spcBef>
              <a:spcAft>
                <a:spcPts val="0"/>
              </a:spcAft>
              <a:buSzPts val="1500"/>
              <a:buChar char="●"/>
            </a:pPr>
            <a:r>
              <a:rPr lang="en" sz="1500"/>
              <a:t>6 minute walking bout at normal comfortable pace</a:t>
            </a:r>
            <a:endParaRPr sz="15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1">
                <a:latin typeface="Roboto"/>
                <a:ea typeface="Roboto"/>
                <a:cs typeface="Roboto"/>
                <a:sym typeface="Roboto"/>
              </a:rPr>
              <a:t>Results</a:t>
            </a:r>
            <a:endParaRPr sz="4200" b="1">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8"/>
          <p:cNvPicPr preferRelativeResize="0"/>
          <p:nvPr/>
        </p:nvPicPr>
        <p:blipFill>
          <a:blip r:embed="rId3">
            <a:alphaModFix/>
          </a:blip>
          <a:stretch>
            <a:fillRect/>
          </a:stretch>
        </p:blipFill>
        <p:spPr>
          <a:xfrm>
            <a:off x="566263" y="152400"/>
            <a:ext cx="8011467" cy="4838701"/>
          </a:xfrm>
          <a:prstGeom prst="rect">
            <a:avLst/>
          </a:prstGeom>
          <a:noFill/>
          <a:ln>
            <a:noFill/>
          </a:ln>
        </p:spPr>
      </p:pic>
      <p:sp>
        <p:nvSpPr>
          <p:cNvPr id="153" name="Google Shape;153;p28"/>
          <p:cNvSpPr/>
          <p:nvPr/>
        </p:nvSpPr>
        <p:spPr>
          <a:xfrm>
            <a:off x="4662225" y="1554075"/>
            <a:ext cx="401100" cy="1537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9"/>
          <p:cNvPicPr preferRelativeResize="0"/>
          <p:nvPr/>
        </p:nvPicPr>
        <p:blipFill>
          <a:blip r:embed="rId3">
            <a:alphaModFix/>
          </a:blip>
          <a:stretch>
            <a:fillRect/>
          </a:stretch>
        </p:blipFill>
        <p:spPr>
          <a:xfrm>
            <a:off x="1272875" y="152400"/>
            <a:ext cx="6598227" cy="4838700"/>
          </a:xfrm>
          <a:prstGeom prst="rect">
            <a:avLst/>
          </a:prstGeom>
          <a:noFill/>
          <a:ln>
            <a:noFill/>
          </a:ln>
        </p:spPr>
      </p:pic>
      <p:grpSp>
        <p:nvGrpSpPr>
          <p:cNvPr id="159" name="Google Shape;159;p29"/>
          <p:cNvGrpSpPr/>
          <p:nvPr/>
        </p:nvGrpSpPr>
        <p:grpSpPr>
          <a:xfrm>
            <a:off x="4344725" y="1203150"/>
            <a:ext cx="1955200" cy="2005200"/>
            <a:chOff x="4344725" y="1203150"/>
            <a:chExt cx="1955200" cy="2005200"/>
          </a:xfrm>
        </p:grpSpPr>
        <p:grpSp>
          <p:nvGrpSpPr>
            <p:cNvPr id="160" name="Google Shape;160;p29"/>
            <p:cNvGrpSpPr/>
            <p:nvPr/>
          </p:nvGrpSpPr>
          <p:grpSpPr>
            <a:xfrm>
              <a:off x="4344725" y="1203150"/>
              <a:ext cx="434400" cy="2005200"/>
              <a:chOff x="4344725" y="1203150"/>
              <a:chExt cx="434400" cy="2005200"/>
            </a:xfrm>
          </p:grpSpPr>
          <p:sp>
            <p:nvSpPr>
              <p:cNvPr id="161" name="Google Shape;161;p29"/>
              <p:cNvSpPr/>
              <p:nvPr/>
            </p:nvSpPr>
            <p:spPr>
              <a:xfrm>
                <a:off x="4344725" y="1203150"/>
                <a:ext cx="434400" cy="384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62" name="Google Shape;162;p29"/>
              <p:cNvCxnSpPr/>
              <p:nvPr/>
            </p:nvCxnSpPr>
            <p:spPr>
              <a:xfrm>
                <a:off x="4571988" y="1587450"/>
                <a:ext cx="0" cy="1620900"/>
              </a:xfrm>
              <a:prstGeom prst="straightConnector1">
                <a:avLst/>
              </a:prstGeom>
              <a:noFill/>
              <a:ln w="28575" cap="flat" cmpd="sng">
                <a:solidFill>
                  <a:srgbClr val="FF0000"/>
                </a:solidFill>
                <a:prstDash val="solid"/>
                <a:round/>
                <a:headEnd type="none" w="med" len="med"/>
                <a:tailEnd type="none" w="med" len="med"/>
              </a:ln>
            </p:spPr>
          </p:cxnSp>
        </p:grpSp>
        <p:sp>
          <p:nvSpPr>
            <p:cNvPr id="163" name="Google Shape;163;p29"/>
            <p:cNvSpPr txBox="1"/>
            <p:nvPr/>
          </p:nvSpPr>
          <p:spPr>
            <a:xfrm>
              <a:off x="4662225" y="2571750"/>
              <a:ext cx="1637700" cy="55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a:solidFill>
                    <a:srgbClr val="FF0000"/>
                  </a:solidFill>
                  <a:latin typeface="Roboto"/>
                  <a:ea typeface="Roboto"/>
                  <a:cs typeface="Roboto"/>
                  <a:sym typeface="Roboto"/>
                </a:rPr>
                <a:t>~ 160 seconds</a:t>
              </a:r>
              <a:endParaRPr sz="1500" b="1">
                <a:solidFill>
                  <a:srgbClr val="FF0000"/>
                </a:solidFill>
                <a:latin typeface="Roboto"/>
                <a:ea typeface="Roboto"/>
                <a:cs typeface="Roboto"/>
                <a:sym typeface="Roboto"/>
              </a:endParaRPr>
            </a:p>
            <a:p>
              <a:pPr marL="0" lvl="0" indent="0" algn="l" rtl="0">
                <a:spcBef>
                  <a:spcPts val="0"/>
                </a:spcBef>
                <a:spcAft>
                  <a:spcPts val="0"/>
                </a:spcAft>
                <a:buNone/>
              </a:pPr>
              <a:r>
                <a:rPr lang="en" sz="1500" b="1">
                  <a:solidFill>
                    <a:srgbClr val="FF0000"/>
                  </a:solidFill>
                  <a:latin typeface="Roboto"/>
                  <a:ea typeface="Roboto"/>
                  <a:cs typeface="Roboto"/>
                  <a:sym typeface="Roboto"/>
                </a:rPr>
                <a:t>Or 2.7 minutes</a:t>
              </a:r>
              <a:endParaRPr sz="1500" b="1">
                <a:solidFill>
                  <a:srgbClr val="FF0000"/>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68" name="Google Shape;168;p30"/>
          <p:cNvPicPr preferRelativeResize="0"/>
          <p:nvPr/>
        </p:nvPicPr>
        <p:blipFill>
          <a:blip r:embed="rId3">
            <a:alphaModFix/>
          </a:blip>
          <a:stretch>
            <a:fillRect/>
          </a:stretch>
        </p:blipFill>
        <p:spPr>
          <a:xfrm>
            <a:off x="563188" y="152400"/>
            <a:ext cx="8017613" cy="4838700"/>
          </a:xfrm>
          <a:prstGeom prst="rect">
            <a:avLst/>
          </a:prstGeom>
          <a:noFill/>
          <a:ln>
            <a:noFill/>
          </a:ln>
        </p:spPr>
      </p:pic>
      <p:sp>
        <p:nvSpPr>
          <p:cNvPr id="169" name="Google Shape;169;p30"/>
          <p:cNvSpPr/>
          <p:nvPr/>
        </p:nvSpPr>
        <p:spPr>
          <a:xfrm>
            <a:off x="746125" y="3603625"/>
            <a:ext cx="5143500" cy="317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30"/>
          <p:cNvSpPr/>
          <p:nvPr/>
        </p:nvSpPr>
        <p:spPr>
          <a:xfrm>
            <a:off x="746125" y="2089150"/>
            <a:ext cx="5143500" cy="3174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71" name="Google Shape;171;p30"/>
          <p:cNvGrpSpPr/>
          <p:nvPr/>
        </p:nvGrpSpPr>
        <p:grpSpPr>
          <a:xfrm>
            <a:off x="3308000" y="1789150"/>
            <a:ext cx="785100" cy="1814475"/>
            <a:chOff x="3308000" y="1789150"/>
            <a:chExt cx="785100" cy="1814475"/>
          </a:xfrm>
        </p:grpSpPr>
        <p:sp>
          <p:nvSpPr>
            <p:cNvPr id="172" name="Google Shape;172;p30"/>
            <p:cNvSpPr/>
            <p:nvPr/>
          </p:nvSpPr>
          <p:spPr>
            <a:xfrm>
              <a:off x="3308000" y="1789150"/>
              <a:ext cx="785100" cy="317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30"/>
            <p:cNvSpPr/>
            <p:nvPr/>
          </p:nvSpPr>
          <p:spPr>
            <a:xfrm>
              <a:off x="3308000" y="3286225"/>
              <a:ext cx="785100" cy="317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152400" y="789400"/>
            <a:ext cx="8839200" cy="3564695"/>
          </a:xfrm>
          <a:prstGeom prst="rect">
            <a:avLst/>
          </a:prstGeom>
          <a:noFill/>
          <a:ln>
            <a:noFill/>
          </a:ln>
        </p:spPr>
      </p:pic>
      <p:sp>
        <p:nvSpPr>
          <p:cNvPr id="179" name="Google Shape;179;p31"/>
          <p:cNvSpPr/>
          <p:nvPr/>
        </p:nvSpPr>
        <p:spPr>
          <a:xfrm>
            <a:off x="1876425" y="2571750"/>
            <a:ext cx="682500" cy="3333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311700" y="624425"/>
            <a:ext cx="8520600" cy="4191000"/>
          </a:xfrm>
          <a:prstGeom prst="rect">
            <a:avLst/>
          </a:prstGeom>
        </p:spPr>
        <p:txBody>
          <a:bodyPr spcFirstLastPara="1" wrap="square" lIns="91425" tIns="91425" rIns="91425" bIns="91425" anchor="t" anchorCtr="0">
            <a:normAutofit lnSpcReduction="10000"/>
          </a:bodyPr>
          <a:lstStyle/>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Background - Who, What, and Why?</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Research Question</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Methods</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Results</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Strengths and Limitations</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Clinical Application &amp; Future Research</a:t>
            </a:r>
            <a:endParaRPr sz="2500" b="1">
              <a:solidFill>
                <a:schemeClr val="dk1"/>
              </a:solidFill>
              <a:latin typeface="Roboto"/>
              <a:ea typeface="Roboto"/>
              <a:cs typeface="Roboto"/>
              <a:sym typeface="Roboto"/>
            </a:endParaRPr>
          </a:p>
          <a:p>
            <a:pPr marL="457200" lvl="0" indent="-387350" algn="l" rtl="0">
              <a:lnSpc>
                <a:spcPct val="165000"/>
              </a:lnSpc>
              <a:spcBef>
                <a:spcPts val="0"/>
              </a:spcBef>
              <a:spcAft>
                <a:spcPts val="0"/>
              </a:spcAft>
              <a:buClr>
                <a:schemeClr val="dk1"/>
              </a:buClr>
              <a:buSzPts val="2500"/>
              <a:buFont typeface="Roboto"/>
              <a:buAutoNum type="arabicPeriod"/>
            </a:pPr>
            <a:r>
              <a:rPr lang="en" sz="2500" b="1">
                <a:solidFill>
                  <a:schemeClr val="dk1"/>
                </a:solidFill>
                <a:latin typeface="Roboto"/>
                <a:ea typeface="Roboto"/>
                <a:cs typeface="Roboto"/>
                <a:sym typeface="Roboto"/>
              </a:rPr>
              <a:t>Questions</a:t>
            </a:r>
            <a:endParaRPr sz="2500" b="1">
              <a:solidFill>
                <a:schemeClr val="dk1"/>
              </a:solidFill>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1">
                <a:latin typeface="Roboto"/>
                <a:ea typeface="Roboto"/>
                <a:cs typeface="Roboto"/>
                <a:sym typeface="Roboto"/>
              </a:rPr>
              <a:t>Strengths and Limitations</a:t>
            </a:r>
            <a:endParaRPr sz="4200" b="1">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3"/>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Limitations</a:t>
            </a:r>
            <a:endParaRPr b="1">
              <a:latin typeface="Roboto"/>
              <a:ea typeface="Roboto"/>
              <a:cs typeface="Roboto"/>
              <a:sym typeface="Roboto"/>
            </a:endParaRPr>
          </a:p>
        </p:txBody>
      </p:sp>
      <p:sp>
        <p:nvSpPr>
          <p:cNvPr id="190" name="Google Shape;190;p33"/>
          <p:cNvSpPr txBox="1">
            <a:spLocks noGrp="1"/>
          </p:cNvSpPr>
          <p:nvPr>
            <p:ph type="body" idx="1"/>
          </p:nvPr>
        </p:nvSpPr>
        <p:spPr>
          <a:xfrm>
            <a:off x="311700" y="1152475"/>
            <a:ext cx="8520600" cy="38418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100000"/>
              </a:lnSpc>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Generalizability - population is limited to ambulatory individuals with PD H&amp;Y stage 2 - 3 </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25755" algn="l" rtl="0">
              <a:lnSpc>
                <a:spcPct val="100000"/>
              </a:lnSpc>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Medications - ON vs OFF</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25755" algn="l" rtl="0">
              <a:lnSpc>
                <a:spcPct val="100000"/>
              </a:lnSpc>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What is clinically meaningful change in O2 cost of walking?</a:t>
            </a:r>
            <a:endParaRPr>
              <a:solidFill>
                <a:schemeClr val="dk1"/>
              </a:solidFill>
              <a:latin typeface="Roboto"/>
              <a:ea typeface="Roboto"/>
              <a:cs typeface="Roboto"/>
              <a:sym typeface="Roboto"/>
            </a:endParaRPr>
          </a:p>
          <a:p>
            <a:pPr marL="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25755" algn="l" rtl="0">
              <a:lnSpc>
                <a:spcPct val="100000"/>
              </a:lnSpc>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Limited background research on O2 cost of walking in people with PD </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25755" algn="l" rtl="0">
              <a:lnSpc>
                <a:spcPct val="100000"/>
              </a:lnSpc>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Potential confounding variables (physical inactivity)</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25755" algn="l" rtl="0">
              <a:lnSpc>
                <a:spcPct val="100000"/>
              </a:lnSpc>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Effect on O2 cost of walking at various walking speeds?</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Strengths</a:t>
            </a:r>
            <a:endParaRPr b="1">
              <a:latin typeface="Roboto"/>
              <a:ea typeface="Roboto"/>
              <a:cs typeface="Roboto"/>
              <a:sym typeface="Roboto"/>
            </a:endParaRPr>
          </a:p>
        </p:txBody>
      </p:sp>
      <p:sp>
        <p:nvSpPr>
          <p:cNvPr id="196" name="Google Shape;196;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Novel research</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42900" algn="l" rtl="0">
              <a:lnSpc>
                <a:spcPct val="100000"/>
              </a:lnSpc>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Controlled for age and sex with control subjects</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42900" algn="l" rtl="0">
              <a:lnSpc>
                <a:spcPct val="100000"/>
              </a:lnSpc>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Exclusion of individuals with metabolic conditions</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4200" b="1">
                <a:latin typeface="Roboto"/>
                <a:ea typeface="Roboto"/>
                <a:cs typeface="Roboto"/>
                <a:sym typeface="Roboto"/>
              </a:rPr>
              <a:t>Clinical Application &amp; Future Research</a:t>
            </a:r>
            <a:endParaRPr sz="4200"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Future Research</a:t>
            </a:r>
            <a:endParaRPr b="1">
              <a:latin typeface="Roboto"/>
              <a:ea typeface="Roboto"/>
              <a:cs typeface="Roboto"/>
              <a:sym typeface="Roboto"/>
            </a:endParaRPr>
          </a:p>
        </p:txBody>
      </p:sp>
      <p:sp>
        <p:nvSpPr>
          <p:cNvPr id="207" name="Google Shape;207;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Effect of medication on O2 cost of walking?</a:t>
            </a:r>
            <a:endParaRPr>
              <a:solidFill>
                <a:schemeClr val="dk1"/>
              </a:solidFill>
              <a:latin typeface="Roboto"/>
              <a:ea typeface="Roboto"/>
              <a:cs typeface="Roboto"/>
              <a:sym typeface="Roboto"/>
            </a:endParaRPr>
          </a:p>
          <a:p>
            <a:pPr marL="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42900" algn="l" rtl="0">
              <a:lnSpc>
                <a:spcPct val="100000"/>
              </a:lnSpc>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To what extent does reduced aerobic capacity, muscular weakness, or impaired balance impact O2 cost of walking?</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42900" algn="l" rtl="0">
              <a:lnSpc>
                <a:spcPct val="100000"/>
              </a:lnSpc>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What other gait parameters are associated with higher O2 cost of walking in people with PD?</a:t>
            </a: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Clinical Application</a:t>
            </a:r>
            <a:endParaRPr b="1">
              <a:latin typeface="Roboto"/>
              <a:ea typeface="Roboto"/>
              <a:cs typeface="Roboto"/>
              <a:sym typeface="Roboto"/>
            </a:endParaRPr>
          </a:p>
        </p:txBody>
      </p:sp>
      <p:sp>
        <p:nvSpPr>
          <p:cNvPr id="213" name="Google Shape;21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People with PD have shorter stride length which is associated with with higher O2 cost of walking → this allows us to target stride length in interventions</a:t>
            </a:r>
            <a:endParaRPr>
              <a:solidFill>
                <a:schemeClr val="dk1"/>
              </a:solidFill>
              <a:latin typeface="Roboto"/>
              <a:ea typeface="Roboto"/>
              <a:cs typeface="Roboto"/>
              <a:sym typeface="Roboto"/>
            </a:endParaRPr>
          </a:p>
          <a:p>
            <a:pPr marL="457200" lvl="0" indent="0" algn="l" rtl="0">
              <a:lnSpc>
                <a:spcPct val="100000"/>
              </a:lnSpc>
              <a:spcBef>
                <a:spcPts val="1200"/>
              </a:spcBef>
              <a:spcAft>
                <a:spcPts val="0"/>
              </a:spcAft>
              <a:buNone/>
            </a:pPr>
            <a:endParaRPr>
              <a:solidFill>
                <a:schemeClr val="dk1"/>
              </a:solidFill>
              <a:latin typeface="Roboto"/>
              <a:ea typeface="Roboto"/>
              <a:cs typeface="Roboto"/>
              <a:sym typeface="Roboto"/>
            </a:endParaRPr>
          </a:p>
          <a:p>
            <a:pPr marL="457200" lvl="0" indent="-342900" algn="l" rtl="0">
              <a:lnSpc>
                <a:spcPct val="100000"/>
              </a:lnSpc>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Worse walking economy may lead to declines in physical activity levels and reduced community participation → how do we intervene at the right time or with targeted interventions?</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0" algn="l" rtl="0">
              <a:spcBef>
                <a:spcPts val="1200"/>
              </a:spcBef>
              <a:spcAft>
                <a:spcPts val="1200"/>
              </a:spcAft>
              <a:buNone/>
            </a:pPr>
            <a:endParaRPr>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1">
                <a:latin typeface="Roboto"/>
                <a:ea typeface="Roboto"/>
                <a:cs typeface="Roboto"/>
                <a:sym typeface="Roboto"/>
              </a:rPr>
              <a:t>Questions?</a:t>
            </a:r>
            <a:endParaRPr sz="4200" b="1">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References</a:t>
            </a:r>
            <a:endParaRPr b="1">
              <a:latin typeface="Roboto"/>
              <a:ea typeface="Roboto"/>
              <a:cs typeface="Roboto"/>
              <a:sym typeface="Roboto"/>
            </a:endParaRPr>
          </a:p>
        </p:txBody>
      </p:sp>
      <p:sp>
        <p:nvSpPr>
          <p:cNvPr id="224" name="Google Shape;224;p39"/>
          <p:cNvSpPr txBox="1">
            <a:spLocks noGrp="1"/>
          </p:cNvSpPr>
          <p:nvPr>
            <p:ph type="body" idx="1"/>
          </p:nvPr>
        </p:nvSpPr>
        <p:spPr>
          <a:xfrm>
            <a:off x="311700" y="1152475"/>
            <a:ext cx="8520600" cy="4330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Jeng B, Cederberg KLJ, Lai B, Sasaki JE, Bamman MM, Motl RW. Oxygen cost of over-ground walking in persons with mild-to-moderate Parkinson's disease. </a:t>
            </a:r>
            <a:r>
              <a:rPr lang="en" sz="1500" i="1">
                <a:solidFill>
                  <a:schemeClr val="dk1"/>
                </a:solidFill>
                <a:latin typeface="Roboto"/>
                <a:ea typeface="Roboto"/>
                <a:cs typeface="Roboto"/>
                <a:sym typeface="Roboto"/>
              </a:rPr>
              <a:t>Gait Posture</a:t>
            </a:r>
            <a:r>
              <a:rPr lang="en" sz="1500">
                <a:solidFill>
                  <a:schemeClr val="dk1"/>
                </a:solidFill>
                <a:latin typeface="Roboto"/>
                <a:ea typeface="Roboto"/>
                <a:cs typeface="Roboto"/>
                <a:sym typeface="Roboto"/>
              </a:rPr>
              <a:t>. 2020;82:1-5. doi:10.1016/j.gaitpost.2020.08.108</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Maggioni MA, Veicsteinas A, Rampichini S, et al. Energy cost of spontaneous walking in Parkinson's disease patients. </a:t>
            </a:r>
            <a:r>
              <a:rPr lang="en" sz="1500" i="1">
                <a:solidFill>
                  <a:schemeClr val="dk1"/>
                </a:solidFill>
                <a:latin typeface="Roboto"/>
                <a:ea typeface="Roboto"/>
                <a:cs typeface="Roboto"/>
                <a:sym typeface="Roboto"/>
              </a:rPr>
              <a:t>Neurol Sci</a:t>
            </a:r>
            <a:r>
              <a:rPr lang="en" sz="1500">
                <a:solidFill>
                  <a:schemeClr val="dk1"/>
                </a:solidFill>
                <a:latin typeface="Roboto"/>
                <a:ea typeface="Roboto"/>
                <a:cs typeface="Roboto"/>
                <a:sym typeface="Roboto"/>
              </a:rPr>
              <a:t>. 2012;33(4):779-784. doi:10.1007/s10072-011-0827-6</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Christiansen CL, Schenkman ML, McFann K, Wolfe P, Kohrt WM. Walking economy in people with Parkinson's disease. </a:t>
            </a:r>
            <a:r>
              <a:rPr lang="en" sz="1500" i="1">
                <a:solidFill>
                  <a:schemeClr val="dk1"/>
                </a:solidFill>
                <a:latin typeface="Roboto"/>
                <a:ea typeface="Roboto"/>
                <a:cs typeface="Roboto"/>
                <a:sym typeface="Roboto"/>
              </a:rPr>
              <a:t>Mov Disord</a:t>
            </a:r>
            <a:r>
              <a:rPr lang="en" sz="1500">
                <a:solidFill>
                  <a:schemeClr val="dk1"/>
                </a:solidFill>
                <a:latin typeface="Roboto"/>
                <a:ea typeface="Roboto"/>
                <a:cs typeface="Roboto"/>
                <a:sym typeface="Roboto"/>
              </a:rPr>
              <a:t>. 2009;24(10):1481-1487. doi:10.1002/mds.22621</a:t>
            </a:r>
            <a:endParaRPr sz="1500">
              <a:solidFill>
                <a:schemeClr val="dk1"/>
              </a:solidFill>
              <a:latin typeface="Roboto"/>
              <a:ea typeface="Roboto"/>
              <a:cs typeface="Roboto"/>
              <a:sym typeface="Roboto"/>
            </a:endParaRPr>
          </a:p>
          <a:p>
            <a:pPr marL="457200" lvl="0" indent="-323850" algn="l" rtl="0">
              <a:lnSpc>
                <a:spcPct val="100000"/>
              </a:lnSpc>
              <a:spcBef>
                <a:spcPts val="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Rooney S, McWilliam G, Wood L, Moffat F, Paul L. Oxygen Cost of Walking in People With Multiple Sclerosis and Its Association With Fatigue: A Systematic Review and Meta-analysis. </a:t>
            </a:r>
            <a:r>
              <a:rPr lang="en" sz="1500" i="1">
                <a:solidFill>
                  <a:schemeClr val="dk1"/>
                </a:solidFill>
                <a:latin typeface="Roboto"/>
                <a:ea typeface="Roboto"/>
                <a:cs typeface="Roboto"/>
                <a:sym typeface="Roboto"/>
              </a:rPr>
              <a:t>Int J MS Care</a:t>
            </a:r>
            <a:r>
              <a:rPr lang="en" sz="1500">
                <a:solidFill>
                  <a:schemeClr val="dk1"/>
                </a:solidFill>
                <a:latin typeface="Roboto"/>
                <a:ea typeface="Roboto"/>
                <a:cs typeface="Roboto"/>
                <a:sym typeface="Roboto"/>
              </a:rPr>
              <a:t>. 2022;24(2):74-80. doi:10.7224/1537-2073.2020-128</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Font typeface="Roboto"/>
              <a:buAutoNum type="arabicPeriod"/>
            </a:pPr>
            <a:r>
              <a:rPr lang="en" sz="1500">
                <a:solidFill>
                  <a:schemeClr val="dk1"/>
                </a:solidFill>
                <a:latin typeface="Roboto"/>
                <a:ea typeface="Roboto"/>
                <a:cs typeface="Roboto"/>
                <a:sym typeface="Roboto"/>
              </a:rPr>
              <a:t>2019 ACC/AHA guideline on the primary prevention of cardiovascular ... Accessed November 5, 2023. https://www.ahajournals.org/doi/full/10.1161/CIR.0000000000000677. </a:t>
            </a:r>
            <a:endParaRPr sz="1500">
              <a:solidFill>
                <a:schemeClr val="dk1"/>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1">
                <a:latin typeface="Roboto"/>
                <a:ea typeface="Roboto"/>
                <a:cs typeface="Roboto"/>
                <a:sym typeface="Roboto"/>
              </a:rPr>
              <a:t>Background</a:t>
            </a:r>
            <a:endParaRPr sz="4200" b="1">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311700" y="1925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What is Parkinson’s Disease?</a:t>
            </a:r>
            <a:endParaRPr b="1">
              <a:latin typeface="Roboto"/>
              <a:ea typeface="Roboto"/>
              <a:cs typeface="Roboto"/>
              <a:sym typeface="Roboto"/>
            </a:endParaRPr>
          </a:p>
        </p:txBody>
      </p:sp>
      <p:sp>
        <p:nvSpPr>
          <p:cNvPr id="72" name="Google Shape;7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rgbClr val="000000"/>
              </a:solidFill>
              <a:latin typeface="Roboto"/>
              <a:ea typeface="Roboto"/>
              <a:cs typeface="Roboto"/>
              <a:sym typeface="Roboto"/>
            </a:endParaRPr>
          </a:p>
          <a:p>
            <a:pPr marL="0" lvl="0" indent="0" algn="l" rtl="0">
              <a:spcBef>
                <a:spcPts val="1200"/>
              </a:spcBef>
              <a:spcAft>
                <a:spcPts val="1200"/>
              </a:spcAft>
              <a:buNone/>
            </a:pPr>
            <a:endParaRPr>
              <a:solidFill>
                <a:schemeClr val="accent2"/>
              </a:solidFill>
              <a:highlight>
                <a:srgbClr val="FFFFFF"/>
              </a:highlight>
              <a:latin typeface="Roboto"/>
              <a:ea typeface="Roboto"/>
              <a:cs typeface="Roboto"/>
              <a:sym typeface="Roboto"/>
            </a:endParaRPr>
          </a:p>
        </p:txBody>
      </p:sp>
      <p:pic>
        <p:nvPicPr>
          <p:cNvPr id="73" name="Google Shape;73;p16"/>
          <p:cNvPicPr preferRelativeResize="0"/>
          <p:nvPr/>
        </p:nvPicPr>
        <p:blipFill>
          <a:blip r:embed="rId3">
            <a:alphaModFix/>
          </a:blip>
          <a:stretch>
            <a:fillRect/>
          </a:stretch>
        </p:blipFill>
        <p:spPr>
          <a:xfrm>
            <a:off x="311700" y="1494052"/>
            <a:ext cx="3078425" cy="2463901"/>
          </a:xfrm>
          <a:prstGeom prst="rect">
            <a:avLst/>
          </a:prstGeom>
          <a:noFill/>
          <a:ln>
            <a:noFill/>
          </a:ln>
        </p:spPr>
      </p:pic>
      <p:pic>
        <p:nvPicPr>
          <p:cNvPr id="74" name="Google Shape;74;p16"/>
          <p:cNvPicPr preferRelativeResize="0"/>
          <p:nvPr/>
        </p:nvPicPr>
        <p:blipFill rotWithShape="1">
          <a:blip r:embed="rId4">
            <a:alphaModFix/>
          </a:blip>
          <a:srcRect r="1273"/>
          <a:stretch/>
        </p:blipFill>
        <p:spPr>
          <a:xfrm>
            <a:off x="3607225" y="1065463"/>
            <a:ext cx="4974575" cy="3590425"/>
          </a:xfrm>
          <a:prstGeom prst="rect">
            <a:avLst/>
          </a:prstGeom>
          <a:noFill/>
          <a:ln>
            <a:noFill/>
          </a:ln>
        </p:spPr>
      </p:pic>
      <p:sp>
        <p:nvSpPr>
          <p:cNvPr id="75" name="Google Shape;75;p16"/>
          <p:cNvSpPr/>
          <p:nvPr/>
        </p:nvSpPr>
        <p:spPr>
          <a:xfrm>
            <a:off x="3523625" y="2688650"/>
            <a:ext cx="484200" cy="12693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1260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What is mild to moderate PD?</a:t>
            </a:r>
            <a:endParaRPr b="1">
              <a:latin typeface="Roboto"/>
              <a:ea typeface="Roboto"/>
              <a:cs typeface="Roboto"/>
              <a:sym typeface="Roboto"/>
            </a:endParaRPr>
          </a:p>
        </p:txBody>
      </p:sp>
      <p:sp>
        <p:nvSpPr>
          <p:cNvPr id="81" name="Google Shape;81;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accent2"/>
              </a:solidFill>
              <a:highlight>
                <a:srgbClr val="FFFFFF"/>
              </a:highlight>
              <a:latin typeface="Roboto"/>
              <a:ea typeface="Roboto"/>
              <a:cs typeface="Roboto"/>
              <a:sym typeface="Roboto"/>
            </a:endParaRPr>
          </a:p>
          <a:p>
            <a:pPr marL="0" lvl="0" indent="0" algn="l" rtl="0">
              <a:spcBef>
                <a:spcPts val="1200"/>
              </a:spcBef>
              <a:spcAft>
                <a:spcPts val="1200"/>
              </a:spcAft>
              <a:buNone/>
            </a:pPr>
            <a:endParaRPr>
              <a:solidFill>
                <a:schemeClr val="accent2"/>
              </a:solidFill>
              <a:highlight>
                <a:srgbClr val="FFFFFF"/>
              </a:highlight>
              <a:latin typeface="Roboto"/>
              <a:ea typeface="Roboto"/>
              <a:cs typeface="Roboto"/>
              <a:sym typeface="Roboto"/>
            </a:endParaRPr>
          </a:p>
        </p:txBody>
      </p:sp>
      <p:graphicFrame>
        <p:nvGraphicFramePr>
          <p:cNvPr id="82" name="Google Shape;82;p17"/>
          <p:cNvGraphicFramePr/>
          <p:nvPr/>
        </p:nvGraphicFramePr>
        <p:xfrm>
          <a:off x="72750" y="780313"/>
          <a:ext cx="8998500" cy="4358590"/>
        </p:xfrm>
        <a:graphic>
          <a:graphicData uri="http://schemas.openxmlformats.org/drawingml/2006/table">
            <a:tbl>
              <a:tblPr>
                <a:noFill/>
                <a:tableStyleId>{81ABA917-4C11-4010-A21D-047DD4B81438}</a:tableStyleId>
              </a:tblPr>
              <a:tblGrid>
                <a:gridCol w="1750175">
                  <a:extLst>
                    <a:ext uri="{9D8B030D-6E8A-4147-A177-3AD203B41FA5}">
                      <a16:colId xmlns:a16="http://schemas.microsoft.com/office/drawing/2014/main" val="20000"/>
                    </a:ext>
                  </a:extLst>
                </a:gridCol>
                <a:gridCol w="3571000">
                  <a:extLst>
                    <a:ext uri="{9D8B030D-6E8A-4147-A177-3AD203B41FA5}">
                      <a16:colId xmlns:a16="http://schemas.microsoft.com/office/drawing/2014/main" val="20001"/>
                    </a:ext>
                  </a:extLst>
                </a:gridCol>
                <a:gridCol w="3677325">
                  <a:extLst>
                    <a:ext uri="{9D8B030D-6E8A-4147-A177-3AD203B41FA5}">
                      <a16:colId xmlns:a16="http://schemas.microsoft.com/office/drawing/2014/main" val="20002"/>
                    </a:ext>
                  </a:extLst>
                </a:gridCol>
              </a:tblGrid>
              <a:tr h="448350">
                <a:tc>
                  <a:txBody>
                    <a:bodyPr/>
                    <a:lstStyle/>
                    <a:p>
                      <a:pPr marL="0" lvl="0" indent="0" algn="ctr" rtl="0">
                        <a:spcBef>
                          <a:spcPts val="0"/>
                        </a:spcBef>
                        <a:spcAft>
                          <a:spcPts val="0"/>
                        </a:spcAft>
                        <a:buNone/>
                      </a:pPr>
                      <a:r>
                        <a:rPr lang="en" sz="1500" b="1">
                          <a:latin typeface="Roboto"/>
                          <a:ea typeface="Roboto"/>
                          <a:cs typeface="Roboto"/>
                          <a:sym typeface="Roboto"/>
                        </a:rPr>
                        <a:t>Stage </a:t>
                      </a:r>
                      <a:endParaRPr sz="1500" b="1">
                        <a:latin typeface="Roboto"/>
                        <a:ea typeface="Roboto"/>
                        <a:cs typeface="Roboto"/>
                        <a:sym typeface="Robo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1500" b="1">
                          <a:latin typeface="Roboto"/>
                          <a:ea typeface="Roboto"/>
                          <a:cs typeface="Roboto"/>
                          <a:sym typeface="Roboto"/>
                        </a:rPr>
                        <a:t>Hoehn and Yahr Scale</a:t>
                      </a:r>
                      <a:endParaRPr sz="1500" b="1">
                        <a:latin typeface="Roboto"/>
                        <a:ea typeface="Roboto"/>
                        <a:cs typeface="Roboto"/>
                        <a:sym typeface="Roboto"/>
                      </a:endParaRPr>
                    </a:p>
                  </a:txBody>
                  <a:tcPr marL="91425" marR="91425" marT="91425" marB="91425">
                    <a:solidFill>
                      <a:schemeClr val="lt2"/>
                    </a:solidFill>
                  </a:tcPr>
                </a:tc>
                <a:tc>
                  <a:txBody>
                    <a:bodyPr/>
                    <a:lstStyle/>
                    <a:p>
                      <a:pPr marL="0" lvl="0" indent="0" algn="ctr" rtl="0">
                        <a:spcBef>
                          <a:spcPts val="0"/>
                        </a:spcBef>
                        <a:spcAft>
                          <a:spcPts val="0"/>
                        </a:spcAft>
                        <a:buNone/>
                      </a:pPr>
                      <a:r>
                        <a:rPr lang="en" sz="1500" b="1">
                          <a:latin typeface="Roboto"/>
                          <a:ea typeface="Roboto"/>
                          <a:cs typeface="Roboto"/>
                          <a:sym typeface="Roboto"/>
                        </a:rPr>
                        <a:t>Modified Hoehn and Yahr Scale</a:t>
                      </a:r>
                      <a:endParaRPr sz="1500" b="1">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0"/>
                  </a:ext>
                </a:extLst>
              </a:tr>
              <a:tr h="589575">
                <a:tc>
                  <a:txBody>
                    <a:bodyPr/>
                    <a:lstStyle/>
                    <a:p>
                      <a:pPr marL="0" lvl="0" indent="0" algn="ctr" rtl="0">
                        <a:spcBef>
                          <a:spcPts val="0"/>
                        </a:spcBef>
                        <a:spcAft>
                          <a:spcPts val="0"/>
                        </a:spcAft>
                        <a:buNone/>
                      </a:pPr>
                      <a:r>
                        <a:rPr lang="en" sz="1300"/>
                        <a:t>1</a:t>
                      </a:r>
                      <a:endParaRPr sz="1300"/>
                    </a:p>
                  </a:txBody>
                  <a:tcPr marL="91425" marR="91425" marT="91425" marB="91425"/>
                </a:tc>
                <a:tc>
                  <a:txBody>
                    <a:bodyPr/>
                    <a:lstStyle/>
                    <a:p>
                      <a:pPr marL="0" lvl="0" indent="0" algn="l" rtl="0">
                        <a:spcBef>
                          <a:spcPts val="0"/>
                        </a:spcBef>
                        <a:spcAft>
                          <a:spcPts val="0"/>
                        </a:spcAft>
                        <a:buNone/>
                      </a:pPr>
                      <a:r>
                        <a:rPr lang="en" sz="1300"/>
                        <a:t>Unilateral involvement (little to no functional disability)</a:t>
                      </a:r>
                      <a:endParaRPr sz="1300"/>
                    </a:p>
                  </a:txBody>
                  <a:tcPr marL="91425" marR="91425" marT="91425" marB="91425"/>
                </a:tc>
                <a:tc>
                  <a:txBody>
                    <a:bodyPr/>
                    <a:lstStyle/>
                    <a:p>
                      <a:pPr marL="0" lvl="0" indent="0" algn="l" rtl="0">
                        <a:spcBef>
                          <a:spcPts val="0"/>
                        </a:spcBef>
                        <a:spcAft>
                          <a:spcPts val="0"/>
                        </a:spcAft>
                        <a:buNone/>
                      </a:pPr>
                      <a:r>
                        <a:rPr lang="en" sz="1300"/>
                        <a:t>Unilateral involvement only</a:t>
                      </a:r>
                      <a:endParaRPr sz="1300"/>
                    </a:p>
                  </a:txBody>
                  <a:tcPr marL="91425" marR="91425" marT="91425" marB="91425"/>
                </a:tc>
                <a:extLst>
                  <a:ext uri="{0D108BD9-81ED-4DB2-BD59-A6C34878D82A}">
                    <a16:rowId xmlns:a16="http://schemas.microsoft.com/office/drawing/2014/main" val="10001"/>
                  </a:ext>
                </a:extLst>
              </a:tr>
              <a:tr h="383225">
                <a:tc>
                  <a:txBody>
                    <a:bodyPr/>
                    <a:lstStyle/>
                    <a:p>
                      <a:pPr marL="0" lvl="0" indent="0" algn="ctr" rtl="0">
                        <a:spcBef>
                          <a:spcPts val="0"/>
                        </a:spcBef>
                        <a:spcAft>
                          <a:spcPts val="0"/>
                        </a:spcAft>
                        <a:buNone/>
                      </a:pPr>
                      <a:r>
                        <a:rPr lang="en" sz="1300"/>
                        <a:t>1.5</a:t>
                      </a: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r>
                        <a:rPr lang="en" sz="1300"/>
                        <a:t>Unilateral and axial involvement</a:t>
                      </a:r>
                      <a:endParaRPr sz="1300"/>
                    </a:p>
                  </a:txBody>
                  <a:tcPr marL="91425" marR="91425" marT="91425" marB="91425"/>
                </a:tc>
                <a:extLst>
                  <a:ext uri="{0D108BD9-81ED-4DB2-BD59-A6C34878D82A}">
                    <a16:rowId xmlns:a16="http://schemas.microsoft.com/office/drawing/2014/main" val="10002"/>
                  </a:ext>
                </a:extLst>
              </a:tr>
              <a:tr h="589575">
                <a:tc>
                  <a:txBody>
                    <a:bodyPr/>
                    <a:lstStyle/>
                    <a:p>
                      <a:pPr marL="0" lvl="0" indent="0" algn="ctr" rtl="0">
                        <a:spcBef>
                          <a:spcPts val="0"/>
                        </a:spcBef>
                        <a:spcAft>
                          <a:spcPts val="0"/>
                        </a:spcAft>
                        <a:buNone/>
                      </a:pPr>
                      <a:r>
                        <a:rPr lang="en" sz="1300"/>
                        <a:t>2</a:t>
                      </a:r>
                      <a:endParaRPr sz="1300"/>
                    </a:p>
                  </a:txBody>
                  <a:tcPr marL="91425" marR="91425" marT="91425" marB="91425"/>
                </a:tc>
                <a:tc>
                  <a:txBody>
                    <a:bodyPr/>
                    <a:lstStyle/>
                    <a:p>
                      <a:pPr marL="0" lvl="0" indent="0" algn="l" rtl="0">
                        <a:spcBef>
                          <a:spcPts val="0"/>
                        </a:spcBef>
                        <a:spcAft>
                          <a:spcPts val="0"/>
                        </a:spcAft>
                        <a:buNone/>
                      </a:pPr>
                      <a:r>
                        <a:rPr lang="en" sz="1300"/>
                        <a:t>Bilateral or midline involvement without impaired balance</a:t>
                      </a:r>
                      <a:endParaRPr sz="1300"/>
                    </a:p>
                  </a:txBody>
                  <a:tcPr marL="91425" marR="91425" marT="91425" marB="91425"/>
                </a:tc>
                <a:tc>
                  <a:txBody>
                    <a:bodyPr/>
                    <a:lstStyle/>
                    <a:p>
                      <a:pPr marL="0" lvl="0" indent="0" algn="l" rtl="0">
                        <a:spcBef>
                          <a:spcPts val="0"/>
                        </a:spcBef>
                        <a:spcAft>
                          <a:spcPts val="0"/>
                        </a:spcAft>
                        <a:buNone/>
                      </a:pPr>
                      <a:r>
                        <a:rPr lang="en" sz="1300"/>
                        <a:t>Bilateral involvement without impaired balance</a:t>
                      </a:r>
                      <a:endParaRPr sz="1300"/>
                    </a:p>
                  </a:txBody>
                  <a:tcPr marL="91425" marR="91425" marT="91425" marB="91425"/>
                </a:tc>
                <a:extLst>
                  <a:ext uri="{0D108BD9-81ED-4DB2-BD59-A6C34878D82A}">
                    <a16:rowId xmlns:a16="http://schemas.microsoft.com/office/drawing/2014/main" val="10003"/>
                  </a:ext>
                </a:extLst>
              </a:tr>
              <a:tr h="589575">
                <a:tc>
                  <a:txBody>
                    <a:bodyPr/>
                    <a:lstStyle/>
                    <a:p>
                      <a:pPr marL="0" lvl="0" indent="0" algn="ctr" rtl="0">
                        <a:spcBef>
                          <a:spcPts val="0"/>
                        </a:spcBef>
                        <a:spcAft>
                          <a:spcPts val="0"/>
                        </a:spcAft>
                        <a:buNone/>
                      </a:pPr>
                      <a:r>
                        <a:rPr lang="en" sz="1300"/>
                        <a:t>2.5</a:t>
                      </a:r>
                      <a:endParaRPr sz="1300"/>
                    </a:p>
                  </a:txBody>
                  <a:tcPr marL="91425" marR="91425" marT="91425" marB="91425"/>
                </a:tc>
                <a:tc>
                  <a:txBody>
                    <a:bodyPr/>
                    <a:lstStyle/>
                    <a:p>
                      <a:pPr marL="0" lvl="0" indent="0" algn="l" rtl="0">
                        <a:spcBef>
                          <a:spcPts val="0"/>
                        </a:spcBef>
                        <a:spcAft>
                          <a:spcPts val="0"/>
                        </a:spcAft>
                        <a:buNone/>
                      </a:pPr>
                      <a:endParaRPr sz="1300"/>
                    </a:p>
                  </a:txBody>
                  <a:tcPr marL="91425" marR="91425" marT="91425" marB="91425"/>
                </a:tc>
                <a:tc>
                  <a:txBody>
                    <a:bodyPr/>
                    <a:lstStyle/>
                    <a:p>
                      <a:pPr marL="0" lvl="0" indent="0" algn="l" rtl="0">
                        <a:spcBef>
                          <a:spcPts val="0"/>
                        </a:spcBef>
                        <a:spcAft>
                          <a:spcPts val="0"/>
                        </a:spcAft>
                        <a:buNone/>
                      </a:pPr>
                      <a:r>
                        <a:rPr lang="en" sz="1300"/>
                        <a:t>Mild bilateral disease with recovery on the pull test</a:t>
                      </a:r>
                      <a:endParaRPr sz="1300"/>
                    </a:p>
                  </a:txBody>
                  <a:tcPr marL="91425" marR="91425" marT="91425" marB="91425"/>
                </a:tc>
                <a:extLst>
                  <a:ext uri="{0D108BD9-81ED-4DB2-BD59-A6C34878D82A}">
                    <a16:rowId xmlns:a16="http://schemas.microsoft.com/office/drawing/2014/main" val="10004"/>
                  </a:ext>
                </a:extLst>
              </a:tr>
              <a:tr h="795975">
                <a:tc>
                  <a:txBody>
                    <a:bodyPr/>
                    <a:lstStyle/>
                    <a:p>
                      <a:pPr marL="0" lvl="0" indent="0" algn="ctr" rtl="0">
                        <a:spcBef>
                          <a:spcPts val="0"/>
                        </a:spcBef>
                        <a:spcAft>
                          <a:spcPts val="0"/>
                        </a:spcAft>
                        <a:buNone/>
                      </a:pPr>
                      <a:r>
                        <a:rPr lang="en" sz="1300"/>
                        <a:t>3</a:t>
                      </a:r>
                      <a:endParaRPr sz="1300"/>
                    </a:p>
                  </a:txBody>
                  <a:tcPr marL="91425" marR="91425" marT="91425" marB="91425"/>
                </a:tc>
                <a:tc>
                  <a:txBody>
                    <a:bodyPr/>
                    <a:lstStyle/>
                    <a:p>
                      <a:pPr marL="0" lvl="0" indent="0" algn="l" rtl="0">
                        <a:spcBef>
                          <a:spcPts val="0"/>
                        </a:spcBef>
                        <a:spcAft>
                          <a:spcPts val="0"/>
                        </a:spcAft>
                        <a:buNone/>
                      </a:pPr>
                      <a:r>
                        <a:rPr lang="en" sz="1300"/>
                        <a:t>bilateral disease; mild to moderate disability with impaired postural reflexes; physically independent</a:t>
                      </a:r>
                      <a:endParaRPr sz="1300"/>
                    </a:p>
                  </a:txBody>
                  <a:tcPr marL="91425" marR="91425" marT="91425" marB="91425"/>
                </a:tc>
                <a:tc>
                  <a:txBody>
                    <a:bodyPr/>
                    <a:lstStyle/>
                    <a:p>
                      <a:pPr marL="0" lvl="0" indent="0" algn="l" rtl="0">
                        <a:spcBef>
                          <a:spcPts val="0"/>
                        </a:spcBef>
                        <a:spcAft>
                          <a:spcPts val="0"/>
                        </a:spcAft>
                        <a:buNone/>
                      </a:pPr>
                      <a:r>
                        <a:rPr lang="en" sz="1300"/>
                        <a:t>Mild to moderate disease, some postural instability, physically independent</a:t>
                      </a:r>
                      <a:endParaRPr sz="1300"/>
                    </a:p>
                  </a:txBody>
                  <a:tcPr marL="91425" marR="91425" marT="91425" marB="91425"/>
                </a:tc>
                <a:extLst>
                  <a:ext uri="{0D108BD9-81ED-4DB2-BD59-A6C34878D82A}">
                    <a16:rowId xmlns:a16="http://schemas.microsoft.com/office/drawing/2014/main" val="10005"/>
                  </a:ext>
                </a:extLst>
              </a:tr>
              <a:tr h="383225">
                <a:tc>
                  <a:txBody>
                    <a:bodyPr/>
                    <a:lstStyle/>
                    <a:p>
                      <a:pPr marL="0" lvl="0" indent="0" algn="ctr" rtl="0">
                        <a:spcBef>
                          <a:spcPts val="0"/>
                        </a:spcBef>
                        <a:spcAft>
                          <a:spcPts val="0"/>
                        </a:spcAft>
                        <a:buNone/>
                      </a:pPr>
                      <a:r>
                        <a:rPr lang="en" sz="1300"/>
                        <a:t>4</a:t>
                      </a:r>
                      <a:endParaRPr sz="1300"/>
                    </a:p>
                  </a:txBody>
                  <a:tcPr marL="91425" marR="91425" marT="91425" marB="91425"/>
                </a:tc>
                <a:tc>
                  <a:txBody>
                    <a:bodyPr/>
                    <a:lstStyle/>
                    <a:p>
                      <a:pPr marL="0" lvl="0" indent="0" algn="l" rtl="0">
                        <a:spcBef>
                          <a:spcPts val="0"/>
                        </a:spcBef>
                        <a:spcAft>
                          <a:spcPts val="0"/>
                        </a:spcAft>
                        <a:buNone/>
                      </a:pPr>
                      <a:r>
                        <a:rPr lang="en" sz="1300"/>
                        <a:t>severely disabling disease; still able to walk or stand unassisted</a:t>
                      </a:r>
                      <a:endParaRPr sz="1300"/>
                    </a:p>
                  </a:txBody>
                  <a:tcPr marL="91425" marR="91425" marT="91425" marB="91425"/>
                </a:tc>
                <a:tc>
                  <a:txBody>
                    <a:bodyPr/>
                    <a:lstStyle/>
                    <a:p>
                      <a:pPr marL="0" lvl="0" indent="0" algn="l" rtl="0">
                        <a:spcBef>
                          <a:spcPts val="0"/>
                        </a:spcBef>
                        <a:spcAft>
                          <a:spcPts val="0"/>
                        </a:spcAft>
                        <a:buNone/>
                      </a:pPr>
                      <a:r>
                        <a:rPr lang="en" sz="1300"/>
                        <a:t>Severe disability; still able to walk or stand unassisted</a:t>
                      </a:r>
                      <a:endParaRPr sz="1300"/>
                    </a:p>
                  </a:txBody>
                  <a:tcPr marL="91425" marR="91425" marT="91425" marB="91425"/>
                </a:tc>
                <a:extLst>
                  <a:ext uri="{0D108BD9-81ED-4DB2-BD59-A6C34878D82A}">
                    <a16:rowId xmlns:a16="http://schemas.microsoft.com/office/drawing/2014/main" val="10006"/>
                  </a:ext>
                </a:extLst>
              </a:tr>
              <a:tr h="383225">
                <a:tc>
                  <a:txBody>
                    <a:bodyPr/>
                    <a:lstStyle/>
                    <a:p>
                      <a:pPr marL="0" lvl="0" indent="0" algn="ctr" rtl="0">
                        <a:spcBef>
                          <a:spcPts val="0"/>
                        </a:spcBef>
                        <a:spcAft>
                          <a:spcPts val="0"/>
                        </a:spcAft>
                        <a:buNone/>
                      </a:pPr>
                      <a:r>
                        <a:rPr lang="en" sz="1300"/>
                        <a:t>5</a:t>
                      </a:r>
                      <a:endParaRPr sz="1300"/>
                    </a:p>
                  </a:txBody>
                  <a:tcPr marL="91425" marR="91425" marT="91425" marB="91425"/>
                </a:tc>
                <a:tc>
                  <a:txBody>
                    <a:bodyPr/>
                    <a:lstStyle/>
                    <a:p>
                      <a:pPr marL="0" lvl="0" indent="0" algn="l" rtl="0">
                        <a:spcBef>
                          <a:spcPts val="0"/>
                        </a:spcBef>
                        <a:spcAft>
                          <a:spcPts val="0"/>
                        </a:spcAft>
                        <a:buNone/>
                      </a:pPr>
                      <a:r>
                        <a:rPr lang="en" sz="1300"/>
                        <a:t>Confined to bed or wheelchair unless aided</a:t>
                      </a:r>
                      <a:endParaRPr sz="1300"/>
                    </a:p>
                  </a:txBody>
                  <a:tcPr marL="91425" marR="91425" marT="91425" marB="91425"/>
                </a:tc>
                <a:tc>
                  <a:txBody>
                    <a:bodyPr/>
                    <a:lstStyle/>
                    <a:p>
                      <a:pPr marL="0" lvl="0" indent="0" algn="l" rtl="0">
                        <a:spcBef>
                          <a:spcPts val="0"/>
                        </a:spcBef>
                        <a:spcAft>
                          <a:spcPts val="0"/>
                        </a:spcAft>
                        <a:buNone/>
                      </a:pPr>
                      <a:r>
                        <a:rPr lang="en" sz="1300"/>
                        <a:t>wheelchair bound or bedridden unless aided</a:t>
                      </a:r>
                      <a:endParaRPr sz="1300"/>
                    </a:p>
                  </a:txBody>
                  <a:tcPr marL="91425" marR="91425" marT="91425" marB="91425"/>
                </a:tc>
                <a:extLst>
                  <a:ext uri="{0D108BD9-81ED-4DB2-BD59-A6C34878D82A}">
                    <a16:rowId xmlns:a16="http://schemas.microsoft.com/office/drawing/2014/main" val="10007"/>
                  </a:ext>
                </a:extLst>
              </a:tr>
            </a:tbl>
          </a:graphicData>
        </a:graphic>
      </p:graphicFrame>
      <p:sp>
        <p:nvSpPr>
          <p:cNvPr id="83" name="Google Shape;83;p17"/>
          <p:cNvSpPr/>
          <p:nvPr/>
        </p:nvSpPr>
        <p:spPr>
          <a:xfrm>
            <a:off x="72900" y="2201475"/>
            <a:ext cx="8998500" cy="1975200"/>
          </a:xfrm>
          <a:prstGeom prst="rect">
            <a:avLst/>
          </a:prstGeom>
          <a:noFill/>
          <a:ln w="19050"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What is oxygen cost?</a:t>
            </a:r>
            <a:endParaRPr b="1">
              <a:latin typeface="Roboto"/>
              <a:ea typeface="Roboto"/>
              <a:cs typeface="Roboto"/>
              <a:sym typeface="Roboto"/>
            </a:endParaRPr>
          </a:p>
        </p:txBody>
      </p:sp>
      <p:sp>
        <p:nvSpPr>
          <p:cNvPr id="89" name="Google Shape;89;p18"/>
          <p:cNvSpPr txBox="1">
            <a:spLocks noGrp="1"/>
          </p:cNvSpPr>
          <p:nvPr>
            <p:ph type="body" idx="1"/>
          </p:nvPr>
        </p:nvSpPr>
        <p:spPr>
          <a:xfrm>
            <a:off x="311700" y="1334150"/>
            <a:ext cx="8520600" cy="356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2200">
                <a:solidFill>
                  <a:schemeClr val="accent2"/>
                </a:solidFill>
                <a:highlight>
                  <a:schemeClr val="lt1"/>
                </a:highlight>
                <a:latin typeface="Roboto"/>
                <a:ea typeface="Roboto"/>
                <a:cs typeface="Roboto"/>
                <a:sym typeface="Roboto"/>
              </a:rPr>
              <a:t>Oxygen Cost of Walking = volume of oxygen consumed (VO2) per kg of body weight / distance traveled</a:t>
            </a:r>
            <a:endParaRPr sz="2200">
              <a:solidFill>
                <a:schemeClr val="accent2"/>
              </a:solidFill>
              <a:highlight>
                <a:schemeClr val="lt1"/>
              </a:highlight>
              <a:latin typeface="Roboto"/>
              <a:ea typeface="Roboto"/>
              <a:cs typeface="Roboto"/>
              <a:sym typeface="Roboto"/>
            </a:endParaRPr>
          </a:p>
          <a:p>
            <a:pPr marL="0" lvl="0" indent="0" algn="l" rtl="0">
              <a:spcBef>
                <a:spcPts val="1200"/>
              </a:spcBef>
              <a:spcAft>
                <a:spcPts val="1200"/>
              </a:spcAft>
              <a:buNone/>
            </a:pPr>
            <a:endParaRPr>
              <a:solidFill>
                <a:schemeClr val="accent2"/>
              </a:solidFill>
              <a:highlight>
                <a:srgbClr val="FFFFFF"/>
              </a:highlight>
              <a:latin typeface="Roboto"/>
              <a:ea typeface="Roboto"/>
              <a:cs typeface="Roboto"/>
              <a:sym typeface="Roboto"/>
            </a:endParaRPr>
          </a:p>
        </p:txBody>
      </p:sp>
      <p:pic>
        <p:nvPicPr>
          <p:cNvPr id="90" name="Google Shape;90;p18"/>
          <p:cNvPicPr preferRelativeResize="0"/>
          <p:nvPr/>
        </p:nvPicPr>
        <p:blipFill>
          <a:blip r:embed="rId3">
            <a:alphaModFix/>
          </a:blip>
          <a:stretch>
            <a:fillRect/>
          </a:stretch>
        </p:blipFill>
        <p:spPr>
          <a:xfrm>
            <a:off x="4855325" y="1934825"/>
            <a:ext cx="3976975" cy="2651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Background Research</a:t>
            </a:r>
            <a:endParaRPr b="1">
              <a:latin typeface="Roboto"/>
              <a:ea typeface="Roboto"/>
              <a:cs typeface="Roboto"/>
              <a:sym typeface="Roboto"/>
            </a:endParaRPr>
          </a:p>
        </p:txBody>
      </p:sp>
      <p:pic>
        <p:nvPicPr>
          <p:cNvPr id="96" name="Google Shape;96;p19"/>
          <p:cNvPicPr preferRelativeResize="0"/>
          <p:nvPr/>
        </p:nvPicPr>
        <p:blipFill>
          <a:blip r:embed="rId3">
            <a:alphaModFix/>
          </a:blip>
          <a:stretch>
            <a:fillRect/>
          </a:stretch>
        </p:blipFill>
        <p:spPr>
          <a:xfrm>
            <a:off x="366650" y="1587350"/>
            <a:ext cx="5248375" cy="2177800"/>
          </a:xfrm>
          <a:prstGeom prst="rect">
            <a:avLst/>
          </a:prstGeom>
          <a:noFill/>
          <a:ln w="19050" cap="flat" cmpd="sng">
            <a:solidFill>
              <a:srgbClr val="0000FF"/>
            </a:solidFill>
            <a:prstDash val="solid"/>
            <a:round/>
            <a:headEnd type="none" w="sm" len="sm"/>
            <a:tailEnd type="none" w="sm" len="sm"/>
          </a:ln>
        </p:spPr>
      </p:pic>
      <p:sp>
        <p:nvSpPr>
          <p:cNvPr id="97" name="Google Shape;97;p19"/>
          <p:cNvSpPr txBox="1">
            <a:spLocks noGrp="1"/>
          </p:cNvSpPr>
          <p:nvPr>
            <p:ph type="body" idx="1"/>
          </p:nvPr>
        </p:nvSpPr>
        <p:spPr>
          <a:xfrm>
            <a:off x="5890850" y="1292500"/>
            <a:ext cx="2798700" cy="32028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1917">
                <a:solidFill>
                  <a:schemeClr val="dk1"/>
                </a:solidFill>
                <a:latin typeface="Roboto"/>
                <a:ea typeface="Roboto"/>
                <a:cs typeface="Roboto"/>
                <a:sym typeface="Roboto"/>
              </a:rPr>
              <a:t>No significant difference was found in energy cost at self-selected </a:t>
            </a:r>
            <a:r>
              <a:rPr lang="en" sz="1917" b="1">
                <a:solidFill>
                  <a:schemeClr val="dk1"/>
                </a:solidFill>
                <a:latin typeface="Roboto"/>
                <a:ea typeface="Roboto"/>
                <a:cs typeface="Roboto"/>
                <a:sym typeface="Roboto"/>
              </a:rPr>
              <a:t>OR</a:t>
            </a:r>
            <a:r>
              <a:rPr lang="en" sz="1917">
                <a:solidFill>
                  <a:schemeClr val="dk1"/>
                </a:solidFill>
                <a:latin typeface="Roboto"/>
                <a:ea typeface="Roboto"/>
                <a:cs typeface="Roboto"/>
                <a:sym typeface="Roboto"/>
              </a:rPr>
              <a:t> maximal speeds in people with PD compared to age-matched control subjects (during over-ground walking). </a:t>
            </a:r>
            <a:endParaRPr sz="1917">
              <a:solidFill>
                <a:schemeClr val="dk1"/>
              </a:solidFill>
              <a:latin typeface="Roboto"/>
              <a:ea typeface="Roboto"/>
              <a:cs typeface="Roboto"/>
              <a:sym typeface="Roboto"/>
            </a:endParaRPr>
          </a:p>
          <a:p>
            <a:pPr marL="0" lvl="0" indent="0" algn="l" rtl="0">
              <a:spcBef>
                <a:spcPts val="1200"/>
              </a:spcBef>
              <a:spcAft>
                <a:spcPts val="1200"/>
              </a:spcAft>
              <a:buNone/>
            </a:pPr>
            <a:endParaRPr>
              <a:solidFill>
                <a:schemeClr val="dk1"/>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Background Research</a:t>
            </a:r>
            <a:endParaRPr b="1">
              <a:latin typeface="Roboto"/>
              <a:ea typeface="Roboto"/>
              <a:cs typeface="Roboto"/>
              <a:sym typeface="Roboto"/>
            </a:endParaRPr>
          </a:p>
        </p:txBody>
      </p:sp>
      <p:pic>
        <p:nvPicPr>
          <p:cNvPr id="103" name="Google Shape;103;p20"/>
          <p:cNvPicPr preferRelativeResize="0"/>
          <p:nvPr/>
        </p:nvPicPr>
        <p:blipFill>
          <a:blip r:embed="rId3">
            <a:alphaModFix/>
          </a:blip>
          <a:stretch>
            <a:fillRect/>
          </a:stretch>
        </p:blipFill>
        <p:spPr>
          <a:xfrm>
            <a:off x="311700" y="1681525"/>
            <a:ext cx="5548200" cy="2066201"/>
          </a:xfrm>
          <a:prstGeom prst="rect">
            <a:avLst/>
          </a:prstGeom>
          <a:noFill/>
          <a:ln w="19050" cap="flat" cmpd="sng">
            <a:solidFill>
              <a:srgbClr val="0000FF"/>
            </a:solidFill>
            <a:prstDash val="solid"/>
            <a:round/>
            <a:headEnd type="none" w="sm" len="sm"/>
            <a:tailEnd type="none" w="sm" len="sm"/>
          </a:ln>
        </p:spPr>
      </p:pic>
      <p:sp>
        <p:nvSpPr>
          <p:cNvPr id="104" name="Google Shape;104;p20"/>
          <p:cNvSpPr txBox="1">
            <a:spLocks noGrp="1"/>
          </p:cNvSpPr>
          <p:nvPr>
            <p:ph type="body" idx="1"/>
          </p:nvPr>
        </p:nvSpPr>
        <p:spPr>
          <a:xfrm>
            <a:off x="5912825" y="1369425"/>
            <a:ext cx="2798700" cy="32028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750">
                <a:solidFill>
                  <a:schemeClr val="dk1"/>
                </a:solidFill>
                <a:latin typeface="Roboto"/>
                <a:ea typeface="Roboto"/>
                <a:cs typeface="Roboto"/>
                <a:sym typeface="Roboto"/>
              </a:rPr>
              <a:t>People with PD had a significantly higher O2 cost of walking (worse walking economy) compared to age and sex-matched controls during treadmill walking at increasing speeds.</a:t>
            </a:r>
            <a:endParaRPr sz="1750">
              <a:solidFill>
                <a:schemeClr val="dk1"/>
              </a:solidFill>
              <a:latin typeface="Roboto"/>
              <a:ea typeface="Roboto"/>
              <a:cs typeface="Roboto"/>
              <a:sym typeface="Roboto"/>
            </a:endParaRPr>
          </a:p>
          <a:p>
            <a:pPr marL="0" lvl="0" indent="0" algn="l" rtl="0">
              <a:spcBef>
                <a:spcPts val="1200"/>
              </a:spcBef>
              <a:spcAft>
                <a:spcPts val="1200"/>
              </a:spcAft>
              <a:buNone/>
            </a:pPr>
            <a:endParaRPr sz="1750">
              <a:solidFill>
                <a:schemeClr val="dk1"/>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Research Question</a:t>
            </a:r>
            <a:endParaRPr b="1">
              <a:latin typeface="Roboto"/>
              <a:ea typeface="Roboto"/>
              <a:cs typeface="Roboto"/>
              <a:sym typeface="Roboto"/>
            </a:endParaRPr>
          </a:p>
        </p:txBody>
      </p:sp>
      <p:sp>
        <p:nvSpPr>
          <p:cNvPr id="110" name="Google Shape;110;p21"/>
          <p:cNvSpPr/>
          <p:nvPr/>
        </p:nvSpPr>
        <p:spPr>
          <a:xfrm>
            <a:off x="1659525" y="1637550"/>
            <a:ext cx="6033600" cy="2231100"/>
          </a:xfrm>
          <a:prstGeom prst="rect">
            <a:avLst/>
          </a:prstGeom>
          <a:solidFill>
            <a:srgbClr val="CFE2F3"/>
          </a:solidFill>
          <a:ln w="9525" cap="flat" cmpd="sng">
            <a:solidFill>
              <a:srgbClr val="CFE2F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t>Does O2 cost of walking differ between people with PD and age and sex-matched controls?</a:t>
            </a:r>
            <a:endParaRPr sz="250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3208</Words>
  <Application>Microsoft Macintosh PowerPoint</Application>
  <PresentationFormat>On-screen Show (16:9)</PresentationFormat>
  <Paragraphs>315</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Roboto</vt:lpstr>
      <vt:lpstr>Arial</vt:lpstr>
      <vt:lpstr>Cambria</vt:lpstr>
      <vt:lpstr>Simple Light</vt:lpstr>
      <vt:lpstr>Oxygen Cost of Over-Ground Walking in Persons with Mild to Moderate Parkinson’s Disease</vt:lpstr>
      <vt:lpstr>PowerPoint Presentation</vt:lpstr>
      <vt:lpstr>Background</vt:lpstr>
      <vt:lpstr>What is Parkinson’s Disease?</vt:lpstr>
      <vt:lpstr>What is mild to moderate PD?</vt:lpstr>
      <vt:lpstr>What is oxygen cost?</vt:lpstr>
      <vt:lpstr>Background Research</vt:lpstr>
      <vt:lpstr>Background Research</vt:lpstr>
      <vt:lpstr>Research Question</vt:lpstr>
      <vt:lpstr>Methods</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Strengths and Limitations</vt:lpstr>
      <vt:lpstr>Limitations</vt:lpstr>
      <vt:lpstr>Strengths</vt:lpstr>
      <vt:lpstr>Clinical Application &amp; Future Research</vt:lpstr>
      <vt:lpstr>Future Research</vt:lpstr>
      <vt:lpstr>Clinical Application</vt:lpstr>
      <vt:lpstr>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Oxygen Cost of Over-Ground Walking in Persons with Mild to Moderate Parkinson’s Disease</dc:title>
  <cp:lastModifiedBy>Gould, Brynne</cp:lastModifiedBy>
  <cp:revision>1</cp:revision>
  <dcterms:modified xsi:type="dcterms:W3CDTF">2024-01-14T18:54:38Z</dcterms:modified>
</cp:coreProperties>
</file>