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9"/>
  </p:notesMasterIdLst>
  <p:sldIdLst>
    <p:sldId id="256" r:id="rId2"/>
    <p:sldId id="283" r:id="rId3"/>
    <p:sldId id="268" r:id="rId4"/>
    <p:sldId id="275" r:id="rId5"/>
    <p:sldId id="276" r:id="rId6"/>
    <p:sldId id="292" r:id="rId7"/>
    <p:sldId id="277" r:id="rId8"/>
    <p:sldId id="291" r:id="rId9"/>
    <p:sldId id="279" r:id="rId10"/>
    <p:sldId id="293" r:id="rId11"/>
    <p:sldId id="296" r:id="rId12"/>
    <p:sldId id="297" r:id="rId13"/>
    <p:sldId id="298" r:id="rId14"/>
    <p:sldId id="299" r:id="rId15"/>
    <p:sldId id="300" r:id="rId16"/>
    <p:sldId id="301" r:id="rId17"/>
    <p:sldId id="288" r:id="rId18"/>
  </p:sldIdLst>
  <p:sldSz cx="28898850" cy="1625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442D"/>
    <a:srgbClr val="8EA9DC"/>
    <a:srgbClr val="E01E1F"/>
    <a:srgbClr val="E11C1F"/>
    <a:srgbClr val="F89998"/>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0"/>
    <p:restoredTop sz="92715"/>
  </p:normalViewPr>
  <p:slideViewPr>
    <p:cSldViewPr snapToGrid="0" snapToObjects="1">
      <p:cViewPr varScale="1">
        <p:scale>
          <a:sx n="44" d="100"/>
          <a:sy n="44" d="100"/>
        </p:scale>
        <p:origin x="42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45D87-C82A-A247-A005-A29B8C89DD13}" type="datetimeFigureOut">
              <a:rPr lang="en-US" smtClean="0"/>
              <a:t>4/26/24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6B4A4E-5C15-CF4F-A68B-E9D7778D2E2B}" type="slidenum">
              <a:rPr lang="en-US" smtClean="0"/>
              <a:t>‹#›</a:t>
            </a:fld>
            <a:endParaRPr lang="en-US"/>
          </a:p>
        </p:txBody>
      </p:sp>
    </p:spTree>
    <p:extLst>
      <p:ext uri="{BB962C8B-B14F-4D97-AF65-F5344CB8AC3E}">
        <p14:creationId xmlns:p14="http://schemas.microsoft.com/office/powerpoint/2010/main" val="3096472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6B4A4E-5C15-CF4F-A68B-E9D7778D2E2B}" type="slidenum">
              <a:rPr lang="en-US" smtClean="0"/>
              <a:t>1</a:t>
            </a:fld>
            <a:endParaRPr lang="en-US"/>
          </a:p>
        </p:txBody>
      </p:sp>
    </p:spTree>
    <p:extLst>
      <p:ext uri="{BB962C8B-B14F-4D97-AF65-F5344CB8AC3E}">
        <p14:creationId xmlns:p14="http://schemas.microsoft.com/office/powerpoint/2010/main" val="2413023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6B4A4E-5C15-CF4F-A68B-E9D7778D2E2B}" type="slidenum">
              <a:rPr lang="en-US" smtClean="0"/>
              <a:t>10</a:t>
            </a:fld>
            <a:endParaRPr lang="en-US"/>
          </a:p>
        </p:txBody>
      </p:sp>
    </p:spTree>
    <p:extLst>
      <p:ext uri="{BB962C8B-B14F-4D97-AF65-F5344CB8AC3E}">
        <p14:creationId xmlns:p14="http://schemas.microsoft.com/office/powerpoint/2010/main" val="2377610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6B4A4E-5C15-CF4F-A68B-E9D7778D2E2B}" type="slidenum">
              <a:rPr lang="en-US" smtClean="0"/>
              <a:t>11</a:t>
            </a:fld>
            <a:endParaRPr lang="en-US"/>
          </a:p>
        </p:txBody>
      </p:sp>
    </p:spTree>
    <p:extLst>
      <p:ext uri="{BB962C8B-B14F-4D97-AF65-F5344CB8AC3E}">
        <p14:creationId xmlns:p14="http://schemas.microsoft.com/office/powerpoint/2010/main" val="933610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6B4A4E-5C15-CF4F-A68B-E9D7778D2E2B}" type="slidenum">
              <a:rPr lang="en-US" smtClean="0"/>
              <a:t>12</a:t>
            </a:fld>
            <a:endParaRPr lang="en-US"/>
          </a:p>
        </p:txBody>
      </p:sp>
    </p:spTree>
    <p:extLst>
      <p:ext uri="{BB962C8B-B14F-4D97-AF65-F5344CB8AC3E}">
        <p14:creationId xmlns:p14="http://schemas.microsoft.com/office/powerpoint/2010/main" val="3184918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6B4A4E-5C15-CF4F-A68B-E9D7778D2E2B}" type="slidenum">
              <a:rPr lang="en-US" smtClean="0"/>
              <a:t>13</a:t>
            </a:fld>
            <a:endParaRPr lang="en-US"/>
          </a:p>
        </p:txBody>
      </p:sp>
    </p:spTree>
    <p:extLst>
      <p:ext uri="{BB962C8B-B14F-4D97-AF65-F5344CB8AC3E}">
        <p14:creationId xmlns:p14="http://schemas.microsoft.com/office/powerpoint/2010/main" val="2243852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6B4A4E-5C15-CF4F-A68B-E9D7778D2E2B}" type="slidenum">
              <a:rPr lang="en-US" smtClean="0"/>
              <a:t>14</a:t>
            </a:fld>
            <a:endParaRPr lang="en-US"/>
          </a:p>
        </p:txBody>
      </p:sp>
    </p:spTree>
    <p:extLst>
      <p:ext uri="{BB962C8B-B14F-4D97-AF65-F5344CB8AC3E}">
        <p14:creationId xmlns:p14="http://schemas.microsoft.com/office/powerpoint/2010/main" val="1199893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6B4A4E-5C15-CF4F-A68B-E9D7778D2E2B}" type="slidenum">
              <a:rPr lang="en-US" smtClean="0"/>
              <a:t>15</a:t>
            </a:fld>
            <a:endParaRPr lang="en-US"/>
          </a:p>
        </p:txBody>
      </p:sp>
    </p:spTree>
    <p:extLst>
      <p:ext uri="{BB962C8B-B14F-4D97-AF65-F5344CB8AC3E}">
        <p14:creationId xmlns:p14="http://schemas.microsoft.com/office/powerpoint/2010/main" val="835815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6B4A4E-5C15-CF4F-A68B-E9D7778D2E2B}" type="slidenum">
              <a:rPr lang="en-US" smtClean="0"/>
              <a:t>16</a:t>
            </a:fld>
            <a:endParaRPr lang="en-US"/>
          </a:p>
        </p:txBody>
      </p:sp>
    </p:spTree>
    <p:extLst>
      <p:ext uri="{BB962C8B-B14F-4D97-AF65-F5344CB8AC3E}">
        <p14:creationId xmlns:p14="http://schemas.microsoft.com/office/powerpoint/2010/main" val="3607360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6B4A4E-5C15-CF4F-A68B-E9D7778D2E2B}" type="slidenum">
              <a:rPr lang="en-US" smtClean="0"/>
              <a:t>17</a:t>
            </a:fld>
            <a:endParaRPr lang="en-US"/>
          </a:p>
        </p:txBody>
      </p:sp>
    </p:spTree>
    <p:extLst>
      <p:ext uri="{BB962C8B-B14F-4D97-AF65-F5344CB8AC3E}">
        <p14:creationId xmlns:p14="http://schemas.microsoft.com/office/powerpoint/2010/main" val="55601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6B4A4E-5C15-CF4F-A68B-E9D7778D2E2B}" type="slidenum">
              <a:rPr lang="en-US" smtClean="0"/>
              <a:t>2</a:t>
            </a:fld>
            <a:endParaRPr lang="en-US"/>
          </a:p>
        </p:txBody>
      </p:sp>
    </p:spTree>
    <p:extLst>
      <p:ext uri="{BB962C8B-B14F-4D97-AF65-F5344CB8AC3E}">
        <p14:creationId xmlns:p14="http://schemas.microsoft.com/office/powerpoint/2010/main" val="2999020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6B4A4E-5C15-CF4F-A68B-E9D7778D2E2B}" type="slidenum">
              <a:rPr lang="en-US" smtClean="0"/>
              <a:t>3</a:t>
            </a:fld>
            <a:endParaRPr lang="en-US"/>
          </a:p>
        </p:txBody>
      </p:sp>
    </p:spTree>
    <p:extLst>
      <p:ext uri="{BB962C8B-B14F-4D97-AF65-F5344CB8AC3E}">
        <p14:creationId xmlns:p14="http://schemas.microsoft.com/office/powerpoint/2010/main" val="50329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6B4A4E-5C15-CF4F-A68B-E9D7778D2E2B}" type="slidenum">
              <a:rPr lang="en-US" smtClean="0"/>
              <a:t>4</a:t>
            </a:fld>
            <a:endParaRPr lang="en-US"/>
          </a:p>
        </p:txBody>
      </p:sp>
    </p:spTree>
    <p:extLst>
      <p:ext uri="{BB962C8B-B14F-4D97-AF65-F5344CB8AC3E}">
        <p14:creationId xmlns:p14="http://schemas.microsoft.com/office/powerpoint/2010/main" val="269091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916B4A4E-5C15-CF4F-A68B-E9D7778D2E2B}" type="slidenum">
              <a:rPr lang="en-US" smtClean="0"/>
              <a:t>5</a:t>
            </a:fld>
            <a:endParaRPr lang="en-US"/>
          </a:p>
        </p:txBody>
      </p:sp>
    </p:spTree>
    <p:extLst>
      <p:ext uri="{BB962C8B-B14F-4D97-AF65-F5344CB8AC3E}">
        <p14:creationId xmlns:p14="http://schemas.microsoft.com/office/powerpoint/2010/main" val="3855375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6B4A4E-5C15-CF4F-A68B-E9D7778D2E2B}" type="slidenum">
              <a:rPr lang="en-US" smtClean="0"/>
              <a:t>6</a:t>
            </a:fld>
            <a:endParaRPr lang="en-US"/>
          </a:p>
        </p:txBody>
      </p:sp>
    </p:spTree>
    <p:extLst>
      <p:ext uri="{BB962C8B-B14F-4D97-AF65-F5344CB8AC3E}">
        <p14:creationId xmlns:p14="http://schemas.microsoft.com/office/powerpoint/2010/main" val="198430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6B4A4E-5C15-CF4F-A68B-E9D7778D2E2B}" type="slidenum">
              <a:rPr lang="en-US" smtClean="0"/>
              <a:t>7</a:t>
            </a:fld>
            <a:endParaRPr lang="en-US"/>
          </a:p>
        </p:txBody>
      </p:sp>
    </p:spTree>
    <p:extLst>
      <p:ext uri="{BB962C8B-B14F-4D97-AF65-F5344CB8AC3E}">
        <p14:creationId xmlns:p14="http://schemas.microsoft.com/office/powerpoint/2010/main" val="184984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6B4A4E-5C15-CF4F-A68B-E9D7778D2E2B}" type="slidenum">
              <a:rPr lang="en-US" smtClean="0"/>
              <a:t>8</a:t>
            </a:fld>
            <a:endParaRPr lang="en-US"/>
          </a:p>
        </p:txBody>
      </p:sp>
    </p:spTree>
    <p:extLst>
      <p:ext uri="{BB962C8B-B14F-4D97-AF65-F5344CB8AC3E}">
        <p14:creationId xmlns:p14="http://schemas.microsoft.com/office/powerpoint/2010/main" val="3123901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6B4A4E-5C15-CF4F-A68B-E9D7778D2E2B}" type="slidenum">
              <a:rPr lang="en-US" smtClean="0"/>
              <a:t>9</a:t>
            </a:fld>
            <a:endParaRPr lang="en-US"/>
          </a:p>
        </p:txBody>
      </p:sp>
    </p:spTree>
    <p:extLst>
      <p:ext uri="{BB962C8B-B14F-4D97-AF65-F5344CB8AC3E}">
        <p14:creationId xmlns:p14="http://schemas.microsoft.com/office/powerpoint/2010/main" val="362369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12356" y="2660416"/>
            <a:ext cx="21674138" cy="5659496"/>
          </a:xfrm>
        </p:spPr>
        <p:txBody>
          <a:bodyPr anchor="b"/>
          <a:lstStyle>
            <a:lvl1pPr algn="ctr">
              <a:defRPr sz="14222"/>
            </a:lvl1pPr>
          </a:lstStyle>
          <a:p>
            <a:r>
              <a:rPr lang="en-US"/>
              <a:t>Click to edit Master title style</a:t>
            </a:r>
            <a:endParaRPr lang="en-US" dirty="0"/>
          </a:p>
        </p:txBody>
      </p:sp>
      <p:sp>
        <p:nvSpPr>
          <p:cNvPr id="3" name="Subtitle 2"/>
          <p:cNvSpPr>
            <a:spLocks noGrp="1"/>
          </p:cNvSpPr>
          <p:nvPr>
            <p:ph type="subTitle" idx="1"/>
          </p:nvPr>
        </p:nvSpPr>
        <p:spPr>
          <a:xfrm>
            <a:off x="3612356" y="8538164"/>
            <a:ext cx="21674138" cy="3924769"/>
          </a:xfrm>
        </p:spPr>
        <p:txBody>
          <a:bodyPr/>
          <a:lstStyle>
            <a:lvl1pPr marL="0" indent="0" algn="ctr">
              <a:buNone/>
              <a:defRPr sz="5689"/>
            </a:lvl1pPr>
            <a:lvl2pPr marL="1083701" indent="0" algn="ctr">
              <a:buNone/>
              <a:defRPr sz="4741"/>
            </a:lvl2pPr>
            <a:lvl3pPr marL="2167402" indent="0" algn="ctr">
              <a:buNone/>
              <a:defRPr sz="4267"/>
            </a:lvl3pPr>
            <a:lvl4pPr marL="3251103" indent="0" algn="ctr">
              <a:buNone/>
              <a:defRPr sz="3792"/>
            </a:lvl4pPr>
            <a:lvl5pPr marL="4334805" indent="0" algn="ctr">
              <a:buNone/>
              <a:defRPr sz="3792"/>
            </a:lvl5pPr>
            <a:lvl6pPr marL="5418506" indent="0" algn="ctr">
              <a:buNone/>
              <a:defRPr sz="3792"/>
            </a:lvl6pPr>
            <a:lvl7pPr marL="6502207" indent="0" algn="ctr">
              <a:buNone/>
              <a:defRPr sz="3792"/>
            </a:lvl7pPr>
            <a:lvl8pPr marL="7585908" indent="0" algn="ctr">
              <a:buNone/>
              <a:defRPr sz="3792"/>
            </a:lvl8pPr>
            <a:lvl9pPr marL="8669609" indent="0" algn="ctr">
              <a:buNone/>
              <a:defRPr sz="379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137F0F-8A0D-C84E-9CE6-85694AAE597D}"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69F67-477A-D849-A615-F7D558CCD807}" type="slidenum">
              <a:rPr lang="en-US" smtClean="0"/>
              <a:t>‹#›</a:t>
            </a:fld>
            <a:endParaRPr lang="en-US"/>
          </a:p>
        </p:txBody>
      </p:sp>
    </p:spTree>
    <p:extLst>
      <p:ext uri="{BB962C8B-B14F-4D97-AF65-F5344CB8AC3E}">
        <p14:creationId xmlns:p14="http://schemas.microsoft.com/office/powerpoint/2010/main" val="45504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37F0F-8A0D-C84E-9CE6-85694AAE597D}"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69F67-477A-D849-A615-F7D558CCD807}" type="slidenum">
              <a:rPr lang="en-US" smtClean="0"/>
              <a:t>‹#›</a:t>
            </a:fld>
            <a:endParaRPr lang="en-US"/>
          </a:p>
        </p:txBody>
      </p:sp>
    </p:spTree>
    <p:extLst>
      <p:ext uri="{BB962C8B-B14F-4D97-AF65-F5344CB8AC3E}">
        <p14:creationId xmlns:p14="http://schemas.microsoft.com/office/powerpoint/2010/main" val="651307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80739" y="865481"/>
            <a:ext cx="6231315" cy="1377620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986796" y="865481"/>
            <a:ext cx="18332708" cy="137762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37F0F-8A0D-C84E-9CE6-85694AAE597D}"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69F67-477A-D849-A615-F7D558CCD807}" type="slidenum">
              <a:rPr lang="en-US" smtClean="0"/>
              <a:t>‹#›</a:t>
            </a:fld>
            <a:endParaRPr lang="en-US"/>
          </a:p>
        </p:txBody>
      </p:sp>
    </p:spTree>
    <p:extLst>
      <p:ext uri="{BB962C8B-B14F-4D97-AF65-F5344CB8AC3E}">
        <p14:creationId xmlns:p14="http://schemas.microsoft.com/office/powerpoint/2010/main" val="145358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37F0F-8A0D-C84E-9CE6-85694AAE597D}"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69F67-477A-D849-A615-F7D558CCD807}" type="slidenum">
              <a:rPr lang="en-US" smtClean="0"/>
              <a:t>‹#›</a:t>
            </a:fld>
            <a:endParaRPr lang="en-US"/>
          </a:p>
        </p:txBody>
      </p:sp>
    </p:spTree>
    <p:extLst>
      <p:ext uri="{BB962C8B-B14F-4D97-AF65-F5344CB8AC3E}">
        <p14:creationId xmlns:p14="http://schemas.microsoft.com/office/powerpoint/2010/main" val="3254172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71745" y="4052714"/>
            <a:ext cx="24925258" cy="6762043"/>
          </a:xfrm>
        </p:spPr>
        <p:txBody>
          <a:bodyPr anchor="b"/>
          <a:lstStyle>
            <a:lvl1pPr>
              <a:defRPr sz="14222"/>
            </a:lvl1pPr>
          </a:lstStyle>
          <a:p>
            <a:r>
              <a:rPr lang="en-US"/>
              <a:t>Click to edit Master title style</a:t>
            </a:r>
            <a:endParaRPr lang="en-US" dirty="0"/>
          </a:p>
        </p:txBody>
      </p:sp>
      <p:sp>
        <p:nvSpPr>
          <p:cNvPr id="3" name="Text Placeholder 2"/>
          <p:cNvSpPr>
            <a:spLocks noGrp="1"/>
          </p:cNvSpPr>
          <p:nvPr>
            <p:ph type="body" idx="1"/>
          </p:nvPr>
        </p:nvSpPr>
        <p:spPr>
          <a:xfrm>
            <a:off x="1971745" y="10878728"/>
            <a:ext cx="24925258" cy="3555999"/>
          </a:xfrm>
        </p:spPr>
        <p:txBody>
          <a:bodyPr/>
          <a:lstStyle>
            <a:lvl1pPr marL="0" indent="0">
              <a:buNone/>
              <a:defRPr sz="5689">
                <a:solidFill>
                  <a:schemeClr val="tx1">
                    <a:tint val="75000"/>
                  </a:schemeClr>
                </a:solidFill>
              </a:defRPr>
            </a:lvl1pPr>
            <a:lvl2pPr marL="1083701" indent="0">
              <a:buNone/>
              <a:defRPr sz="4741">
                <a:solidFill>
                  <a:schemeClr val="tx1">
                    <a:tint val="75000"/>
                  </a:schemeClr>
                </a:solidFill>
              </a:defRPr>
            </a:lvl2pPr>
            <a:lvl3pPr marL="2167402" indent="0">
              <a:buNone/>
              <a:defRPr sz="4267">
                <a:solidFill>
                  <a:schemeClr val="tx1">
                    <a:tint val="75000"/>
                  </a:schemeClr>
                </a:solidFill>
              </a:defRPr>
            </a:lvl3pPr>
            <a:lvl4pPr marL="3251103" indent="0">
              <a:buNone/>
              <a:defRPr sz="3792">
                <a:solidFill>
                  <a:schemeClr val="tx1">
                    <a:tint val="75000"/>
                  </a:schemeClr>
                </a:solidFill>
              </a:defRPr>
            </a:lvl4pPr>
            <a:lvl5pPr marL="4334805" indent="0">
              <a:buNone/>
              <a:defRPr sz="3792">
                <a:solidFill>
                  <a:schemeClr val="tx1">
                    <a:tint val="75000"/>
                  </a:schemeClr>
                </a:solidFill>
              </a:defRPr>
            </a:lvl5pPr>
            <a:lvl6pPr marL="5418506" indent="0">
              <a:buNone/>
              <a:defRPr sz="3792">
                <a:solidFill>
                  <a:schemeClr val="tx1">
                    <a:tint val="75000"/>
                  </a:schemeClr>
                </a:solidFill>
              </a:defRPr>
            </a:lvl6pPr>
            <a:lvl7pPr marL="6502207" indent="0">
              <a:buNone/>
              <a:defRPr sz="3792">
                <a:solidFill>
                  <a:schemeClr val="tx1">
                    <a:tint val="75000"/>
                  </a:schemeClr>
                </a:solidFill>
              </a:defRPr>
            </a:lvl7pPr>
            <a:lvl8pPr marL="7585908" indent="0">
              <a:buNone/>
              <a:defRPr sz="3792">
                <a:solidFill>
                  <a:schemeClr val="tx1">
                    <a:tint val="75000"/>
                  </a:schemeClr>
                </a:solidFill>
              </a:defRPr>
            </a:lvl8pPr>
            <a:lvl9pPr marL="8669609" indent="0">
              <a:buNone/>
              <a:defRPr sz="379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137F0F-8A0D-C84E-9CE6-85694AAE597D}"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69F67-477A-D849-A615-F7D558CCD807}" type="slidenum">
              <a:rPr lang="en-US" smtClean="0"/>
              <a:t>‹#›</a:t>
            </a:fld>
            <a:endParaRPr lang="en-US"/>
          </a:p>
        </p:txBody>
      </p:sp>
    </p:spTree>
    <p:extLst>
      <p:ext uri="{BB962C8B-B14F-4D97-AF65-F5344CB8AC3E}">
        <p14:creationId xmlns:p14="http://schemas.microsoft.com/office/powerpoint/2010/main" val="294825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86796" y="4327407"/>
            <a:ext cx="12282011" cy="10314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630043" y="4327407"/>
            <a:ext cx="12282011" cy="10314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137F0F-8A0D-C84E-9CE6-85694AAE597D}" type="datetimeFigureOut">
              <a:rPr lang="en-US" smtClean="0"/>
              <a:t>4/26/24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69F67-477A-D849-A615-F7D558CCD807}" type="slidenum">
              <a:rPr lang="en-US" smtClean="0"/>
              <a:t>‹#›</a:t>
            </a:fld>
            <a:endParaRPr lang="en-US"/>
          </a:p>
        </p:txBody>
      </p:sp>
    </p:spTree>
    <p:extLst>
      <p:ext uri="{BB962C8B-B14F-4D97-AF65-F5344CB8AC3E}">
        <p14:creationId xmlns:p14="http://schemas.microsoft.com/office/powerpoint/2010/main" val="353474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90560" y="865483"/>
            <a:ext cx="24925258" cy="31420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90561" y="3984979"/>
            <a:ext cx="12225567" cy="1952977"/>
          </a:xfrm>
        </p:spPr>
        <p:txBody>
          <a:bodyPr anchor="b"/>
          <a:lstStyle>
            <a:lvl1pPr marL="0" indent="0">
              <a:buNone/>
              <a:defRPr sz="5689" b="1"/>
            </a:lvl1pPr>
            <a:lvl2pPr marL="1083701" indent="0">
              <a:buNone/>
              <a:defRPr sz="4741" b="1"/>
            </a:lvl2pPr>
            <a:lvl3pPr marL="2167402" indent="0">
              <a:buNone/>
              <a:defRPr sz="4267" b="1"/>
            </a:lvl3pPr>
            <a:lvl4pPr marL="3251103" indent="0">
              <a:buNone/>
              <a:defRPr sz="3792" b="1"/>
            </a:lvl4pPr>
            <a:lvl5pPr marL="4334805" indent="0">
              <a:buNone/>
              <a:defRPr sz="3792" b="1"/>
            </a:lvl5pPr>
            <a:lvl6pPr marL="5418506" indent="0">
              <a:buNone/>
              <a:defRPr sz="3792" b="1"/>
            </a:lvl6pPr>
            <a:lvl7pPr marL="6502207" indent="0">
              <a:buNone/>
              <a:defRPr sz="3792" b="1"/>
            </a:lvl7pPr>
            <a:lvl8pPr marL="7585908" indent="0">
              <a:buNone/>
              <a:defRPr sz="3792" b="1"/>
            </a:lvl8pPr>
            <a:lvl9pPr marL="8669609" indent="0">
              <a:buNone/>
              <a:defRPr sz="3792" b="1"/>
            </a:lvl9pPr>
          </a:lstStyle>
          <a:p>
            <a:pPr lvl="0"/>
            <a:r>
              <a:rPr lang="en-US"/>
              <a:t>Edit Master text styles</a:t>
            </a:r>
          </a:p>
        </p:txBody>
      </p:sp>
      <p:sp>
        <p:nvSpPr>
          <p:cNvPr id="4" name="Content Placeholder 3"/>
          <p:cNvSpPr>
            <a:spLocks noGrp="1"/>
          </p:cNvSpPr>
          <p:nvPr>
            <p:ph sz="half" idx="2"/>
          </p:nvPr>
        </p:nvSpPr>
        <p:spPr>
          <a:xfrm>
            <a:off x="1990561" y="5937956"/>
            <a:ext cx="12225567" cy="8733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630043" y="3984979"/>
            <a:ext cx="12285775" cy="1952977"/>
          </a:xfrm>
        </p:spPr>
        <p:txBody>
          <a:bodyPr anchor="b"/>
          <a:lstStyle>
            <a:lvl1pPr marL="0" indent="0">
              <a:buNone/>
              <a:defRPr sz="5689" b="1"/>
            </a:lvl1pPr>
            <a:lvl2pPr marL="1083701" indent="0">
              <a:buNone/>
              <a:defRPr sz="4741" b="1"/>
            </a:lvl2pPr>
            <a:lvl3pPr marL="2167402" indent="0">
              <a:buNone/>
              <a:defRPr sz="4267" b="1"/>
            </a:lvl3pPr>
            <a:lvl4pPr marL="3251103" indent="0">
              <a:buNone/>
              <a:defRPr sz="3792" b="1"/>
            </a:lvl4pPr>
            <a:lvl5pPr marL="4334805" indent="0">
              <a:buNone/>
              <a:defRPr sz="3792" b="1"/>
            </a:lvl5pPr>
            <a:lvl6pPr marL="5418506" indent="0">
              <a:buNone/>
              <a:defRPr sz="3792" b="1"/>
            </a:lvl6pPr>
            <a:lvl7pPr marL="6502207" indent="0">
              <a:buNone/>
              <a:defRPr sz="3792" b="1"/>
            </a:lvl7pPr>
            <a:lvl8pPr marL="7585908" indent="0">
              <a:buNone/>
              <a:defRPr sz="3792" b="1"/>
            </a:lvl8pPr>
            <a:lvl9pPr marL="8669609" indent="0">
              <a:buNone/>
              <a:defRPr sz="3792" b="1"/>
            </a:lvl9pPr>
          </a:lstStyle>
          <a:p>
            <a:pPr lvl="0"/>
            <a:r>
              <a:rPr lang="en-US"/>
              <a:t>Edit Master text styles</a:t>
            </a:r>
          </a:p>
        </p:txBody>
      </p:sp>
      <p:sp>
        <p:nvSpPr>
          <p:cNvPr id="6" name="Content Placeholder 5"/>
          <p:cNvSpPr>
            <a:spLocks noGrp="1"/>
          </p:cNvSpPr>
          <p:nvPr>
            <p:ph sz="quarter" idx="4"/>
          </p:nvPr>
        </p:nvSpPr>
        <p:spPr>
          <a:xfrm>
            <a:off x="14630043" y="5937956"/>
            <a:ext cx="12285775" cy="8733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137F0F-8A0D-C84E-9CE6-85694AAE597D}" type="datetimeFigureOut">
              <a:rPr lang="en-US" smtClean="0"/>
              <a:t>4/26/24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669F67-477A-D849-A615-F7D558CCD807}" type="slidenum">
              <a:rPr lang="en-US" smtClean="0"/>
              <a:t>‹#›</a:t>
            </a:fld>
            <a:endParaRPr lang="en-US"/>
          </a:p>
        </p:txBody>
      </p:sp>
    </p:spTree>
    <p:extLst>
      <p:ext uri="{BB962C8B-B14F-4D97-AF65-F5344CB8AC3E}">
        <p14:creationId xmlns:p14="http://schemas.microsoft.com/office/powerpoint/2010/main" val="2641356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137F0F-8A0D-C84E-9CE6-85694AAE597D}" type="datetimeFigureOut">
              <a:rPr lang="en-US" smtClean="0"/>
              <a:t>4/26/24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669F67-477A-D849-A615-F7D558CCD807}" type="slidenum">
              <a:rPr lang="en-US" smtClean="0"/>
              <a:t>‹#›</a:t>
            </a:fld>
            <a:endParaRPr lang="en-US"/>
          </a:p>
        </p:txBody>
      </p:sp>
    </p:spTree>
    <p:extLst>
      <p:ext uri="{BB962C8B-B14F-4D97-AF65-F5344CB8AC3E}">
        <p14:creationId xmlns:p14="http://schemas.microsoft.com/office/powerpoint/2010/main" val="966476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37F0F-8A0D-C84E-9CE6-85694AAE597D}" type="datetimeFigureOut">
              <a:rPr lang="en-US" smtClean="0"/>
              <a:t>4/26/24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669F67-477A-D849-A615-F7D558CCD807}" type="slidenum">
              <a:rPr lang="en-US" smtClean="0"/>
              <a:t>‹#›</a:t>
            </a:fld>
            <a:endParaRPr lang="en-US"/>
          </a:p>
        </p:txBody>
      </p:sp>
    </p:spTree>
    <p:extLst>
      <p:ext uri="{BB962C8B-B14F-4D97-AF65-F5344CB8AC3E}">
        <p14:creationId xmlns:p14="http://schemas.microsoft.com/office/powerpoint/2010/main" val="3187539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561" y="1083733"/>
            <a:ext cx="9320631" cy="3793067"/>
          </a:xfrm>
        </p:spPr>
        <p:txBody>
          <a:bodyPr anchor="b"/>
          <a:lstStyle>
            <a:lvl1pPr>
              <a:defRPr sz="7585"/>
            </a:lvl1pPr>
          </a:lstStyle>
          <a:p>
            <a:r>
              <a:rPr lang="en-US"/>
              <a:t>Click to edit Master title style</a:t>
            </a:r>
            <a:endParaRPr lang="en-US" dirty="0"/>
          </a:p>
        </p:txBody>
      </p:sp>
      <p:sp>
        <p:nvSpPr>
          <p:cNvPr id="3" name="Content Placeholder 2"/>
          <p:cNvSpPr>
            <a:spLocks noGrp="1"/>
          </p:cNvSpPr>
          <p:nvPr>
            <p:ph idx="1"/>
          </p:nvPr>
        </p:nvSpPr>
        <p:spPr>
          <a:xfrm>
            <a:off x="12285775" y="2340564"/>
            <a:ext cx="14630043" cy="11552296"/>
          </a:xfrm>
        </p:spPr>
        <p:txBody>
          <a:bodyPr/>
          <a:lstStyle>
            <a:lvl1pPr>
              <a:defRPr sz="7585"/>
            </a:lvl1pPr>
            <a:lvl2pPr>
              <a:defRPr sz="6637"/>
            </a:lvl2pPr>
            <a:lvl3pPr>
              <a:defRPr sz="5689"/>
            </a:lvl3pPr>
            <a:lvl4pPr>
              <a:defRPr sz="4741"/>
            </a:lvl4pPr>
            <a:lvl5pPr>
              <a:defRPr sz="4741"/>
            </a:lvl5pPr>
            <a:lvl6pPr>
              <a:defRPr sz="4741"/>
            </a:lvl6pPr>
            <a:lvl7pPr>
              <a:defRPr sz="4741"/>
            </a:lvl7pPr>
            <a:lvl8pPr>
              <a:defRPr sz="4741"/>
            </a:lvl8pPr>
            <a:lvl9pPr>
              <a:defRPr sz="474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90561" y="4876800"/>
            <a:ext cx="9320631" cy="9034875"/>
          </a:xfrm>
        </p:spPr>
        <p:txBody>
          <a:bodyPr/>
          <a:lstStyle>
            <a:lvl1pPr marL="0" indent="0">
              <a:buNone/>
              <a:defRPr sz="3792"/>
            </a:lvl1pPr>
            <a:lvl2pPr marL="1083701" indent="0">
              <a:buNone/>
              <a:defRPr sz="3318"/>
            </a:lvl2pPr>
            <a:lvl3pPr marL="2167402" indent="0">
              <a:buNone/>
              <a:defRPr sz="2844"/>
            </a:lvl3pPr>
            <a:lvl4pPr marL="3251103" indent="0">
              <a:buNone/>
              <a:defRPr sz="2370"/>
            </a:lvl4pPr>
            <a:lvl5pPr marL="4334805" indent="0">
              <a:buNone/>
              <a:defRPr sz="2370"/>
            </a:lvl5pPr>
            <a:lvl6pPr marL="5418506" indent="0">
              <a:buNone/>
              <a:defRPr sz="2370"/>
            </a:lvl6pPr>
            <a:lvl7pPr marL="6502207" indent="0">
              <a:buNone/>
              <a:defRPr sz="2370"/>
            </a:lvl7pPr>
            <a:lvl8pPr marL="7585908" indent="0">
              <a:buNone/>
              <a:defRPr sz="2370"/>
            </a:lvl8pPr>
            <a:lvl9pPr marL="8669609" indent="0">
              <a:buNone/>
              <a:defRPr sz="2370"/>
            </a:lvl9pPr>
          </a:lstStyle>
          <a:p>
            <a:pPr lvl="0"/>
            <a:r>
              <a:rPr lang="en-US"/>
              <a:t>Edit Master text styles</a:t>
            </a:r>
          </a:p>
        </p:txBody>
      </p:sp>
      <p:sp>
        <p:nvSpPr>
          <p:cNvPr id="5" name="Date Placeholder 4"/>
          <p:cNvSpPr>
            <a:spLocks noGrp="1"/>
          </p:cNvSpPr>
          <p:nvPr>
            <p:ph type="dt" sz="half" idx="10"/>
          </p:nvPr>
        </p:nvSpPr>
        <p:spPr/>
        <p:txBody>
          <a:bodyPr/>
          <a:lstStyle/>
          <a:p>
            <a:fld id="{7B137F0F-8A0D-C84E-9CE6-85694AAE597D}" type="datetimeFigureOut">
              <a:rPr lang="en-US" smtClean="0"/>
              <a:t>4/26/24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69F67-477A-D849-A615-F7D558CCD807}" type="slidenum">
              <a:rPr lang="en-US" smtClean="0"/>
              <a:t>‹#›</a:t>
            </a:fld>
            <a:endParaRPr lang="en-US"/>
          </a:p>
        </p:txBody>
      </p:sp>
    </p:spTree>
    <p:extLst>
      <p:ext uri="{BB962C8B-B14F-4D97-AF65-F5344CB8AC3E}">
        <p14:creationId xmlns:p14="http://schemas.microsoft.com/office/powerpoint/2010/main" val="1445284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561" y="1083733"/>
            <a:ext cx="9320631" cy="3793067"/>
          </a:xfrm>
        </p:spPr>
        <p:txBody>
          <a:bodyPr anchor="b"/>
          <a:lstStyle>
            <a:lvl1pPr>
              <a:defRPr sz="758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285775" y="2340564"/>
            <a:ext cx="14630043" cy="11552296"/>
          </a:xfrm>
        </p:spPr>
        <p:txBody>
          <a:bodyPr anchor="t"/>
          <a:lstStyle>
            <a:lvl1pPr marL="0" indent="0">
              <a:buNone/>
              <a:defRPr sz="7585"/>
            </a:lvl1pPr>
            <a:lvl2pPr marL="1083701" indent="0">
              <a:buNone/>
              <a:defRPr sz="6637"/>
            </a:lvl2pPr>
            <a:lvl3pPr marL="2167402" indent="0">
              <a:buNone/>
              <a:defRPr sz="5689"/>
            </a:lvl3pPr>
            <a:lvl4pPr marL="3251103" indent="0">
              <a:buNone/>
              <a:defRPr sz="4741"/>
            </a:lvl4pPr>
            <a:lvl5pPr marL="4334805" indent="0">
              <a:buNone/>
              <a:defRPr sz="4741"/>
            </a:lvl5pPr>
            <a:lvl6pPr marL="5418506" indent="0">
              <a:buNone/>
              <a:defRPr sz="4741"/>
            </a:lvl6pPr>
            <a:lvl7pPr marL="6502207" indent="0">
              <a:buNone/>
              <a:defRPr sz="4741"/>
            </a:lvl7pPr>
            <a:lvl8pPr marL="7585908" indent="0">
              <a:buNone/>
              <a:defRPr sz="4741"/>
            </a:lvl8pPr>
            <a:lvl9pPr marL="8669609" indent="0">
              <a:buNone/>
              <a:defRPr sz="4741"/>
            </a:lvl9pPr>
          </a:lstStyle>
          <a:p>
            <a:r>
              <a:rPr lang="en-US"/>
              <a:t>Click icon to add picture</a:t>
            </a:r>
            <a:endParaRPr lang="en-US" dirty="0"/>
          </a:p>
        </p:txBody>
      </p:sp>
      <p:sp>
        <p:nvSpPr>
          <p:cNvPr id="4" name="Text Placeholder 3"/>
          <p:cNvSpPr>
            <a:spLocks noGrp="1"/>
          </p:cNvSpPr>
          <p:nvPr>
            <p:ph type="body" sz="half" idx="2"/>
          </p:nvPr>
        </p:nvSpPr>
        <p:spPr>
          <a:xfrm>
            <a:off x="1990561" y="4876800"/>
            <a:ext cx="9320631" cy="9034875"/>
          </a:xfrm>
        </p:spPr>
        <p:txBody>
          <a:bodyPr/>
          <a:lstStyle>
            <a:lvl1pPr marL="0" indent="0">
              <a:buNone/>
              <a:defRPr sz="3792"/>
            </a:lvl1pPr>
            <a:lvl2pPr marL="1083701" indent="0">
              <a:buNone/>
              <a:defRPr sz="3318"/>
            </a:lvl2pPr>
            <a:lvl3pPr marL="2167402" indent="0">
              <a:buNone/>
              <a:defRPr sz="2844"/>
            </a:lvl3pPr>
            <a:lvl4pPr marL="3251103" indent="0">
              <a:buNone/>
              <a:defRPr sz="2370"/>
            </a:lvl4pPr>
            <a:lvl5pPr marL="4334805" indent="0">
              <a:buNone/>
              <a:defRPr sz="2370"/>
            </a:lvl5pPr>
            <a:lvl6pPr marL="5418506" indent="0">
              <a:buNone/>
              <a:defRPr sz="2370"/>
            </a:lvl6pPr>
            <a:lvl7pPr marL="6502207" indent="0">
              <a:buNone/>
              <a:defRPr sz="2370"/>
            </a:lvl7pPr>
            <a:lvl8pPr marL="7585908" indent="0">
              <a:buNone/>
              <a:defRPr sz="2370"/>
            </a:lvl8pPr>
            <a:lvl9pPr marL="8669609" indent="0">
              <a:buNone/>
              <a:defRPr sz="2370"/>
            </a:lvl9pPr>
          </a:lstStyle>
          <a:p>
            <a:pPr lvl="0"/>
            <a:r>
              <a:rPr lang="en-US"/>
              <a:t>Edit Master text styles</a:t>
            </a:r>
          </a:p>
        </p:txBody>
      </p:sp>
      <p:sp>
        <p:nvSpPr>
          <p:cNvPr id="5" name="Date Placeholder 4"/>
          <p:cNvSpPr>
            <a:spLocks noGrp="1"/>
          </p:cNvSpPr>
          <p:nvPr>
            <p:ph type="dt" sz="half" idx="10"/>
          </p:nvPr>
        </p:nvSpPr>
        <p:spPr/>
        <p:txBody>
          <a:bodyPr/>
          <a:lstStyle/>
          <a:p>
            <a:fld id="{7B137F0F-8A0D-C84E-9CE6-85694AAE597D}" type="datetimeFigureOut">
              <a:rPr lang="en-US" smtClean="0"/>
              <a:t>4/26/24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69F67-477A-D849-A615-F7D558CCD807}" type="slidenum">
              <a:rPr lang="en-US" smtClean="0"/>
              <a:t>‹#›</a:t>
            </a:fld>
            <a:endParaRPr lang="en-US"/>
          </a:p>
        </p:txBody>
      </p:sp>
    </p:spTree>
    <p:extLst>
      <p:ext uri="{BB962C8B-B14F-4D97-AF65-F5344CB8AC3E}">
        <p14:creationId xmlns:p14="http://schemas.microsoft.com/office/powerpoint/2010/main" val="312364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6796" y="865483"/>
            <a:ext cx="24925258" cy="3142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86796" y="4327407"/>
            <a:ext cx="24925258" cy="103142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86796" y="15066905"/>
            <a:ext cx="6502241" cy="865481"/>
          </a:xfrm>
          <a:prstGeom prst="rect">
            <a:avLst/>
          </a:prstGeom>
        </p:spPr>
        <p:txBody>
          <a:bodyPr vert="horz" lIns="91440" tIns="45720" rIns="91440" bIns="45720" rtlCol="0" anchor="ctr"/>
          <a:lstStyle>
            <a:lvl1pPr algn="l">
              <a:defRPr sz="2844">
                <a:solidFill>
                  <a:schemeClr val="tx1">
                    <a:tint val="75000"/>
                  </a:schemeClr>
                </a:solidFill>
              </a:defRPr>
            </a:lvl1pPr>
          </a:lstStyle>
          <a:p>
            <a:fld id="{7B137F0F-8A0D-C84E-9CE6-85694AAE597D}" type="datetimeFigureOut">
              <a:rPr lang="en-US" smtClean="0"/>
              <a:t>4/26/24</a:t>
            </a:fld>
            <a:endParaRPr lang="en-US"/>
          </a:p>
        </p:txBody>
      </p:sp>
      <p:sp>
        <p:nvSpPr>
          <p:cNvPr id="5" name="Footer Placeholder 4"/>
          <p:cNvSpPr>
            <a:spLocks noGrp="1"/>
          </p:cNvSpPr>
          <p:nvPr>
            <p:ph type="ftr" sz="quarter" idx="3"/>
          </p:nvPr>
        </p:nvSpPr>
        <p:spPr>
          <a:xfrm>
            <a:off x="9572744" y="15066905"/>
            <a:ext cx="9753362" cy="865481"/>
          </a:xfrm>
          <a:prstGeom prst="rect">
            <a:avLst/>
          </a:prstGeom>
        </p:spPr>
        <p:txBody>
          <a:bodyPr vert="horz" lIns="91440" tIns="45720" rIns="91440" bIns="45720" rtlCol="0" anchor="ctr"/>
          <a:lstStyle>
            <a:lvl1pPr algn="ctr">
              <a:defRPr sz="284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409813" y="15066905"/>
            <a:ext cx="6502241" cy="865481"/>
          </a:xfrm>
          <a:prstGeom prst="rect">
            <a:avLst/>
          </a:prstGeom>
        </p:spPr>
        <p:txBody>
          <a:bodyPr vert="horz" lIns="91440" tIns="45720" rIns="91440" bIns="45720" rtlCol="0" anchor="ctr"/>
          <a:lstStyle>
            <a:lvl1pPr algn="r">
              <a:defRPr sz="2844">
                <a:solidFill>
                  <a:schemeClr val="tx1">
                    <a:tint val="75000"/>
                  </a:schemeClr>
                </a:solidFill>
              </a:defRPr>
            </a:lvl1pPr>
          </a:lstStyle>
          <a:p>
            <a:fld id="{9C669F67-477A-D849-A615-F7D558CCD807}" type="slidenum">
              <a:rPr lang="en-US" smtClean="0"/>
              <a:t>‹#›</a:t>
            </a:fld>
            <a:endParaRPr lang="en-US"/>
          </a:p>
        </p:txBody>
      </p:sp>
    </p:spTree>
    <p:extLst>
      <p:ext uri="{BB962C8B-B14F-4D97-AF65-F5344CB8AC3E}">
        <p14:creationId xmlns:p14="http://schemas.microsoft.com/office/powerpoint/2010/main" val="8501415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167402" rtl="0" eaLnBrk="1" latinLnBrk="0" hangingPunct="1">
        <a:lnSpc>
          <a:spcPct val="90000"/>
        </a:lnSpc>
        <a:spcBef>
          <a:spcPct val="0"/>
        </a:spcBef>
        <a:buNone/>
        <a:defRPr sz="10429" kern="1200">
          <a:solidFill>
            <a:schemeClr val="tx1"/>
          </a:solidFill>
          <a:latin typeface="+mj-lt"/>
          <a:ea typeface="+mj-ea"/>
          <a:cs typeface="+mj-cs"/>
        </a:defRPr>
      </a:lvl1pPr>
    </p:titleStyle>
    <p:bodyStyle>
      <a:lvl1pPr marL="541851" indent="-541851" algn="l" defTabSz="2167402" rtl="0" eaLnBrk="1" latinLnBrk="0" hangingPunct="1">
        <a:lnSpc>
          <a:spcPct val="90000"/>
        </a:lnSpc>
        <a:spcBef>
          <a:spcPts val="2370"/>
        </a:spcBef>
        <a:buFont typeface="Arial" panose="020B0604020202020204" pitchFamily="34" charset="0"/>
        <a:buChar char="•"/>
        <a:defRPr sz="6637" kern="1200">
          <a:solidFill>
            <a:schemeClr val="tx1"/>
          </a:solidFill>
          <a:latin typeface="+mn-lt"/>
          <a:ea typeface="+mn-ea"/>
          <a:cs typeface="+mn-cs"/>
        </a:defRPr>
      </a:lvl1pPr>
      <a:lvl2pPr marL="1625552" indent="-541851" algn="l" defTabSz="2167402" rtl="0" eaLnBrk="1" latinLnBrk="0" hangingPunct="1">
        <a:lnSpc>
          <a:spcPct val="90000"/>
        </a:lnSpc>
        <a:spcBef>
          <a:spcPts val="1185"/>
        </a:spcBef>
        <a:buFont typeface="Arial" panose="020B0604020202020204" pitchFamily="34" charset="0"/>
        <a:buChar char="•"/>
        <a:defRPr sz="5689" kern="1200">
          <a:solidFill>
            <a:schemeClr val="tx1"/>
          </a:solidFill>
          <a:latin typeface="+mn-lt"/>
          <a:ea typeface="+mn-ea"/>
          <a:cs typeface="+mn-cs"/>
        </a:defRPr>
      </a:lvl2pPr>
      <a:lvl3pPr marL="2709253" indent="-541851" algn="l" defTabSz="2167402" rtl="0" eaLnBrk="1" latinLnBrk="0" hangingPunct="1">
        <a:lnSpc>
          <a:spcPct val="90000"/>
        </a:lnSpc>
        <a:spcBef>
          <a:spcPts val="1185"/>
        </a:spcBef>
        <a:buFont typeface="Arial" panose="020B0604020202020204" pitchFamily="34" charset="0"/>
        <a:buChar char="•"/>
        <a:defRPr sz="4741" kern="1200">
          <a:solidFill>
            <a:schemeClr val="tx1"/>
          </a:solidFill>
          <a:latin typeface="+mn-lt"/>
          <a:ea typeface="+mn-ea"/>
          <a:cs typeface="+mn-cs"/>
        </a:defRPr>
      </a:lvl3pPr>
      <a:lvl4pPr marL="3792954"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4pPr>
      <a:lvl5pPr marL="4876655"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5pPr>
      <a:lvl6pPr marL="5960356"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6pPr>
      <a:lvl7pPr marL="7044058"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7pPr>
      <a:lvl8pPr marL="8127759"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8pPr>
      <a:lvl9pPr marL="9211460"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9pPr>
    </p:bodyStyle>
    <p:otherStyle>
      <a:defPPr>
        <a:defRPr lang="en-US"/>
      </a:defPPr>
      <a:lvl1pPr marL="0" algn="l" defTabSz="2167402" rtl="0" eaLnBrk="1" latinLnBrk="0" hangingPunct="1">
        <a:defRPr sz="4267" kern="1200">
          <a:solidFill>
            <a:schemeClr val="tx1"/>
          </a:solidFill>
          <a:latin typeface="+mn-lt"/>
          <a:ea typeface="+mn-ea"/>
          <a:cs typeface="+mn-cs"/>
        </a:defRPr>
      </a:lvl1pPr>
      <a:lvl2pPr marL="1083701" algn="l" defTabSz="2167402" rtl="0" eaLnBrk="1" latinLnBrk="0" hangingPunct="1">
        <a:defRPr sz="4267" kern="1200">
          <a:solidFill>
            <a:schemeClr val="tx1"/>
          </a:solidFill>
          <a:latin typeface="+mn-lt"/>
          <a:ea typeface="+mn-ea"/>
          <a:cs typeface="+mn-cs"/>
        </a:defRPr>
      </a:lvl2pPr>
      <a:lvl3pPr marL="2167402" algn="l" defTabSz="2167402" rtl="0" eaLnBrk="1" latinLnBrk="0" hangingPunct="1">
        <a:defRPr sz="4267" kern="1200">
          <a:solidFill>
            <a:schemeClr val="tx1"/>
          </a:solidFill>
          <a:latin typeface="+mn-lt"/>
          <a:ea typeface="+mn-ea"/>
          <a:cs typeface="+mn-cs"/>
        </a:defRPr>
      </a:lvl3pPr>
      <a:lvl4pPr marL="3251103" algn="l" defTabSz="2167402" rtl="0" eaLnBrk="1" latinLnBrk="0" hangingPunct="1">
        <a:defRPr sz="4267" kern="1200">
          <a:solidFill>
            <a:schemeClr val="tx1"/>
          </a:solidFill>
          <a:latin typeface="+mn-lt"/>
          <a:ea typeface="+mn-ea"/>
          <a:cs typeface="+mn-cs"/>
        </a:defRPr>
      </a:lvl4pPr>
      <a:lvl5pPr marL="4334805" algn="l" defTabSz="2167402" rtl="0" eaLnBrk="1" latinLnBrk="0" hangingPunct="1">
        <a:defRPr sz="4267" kern="1200">
          <a:solidFill>
            <a:schemeClr val="tx1"/>
          </a:solidFill>
          <a:latin typeface="+mn-lt"/>
          <a:ea typeface="+mn-ea"/>
          <a:cs typeface="+mn-cs"/>
        </a:defRPr>
      </a:lvl5pPr>
      <a:lvl6pPr marL="5418506" algn="l" defTabSz="2167402" rtl="0" eaLnBrk="1" latinLnBrk="0" hangingPunct="1">
        <a:defRPr sz="4267" kern="1200">
          <a:solidFill>
            <a:schemeClr val="tx1"/>
          </a:solidFill>
          <a:latin typeface="+mn-lt"/>
          <a:ea typeface="+mn-ea"/>
          <a:cs typeface="+mn-cs"/>
        </a:defRPr>
      </a:lvl6pPr>
      <a:lvl7pPr marL="6502207" algn="l" defTabSz="2167402" rtl="0" eaLnBrk="1" latinLnBrk="0" hangingPunct="1">
        <a:defRPr sz="4267" kern="1200">
          <a:solidFill>
            <a:schemeClr val="tx1"/>
          </a:solidFill>
          <a:latin typeface="+mn-lt"/>
          <a:ea typeface="+mn-ea"/>
          <a:cs typeface="+mn-cs"/>
        </a:defRPr>
      </a:lvl7pPr>
      <a:lvl8pPr marL="7585908" algn="l" defTabSz="2167402" rtl="0" eaLnBrk="1" latinLnBrk="0" hangingPunct="1">
        <a:defRPr sz="4267" kern="1200">
          <a:solidFill>
            <a:schemeClr val="tx1"/>
          </a:solidFill>
          <a:latin typeface="+mn-lt"/>
          <a:ea typeface="+mn-ea"/>
          <a:cs typeface="+mn-cs"/>
        </a:defRPr>
      </a:lvl8pPr>
      <a:lvl9pPr marL="8669609" algn="l" defTabSz="2167402" rtl="0" eaLnBrk="1" latinLnBrk="0" hangingPunct="1">
        <a:defRPr sz="4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themighty.com/topic/rheumatoid-arthritis/groups" TargetMode="External"/><Relationship Id="rId13" Type="http://schemas.openxmlformats.org/officeDocument/2006/relationships/slide" Target="slide2.xml"/><Relationship Id="rId18" Type="http://schemas.openxmlformats.org/officeDocument/2006/relationships/slide" Target="slide4.xml"/><Relationship Id="rId3" Type="http://schemas.openxmlformats.org/officeDocument/2006/relationships/hyperlink" Target="https://rheumatology.org/patient-information" TargetMode="External"/><Relationship Id="rId7" Type="http://schemas.openxmlformats.org/officeDocument/2006/relationships/hyperlink" Target="https://connectgroups.arthritis.org/groups/rheumatoid-arthritis" TargetMode="External"/><Relationship Id="rId12" Type="http://schemas.openxmlformats.org/officeDocument/2006/relationships/hyperlink" Target="https://thrivehealthservices.com/survivors/exercise-how-tos/" TargetMode="External"/><Relationship Id="rId17" Type="http://schemas.openxmlformats.org/officeDocument/2006/relationships/slide" Target="slide11.xml"/><Relationship Id="rId2" Type="http://schemas.openxmlformats.org/officeDocument/2006/relationships/notesSlide" Target="../notesSlides/notesSlide10.xml"/><Relationship Id="rId16"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hyperlink" Target="https://www.niams.nih.gov/health-topics/rheumatoid-arthritis" TargetMode="External"/><Relationship Id="rId11" Type="http://schemas.openxmlformats.org/officeDocument/2006/relationships/hyperlink" Target="https://dcslnc.org/join-the-center/" TargetMode="External"/><Relationship Id="rId5" Type="http://schemas.openxmlformats.org/officeDocument/2006/relationships/hyperlink" Target="https://www.cdc.gov/arthritis/types/rheumatoid-arthritis.html" TargetMode="External"/><Relationship Id="rId15" Type="http://schemas.openxmlformats.org/officeDocument/2006/relationships/slide" Target="slide9.xml"/><Relationship Id="rId10" Type="http://schemas.openxmlformats.org/officeDocument/2006/relationships/hyperlink" Target="https://selfmanagementresource.com/programs/" TargetMode="External"/><Relationship Id="rId4" Type="http://schemas.openxmlformats.org/officeDocument/2006/relationships/hyperlink" Target="https://www.arthritis.org/diseases/rheumatoid-arthritis" TargetMode="External"/><Relationship Id="rId9" Type="http://schemas.openxmlformats.org/officeDocument/2006/relationships/hyperlink" Target="https://www.arthritis.org/getmedia/0d445dd7-ff2c-4956-82a1-d4843bb487f2/WWE-Self-Directed_1-2-3-FINAL.pdf" TargetMode="External"/><Relationship Id="rId14"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image" Target="../media/image10.png"/><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13.xml"/><Relationship Id="rId5" Type="http://schemas.openxmlformats.org/officeDocument/2006/relationships/slide" Target="slide3.xml"/><Relationship Id="rId10" Type="http://schemas.openxmlformats.org/officeDocument/2006/relationships/slide" Target="slide12.xml"/><Relationship Id="rId4" Type="http://schemas.openxmlformats.org/officeDocument/2006/relationships/slide" Target="slide2.xml"/><Relationship Id="rId9" Type="http://schemas.openxmlformats.org/officeDocument/2006/relationships/slide" Target="slide11.xml"/><Relationship Id="rId14" Type="http://schemas.openxmlformats.org/officeDocument/2006/relationships/slide" Target="slide16.xml"/></Relationships>
</file>

<file path=ppt/slides/_rels/slide1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3" Type="http://schemas.openxmlformats.org/officeDocument/2006/relationships/slide" Target="slide2.xml"/><Relationship Id="rId7" Type="http://schemas.openxmlformats.org/officeDocument/2006/relationships/slide" Target="slide10.xml"/><Relationship Id="rId12" Type="http://schemas.openxmlformats.org/officeDocument/2006/relationships/slide" Target="slide1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4.xml"/><Relationship Id="rId10" Type="http://schemas.openxmlformats.org/officeDocument/2006/relationships/slide" Target="slide13.xml"/><Relationship Id="rId4" Type="http://schemas.openxmlformats.org/officeDocument/2006/relationships/slide" Target="slide3.xml"/><Relationship Id="rId9"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3" Type="http://schemas.openxmlformats.org/officeDocument/2006/relationships/slide" Target="slide10.xml"/><Relationship Id="rId7" Type="http://schemas.openxmlformats.org/officeDocument/2006/relationships/slide" Target="slide9.xml"/><Relationship Id="rId12" Type="http://schemas.openxmlformats.org/officeDocument/2006/relationships/slide" Target="slide1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14.xml"/><Relationship Id="rId5" Type="http://schemas.openxmlformats.org/officeDocument/2006/relationships/slide" Target="slide3.xml"/><Relationship Id="rId10" Type="http://schemas.openxmlformats.org/officeDocument/2006/relationships/slide" Target="slide13.xml"/><Relationship Id="rId4" Type="http://schemas.openxmlformats.org/officeDocument/2006/relationships/slide" Target="slide2.xml"/><Relationship Id="rId9" Type="http://schemas.openxmlformats.org/officeDocument/2006/relationships/slide" Target="slide12.xml"/></Relationships>
</file>

<file path=ppt/slides/_rels/slide14.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3" Type="http://schemas.openxmlformats.org/officeDocument/2006/relationships/slide" Target="slide2.xml"/><Relationship Id="rId7" Type="http://schemas.openxmlformats.org/officeDocument/2006/relationships/slide" Target="slide10.xml"/><Relationship Id="rId12"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4.xml"/><Relationship Id="rId10" Type="http://schemas.openxmlformats.org/officeDocument/2006/relationships/slide" Target="slide13.xml"/><Relationship Id="rId4" Type="http://schemas.openxmlformats.org/officeDocument/2006/relationships/slide" Target="slide3.xml"/><Relationship Id="rId9" Type="http://schemas.openxmlformats.org/officeDocument/2006/relationships/slide" Target="slide12.xml"/></Relationships>
</file>

<file path=ppt/slides/_rels/slide1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3" Type="http://schemas.openxmlformats.org/officeDocument/2006/relationships/slide" Target="slide2.xml"/><Relationship Id="rId7" Type="http://schemas.openxmlformats.org/officeDocument/2006/relationships/slide" Target="slide10.xml"/><Relationship Id="rId12" Type="http://schemas.openxmlformats.org/officeDocument/2006/relationships/slide" Target="slide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4.xml"/><Relationship Id="rId10" Type="http://schemas.openxmlformats.org/officeDocument/2006/relationships/slide" Target="slide13.xml"/><Relationship Id="rId4" Type="http://schemas.openxmlformats.org/officeDocument/2006/relationships/slide" Target="slide3.xml"/><Relationship Id="rId9" Type="http://schemas.openxmlformats.org/officeDocument/2006/relationships/slide" Target="slide12.xml"/></Relationships>
</file>

<file path=ppt/slides/_rels/slide16.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3" Type="http://schemas.openxmlformats.org/officeDocument/2006/relationships/slide" Target="slide2.xml"/><Relationship Id="rId7" Type="http://schemas.openxmlformats.org/officeDocument/2006/relationships/slide" Target="slide10.xml"/><Relationship Id="rId12" Type="http://schemas.openxmlformats.org/officeDocument/2006/relationships/slide" Target="slide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4.xml"/><Relationship Id="rId10" Type="http://schemas.openxmlformats.org/officeDocument/2006/relationships/slide" Target="slide13.xml"/><Relationship Id="rId4" Type="http://schemas.openxmlformats.org/officeDocument/2006/relationships/slide" Target="slide3.xml"/><Relationship Id="rId9" Type="http://schemas.openxmlformats.org/officeDocument/2006/relationships/slide" Target="slide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arthritis/types/rheumatoid-arthriti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kyjoints.org/about-arthritis/osteoarthritis/oa-symptoms/osteoarthritis-symptoms/" TargetMode="External"/><Relationship Id="rId4" Type="http://schemas.openxmlformats.org/officeDocument/2006/relationships/hyperlink" Target="https://www.cleanpng.com/"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xml"/><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4.xml"/><Relationship Id="rId10" Type="http://schemas.openxmlformats.org/officeDocument/2006/relationships/image" Target="../media/image2.tiff"/><Relationship Id="rId4" Type="http://schemas.openxmlformats.org/officeDocument/2006/relationships/slide" Target="slide3.xm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3.png"/><Relationship Id="rId7"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slide" Target="slide4.xml"/><Relationship Id="rId4" Type="http://schemas.microsoft.com/office/2007/relationships/hdphoto" Target="../media/hdphoto1.wdp"/><Relationship Id="rId9" Type="http://schemas.openxmlformats.org/officeDocument/2006/relationships/slide" Target="slide11.xml"/></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slide" Target="slide9.xml"/><Relationship Id="rId18" Type="http://schemas.openxmlformats.org/officeDocument/2006/relationships/slide" Target="slide6.xm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slide" Target="slide3.xml"/><Relationship Id="rId17" Type="http://schemas.openxmlformats.org/officeDocument/2006/relationships/slide" Target="slide5.xml"/><Relationship Id="rId2" Type="http://schemas.openxmlformats.org/officeDocument/2006/relationships/notesSlide" Target="../notesSlides/notesSlide4.xml"/><Relationship Id="rId16" Type="http://schemas.openxmlformats.org/officeDocument/2006/relationships/slide" Target="slide4.xml"/><Relationship Id="rId20" Type="http://schemas.openxmlformats.org/officeDocument/2006/relationships/slide" Target="slide8.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slide" Target="slide2.xml"/><Relationship Id="rId5" Type="http://schemas.openxmlformats.org/officeDocument/2006/relationships/image" Target="../media/image5.png"/><Relationship Id="rId15" Type="http://schemas.openxmlformats.org/officeDocument/2006/relationships/slide" Target="slide11.xml"/><Relationship Id="rId10" Type="http://schemas.microsoft.com/office/2007/relationships/hdphoto" Target="../media/hdphoto5.wdp"/><Relationship Id="rId19" Type="http://schemas.openxmlformats.org/officeDocument/2006/relationships/slide" Target="slide7.xml"/><Relationship Id="rId4" Type="http://schemas.microsoft.com/office/2007/relationships/hdphoto" Target="../media/hdphoto2.wdp"/><Relationship Id="rId9" Type="http://schemas.openxmlformats.org/officeDocument/2006/relationships/image" Target="../media/image7.png"/><Relationship Id="rId14" Type="http://schemas.openxmlformats.org/officeDocument/2006/relationships/slide" Target="slide10.xm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2.xml"/><Relationship Id="rId7" Type="http://schemas.openxmlformats.org/officeDocument/2006/relationships/slide" Target="slide11.xml"/><Relationship Id="rId12" Type="http://schemas.openxmlformats.org/officeDocument/2006/relationships/slide" Target="slide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7.xml"/><Relationship Id="rId5" Type="http://schemas.openxmlformats.org/officeDocument/2006/relationships/slide" Target="slide9.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5.xml"/></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7.xml"/><Relationship Id="rId3" Type="http://schemas.openxmlformats.org/officeDocument/2006/relationships/image" Target="../media/image8.png"/><Relationship Id="rId7" Type="http://schemas.openxmlformats.org/officeDocument/2006/relationships/slide" Target="slide9.xml"/><Relationship Id="rId12"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5.xml"/><Relationship Id="rId5" Type="http://schemas.openxmlformats.org/officeDocument/2006/relationships/slide" Target="slide2.xml"/><Relationship Id="rId10" Type="http://schemas.openxmlformats.org/officeDocument/2006/relationships/slide" Target="slide4.xml"/><Relationship Id="rId4" Type="http://schemas.openxmlformats.org/officeDocument/2006/relationships/image" Target="../media/image9.png"/><Relationship Id="rId9" Type="http://schemas.openxmlformats.org/officeDocument/2006/relationships/slide" Target="slide11.xml"/><Relationship Id="rId14"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7.xml"/><Relationship Id="rId3" Type="http://schemas.openxmlformats.org/officeDocument/2006/relationships/hyperlink" Target="https://ncrheum.org/find-a-rheumatologist/" TargetMode="External"/><Relationship Id="rId7" Type="http://schemas.openxmlformats.org/officeDocument/2006/relationships/slide" Target="slide9.xml"/><Relationship Id="rId12"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5.xml"/><Relationship Id="rId5" Type="http://schemas.openxmlformats.org/officeDocument/2006/relationships/slide" Target="slide2.xml"/><Relationship Id="rId10" Type="http://schemas.openxmlformats.org/officeDocument/2006/relationships/slide" Target="slide4.xml"/><Relationship Id="rId4" Type="http://schemas.openxmlformats.org/officeDocument/2006/relationships/hyperlink" Target="https://www.choosept.com/find-a-pt" TargetMode="External"/><Relationship Id="rId9" Type="http://schemas.openxmlformats.org/officeDocument/2006/relationships/slide" Target="slide11.xml"/><Relationship Id="rId14"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2.xml"/><Relationship Id="rId7" Type="http://schemas.openxmlformats.org/officeDocument/2006/relationships/slide" Target="slide11.xml"/><Relationship Id="rId12"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7.xml"/><Relationship Id="rId5" Type="http://schemas.openxmlformats.org/officeDocument/2006/relationships/slide" Target="slide9.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5.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s6I78a_szkU" TargetMode="External"/><Relationship Id="rId13" Type="http://schemas.openxmlformats.org/officeDocument/2006/relationships/hyperlink" Target="https://www.youtube.com/watch?v=nI0dmNwMGRA" TargetMode="External"/><Relationship Id="rId18" Type="http://schemas.openxmlformats.org/officeDocument/2006/relationships/slide" Target="slide10.xml"/><Relationship Id="rId3" Type="http://schemas.openxmlformats.org/officeDocument/2006/relationships/hyperlink" Target="https://www.youtube.com/watch?v=C31v0E3r99w" TargetMode="External"/><Relationship Id="rId7" Type="http://schemas.openxmlformats.org/officeDocument/2006/relationships/hyperlink" Target="https://www.youtube.com/watch?v=ibQBwS5wyTE" TargetMode="External"/><Relationship Id="rId12" Type="http://schemas.openxmlformats.org/officeDocument/2006/relationships/hyperlink" Target="https://www.youtube.com/watch?v=FPdosHJM72w" TargetMode="External"/><Relationship Id="rId17" Type="http://schemas.openxmlformats.org/officeDocument/2006/relationships/slide" Target="slide9.xml"/><Relationship Id="rId2" Type="http://schemas.openxmlformats.org/officeDocument/2006/relationships/notesSlide" Target="../notesSlides/notesSlide9.xml"/><Relationship Id="rId16" Type="http://schemas.openxmlformats.org/officeDocument/2006/relationships/slide" Target="slide3.xml"/><Relationship Id="rId20"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hyperlink" Target="https://www.youtube.com/watch?v=AdqrTg_hpEQ" TargetMode="External"/><Relationship Id="rId11" Type="http://schemas.openxmlformats.org/officeDocument/2006/relationships/hyperlink" Target="https://www.youtube.com/watch?v=fWpXKsIEG30" TargetMode="External"/><Relationship Id="rId5" Type="http://schemas.openxmlformats.org/officeDocument/2006/relationships/hyperlink" Target="https://www.youtube.com/watch?v=HP_P-A3crw4" TargetMode="External"/><Relationship Id="rId15" Type="http://schemas.openxmlformats.org/officeDocument/2006/relationships/slide" Target="slide2.xml"/><Relationship Id="rId10" Type="http://schemas.openxmlformats.org/officeDocument/2006/relationships/hyperlink" Target="https://www.youtube.com/watch?v=DRr4qzxCSqY" TargetMode="External"/><Relationship Id="rId19" Type="http://schemas.openxmlformats.org/officeDocument/2006/relationships/slide" Target="slide11.xml"/><Relationship Id="rId4" Type="http://schemas.openxmlformats.org/officeDocument/2006/relationships/hyperlink" Target="https://www.youtube.com/watch?v=wqvnFqmUWmw" TargetMode="External"/><Relationship Id="rId9" Type="http://schemas.openxmlformats.org/officeDocument/2006/relationships/hyperlink" Target="https://www.youtube.com/watch?v=U1FR5_KUgkY" TargetMode="External"/><Relationship Id="rId14" Type="http://schemas.openxmlformats.org/officeDocument/2006/relationships/hyperlink" Target="https://www.youtube.com/watch?v=1VGLio2R6O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1C28-9AAF-D742-B556-34C45850BAB9}"/>
              </a:ext>
            </a:extLst>
          </p:cNvPr>
          <p:cNvSpPr>
            <a:spLocks noGrp="1"/>
          </p:cNvSpPr>
          <p:nvPr>
            <p:ph type="ctrTitle"/>
          </p:nvPr>
        </p:nvSpPr>
        <p:spPr>
          <a:xfrm>
            <a:off x="534642" y="2541146"/>
            <a:ext cx="27829565" cy="5659496"/>
          </a:xfrm>
        </p:spPr>
        <p:txBody>
          <a:bodyPr>
            <a:normAutofit fontScale="90000"/>
          </a:bodyPr>
          <a:lstStyle/>
          <a:p>
            <a:r>
              <a:rPr lang="en-US" b="1" dirty="0"/>
              <a:t>Exercise Education for Adults with Rheumatoid Arthritis as Part of the PREVAIL Study</a:t>
            </a:r>
            <a:endParaRPr lang="en-US" dirty="0"/>
          </a:p>
        </p:txBody>
      </p:sp>
      <p:sp>
        <p:nvSpPr>
          <p:cNvPr id="3" name="Subtitle 2">
            <a:extLst>
              <a:ext uri="{FF2B5EF4-FFF2-40B4-BE49-F238E27FC236}">
                <a16:creationId xmlns:a16="http://schemas.microsoft.com/office/drawing/2014/main" id="{B39AC799-A727-1A4A-AB72-0CE9C8A2B567}"/>
              </a:ext>
            </a:extLst>
          </p:cNvPr>
          <p:cNvSpPr>
            <a:spLocks noGrp="1"/>
          </p:cNvSpPr>
          <p:nvPr>
            <p:ph type="subTitle" idx="1"/>
          </p:nvPr>
        </p:nvSpPr>
        <p:spPr/>
        <p:txBody>
          <a:bodyPr/>
          <a:lstStyle/>
          <a:p>
            <a:r>
              <a:rPr lang="en-US" dirty="0"/>
              <a:t>Stephanie Marvin, SPT</a:t>
            </a:r>
          </a:p>
        </p:txBody>
      </p:sp>
      <p:sp>
        <p:nvSpPr>
          <p:cNvPr id="4" name="TextBox 3">
            <a:extLst>
              <a:ext uri="{FF2B5EF4-FFF2-40B4-BE49-F238E27FC236}">
                <a16:creationId xmlns:a16="http://schemas.microsoft.com/office/drawing/2014/main" id="{EEF5A8BD-0655-7242-8D63-75F72933923A}"/>
              </a:ext>
            </a:extLst>
          </p:cNvPr>
          <p:cNvSpPr txBox="1"/>
          <p:nvPr/>
        </p:nvSpPr>
        <p:spPr>
          <a:xfrm>
            <a:off x="0" y="12462933"/>
            <a:ext cx="28364207" cy="1754326"/>
          </a:xfrm>
          <a:prstGeom prst="rect">
            <a:avLst/>
          </a:prstGeom>
          <a:noFill/>
        </p:spPr>
        <p:txBody>
          <a:bodyPr wrap="square" rtlCol="0">
            <a:spAutoFit/>
          </a:bodyPr>
          <a:lstStyle/>
          <a:p>
            <a:pPr algn="ctr"/>
            <a:r>
              <a:rPr lang="en-US" sz="5400" b="1" dirty="0">
                <a:solidFill>
                  <a:srgbClr val="C00000"/>
                </a:solidFill>
              </a:rPr>
              <a:t>**This is a website mockup that is best viewed in slideshow format. Please click on the titles in the side tab to progress the slides and wait for auto-scroll to view website functionality**</a:t>
            </a:r>
            <a:endParaRPr lang="en-US" sz="4400" b="1" dirty="0">
              <a:solidFill>
                <a:srgbClr val="C00000"/>
              </a:solidFill>
            </a:endParaRPr>
          </a:p>
        </p:txBody>
      </p:sp>
    </p:spTree>
    <p:extLst>
      <p:ext uri="{BB962C8B-B14F-4D97-AF65-F5344CB8AC3E}">
        <p14:creationId xmlns:p14="http://schemas.microsoft.com/office/powerpoint/2010/main" val="3174093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8F40D7B-779C-6B40-8F03-FFA79A2A2C85}"/>
              </a:ext>
            </a:extLst>
          </p:cNvPr>
          <p:cNvGrpSpPr/>
          <p:nvPr/>
        </p:nvGrpSpPr>
        <p:grpSpPr>
          <a:xfrm>
            <a:off x="9566705" y="2410738"/>
            <a:ext cx="16722996" cy="20247965"/>
            <a:chOff x="9566705" y="2410738"/>
            <a:chExt cx="16722996" cy="20247965"/>
          </a:xfrm>
        </p:grpSpPr>
        <p:sp>
          <p:nvSpPr>
            <p:cNvPr id="23" name="Rectangle 22">
              <a:extLst>
                <a:ext uri="{FF2B5EF4-FFF2-40B4-BE49-F238E27FC236}">
                  <a16:creationId xmlns:a16="http://schemas.microsoft.com/office/drawing/2014/main" id="{A7C1B27D-AF7D-4149-85EC-35D72E4FE78C}"/>
                </a:ext>
              </a:extLst>
            </p:cNvPr>
            <p:cNvSpPr/>
            <p:nvPr/>
          </p:nvSpPr>
          <p:spPr>
            <a:xfrm>
              <a:off x="9575524" y="2410738"/>
              <a:ext cx="14841728" cy="830997"/>
            </a:xfrm>
            <a:prstGeom prst="rect">
              <a:avLst/>
            </a:prstGeom>
          </p:spPr>
          <p:txBody>
            <a:bodyPr wrap="square">
              <a:spAutoFit/>
            </a:bodyPr>
            <a:lstStyle/>
            <a:p>
              <a:r>
                <a:rPr lang="en-US" sz="48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OTHER RESOURCES</a:t>
              </a:r>
              <a:endParaRPr lang="en-US" sz="4800" dirty="0">
                <a:ln w="0"/>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25" name="TextBox 24">
              <a:extLst>
                <a:ext uri="{FF2B5EF4-FFF2-40B4-BE49-F238E27FC236}">
                  <a16:creationId xmlns:a16="http://schemas.microsoft.com/office/drawing/2014/main" id="{0ACF3DF0-7A22-D14F-988B-05DFF546E149}"/>
                </a:ext>
              </a:extLst>
            </p:cNvPr>
            <p:cNvSpPr txBox="1"/>
            <p:nvPr/>
          </p:nvSpPr>
          <p:spPr>
            <a:xfrm>
              <a:off x="10289782" y="4908663"/>
              <a:ext cx="15999919" cy="1938992"/>
            </a:xfrm>
            <a:prstGeom prst="rect">
              <a:avLst/>
            </a:prstGeom>
            <a:noFill/>
          </p:spPr>
          <p:txBody>
            <a:bodyPr wrap="square" rtlCol="0">
              <a:spAutoFit/>
            </a:bodyPr>
            <a:lstStyle/>
            <a:p>
              <a:pPr marL="914400" lvl="1" indent="-457200">
                <a:buFont typeface="Arial" panose="020B0604020202020204" pitchFamily="34" charset="0"/>
                <a:buChar char="•"/>
              </a:pPr>
              <a:r>
                <a:rPr lang="en-US" sz="3000" dirty="0">
                  <a:latin typeface="Arial Rounded MT Bold" panose="020F0704030504030204" pitchFamily="34" charset="77"/>
                  <a:hlinkClick r:id="rId3"/>
                </a:rPr>
                <a:t>American College of Rheumatology</a:t>
              </a:r>
              <a:endParaRPr lang="en-US" sz="3000" dirty="0">
                <a:latin typeface="Arial Rounded MT Bold" panose="020F0704030504030204" pitchFamily="34" charset="77"/>
              </a:endParaRPr>
            </a:p>
            <a:p>
              <a:pPr marL="914400" lvl="1" indent="-457200">
                <a:buFont typeface="Arial" panose="020B0604020202020204" pitchFamily="34" charset="0"/>
                <a:buChar char="•"/>
              </a:pPr>
              <a:r>
                <a:rPr lang="en-US" sz="3000" dirty="0">
                  <a:latin typeface="Arial Rounded MT Bold" panose="020F0704030504030204" pitchFamily="34" charset="77"/>
                  <a:hlinkClick r:id="rId4"/>
                </a:rPr>
                <a:t>Arthritis Foundation</a:t>
              </a:r>
              <a:endParaRPr lang="en-US" sz="3000" dirty="0">
                <a:latin typeface="Arial Rounded MT Bold" panose="020F0704030504030204" pitchFamily="34" charset="77"/>
              </a:endParaRPr>
            </a:p>
            <a:p>
              <a:pPr marL="914400" lvl="1" indent="-457200">
                <a:buFont typeface="Arial" panose="020B0604020202020204" pitchFamily="34" charset="0"/>
                <a:buChar char="•"/>
              </a:pPr>
              <a:r>
                <a:rPr lang="en-US" sz="3000" dirty="0">
                  <a:latin typeface="Arial Rounded MT Bold" panose="020F0704030504030204" pitchFamily="34" charset="77"/>
                  <a:hlinkClick r:id="rId5"/>
                </a:rPr>
                <a:t>Centers for Disease Control and Prevention</a:t>
              </a:r>
              <a:endParaRPr lang="en-US" sz="3000" dirty="0">
                <a:latin typeface="Arial Rounded MT Bold" panose="020F0704030504030204" pitchFamily="34" charset="77"/>
              </a:endParaRPr>
            </a:p>
            <a:p>
              <a:pPr marL="914400" lvl="1" indent="-457200">
                <a:buFont typeface="Arial" panose="020B0604020202020204" pitchFamily="34" charset="0"/>
                <a:buChar char="•"/>
              </a:pPr>
              <a:r>
                <a:rPr lang="en-US" sz="3000" dirty="0">
                  <a:latin typeface="Arial Rounded MT Bold" panose="020F0704030504030204" pitchFamily="34" charset="77"/>
                  <a:hlinkClick r:id="rId6"/>
                </a:rPr>
                <a:t>National Institute of Arthritis and Musculoskeletal and Skin Diseases</a:t>
              </a:r>
              <a:endParaRPr lang="en-US" sz="3000" dirty="0">
                <a:latin typeface="Arial Rounded MT Bold" panose="020F0704030504030204" pitchFamily="34" charset="77"/>
              </a:endParaRPr>
            </a:p>
          </p:txBody>
        </p:sp>
        <p:sp>
          <p:nvSpPr>
            <p:cNvPr id="27" name="TextBox 26">
              <a:extLst>
                <a:ext uri="{FF2B5EF4-FFF2-40B4-BE49-F238E27FC236}">
                  <a16:creationId xmlns:a16="http://schemas.microsoft.com/office/drawing/2014/main" id="{2F138DFE-6F99-494D-BC6E-C6AFEAAD3DB3}"/>
                </a:ext>
              </a:extLst>
            </p:cNvPr>
            <p:cNvSpPr txBox="1"/>
            <p:nvPr/>
          </p:nvSpPr>
          <p:spPr>
            <a:xfrm>
              <a:off x="10289782" y="3983581"/>
              <a:ext cx="14015258" cy="646331"/>
            </a:xfrm>
            <a:prstGeom prst="rect">
              <a:avLst/>
            </a:prstGeom>
            <a:noFill/>
          </p:spPr>
          <p:txBody>
            <a:bodyPr wrap="square" rtlCol="0">
              <a:spAutoFit/>
            </a:bodyPr>
            <a:lstStyle/>
            <a:p>
              <a:r>
                <a:rPr lang="en-US" sz="3600" dirty="0">
                  <a:latin typeface="Arial Rounded MT Bold" panose="020F0704030504030204" pitchFamily="34" charset="77"/>
                </a:rPr>
                <a:t>UP TO DATE INFORMATION ABOUT RHEUMATOID ARTHRITIS</a:t>
              </a:r>
            </a:p>
          </p:txBody>
        </p:sp>
        <p:cxnSp>
          <p:nvCxnSpPr>
            <p:cNvPr id="28" name="Straight Connector 27">
              <a:extLst>
                <a:ext uri="{FF2B5EF4-FFF2-40B4-BE49-F238E27FC236}">
                  <a16:creationId xmlns:a16="http://schemas.microsoft.com/office/drawing/2014/main" id="{B40FF030-A420-1444-9D5A-8D3D4FAD5109}"/>
                </a:ext>
              </a:extLst>
            </p:cNvPr>
            <p:cNvCxnSpPr>
              <a:cxnSpLocks/>
            </p:cNvCxnSpPr>
            <p:nvPr/>
          </p:nvCxnSpPr>
          <p:spPr>
            <a:xfrm>
              <a:off x="9566705" y="3310978"/>
              <a:ext cx="1395356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33" name="TextBox 32">
              <a:extLst>
                <a:ext uri="{FF2B5EF4-FFF2-40B4-BE49-F238E27FC236}">
                  <a16:creationId xmlns:a16="http://schemas.microsoft.com/office/drawing/2014/main" id="{F1162C21-B405-2248-B3F7-5F2156835B45}"/>
                </a:ext>
              </a:extLst>
            </p:cNvPr>
            <p:cNvSpPr txBox="1"/>
            <p:nvPr/>
          </p:nvSpPr>
          <p:spPr>
            <a:xfrm>
              <a:off x="10289782" y="14510784"/>
              <a:ext cx="14015258" cy="646331"/>
            </a:xfrm>
            <a:prstGeom prst="rect">
              <a:avLst/>
            </a:prstGeom>
            <a:noFill/>
          </p:spPr>
          <p:txBody>
            <a:bodyPr wrap="square" rtlCol="0">
              <a:spAutoFit/>
            </a:bodyPr>
            <a:lstStyle/>
            <a:p>
              <a:r>
                <a:rPr lang="en-US" sz="3600" dirty="0">
                  <a:latin typeface="Arial Rounded MT Bold" panose="020F0704030504030204" pitchFamily="34" charset="77"/>
                </a:rPr>
                <a:t>CONNECT WITH OTHERS WITH RHEUMATOID ARTHRITIS</a:t>
              </a:r>
            </a:p>
          </p:txBody>
        </p:sp>
        <p:sp>
          <p:nvSpPr>
            <p:cNvPr id="34" name="TextBox 33">
              <a:extLst>
                <a:ext uri="{FF2B5EF4-FFF2-40B4-BE49-F238E27FC236}">
                  <a16:creationId xmlns:a16="http://schemas.microsoft.com/office/drawing/2014/main" id="{815E08C1-3BA6-934F-9A0A-B17F1A7F5790}"/>
                </a:ext>
              </a:extLst>
            </p:cNvPr>
            <p:cNvSpPr txBox="1"/>
            <p:nvPr/>
          </p:nvSpPr>
          <p:spPr>
            <a:xfrm>
              <a:off x="10289782" y="15166414"/>
              <a:ext cx="15999919" cy="2400657"/>
            </a:xfrm>
            <a:prstGeom prst="rect">
              <a:avLst/>
            </a:prstGeom>
            <a:noFill/>
          </p:spPr>
          <p:txBody>
            <a:bodyPr wrap="square" rtlCol="0">
              <a:spAutoFit/>
            </a:bodyPr>
            <a:lstStyle/>
            <a:p>
              <a:pPr marL="914400" lvl="1" indent="-457200">
                <a:buFont typeface="Arial" panose="020B0604020202020204" pitchFamily="34" charset="0"/>
                <a:buChar char="•"/>
              </a:pPr>
              <a:r>
                <a:rPr lang="en-US" sz="3000" dirty="0">
                  <a:latin typeface="Arial Rounded MT Bold" panose="020F0704030504030204" pitchFamily="34" charset="77"/>
                  <a:hlinkClick r:id="rId7"/>
                </a:rPr>
                <a:t>Arthritis Foundation Connect Groups</a:t>
              </a:r>
              <a:r>
                <a:rPr lang="en-US" sz="3000" dirty="0">
                  <a:latin typeface="Arial Rounded MT Bold" panose="020F0704030504030204" pitchFamily="34" charset="77"/>
                </a:rPr>
                <a:t>: National, online support group for people living with rheumatoid arthritis that offers connect, education, and events.</a:t>
              </a:r>
            </a:p>
            <a:p>
              <a:pPr marL="914400" lvl="1" indent="-457200">
                <a:buFont typeface="Arial" panose="020B0604020202020204" pitchFamily="34" charset="0"/>
                <a:buChar char="•"/>
              </a:pPr>
              <a:r>
                <a:rPr lang="en-US" sz="3000" dirty="0">
                  <a:latin typeface="Arial Rounded MT Bold" panose="020F0704030504030204" pitchFamily="34" charset="77"/>
                  <a:hlinkClick r:id="rId8"/>
                </a:rPr>
                <a:t>The Mighty: </a:t>
              </a:r>
              <a:r>
                <a:rPr lang="en-US" sz="3000" dirty="0">
                  <a:latin typeface="Arial Rounded MT Bold" panose="020F0704030504030204" pitchFamily="34" charset="77"/>
                </a:rPr>
                <a:t>Multiple online support groups for specific topics related to living with rheumatoid arthritis including pain, life hacks, depression, anxiety, self-care, and more.</a:t>
              </a:r>
            </a:p>
          </p:txBody>
        </p:sp>
        <p:sp>
          <p:nvSpPr>
            <p:cNvPr id="35" name="TextBox 34">
              <a:extLst>
                <a:ext uri="{FF2B5EF4-FFF2-40B4-BE49-F238E27FC236}">
                  <a16:creationId xmlns:a16="http://schemas.microsoft.com/office/drawing/2014/main" id="{0D45F231-4155-C34A-B4F6-1B75C2989C1A}"/>
                </a:ext>
              </a:extLst>
            </p:cNvPr>
            <p:cNvSpPr txBox="1"/>
            <p:nvPr/>
          </p:nvSpPr>
          <p:spPr>
            <a:xfrm>
              <a:off x="10289780" y="7202829"/>
              <a:ext cx="14015258" cy="646331"/>
            </a:xfrm>
            <a:prstGeom prst="rect">
              <a:avLst/>
            </a:prstGeom>
            <a:noFill/>
          </p:spPr>
          <p:txBody>
            <a:bodyPr wrap="square" rtlCol="0">
              <a:spAutoFit/>
            </a:bodyPr>
            <a:lstStyle/>
            <a:p>
              <a:r>
                <a:rPr lang="en-US" sz="3600" dirty="0">
                  <a:latin typeface="Arial Rounded MT Bold" panose="020F0704030504030204" pitchFamily="34" charset="77"/>
                </a:rPr>
                <a:t>HEALTH RESOURCES AND LOCAL PROGRAMS</a:t>
              </a:r>
            </a:p>
          </p:txBody>
        </p:sp>
        <p:sp>
          <p:nvSpPr>
            <p:cNvPr id="36" name="TextBox 35">
              <a:extLst>
                <a:ext uri="{FF2B5EF4-FFF2-40B4-BE49-F238E27FC236}">
                  <a16:creationId xmlns:a16="http://schemas.microsoft.com/office/drawing/2014/main" id="{CF08108E-AE21-C042-BBD2-00E04A0873F2}"/>
                </a:ext>
              </a:extLst>
            </p:cNvPr>
            <p:cNvSpPr txBox="1"/>
            <p:nvPr/>
          </p:nvSpPr>
          <p:spPr>
            <a:xfrm>
              <a:off x="10289780" y="17942896"/>
              <a:ext cx="14015258" cy="646331"/>
            </a:xfrm>
            <a:prstGeom prst="rect">
              <a:avLst/>
            </a:prstGeom>
            <a:noFill/>
          </p:spPr>
          <p:txBody>
            <a:bodyPr wrap="square" rtlCol="0">
              <a:spAutoFit/>
            </a:bodyPr>
            <a:lstStyle/>
            <a:p>
              <a:r>
                <a:rPr lang="en-US" sz="3600" dirty="0">
                  <a:latin typeface="Arial Rounded MT Bold" panose="020F0704030504030204" pitchFamily="34" charset="77"/>
                </a:rPr>
                <a:t>PHONE APPS</a:t>
              </a:r>
            </a:p>
          </p:txBody>
        </p:sp>
        <p:sp>
          <p:nvSpPr>
            <p:cNvPr id="37" name="TextBox 36">
              <a:extLst>
                <a:ext uri="{FF2B5EF4-FFF2-40B4-BE49-F238E27FC236}">
                  <a16:creationId xmlns:a16="http://schemas.microsoft.com/office/drawing/2014/main" id="{20665A95-FD5A-9942-920D-6767F8CF3121}"/>
                </a:ext>
              </a:extLst>
            </p:cNvPr>
            <p:cNvSpPr txBox="1"/>
            <p:nvPr/>
          </p:nvSpPr>
          <p:spPr>
            <a:xfrm>
              <a:off x="10289780" y="18873051"/>
              <a:ext cx="15999919" cy="3785652"/>
            </a:xfrm>
            <a:prstGeom prst="rect">
              <a:avLst/>
            </a:prstGeom>
            <a:noFill/>
          </p:spPr>
          <p:txBody>
            <a:bodyPr wrap="square" rtlCol="0">
              <a:spAutoFit/>
            </a:bodyPr>
            <a:lstStyle/>
            <a:p>
              <a:pPr marL="914400" lvl="1" indent="-457200">
                <a:buFont typeface="Arial" panose="020B0604020202020204" pitchFamily="34" charset="0"/>
                <a:buChar char="•"/>
              </a:pPr>
              <a:r>
                <a:rPr lang="en-US" sz="3000" dirty="0" err="1">
                  <a:latin typeface="Arial Rounded MT Bold" panose="020F0704030504030204" pitchFamily="34" charset="77"/>
                </a:rPr>
                <a:t>Bezzy</a:t>
              </a:r>
              <a:r>
                <a:rPr lang="en-US" sz="3000" dirty="0">
                  <a:latin typeface="Arial Rounded MT Bold" panose="020F0704030504030204" pitchFamily="34" charset="77"/>
                </a:rPr>
                <a:t> RA: Rheumatoid Arthritis: Free phone app for people living with rheumatoid arthritis to join a judgement-free community where people share their experiences and advice.</a:t>
              </a:r>
            </a:p>
            <a:p>
              <a:pPr marL="914400" lvl="1" indent="-457200">
                <a:buFont typeface="Arial" panose="020B0604020202020204" pitchFamily="34" charset="0"/>
                <a:buChar char="•"/>
              </a:pPr>
              <a:r>
                <a:rPr lang="en-US" sz="3000" dirty="0">
                  <a:latin typeface="Arial Rounded MT Bold" panose="020F0704030504030204" pitchFamily="34" charset="77"/>
                </a:rPr>
                <a:t>RA Monitor: Allows you to track and monitor your daily symptoms, connect with others, and get tips and inspiration for self-management strategies.</a:t>
              </a:r>
            </a:p>
            <a:p>
              <a:pPr marL="914400" lvl="1" indent="-457200">
                <a:buFont typeface="Arial" panose="020B0604020202020204" pitchFamily="34" charset="0"/>
                <a:buChar char="•"/>
              </a:pPr>
              <a:r>
                <a:rPr lang="en-US" sz="3000" dirty="0">
                  <a:latin typeface="Arial Rounded MT Bold" panose="020F0704030504030204" pitchFamily="34" charset="77"/>
                </a:rPr>
                <a:t>Bearable – Symptom Tracker: This is a phone app that is not specific to rheumatoid arthritis. Allows you to track symptoms and daily habits so you have a better picture of how your daily activities may affect your symptoms.</a:t>
              </a:r>
            </a:p>
          </p:txBody>
        </p:sp>
        <p:sp>
          <p:nvSpPr>
            <p:cNvPr id="38" name="TextBox 37">
              <a:extLst>
                <a:ext uri="{FF2B5EF4-FFF2-40B4-BE49-F238E27FC236}">
                  <a16:creationId xmlns:a16="http://schemas.microsoft.com/office/drawing/2014/main" id="{99682E90-6123-FE4D-80F6-B8190D0B21F6}"/>
                </a:ext>
              </a:extLst>
            </p:cNvPr>
            <p:cNvSpPr txBox="1"/>
            <p:nvPr/>
          </p:nvSpPr>
          <p:spPr>
            <a:xfrm>
              <a:off x="10165090" y="8132984"/>
              <a:ext cx="15999919" cy="6093976"/>
            </a:xfrm>
            <a:prstGeom prst="rect">
              <a:avLst/>
            </a:prstGeom>
            <a:noFill/>
          </p:spPr>
          <p:txBody>
            <a:bodyPr wrap="square" rtlCol="0">
              <a:spAutoFit/>
            </a:bodyPr>
            <a:lstStyle/>
            <a:p>
              <a:pPr marL="914400" lvl="1" indent="-457200">
                <a:buFont typeface="Arial" panose="020B0604020202020204" pitchFamily="34" charset="0"/>
                <a:buChar char="•"/>
              </a:pPr>
              <a:r>
                <a:rPr lang="en-US" sz="3000" dirty="0">
                  <a:latin typeface="Arial Rounded MT Bold" panose="020F0704030504030204" pitchFamily="34" charset="77"/>
                  <a:hlinkClick r:id="rId9"/>
                </a:rPr>
                <a:t>Walk with Ease</a:t>
              </a:r>
              <a:r>
                <a:rPr lang="en-US" sz="3000" dirty="0">
                  <a:latin typeface="Arial Rounded MT Bold" panose="020F0704030504030204" pitchFamily="34" charset="77"/>
                </a:rPr>
                <a:t>: 6-week self-directed walking program to improve overall health appropriate for those who can stand for at least 10 minutes. Program includes how to safely incorporate physical activity, a walking schedule, and  motivational tools.</a:t>
              </a:r>
            </a:p>
            <a:p>
              <a:pPr marL="914400" lvl="1" indent="-457200">
                <a:buFont typeface="Arial" panose="020B0604020202020204" pitchFamily="34" charset="0"/>
                <a:buChar char="•"/>
              </a:pPr>
              <a:r>
                <a:rPr lang="en-US" sz="3000" dirty="0">
                  <a:latin typeface="Arial Rounded MT Bold" panose="020F0704030504030204" pitchFamily="34" charset="77"/>
                  <a:hlinkClick r:id="rId10"/>
                </a:rPr>
                <a:t>Self-Management Education: </a:t>
              </a:r>
              <a:r>
                <a:rPr lang="en-US" sz="3000" dirty="0">
                  <a:latin typeface="Arial Rounded MT Bold" panose="020F0704030504030204" pitchFamily="34" charset="77"/>
                </a:rPr>
                <a:t>Educational materials offered in face-face small groups, virtual online small groups, mailed tool kits with weekly phone calls, and asynchronous groups. Covers topics such as chronic disease and chronic pain self-management. Offered in English and Spanish.</a:t>
              </a:r>
            </a:p>
            <a:p>
              <a:pPr marL="914400" lvl="1" indent="-457200">
                <a:buFont typeface="Arial" panose="020B0604020202020204" pitchFamily="34" charset="0"/>
                <a:buChar char="•"/>
              </a:pPr>
              <a:r>
                <a:rPr lang="en-US" sz="3000" dirty="0">
                  <a:latin typeface="Arial Rounded MT Bold" panose="020F0704030504030204" pitchFamily="34" charset="77"/>
                  <a:hlinkClick r:id="rId11"/>
                </a:rPr>
                <a:t>Durham Center for Senior Life: </a:t>
              </a:r>
              <a:r>
                <a:rPr lang="en-US" sz="3000" dirty="0">
                  <a:latin typeface="Arial Rounded MT Bold" panose="020F0704030504030204" pitchFamily="34" charset="77"/>
                </a:rPr>
                <a:t>Promotes health and active lifestyle through free services, resources, classes, events, and more for adults 55 and older. Available to Durham County residents 55 and older.</a:t>
              </a:r>
            </a:p>
            <a:p>
              <a:pPr marL="914400" lvl="1" indent="-457200">
                <a:buFont typeface="Arial" panose="020B0604020202020204" pitchFamily="34" charset="0"/>
                <a:buChar char="•"/>
              </a:pPr>
              <a:r>
                <a:rPr lang="en-US" sz="3000" dirty="0">
                  <a:latin typeface="Arial Rounded MT Bold" panose="020F0704030504030204" pitchFamily="34" charset="77"/>
                  <a:hlinkClick r:id="rId12"/>
                </a:rPr>
                <a:t>Thrive Health: </a:t>
              </a:r>
              <a:r>
                <a:rPr lang="en-US" sz="3000" dirty="0">
                  <a:latin typeface="Arial Rounded MT Bold" panose="020F0704030504030204" pitchFamily="34" charset="77"/>
                </a:rPr>
                <a:t>Provides free, evidence-based exercise resources about the basics of starting exercise and how to progress them safely.</a:t>
              </a:r>
            </a:p>
          </p:txBody>
        </p:sp>
      </p:grpSp>
      <p:sp>
        <p:nvSpPr>
          <p:cNvPr id="7" name="Rectangle 6">
            <a:extLst>
              <a:ext uri="{FF2B5EF4-FFF2-40B4-BE49-F238E27FC236}">
                <a16:creationId xmlns:a16="http://schemas.microsoft.com/office/drawing/2014/main" id="{90FB05A8-9DCB-274A-8D6F-D36DFFB883CD}"/>
              </a:ext>
            </a:extLst>
          </p:cNvPr>
          <p:cNvSpPr/>
          <p:nvPr/>
        </p:nvSpPr>
        <p:spPr>
          <a:xfrm>
            <a:off x="0" y="-152170"/>
            <a:ext cx="28898850" cy="1783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9" name="Rectangle 8">
            <a:extLst>
              <a:ext uri="{FF2B5EF4-FFF2-40B4-BE49-F238E27FC236}">
                <a16:creationId xmlns:a16="http://schemas.microsoft.com/office/drawing/2014/main" id="{4CD7B83D-6634-7E42-8B49-C7DC77230506}"/>
              </a:ext>
            </a:extLst>
          </p:cNvPr>
          <p:cNvSpPr/>
          <p:nvPr/>
        </p:nvSpPr>
        <p:spPr>
          <a:xfrm>
            <a:off x="495857" y="631150"/>
            <a:ext cx="7617598"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EXERCISE GUIDANCE</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6" name="Straight Connector 25">
            <a:extLst>
              <a:ext uri="{FF2B5EF4-FFF2-40B4-BE49-F238E27FC236}">
                <a16:creationId xmlns:a16="http://schemas.microsoft.com/office/drawing/2014/main" id="{17DF6BAF-7843-334D-896E-47A5D5828E81}"/>
              </a:ext>
            </a:extLst>
          </p:cNvPr>
          <p:cNvCxnSpPr/>
          <p:nvPr/>
        </p:nvCxnSpPr>
        <p:spPr>
          <a:xfrm>
            <a:off x="8113455" y="2487168"/>
            <a:ext cx="0" cy="11887200"/>
          </a:xfrm>
          <a:prstGeom prst="line">
            <a:avLst/>
          </a:prstGeom>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4AF33554-E3DB-6644-9AE6-4E04D0AE7BFD}"/>
              </a:ext>
            </a:extLst>
          </p:cNvPr>
          <p:cNvSpPr/>
          <p:nvPr/>
        </p:nvSpPr>
        <p:spPr>
          <a:xfrm>
            <a:off x="1628314" y="2743414"/>
            <a:ext cx="5929765" cy="14250055"/>
          </a:xfrm>
          <a:prstGeom prst="rect">
            <a:avLst/>
          </a:prstGeom>
        </p:spPr>
        <p:txBody>
          <a:bodyPr wrap="none">
            <a:spAutoFit/>
          </a:bodyPr>
          <a:lstStyle/>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Home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About Rheumatoid</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Arthritis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Rheumatoid Arthritis</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&amp; Exercise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Video Library</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Other Resources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Model Developed?</a:t>
            </a:r>
            <a:endParaRPr lang="en-US" sz="4000" dirty="0">
              <a:solidFill>
                <a:schemeClr val="accent1">
                  <a:lumMod val="75000"/>
                </a:schemeClr>
              </a:solidFill>
            </a:endParaRPr>
          </a:p>
          <a:p>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r>
              <a:rPr lang="en-US" sz="40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endParaRPr lang="en-US" sz="4000" dirty="0">
              <a:ln w="0"/>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40" name="Rectangle 39">
            <a:hlinkClick r:id="rId13" action="ppaction://hlinksldjump"/>
            <a:extLst>
              <a:ext uri="{FF2B5EF4-FFF2-40B4-BE49-F238E27FC236}">
                <a16:creationId xmlns:a16="http://schemas.microsoft.com/office/drawing/2014/main" id="{70DFAFE2-45EB-CA4B-A951-E3B5E01751FD}"/>
              </a:ext>
            </a:extLst>
          </p:cNvPr>
          <p:cNvSpPr/>
          <p:nvPr/>
        </p:nvSpPr>
        <p:spPr>
          <a:xfrm>
            <a:off x="1628314" y="2743414"/>
            <a:ext cx="5262343" cy="114278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hlinkClick r:id="rId14" action="ppaction://hlinksldjump"/>
            <a:extLst>
              <a:ext uri="{FF2B5EF4-FFF2-40B4-BE49-F238E27FC236}">
                <a16:creationId xmlns:a16="http://schemas.microsoft.com/office/drawing/2014/main" id="{3C54754C-E549-DC45-A340-03CA3E20DF54}"/>
              </a:ext>
            </a:extLst>
          </p:cNvPr>
          <p:cNvSpPr/>
          <p:nvPr/>
        </p:nvSpPr>
        <p:spPr>
          <a:xfrm>
            <a:off x="1673484" y="4427310"/>
            <a:ext cx="5262343"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hlinkClick r:id="rId15" action="ppaction://hlinksldjump"/>
            <a:extLst>
              <a:ext uri="{FF2B5EF4-FFF2-40B4-BE49-F238E27FC236}">
                <a16:creationId xmlns:a16="http://schemas.microsoft.com/office/drawing/2014/main" id="{CED28FC1-C093-304C-9B72-738293AAD6C0}"/>
              </a:ext>
            </a:extLst>
          </p:cNvPr>
          <p:cNvSpPr/>
          <p:nvPr/>
        </p:nvSpPr>
        <p:spPr>
          <a:xfrm>
            <a:off x="1628314" y="8760259"/>
            <a:ext cx="5929765"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hlinkClick r:id="rId16" action="ppaction://hlinksldjump"/>
            <a:extLst>
              <a:ext uri="{FF2B5EF4-FFF2-40B4-BE49-F238E27FC236}">
                <a16:creationId xmlns:a16="http://schemas.microsoft.com/office/drawing/2014/main" id="{F52E56A2-E806-C143-BF56-E08EE49DBF72}"/>
              </a:ext>
            </a:extLst>
          </p:cNvPr>
          <p:cNvSpPr/>
          <p:nvPr/>
        </p:nvSpPr>
        <p:spPr>
          <a:xfrm>
            <a:off x="1628313" y="10642257"/>
            <a:ext cx="5929765"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hlinkClick r:id="rId17" action="ppaction://hlinksldjump"/>
            <a:extLst>
              <a:ext uri="{FF2B5EF4-FFF2-40B4-BE49-F238E27FC236}">
                <a16:creationId xmlns:a16="http://schemas.microsoft.com/office/drawing/2014/main" id="{E59ED842-2B90-CA41-8461-C32A393C0A8D}"/>
              </a:ext>
            </a:extLst>
          </p:cNvPr>
          <p:cNvSpPr/>
          <p:nvPr/>
        </p:nvSpPr>
        <p:spPr>
          <a:xfrm>
            <a:off x="1628313" y="12517444"/>
            <a:ext cx="5929765"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hlinkClick r:id="rId18" action="ppaction://hlinksldjump"/>
            <a:extLst>
              <a:ext uri="{FF2B5EF4-FFF2-40B4-BE49-F238E27FC236}">
                <a16:creationId xmlns:a16="http://schemas.microsoft.com/office/drawing/2014/main" id="{E349A877-6213-E14D-824C-8932031B8820}"/>
              </a:ext>
            </a:extLst>
          </p:cNvPr>
          <p:cNvSpPr/>
          <p:nvPr/>
        </p:nvSpPr>
        <p:spPr>
          <a:xfrm>
            <a:off x="1628312" y="6590677"/>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50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2000" fill="hold" nodeType="afterEffect">
                                  <p:stCondLst>
                                    <p:cond delay="8000"/>
                                  </p:stCondLst>
                                  <p:childTnLst>
                                    <p:animMotion origin="layout" path="M 1.83696E-6 -3.75E-6 L -0.00017 -0.60234 " pathEditMode="relative" rAng="0" ptsTypes="AA">
                                      <p:cBhvr>
                                        <p:cTn id="6" dur="20000" fill="hold"/>
                                        <p:tgtEl>
                                          <p:spTgt spid="22"/>
                                        </p:tgtEl>
                                        <p:attrNameLst>
                                          <p:attrName>ppt_x</p:attrName>
                                          <p:attrName>ppt_y</p:attrName>
                                        </p:attrNameLst>
                                      </p:cBhvr>
                                      <p:rCtr x="-11" y="-301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FB05A8-9DCB-274A-8D6F-D36DFFB883CD}"/>
              </a:ext>
            </a:extLst>
          </p:cNvPr>
          <p:cNvSpPr/>
          <p:nvPr/>
        </p:nvSpPr>
        <p:spPr>
          <a:xfrm>
            <a:off x="0" y="-152170"/>
            <a:ext cx="28898850" cy="1783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9" name="Rectangle 8">
            <a:extLst>
              <a:ext uri="{FF2B5EF4-FFF2-40B4-BE49-F238E27FC236}">
                <a16:creationId xmlns:a16="http://schemas.microsoft.com/office/drawing/2014/main" id="{4CD7B83D-6634-7E42-8B49-C7DC77230506}"/>
              </a:ext>
            </a:extLst>
          </p:cNvPr>
          <p:cNvSpPr/>
          <p:nvPr/>
        </p:nvSpPr>
        <p:spPr>
          <a:xfrm>
            <a:off x="495857" y="631150"/>
            <a:ext cx="7617598"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EXERCISE GUIDANCE</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21" name="Rectangle 20">
            <a:extLst>
              <a:ext uri="{FF2B5EF4-FFF2-40B4-BE49-F238E27FC236}">
                <a16:creationId xmlns:a16="http://schemas.microsoft.com/office/drawing/2014/main" id="{4AF33554-E3DB-6644-9AE6-4E04D0AE7BFD}"/>
              </a:ext>
            </a:extLst>
          </p:cNvPr>
          <p:cNvSpPr/>
          <p:nvPr/>
        </p:nvSpPr>
        <p:spPr>
          <a:xfrm>
            <a:off x="1628315" y="1653258"/>
            <a:ext cx="6485140" cy="18558927"/>
          </a:xfrm>
          <a:prstGeom prst="rect">
            <a:avLst/>
          </a:prstGeom>
        </p:spPr>
        <p:txBody>
          <a:bodyPr wrap="square">
            <a:spAutoFit/>
          </a:bodyPr>
          <a:lstStyle/>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Home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About Rheumatoid</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Arthritis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Rheumatoid Arthritis</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&amp; Exercise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Video Library</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Other Resources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Model Developed?</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*Patient Input </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*Literature Review</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*Evidence-	Based 	  	     Resources</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*Health Literacy</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*Feedback</a:t>
            </a:r>
            <a:endParaRPr lang="en-US" sz="4000" dirty="0">
              <a:solidFill>
                <a:schemeClr val="accent1">
                  <a:lumMod val="75000"/>
                </a:schemeClr>
              </a:solidFill>
            </a:endParaRPr>
          </a:p>
          <a:p>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r>
              <a:rPr lang="en-US" sz="40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endParaRPr lang="en-US" sz="40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6" name="Straight Connector 25">
            <a:extLst>
              <a:ext uri="{FF2B5EF4-FFF2-40B4-BE49-F238E27FC236}">
                <a16:creationId xmlns:a16="http://schemas.microsoft.com/office/drawing/2014/main" id="{17DF6BAF-7843-334D-896E-47A5D5828E81}"/>
              </a:ext>
            </a:extLst>
          </p:cNvPr>
          <p:cNvCxnSpPr/>
          <p:nvPr/>
        </p:nvCxnSpPr>
        <p:spPr>
          <a:xfrm>
            <a:off x="8113455" y="2487168"/>
            <a:ext cx="0" cy="11887200"/>
          </a:xfrm>
          <a:prstGeom prst="line">
            <a:avLst/>
          </a:prstGeom>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3398FA03-7B26-CD44-9AFA-B313CE145C3F}"/>
              </a:ext>
            </a:extLst>
          </p:cNvPr>
          <p:cNvSpPr/>
          <p:nvPr/>
        </p:nvSpPr>
        <p:spPr>
          <a:xfrm>
            <a:off x="8010652" y="2410738"/>
            <a:ext cx="14841728" cy="830997"/>
          </a:xfrm>
          <a:prstGeom prst="rect">
            <a:avLst/>
          </a:prstGeom>
        </p:spPr>
        <p:txBody>
          <a:bodyPr wrap="square">
            <a:spAutoFit/>
          </a:bodyPr>
          <a:lstStyle/>
          <a:p>
            <a:pPr algn="ctr"/>
            <a:r>
              <a:rPr lang="en-US" sz="48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 MODEL DEVELOPED?</a:t>
            </a:r>
            <a:endParaRPr lang="en-US" sz="48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4" name="Straight Connector 23">
            <a:extLst>
              <a:ext uri="{FF2B5EF4-FFF2-40B4-BE49-F238E27FC236}">
                <a16:creationId xmlns:a16="http://schemas.microsoft.com/office/drawing/2014/main" id="{575786BD-0637-1440-B28B-F3083696109D}"/>
              </a:ext>
            </a:extLst>
          </p:cNvPr>
          <p:cNvCxnSpPr>
            <a:cxnSpLocks/>
          </p:cNvCxnSpPr>
          <p:nvPr/>
        </p:nvCxnSpPr>
        <p:spPr>
          <a:xfrm>
            <a:off x="9566705" y="3310978"/>
            <a:ext cx="1395356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27" name="Content Placeholder 4">
            <a:extLst>
              <a:ext uri="{FF2B5EF4-FFF2-40B4-BE49-F238E27FC236}">
                <a16:creationId xmlns:a16="http://schemas.microsoft.com/office/drawing/2014/main" id="{002D37BA-3686-7840-B02C-FC65C495BB69}"/>
              </a:ext>
            </a:extLst>
          </p:cNvPr>
          <p:cNvPicPr>
            <a:picLocks noGrp="1" noChangeAspect="1"/>
          </p:cNvPicPr>
          <p:nvPr>
            <p:ph idx="1"/>
          </p:nvPr>
        </p:nvPicPr>
        <p:blipFill>
          <a:blip r:embed="rId3"/>
          <a:stretch>
            <a:fillRect/>
          </a:stretch>
        </p:blipFill>
        <p:spPr>
          <a:xfrm>
            <a:off x="10781647" y="7364610"/>
            <a:ext cx="12738626" cy="8891390"/>
          </a:xfrm>
        </p:spPr>
      </p:pic>
      <p:sp>
        <p:nvSpPr>
          <p:cNvPr id="3" name="Rectangle 2">
            <a:extLst>
              <a:ext uri="{FF2B5EF4-FFF2-40B4-BE49-F238E27FC236}">
                <a16:creationId xmlns:a16="http://schemas.microsoft.com/office/drawing/2014/main" id="{2334F626-366F-8548-AB0D-F22C1C8B82EF}"/>
              </a:ext>
            </a:extLst>
          </p:cNvPr>
          <p:cNvSpPr/>
          <p:nvPr/>
        </p:nvSpPr>
        <p:spPr>
          <a:xfrm>
            <a:off x="9566705" y="4266065"/>
            <a:ext cx="14449425" cy="2862322"/>
          </a:xfrm>
          <a:prstGeom prst="rect">
            <a:avLst/>
          </a:prstGeom>
        </p:spPr>
        <p:txBody>
          <a:bodyPr>
            <a:spAutoFit/>
          </a:bodyPr>
          <a:lstStyle/>
          <a:p>
            <a:pPr lvl="1"/>
            <a:r>
              <a:rPr lang="en-US" sz="3000" dirty="0">
                <a:latin typeface="Arial Rounded MT Bold" panose="020F0704030504030204" pitchFamily="34" charset="77"/>
              </a:rPr>
              <a:t>The creation of this website was guided by many factors. The input from adults living with rheumatoid arthritis, literature review, and additional evidence-based resources helped create the first draft of these materials. Health literacy and feedback from adults living with rheumatoid arthritis will help guide our education in a feed-forward method to ensure the information provided is updated, relevant, and applicable.</a:t>
            </a:r>
            <a:endParaRPr lang="en-US" sz="3000" dirty="0">
              <a:solidFill>
                <a:srgbClr val="FF0000"/>
              </a:solidFill>
              <a:latin typeface="Arial Rounded MT Bold" panose="020F0704030504030204" pitchFamily="34" charset="77"/>
            </a:endParaRPr>
          </a:p>
        </p:txBody>
      </p:sp>
      <p:sp>
        <p:nvSpPr>
          <p:cNvPr id="5" name="Rectangle 4">
            <a:hlinkClick r:id="rId4" action="ppaction://hlinksldjump"/>
            <a:extLst>
              <a:ext uri="{FF2B5EF4-FFF2-40B4-BE49-F238E27FC236}">
                <a16:creationId xmlns:a16="http://schemas.microsoft.com/office/drawing/2014/main" id="{B5F2A6D9-B656-D849-BE61-1B630E970D78}"/>
              </a:ext>
            </a:extLst>
          </p:cNvPr>
          <p:cNvSpPr/>
          <p:nvPr/>
        </p:nvSpPr>
        <p:spPr>
          <a:xfrm>
            <a:off x="1628315" y="1712002"/>
            <a:ext cx="6084448" cy="1150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hlinkClick r:id="rId5" action="ppaction://hlinksldjump"/>
            <a:extLst>
              <a:ext uri="{FF2B5EF4-FFF2-40B4-BE49-F238E27FC236}">
                <a16:creationId xmlns:a16="http://schemas.microsoft.com/office/drawing/2014/main" id="{25CEAFF1-2153-D747-A285-12764222C599}"/>
              </a:ext>
            </a:extLst>
          </p:cNvPr>
          <p:cNvSpPr/>
          <p:nvPr/>
        </p:nvSpPr>
        <p:spPr>
          <a:xfrm>
            <a:off x="1560604" y="3336325"/>
            <a:ext cx="6152159" cy="1593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hlinkClick r:id="rId6" action="ppaction://hlinksldjump"/>
            <a:extLst>
              <a:ext uri="{FF2B5EF4-FFF2-40B4-BE49-F238E27FC236}">
                <a16:creationId xmlns:a16="http://schemas.microsoft.com/office/drawing/2014/main" id="{4ADC63B6-2EA6-B542-8D03-A249EECEA5E2}"/>
              </a:ext>
            </a:extLst>
          </p:cNvPr>
          <p:cNvSpPr/>
          <p:nvPr/>
        </p:nvSpPr>
        <p:spPr>
          <a:xfrm>
            <a:off x="1628315" y="5403663"/>
            <a:ext cx="6084450" cy="1724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hlinkClick r:id="rId7" action="ppaction://hlinksldjump"/>
            <a:extLst>
              <a:ext uri="{FF2B5EF4-FFF2-40B4-BE49-F238E27FC236}">
                <a16:creationId xmlns:a16="http://schemas.microsoft.com/office/drawing/2014/main" id="{F41F5FEA-EDDB-DF44-A3EF-D00998C176AC}"/>
              </a:ext>
            </a:extLst>
          </p:cNvPr>
          <p:cNvSpPr/>
          <p:nvPr/>
        </p:nvSpPr>
        <p:spPr>
          <a:xfrm>
            <a:off x="1628314" y="7547375"/>
            <a:ext cx="6084450" cy="143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8" action="ppaction://hlinksldjump"/>
            <a:extLst>
              <a:ext uri="{FF2B5EF4-FFF2-40B4-BE49-F238E27FC236}">
                <a16:creationId xmlns:a16="http://schemas.microsoft.com/office/drawing/2014/main" id="{AC57865F-AE7E-C144-A20C-2E9593670E91}"/>
              </a:ext>
            </a:extLst>
          </p:cNvPr>
          <p:cNvSpPr/>
          <p:nvPr/>
        </p:nvSpPr>
        <p:spPr>
          <a:xfrm>
            <a:off x="1628314" y="9403964"/>
            <a:ext cx="6084450" cy="1459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9" action="ppaction://hlinksldjump"/>
            <a:extLst>
              <a:ext uri="{FF2B5EF4-FFF2-40B4-BE49-F238E27FC236}">
                <a16:creationId xmlns:a16="http://schemas.microsoft.com/office/drawing/2014/main" id="{E8DE3531-4351-B244-B649-8DD3032FFC57}"/>
              </a:ext>
            </a:extLst>
          </p:cNvPr>
          <p:cNvSpPr/>
          <p:nvPr/>
        </p:nvSpPr>
        <p:spPr>
          <a:xfrm>
            <a:off x="1628314" y="11282062"/>
            <a:ext cx="6084450" cy="1320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10" action="ppaction://hlinksldjump"/>
            <a:extLst>
              <a:ext uri="{FF2B5EF4-FFF2-40B4-BE49-F238E27FC236}">
                <a16:creationId xmlns:a16="http://schemas.microsoft.com/office/drawing/2014/main" id="{EAA97EDA-DE44-9745-B19F-BE9B2B8486AF}"/>
              </a:ext>
            </a:extLst>
          </p:cNvPr>
          <p:cNvSpPr/>
          <p:nvPr/>
        </p:nvSpPr>
        <p:spPr>
          <a:xfrm>
            <a:off x="2544417" y="12625165"/>
            <a:ext cx="4810540" cy="67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hlinkClick r:id="rId11" action="ppaction://hlinksldjump"/>
            <a:extLst>
              <a:ext uri="{FF2B5EF4-FFF2-40B4-BE49-F238E27FC236}">
                <a16:creationId xmlns:a16="http://schemas.microsoft.com/office/drawing/2014/main" id="{027DDE44-71EC-C940-A418-76F40C754395}"/>
              </a:ext>
            </a:extLst>
          </p:cNvPr>
          <p:cNvSpPr/>
          <p:nvPr/>
        </p:nvSpPr>
        <p:spPr>
          <a:xfrm>
            <a:off x="2544416" y="13303772"/>
            <a:ext cx="4810540" cy="531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hlinkClick r:id="rId12" action="ppaction://hlinksldjump"/>
            <a:extLst>
              <a:ext uri="{FF2B5EF4-FFF2-40B4-BE49-F238E27FC236}">
                <a16:creationId xmlns:a16="http://schemas.microsoft.com/office/drawing/2014/main" id="{FF895738-CB5E-A84A-B092-C48F5B38E41B}"/>
              </a:ext>
            </a:extLst>
          </p:cNvPr>
          <p:cNvSpPr/>
          <p:nvPr/>
        </p:nvSpPr>
        <p:spPr>
          <a:xfrm>
            <a:off x="2544416" y="13853099"/>
            <a:ext cx="4810540" cy="1237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hlinkClick r:id="rId13" action="ppaction://hlinksldjump"/>
            <a:extLst>
              <a:ext uri="{FF2B5EF4-FFF2-40B4-BE49-F238E27FC236}">
                <a16:creationId xmlns:a16="http://schemas.microsoft.com/office/drawing/2014/main" id="{443AD329-BED7-D448-8C91-BF2E220AEA09}"/>
              </a:ext>
            </a:extLst>
          </p:cNvPr>
          <p:cNvSpPr/>
          <p:nvPr/>
        </p:nvSpPr>
        <p:spPr>
          <a:xfrm>
            <a:off x="2544416" y="15171348"/>
            <a:ext cx="4810540" cy="531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hlinkClick r:id="rId14" action="ppaction://hlinksldjump"/>
            <a:extLst>
              <a:ext uri="{FF2B5EF4-FFF2-40B4-BE49-F238E27FC236}">
                <a16:creationId xmlns:a16="http://schemas.microsoft.com/office/drawing/2014/main" id="{88C601ED-B551-E943-90E1-F3EE6EC465B6}"/>
              </a:ext>
            </a:extLst>
          </p:cNvPr>
          <p:cNvSpPr/>
          <p:nvPr/>
        </p:nvSpPr>
        <p:spPr>
          <a:xfrm>
            <a:off x="2544416" y="15783939"/>
            <a:ext cx="4810540" cy="531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305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FB05A8-9DCB-274A-8D6F-D36DFFB883CD}"/>
              </a:ext>
            </a:extLst>
          </p:cNvPr>
          <p:cNvSpPr/>
          <p:nvPr/>
        </p:nvSpPr>
        <p:spPr>
          <a:xfrm>
            <a:off x="0" y="-152170"/>
            <a:ext cx="28898850" cy="1783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9" name="Rectangle 8">
            <a:extLst>
              <a:ext uri="{FF2B5EF4-FFF2-40B4-BE49-F238E27FC236}">
                <a16:creationId xmlns:a16="http://schemas.microsoft.com/office/drawing/2014/main" id="{4CD7B83D-6634-7E42-8B49-C7DC77230506}"/>
              </a:ext>
            </a:extLst>
          </p:cNvPr>
          <p:cNvSpPr/>
          <p:nvPr/>
        </p:nvSpPr>
        <p:spPr>
          <a:xfrm>
            <a:off x="495857" y="631150"/>
            <a:ext cx="7617598"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EXERCISE GUIDANCE</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21" name="Rectangle 20">
            <a:extLst>
              <a:ext uri="{FF2B5EF4-FFF2-40B4-BE49-F238E27FC236}">
                <a16:creationId xmlns:a16="http://schemas.microsoft.com/office/drawing/2014/main" id="{4AF33554-E3DB-6644-9AE6-4E04D0AE7BFD}"/>
              </a:ext>
            </a:extLst>
          </p:cNvPr>
          <p:cNvSpPr/>
          <p:nvPr/>
        </p:nvSpPr>
        <p:spPr>
          <a:xfrm>
            <a:off x="1628315" y="1653258"/>
            <a:ext cx="6485140" cy="18558927"/>
          </a:xfrm>
          <a:prstGeom prst="rect">
            <a:avLst/>
          </a:prstGeom>
        </p:spPr>
        <p:txBody>
          <a:bodyPr wrap="square">
            <a:spAutoFit/>
          </a:bodyPr>
          <a:lstStyle/>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Home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About Rheumatoid</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Arthritis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Rheumatoid Arthritis</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&amp; Exercise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Video Library</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Other Resources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Model Developed?</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*Patient Input </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*Literature Review</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*Evidence-	Based 	   	     Resources</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*Health Literacy</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*Feedback</a:t>
            </a:r>
            <a:endParaRPr lang="en-US" sz="4000" dirty="0">
              <a:solidFill>
                <a:schemeClr val="accent1">
                  <a:lumMod val="75000"/>
                </a:schemeClr>
              </a:solidFill>
            </a:endParaRPr>
          </a:p>
          <a:p>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r>
              <a:rPr lang="en-US" sz="40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endParaRPr lang="en-US" sz="40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6" name="Straight Connector 25">
            <a:extLst>
              <a:ext uri="{FF2B5EF4-FFF2-40B4-BE49-F238E27FC236}">
                <a16:creationId xmlns:a16="http://schemas.microsoft.com/office/drawing/2014/main" id="{17DF6BAF-7843-334D-896E-47A5D5828E81}"/>
              </a:ext>
            </a:extLst>
          </p:cNvPr>
          <p:cNvCxnSpPr/>
          <p:nvPr/>
        </p:nvCxnSpPr>
        <p:spPr>
          <a:xfrm>
            <a:off x="8113455" y="2487168"/>
            <a:ext cx="0" cy="11887200"/>
          </a:xfrm>
          <a:prstGeom prst="line">
            <a:avLst/>
          </a:prstGeom>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3398FA03-7B26-CD44-9AFA-B313CE145C3F}"/>
              </a:ext>
            </a:extLst>
          </p:cNvPr>
          <p:cNvSpPr/>
          <p:nvPr/>
        </p:nvSpPr>
        <p:spPr>
          <a:xfrm>
            <a:off x="8010652" y="2410738"/>
            <a:ext cx="14841728" cy="830997"/>
          </a:xfrm>
          <a:prstGeom prst="rect">
            <a:avLst/>
          </a:prstGeom>
        </p:spPr>
        <p:txBody>
          <a:bodyPr wrap="square">
            <a:spAutoFit/>
          </a:bodyPr>
          <a:lstStyle/>
          <a:p>
            <a:pPr algn="ctr"/>
            <a:r>
              <a:rPr lang="en-US" sz="48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 MODEL DEVELOPED?</a:t>
            </a:r>
            <a:endParaRPr lang="en-US" sz="48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4" name="Straight Connector 23">
            <a:extLst>
              <a:ext uri="{FF2B5EF4-FFF2-40B4-BE49-F238E27FC236}">
                <a16:creationId xmlns:a16="http://schemas.microsoft.com/office/drawing/2014/main" id="{575786BD-0637-1440-B28B-F3083696109D}"/>
              </a:ext>
            </a:extLst>
          </p:cNvPr>
          <p:cNvCxnSpPr>
            <a:cxnSpLocks/>
          </p:cNvCxnSpPr>
          <p:nvPr/>
        </p:nvCxnSpPr>
        <p:spPr>
          <a:xfrm>
            <a:off x="9566705" y="3310978"/>
            <a:ext cx="1395356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50FB3D90-7F5B-534A-A165-FEB4EB356567}"/>
              </a:ext>
            </a:extLst>
          </p:cNvPr>
          <p:cNvSpPr txBox="1"/>
          <p:nvPr/>
        </p:nvSpPr>
        <p:spPr>
          <a:xfrm>
            <a:off x="10202817" y="4857490"/>
            <a:ext cx="17462959" cy="10956846"/>
          </a:xfrm>
          <a:prstGeom prst="rect">
            <a:avLst/>
          </a:prstGeom>
          <a:noFill/>
        </p:spPr>
        <p:txBody>
          <a:bodyPr wrap="square" rtlCol="0">
            <a:spAutoFit/>
          </a:bodyPr>
          <a:lstStyle/>
          <a:p>
            <a:pPr lvl="1"/>
            <a:r>
              <a:rPr lang="en-US" sz="3000" dirty="0">
                <a:latin typeface="Arial Rounded MT Bold" panose="020F0704030504030204" pitchFamily="34" charset="77"/>
              </a:rPr>
              <a:t>Adults with rheumatoid arthritis from the UNC Health System were selected to participate in a 60-90 minute interview about their experiences with rheumatoid arthritis as part of the PREVAIL study (IRB 21-2200, 22-3194). Participants were chosen to ensure a variety of experiences including disease duration, disability level, personal characteristics, and experience with rehabilitation. </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The participants were asked about their exercise experience, past or present barriers and facilitators to exercise, and suggestions of tools to promote exercise. Common themes emerged among participants during the interview analysis, some of which included: managing symptoms requires increased self-awareness, symptoms may require change/modification in previous exercise routine and daily life, and there was little exposure/information provided about exercise and rehabilitation during rheumatology care (especially early after diagnosis).</a:t>
            </a:r>
          </a:p>
          <a:p>
            <a:pPr lvl="1"/>
            <a:endParaRPr lang="en-US" sz="2800" dirty="0">
              <a:latin typeface="Arial Rounded MT Bold" panose="020F0704030504030204" pitchFamily="34" charset="77"/>
            </a:endParaRPr>
          </a:p>
          <a:p>
            <a:pPr lvl="1"/>
            <a:endParaRPr lang="en-US" sz="2800" dirty="0">
              <a:latin typeface="Arial Rounded MT Bold" panose="020F0704030504030204" pitchFamily="34" charset="77"/>
            </a:endParaRPr>
          </a:p>
          <a:p>
            <a:pPr lvl="1"/>
            <a:r>
              <a:rPr lang="en-US" sz="3600" dirty="0">
                <a:latin typeface="Arial Rounded MT Bold" panose="020F0704030504030204" pitchFamily="34" charset="77"/>
              </a:rPr>
              <a:t>Interview Quotes:</a:t>
            </a:r>
          </a:p>
          <a:p>
            <a:pPr lvl="1"/>
            <a:endParaRPr lang="en-US" sz="2800" dirty="0">
              <a:latin typeface="Arial Rounded MT Bold" panose="020F0704030504030204" pitchFamily="34" charset="77"/>
            </a:endParaRPr>
          </a:p>
          <a:p>
            <a:pPr lvl="1"/>
            <a:r>
              <a:rPr lang="en-US" sz="2800" dirty="0">
                <a:latin typeface="Arial Rounded MT Bold" panose="020F0704030504030204" pitchFamily="34" charset="77"/>
              </a:rPr>
              <a:t>“My brain tells me that I CAN do it, but then my body tells me you need to sit down…So, you know, it leaves me excluded from a lot of activities sometimes.”</a:t>
            </a:r>
          </a:p>
          <a:p>
            <a:pPr lvl="1"/>
            <a:endParaRPr lang="en-US" sz="2800" dirty="0">
              <a:latin typeface="Arial Rounded MT Bold" panose="020F0704030504030204" pitchFamily="34" charset="77"/>
            </a:endParaRPr>
          </a:p>
          <a:p>
            <a:pPr lvl="1"/>
            <a:r>
              <a:rPr lang="en-US" sz="2800" b="1" dirty="0">
                <a:latin typeface="Arial Rounded MT Bold" panose="020F0704030504030204" pitchFamily="34" charset="77"/>
              </a:rPr>
              <a:t>“Early on it was really, really difficult, both physically, emotionally and mentally.”</a:t>
            </a:r>
          </a:p>
          <a:p>
            <a:pPr lvl="1"/>
            <a:endParaRPr lang="en-US" sz="2800" b="1" dirty="0">
              <a:latin typeface="Arial Rounded MT Bold" panose="020F0704030504030204" pitchFamily="34" charset="77"/>
            </a:endParaRPr>
          </a:p>
          <a:p>
            <a:pPr lvl="1"/>
            <a:r>
              <a:rPr lang="en-US" sz="2800" b="1" dirty="0">
                <a:latin typeface="Arial Rounded MT Bold" panose="020F0704030504030204" pitchFamily="34" charset="77"/>
                <a:cs typeface="Arial" panose="020B0604020202020204" pitchFamily="34" charset="0"/>
              </a:rPr>
              <a:t>“When I'm making the bed, sometimes I have to do part of it and rest and do the rest of it later.”</a:t>
            </a:r>
          </a:p>
          <a:p>
            <a:pPr lvl="1"/>
            <a:endParaRPr lang="en-US" sz="2800" dirty="0">
              <a:solidFill>
                <a:srgbClr val="FF0000"/>
              </a:solidFill>
              <a:latin typeface="Arial Rounded MT Bold" panose="020F0704030504030204" pitchFamily="34" charset="77"/>
              <a:cs typeface="Arial" panose="020B0604020202020204" pitchFamily="34" charset="0"/>
            </a:endParaRPr>
          </a:p>
        </p:txBody>
      </p:sp>
      <p:sp>
        <p:nvSpPr>
          <p:cNvPr id="17" name="TextBox 16">
            <a:extLst>
              <a:ext uri="{FF2B5EF4-FFF2-40B4-BE49-F238E27FC236}">
                <a16:creationId xmlns:a16="http://schemas.microsoft.com/office/drawing/2014/main" id="{4FF5D310-30F3-A741-9715-BC922519A1C9}"/>
              </a:ext>
            </a:extLst>
          </p:cNvPr>
          <p:cNvSpPr txBox="1"/>
          <p:nvPr/>
        </p:nvSpPr>
        <p:spPr>
          <a:xfrm>
            <a:off x="10202817" y="3838299"/>
            <a:ext cx="11709090" cy="646331"/>
          </a:xfrm>
          <a:prstGeom prst="rect">
            <a:avLst/>
          </a:prstGeom>
          <a:noFill/>
        </p:spPr>
        <p:txBody>
          <a:bodyPr wrap="square" rtlCol="0">
            <a:spAutoFit/>
          </a:bodyPr>
          <a:lstStyle/>
          <a:p>
            <a:r>
              <a:rPr lang="en-US" sz="3600" dirty="0">
                <a:latin typeface="Arial Rounded MT Bold" panose="020F0704030504030204" pitchFamily="34" charset="77"/>
              </a:rPr>
              <a:t>Input from Adults Living with Rheumatoid Arthritis </a:t>
            </a:r>
          </a:p>
        </p:txBody>
      </p:sp>
      <p:sp>
        <p:nvSpPr>
          <p:cNvPr id="36" name="Rectangle 35">
            <a:hlinkClick r:id="rId3" action="ppaction://hlinksldjump"/>
            <a:extLst>
              <a:ext uri="{FF2B5EF4-FFF2-40B4-BE49-F238E27FC236}">
                <a16:creationId xmlns:a16="http://schemas.microsoft.com/office/drawing/2014/main" id="{123BD597-4B7B-CD43-AAC2-8AA34B4A70FC}"/>
              </a:ext>
            </a:extLst>
          </p:cNvPr>
          <p:cNvSpPr/>
          <p:nvPr/>
        </p:nvSpPr>
        <p:spPr>
          <a:xfrm>
            <a:off x="1628315" y="1712002"/>
            <a:ext cx="6084448" cy="1150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hlinkClick r:id="rId4" action="ppaction://hlinksldjump"/>
            <a:extLst>
              <a:ext uri="{FF2B5EF4-FFF2-40B4-BE49-F238E27FC236}">
                <a16:creationId xmlns:a16="http://schemas.microsoft.com/office/drawing/2014/main" id="{C6936EFE-BD08-A142-9D7E-9BAF49B48855}"/>
              </a:ext>
            </a:extLst>
          </p:cNvPr>
          <p:cNvSpPr/>
          <p:nvPr/>
        </p:nvSpPr>
        <p:spPr>
          <a:xfrm>
            <a:off x="1560604" y="3336325"/>
            <a:ext cx="6152159" cy="1593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hlinkClick r:id="rId5" action="ppaction://hlinksldjump"/>
            <a:extLst>
              <a:ext uri="{FF2B5EF4-FFF2-40B4-BE49-F238E27FC236}">
                <a16:creationId xmlns:a16="http://schemas.microsoft.com/office/drawing/2014/main" id="{CAA0F173-A4CB-D648-A511-C2CE64C91651}"/>
              </a:ext>
            </a:extLst>
          </p:cNvPr>
          <p:cNvSpPr/>
          <p:nvPr/>
        </p:nvSpPr>
        <p:spPr>
          <a:xfrm>
            <a:off x="1628315" y="5403663"/>
            <a:ext cx="6084450" cy="1724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hlinkClick r:id="rId6" action="ppaction://hlinksldjump"/>
            <a:extLst>
              <a:ext uri="{FF2B5EF4-FFF2-40B4-BE49-F238E27FC236}">
                <a16:creationId xmlns:a16="http://schemas.microsoft.com/office/drawing/2014/main" id="{2B3E2472-1984-FE4A-B800-045379ED3D21}"/>
              </a:ext>
            </a:extLst>
          </p:cNvPr>
          <p:cNvSpPr/>
          <p:nvPr/>
        </p:nvSpPr>
        <p:spPr>
          <a:xfrm>
            <a:off x="1628314" y="7547375"/>
            <a:ext cx="6084450" cy="143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hlinkClick r:id="rId7" action="ppaction://hlinksldjump"/>
            <a:extLst>
              <a:ext uri="{FF2B5EF4-FFF2-40B4-BE49-F238E27FC236}">
                <a16:creationId xmlns:a16="http://schemas.microsoft.com/office/drawing/2014/main" id="{E925037C-C034-C443-8A60-4C0C6B55FD65}"/>
              </a:ext>
            </a:extLst>
          </p:cNvPr>
          <p:cNvSpPr/>
          <p:nvPr/>
        </p:nvSpPr>
        <p:spPr>
          <a:xfrm>
            <a:off x="1628314" y="9403964"/>
            <a:ext cx="6084450" cy="1459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hlinkClick r:id="rId8" action="ppaction://hlinksldjump"/>
            <a:extLst>
              <a:ext uri="{FF2B5EF4-FFF2-40B4-BE49-F238E27FC236}">
                <a16:creationId xmlns:a16="http://schemas.microsoft.com/office/drawing/2014/main" id="{6240EF04-868A-FF46-85C8-5FF9A2C7F7A7}"/>
              </a:ext>
            </a:extLst>
          </p:cNvPr>
          <p:cNvSpPr/>
          <p:nvPr/>
        </p:nvSpPr>
        <p:spPr>
          <a:xfrm>
            <a:off x="1628314" y="11282062"/>
            <a:ext cx="6084450" cy="1320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hlinkClick r:id="rId9" action="ppaction://hlinksldjump"/>
            <a:extLst>
              <a:ext uri="{FF2B5EF4-FFF2-40B4-BE49-F238E27FC236}">
                <a16:creationId xmlns:a16="http://schemas.microsoft.com/office/drawing/2014/main" id="{D014608A-68CF-6640-A654-CE6873D73BAD}"/>
              </a:ext>
            </a:extLst>
          </p:cNvPr>
          <p:cNvSpPr/>
          <p:nvPr/>
        </p:nvSpPr>
        <p:spPr>
          <a:xfrm>
            <a:off x="2544417" y="12625165"/>
            <a:ext cx="4810540" cy="67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hlinkClick r:id="rId10" action="ppaction://hlinksldjump"/>
            <a:extLst>
              <a:ext uri="{FF2B5EF4-FFF2-40B4-BE49-F238E27FC236}">
                <a16:creationId xmlns:a16="http://schemas.microsoft.com/office/drawing/2014/main" id="{19E968ED-1A20-6447-AFAD-A9D773D363D5}"/>
              </a:ext>
            </a:extLst>
          </p:cNvPr>
          <p:cNvSpPr/>
          <p:nvPr/>
        </p:nvSpPr>
        <p:spPr>
          <a:xfrm>
            <a:off x="2544416" y="13303772"/>
            <a:ext cx="4810540" cy="531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11" action="ppaction://hlinksldjump"/>
            <a:extLst>
              <a:ext uri="{FF2B5EF4-FFF2-40B4-BE49-F238E27FC236}">
                <a16:creationId xmlns:a16="http://schemas.microsoft.com/office/drawing/2014/main" id="{22DBD9FD-4EE1-7649-80C1-78F67FD6F916}"/>
              </a:ext>
            </a:extLst>
          </p:cNvPr>
          <p:cNvSpPr/>
          <p:nvPr/>
        </p:nvSpPr>
        <p:spPr>
          <a:xfrm>
            <a:off x="2544416" y="13853099"/>
            <a:ext cx="4810540" cy="1237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12" action="ppaction://hlinksldjump"/>
            <a:extLst>
              <a:ext uri="{FF2B5EF4-FFF2-40B4-BE49-F238E27FC236}">
                <a16:creationId xmlns:a16="http://schemas.microsoft.com/office/drawing/2014/main" id="{099E84AF-3A84-3E4F-BFEE-BFBBC1FD262B}"/>
              </a:ext>
            </a:extLst>
          </p:cNvPr>
          <p:cNvSpPr/>
          <p:nvPr/>
        </p:nvSpPr>
        <p:spPr>
          <a:xfrm>
            <a:off x="2544416" y="15171348"/>
            <a:ext cx="4810540" cy="531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13" action="ppaction://hlinksldjump"/>
            <a:extLst>
              <a:ext uri="{FF2B5EF4-FFF2-40B4-BE49-F238E27FC236}">
                <a16:creationId xmlns:a16="http://schemas.microsoft.com/office/drawing/2014/main" id="{B0C2297D-D031-9D44-B8F2-2B96BEB608E1}"/>
              </a:ext>
            </a:extLst>
          </p:cNvPr>
          <p:cNvSpPr/>
          <p:nvPr/>
        </p:nvSpPr>
        <p:spPr>
          <a:xfrm>
            <a:off x="2544416" y="15783939"/>
            <a:ext cx="4810540" cy="531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683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FB05A8-9DCB-274A-8D6F-D36DFFB883CD}"/>
              </a:ext>
            </a:extLst>
          </p:cNvPr>
          <p:cNvSpPr/>
          <p:nvPr/>
        </p:nvSpPr>
        <p:spPr>
          <a:xfrm>
            <a:off x="0" y="-152170"/>
            <a:ext cx="28898850" cy="1783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9" name="Rectangle 8">
            <a:extLst>
              <a:ext uri="{FF2B5EF4-FFF2-40B4-BE49-F238E27FC236}">
                <a16:creationId xmlns:a16="http://schemas.microsoft.com/office/drawing/2014/main" id="{4CD7B83D-6634-7E42-8B49-C7DC77230506}"/>
              </a:ext>
            </a:extLst>
          </p:cNvPr>
          <p:cNvSpPr/>
          <p:nvPr/>
        </p:nvSpPr>
        <p:spPr>
          <a:xfrm>
            <a:off x="495857" y="631150"/>
            <a:ext cx="7617598"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EXERCISE GUIDANCE</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21" name="Rectangle 20">
            <a:extLst>
              <a:ext uri="{FF2B5EF4-FFF2-40B4-BE49-F238E27FC236}">
                <a16:creationId xmlns:a16="http://schemas.microsoft.com/office/drawing/2014/main" id="{4AF33554-E3DB-6644-9AE6-4E04D0AE7BFD}"/>
              </a:ext>
            </a:extLst>
          </p:cNvPr>
          <p:cNvSpPr/>
          <p:nvPr/>
        </p:nvSpPr>
        <p:spPr>
          <a:xfrm>
            <a:off x="1628315" y="1653258"/>
            <a:ext cx="6485140" cy="18558927"/>
          </a:xfrm>
          <a:prstGeom prst="rect">
            <a:avLst/>
          </a:prstGeom>
        </p:spPr>
        <p:txBody>
          <a:bodyPr wrap="square">
            <a:spAutoFit/>
          </a:bodyPr>
          <a:lstStyle/>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Home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About Rheumatoid</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Arthritis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Rheumatoid Arthritis</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&amp; Exercise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Video Library</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Other Resources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Model Developed?</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*Patient Input </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*Literature Review</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*Evidence-	Based    	     Resources</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*Health Literacy</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*Feedback</a:t>
            </a:r>
            <a:endParaRPr lang="en-US" sz="4000" dirty="0">
              <a:solidFill>
                <a:schemeClr val="accent1">
                  <a:lumMod val="75000"/>
                </a:schemeClr>
              </a:solidFill>
            </a:endParaRPr>
          </a:p>
          <a:p>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r>
              <a:rPr lang="en-US" sz="40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endParaRPr lang="en-US" sz="40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6" name="Straight Connector 25">
            <a:extLst>
              <a:ext uri="{FF2B5EF4-FFF2-40B4-BE49-F238E27FC236}">
                <a16:creationId xmlns:a16="http://schemas.microsoft.com/office/drawing/2014/main" id="{17DF6BAF-7843-334D-896E-47A5D5828E81}"/>
              </a:ext>
            </a:extLst>
          </p:cNvPr>
          <p:cNvCxnSpPr/>
          <p:nvPr/>
        </p:nvCxnSpPr>
        <p:spPr>
          <a:xfrm>
            <a:off x="8113455" y="2487168"/>
            <a:ext cx="0" cy="11887200"/>
          </a:xfrm>
          <a:prstGeom prst="line">
            <a:avLst/>
          </a:prstGeom>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3398FA03-7B26-CD44-9AFA-B313CE145C3F}"/>
              </a:ext>
            </a:extLst>
          </p:cNvPr>
          <p:cNvSpPr/>
          <p:nvPr/>
        </p:nvSpPr>
        <p:spPr>
          <a:xfrm>
            <a:off x="8010652" y="2410738"/>
            <a:ext cx="14841728" cy="830997"/>
          </a:xfrm>
          <a:prstGeom prst="rect">
            <a:avLst/>
          </a:prstGeom>
        </p:spPr>
        <p:txBody>
          <a:bodyPr wrap="square">
            <a:spAutoFit/>
          </a:bodyPr>
          <a:lstStyle/>
          <a:p>
            <a:pPr algn="ctr"/>
            <a:r>
              <a:rPr lang="en-US" sz="48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 MODEL DEVELOPED?</a:t>
            </a:r>
            <a:endParaRPr lang="en-US" sz="48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4" name="Straight Connector 23">
            <a:extLst>
              <a:ext uri="{FF2B5EF4-FFF2-40B4-BE49-F238E27FC236}">
                <a16:creationId xmlns:a16="http://schemas.microsoft.com/office/drawing/2014/main" id="{575786BD-0637-1440-B28B-F3083696109D}"/>
              </a:ext>
            </a:extLst>
          </p:cNvPr>
          <p:cNvCxnSpPr>
            <a:cxnSpLocks/>
          </p:cNvCxnSpPr>
          <p:nvPr/>
        </p:nvCxnSpPr>
        <p:spPr>
          <a:xfrm>
            <a:off x="9566705" y="3310978"/>
            <a:ext cx="1395356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47" name="Rectangle 46">
            <a:hlinkClick r:id="rId3" action="ppaction://hlinksldjump"/>
            <a:extLst>
              <a:ext uri="{FF2B5EF4-FFF2-40B4-BE49-F238E27FC236}">
                <a16:creationId xmlns:a16="http://schemas.microsoft.com/office/drawing/2014/main" id="{C6EA14FC-B877-F44E-BF36-D45D2FDF6D30}"/>
              </a:ext>
            </a:extLst>
          </p:cNvPr>
          <p:cNvSpPr/>
          <p:nvPr/>
        </p:nvSpPr>
        <p:spPr>
          <a:xfrm>
            <a:off x="1628313" y="10642257"/>
            <a:ext cx="5929765"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580C0C0-19B9-A642-B68D-5502715F5C41}"/>
              </a:ext>
            </a:extLst>
          </p:cNvPr>
          <p:cNvSpPr txBox="1"/>
          <p:nvPr/>
        </p:nvSpPr>
        <p:spPr>
          <a:xfrm>
            <a:off x="10202817" y="4320338"/>
            <a:ext cx="10680192" cy="646331"/>
          </a:xfrm>
          <a:prstGeom prst="rect">
            <a:avLst/>
          </a:prstGeom>
          <a:noFill/>
        </p:spPr>
        <p:txBody>
          <a:bodyPr wrap="square" rtlCol="0">
            <a:spAutoFit/>
          </a:bodyPr>
          <a:lstStyle/>
          <a:p>
            <a:r>
              <a:rPr lang="en-US" sz="3600" dirty="0">
                <a:latin typeface="Arial Rounded MT Bold" panose="020F0704030504030204" pitchFamily="34" charset="77"/>
              </a:rPr>
              <a:t>Literature Review</a:t>
            </a:r>
          </a:p>
        </p:txBody>
      </p:sp>
      <p:sp>
        <p:nvSpPr>
          <p:cNvPr id="23" name="TextBox 22">
            <a:extLst>
              <a:ext uri="{FF2B5EF4-FFF2-40B4-BE49-F238E27FC236}">
                <a16:creationId xmlns:a16="http://schemas.microsoft.com/office/drawing/2014/main" id="{0424BE39-A462-F342-877D-665879FEB917}"/>
              </a:ext>
            </a:extLst>
          </p:cNvPr>
          <p:cNvSpPr txBox="1"/>
          <p:nvPr/>
        </p:nvSpPr>
        <p:spPr>
          <a:xfrm>
            <a:off x="10202817" y="5301694"/>
            <a:ext cx="15999919" cy="5170646"/>
          </a:xfrm>
          <a:prstGeom prst="rect">
            <a:avLst/>
          </a:prstGeom>
          <a:noFill/>
        </p:spPr>
        <p:txBody>
          <a:bodyPr wrap="square" rtlCol="0">
            <a:spAutoFit/>
          </a:bodyPr>
          <a:lstStyle/>
          <a:p>
            <a:pPr lvl="1"/>
            <a:r>
              <a:rPr lang="en-US" sz="3000" dirty="0">
                <a:latin typeface="Arial Rounded MT Bold" panose="020F0704030504030204" pitchFamily="34" charset="77"/>
              </a:rPr>
              <a:t>The literature review focused on clinical practice guidelines and systematic reviews specific to rheumatoid arthritis. Relevant exercise prescription and patient education guidelines were extracted from the clinical practice guidelines including those provided by the American College of Rheumatology (ACR), European Alliance of Associations for Rheumatology (EULAR), and Royal Dutch Society for Physical Therapy.</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The Cochrane Database was used to find relevant systematic reviews that guided exercise videos including hand exercises, aerobic exercises, muscle strengthening, and balance exercises.</a:t>
            </a:r>
          </a:p>
          <a:p>
            <a:pPr lvl="1"/>
            <a:endParaRPr lang="en-US" sz="3000" dirty="0">
              <a:latin typeface="Arial Rounded MT Bold" panose="020F0704030504030204" pitchFamily="34" charset="77"/>
            </a:endParaRPr>
          </a:p>
        </p:txBody>
      </p:sp>
      <p:sp>
        <p:nvSpPr>
          <p:cNvPr id="38" name="Rectangle 37">
            <a:hlinkClick r:id="rId4" action="ppaction://hlinksldjump"/>
            <a:extLst>
              <a:ext uri="{FF2B5EF4-FFF2-40B4-BE49-F238E27FC236}">
                <a16:creationId xmlns:a16="http://schemas.microsoft.com/office/drawing/2014/main" id="{8AB26B0C-42E2-4744-867D-5F6EFC8182C3}"/>
              </a:ext>
            </a:extLst>
          </p:cNvPr>
          <p:cNvSpPr/>
          <p:nvPr/>
        </p:nvSpPr>
        <p:spPr>
          <a:xfrm>
            <a:off x="1628315" y="1712002"/>
            <a:ext cx="6084448" cy="1150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hlinkClick r:id="rId5" action="ppaction://hlinksldjump"/>
            <a:extLst>
              <a:ext uri="{FF2B5EF4-FFF2-40B4-BE49-F238E27FC236}">
                <a16:creationId xmlns:a16="http://schemas.microsoft.com/office/drawing/2014/main" id="{B20A9E7D-3355-4F41-BC33-DCA48B61216A}"/>
              </a:ext>
            </a:extLst>
          </p:cNvPr>
          <p:cNvSpPr/>
          <p:nvPr/>
        </p:nvSpPr>
        <p:spPr>
          <a:xfrm>
            <a:off x="1560604" y="3336325"/>
            <a:ext cx="6152159" cy="1593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hlinkClick r:id="rId6" action="ppaction://hlinksldjump"/>
            <a:extLst>
              <a:ext uri="{FF2B5EF4-FFF2-40B4-BE49-F238E27FC236}">
                <a16:creationId xmlns:a16="http://schemas.microsoft.com/office/drawing/2014/main" id="{70C46622-04F2-C349-8647-D3D0D768E0D6}"/>
              </a:ext>
            </a:extLst>
          </p:cNvPr>
          <p:cNvSpPr/>
          <p:nvPr/>
        </p:nvSpPr>
        <p:spPr>
          <a:xfrm>
            <a:off x="1628315" y="5403663"/>
            <a:ext cx="6084450" cy="1724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hlinkClick r:id="rId7" action="ppaction://hlinksldjump"/>
            <a:extLst>
              <a:ext uri="{FF2B5EF4-FFF2-40B4-BE49-F238E27FC236}">
                <a16:creationId xmlns:a16="http://schemas.microsoft.com/office/drawing/2014/main" id="{40B7489D-FBD5-384B-9949-D4142E98379E}"/>
              </a:ext>
            </a:extLst>
          </p:cNvPr>
          <p:cNvSpPr/>
          <p:nvPr/>
        </p:nvSpPr>
        <p:spPr>
          <a:xfrm>
            <a:off x="1628314" y="7547375"/>
            <a:ext cx="6084450" cy="143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hlinkClick r:id="rId3" action="ppaction://hlinksldjump"/>
            <a:extLst>
              <a:ext uri="{FF2B5EF4-FFF2-40B4-BE49-F238E27FC236}">
                <a16:creationId xmlns:a16="http://schemas.microsoft.com/office/drawing/2014/main" id="{8507396D-3FD1-3B44-908D-4F5A930695F4}"/>
              </a:ext>
            </a:extLst>
          </p:cNvPr>
          <p:cNvSpPr/>
          <p:nvPr/>
        </p:nvSpPr>
        <p:spPr>
          <a:xfrm>
            <a:off x="1628314" y="9403964"/>
            <a:ext cx="6084450" cy="1459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hlinkClick r:id="rId8" action="ppaction://hlinksldjump"/>
            <a:extLst>
              <a:ext uri="{FF2B5EF4-FFF2-40B4-BE49-F238E27FC236}">
                <a16:creationId xmlns:a16="http://schemas.microsoft.com/office/drawing/2014/main" id="{888B5062-9CF6-194F-94C5-10DE99903857}"/>
              </a:ext>
            </a:extLst>
          </p:cNvPr>
          <p:cNvSpPr/>
          <p:nvPr/>
        </p:nvSpPr>
        <p:spPr>
          <a:xfrm>
            <a:off x="1628314" y="11282062"/>
            <a:ext cx="6084450" cy="1320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9" action="ppaction://hlinksldjump"/>
            <a:extLst>
              <a:ext uri="{FF2B5EF4-FFF2-40B4-BE49-F238E27FC236}">
                <a16:creationId xmlns:a16="http://schemas.microsoft.com/office/drawing/2014/main" id="{63EBADB1-6EEF-ED43-8865-7CDC6E67CCC1}"/>
              </a:ext>
            </a:extLst>
          </p:cNvPr>
          <p:cNvSpPr/>
          <p:nvPr/>
        </p:nvSpPr>
        <p:spPr>
          <a:xfrm>
            <a:off x="2544417" y="12625165"/>
            <a:ext cx="4810540" cy="67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10" action="ppaction://hlinksldjump"/>
            <a:extLst>
              <a:ext uri="{FF2B5EF4-FFF2-40B4-BE49-F238E27FC236}">
                <a16:creationId xmlns:a16="http://schemas.microsoft.com/office/drawing/2014/main" id="{37A06C44-E963-DE44-880E-ADBEEDC28B2F}"/>
              </a:ext>
            </a:extLst>
          </p:cNvPr>
          <p:cNvSpPr/>
          <p:nvPr/>
        </p:nvSpPr>
        <p:spPr>
          <a:xfrm>
            <a:off x="2544416" y="13303772"/>
            <a:ext cx="4810540" cy="531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11" action="ppaction://hlinksldjump"/>
            <a:extLst>
              <a:ext uri="{FF2B5EF4-FFF2-40B4-BE49-F238E27FC236}">
                <a16:creationId xmlns:a16="http://schemas.microsoft.com/office/drawing/2014/main" id="{C6DD6673-D5B7-7A49-85DF-9C08C0D92153}"/>
              </a:ext>
            </a:extLst>
          </p:cNvPr>
          <p:cNvSpPr/>
          <p:nvPr/>
        </p:nvSpPr>
        <p:spPr>
          <a:xfrm>
            <a:off x="2544416" y="13853099"/>
            <a:ext cx="4810540" cy="1237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hlinkClick r:id="rId12" action="ppaction://hlinksldjump"/>
            <a:extLst>
              <a:ext uri="{FF2B5EF4-FFF2-40B4-BE49-F238E27FC236}">
                <a16:creationId xmlns:a16="http://schemas.microsoft.com/office/drawing/2014/main" id="{1F4CB435-B8C3-7946-A980-17179D994F6E}"/>
              </a:ext>
            </a:extLst>
          </p:cNvPr>
          <p:cNvSpPr/>
          <p:nvPr/>
        </p:nvSpPr>
        <p:spPr>
          <a:xfrm>
            <a:off x="2544416" y="15171348"/>
            <a:ext cx="4810540" cy="531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hlinkClick r:id="rId13" action="ppaction://hlinksldjump"/>
            <a:extLst>
              <a:ext uri="{FF2B5EF4-FFF2-40B4-BE49-F238E27FC236}">
                <a16:creationId xmlns:a16="http://schemas.microsoft.com/office/drawing/2014/main" id="{D53D77E0-008D-C446-8D3E-991E91EDB0F4}"/>
              </a:ext>
            </a:extLst>
          </p:cNvPr>
          <p:cNvSpPr/>
          <p:nvPr/>
        </p:nvSpPr>
        <p:spPr>
          <a:xfrm>
            <a:off x="2544416" y="15783939"/>
            <a:ext cx="4810540" cy="531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708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FB05A8-9DCB-274A-8D6F-D36DFFB883CD}"/>
              </a:ext>
            </a:extLst>
          </p:cNvPr>
          <p:cNvSpPr/>
          <p:nvPr/>
        </p:nvSpPr>
        <p:spPr>
          <a:xfrm>
            <a:off x="0" y="-152170"/>
            <a:ext cx="28898850" cy="1783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9" name="Rectangle 8">
            <a:extLst>
              <a:ext uri="{FF2B5EF4-FFF2-40B4-BE49-F238E27FC236}">
                <a16:creationId xmlns:a16="http://schemas.microsoft.com/office/drawing/2014/main" id="{4CD7B83D-6634-7E42-8B49-C7DC77230506}"/>
              </a:ext>
            </a:extLst>
          </p:cNvPr>
          <p:cNvSpPr/>
          <p:nvPr/>
        </p:nvSpPr>
        <p:spPr>
          <a:xfrm>
            <a:off x="495857" y="631150"/>
            <a:ext cx="7617598"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EXERCISE GUIDANCE</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21" name="Rectangle 20">
            <a:extLst>
              <a:ext uri="{FF2B5EF4-FFF2-40B4-BE49-F238E27FC236}">
                <a16:creationId xmlns:a16="http://schemas.microsoft.com/office/drawing/2014/main" id="{4AF33554-E3DB-6644-9AE6-4E04D0AE7BFD}"/>
              </a:ext>
            </a:extLst>
          </p:cNvPr>
          <p:cNvSpPr/>
          <p:nvPr/>
        </p:nvSpPr>
        <p:spPr>
          <a:xfrm>
            <a:off x="1628315" y="1653258"/>
            <a:ext cx="6485140" cy="18558927"/>
          </a:xfrm>
          <a:prstGeom prst="rect">
            <a:avLst/>
          </a:prstGeom>
        </p:spPr>
        <p:txBody>
          <a:bodyPr wrap="square">
            <a:spAutoFit/>
          </a:bodyPr>
          <a:lstStyle/>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Home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About Rheumatoid</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Arthritis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Rheumatoid Arthritis</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&amp; Exercise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Video Library</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Other Resources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Model Developed?</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*Patient Input </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*Literature Review</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*Evidence-	Based 	    	     Resources</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*Health Literacy</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*Feedback</a:t>
            </a:r>
            <a:endParaRPr lang="en-US" sz="4000" dirty="0">
              <a:solidFill>
                <a:schemeClr val="accent1">
                  <a:lumMod val="75000"/>
                </a:schemeClr>
              </a:solidFill>
            </a:endParaRPr>
          </a:p>
          <a:p>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r>
              <a:rPr lang="en-US" sz="40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endParaRPr lang="en-US" sz="40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6" name="Straight Connector 25">
            <a:extLst>
              <a:ext uri="{FF2B5EF4-FFF2-40B4-BE49-F238E27FC236}">
                <a16:creationId xmlns:a16="http://schemas.microsoft.com/office/drawing/2014/main" id="{17DF6BAF-7843-334D-896E-47A5D5828E81}"/>
              </a:ext>
            </a:extLst>
          </p:cNvPr>
          <p:cNvCxnSpPr/>
          <p:nvPr/>
        </p:nvCxnSpPr>
        <p:spPr>
          <a:xfrm>
            <a:off x="8113455" y="2487168"/>
            <a:ext cx="0" cy="11887200"/>
          </a:xfrm>
          <a:prstGeom prst="line">
            <a:avLst/>
          </a:prstGeom>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3398FA03-7B26-CD44-9AFA-B313CE145C3F}"/>
              </a:ext>
            </a:extLst>
          </p:cNvPr>
          <p:cNvSpPr/>
          <p:nvPr/>
        </p:nvSpPr>
        <p:spPr>
          <a:xfrm>
            <a:off x="8010652" y="2410738"/>
            <a:ext cx="14841728" cy="830997"/>
          </a:xfrm>
          <a:prstGeom prst="rect">
            <a:avLst/>
          </a:prstGeom>
        </p:spPr>
        <p:txBody>
          <a:bodyPr wrap="square">
            <a:spAutoFit/>
          </a:bodyPr>
          <a:lstStyle/>
          <a:p>
            <a:pPr algn="ctr"/>
            <a:r>
              <a:rPr lang="en-US" sz="48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 MODEL DEVELOPED?</a:t>
            </a:r>
            <a:endParaRPr lang="en-US" sz="48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4" name="Straight Connector 23">
            <a:extLst>
              <a:ext uri="{FF2B5EF4-FFF2-40B4-BE49-F238E27FC236}">
                <a16:creationId xmlns:a16="http://schemas.microsoft.com/office/drawing/2014/main" id="{575786BD-0637-1440-B28B-F3083696109D}"/>
              </a:ext>
            </a:extLst>
          </p:cNvPr>
          <p:cNvCxnSpPr>
            <a:cxnSpLocks/>
          </p:cNvCxnSpPr>
          <p:nvPr/>
        </p:nvCxnSpPr>
        <p:spPr>
          <a:xfrm>
            <a:off x="9566705" y="3310978"/>
            <a:ext cx="1395356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B47B894D-A0E6-E74D-944F-77D3C5339F2C}"/>
              </a:ext>
            </a:extLst>
          </p:cNvPr>
          <p:cNvSpPr txBox="1"/>
          <p:nvPr/>
        </p:nvSpPr>
        <p:spPr>
          <a:xfrm>
            <a:off x="10206294" y="4598637"/>
            <a:ext cx="10680192" cy="646331"/>
          </a:xfrm>
          <a:prstGeom prst="rect">
            <a:avLst/>
          </a:prstGeom>
          <a:noFill/>
        </p:spPr>
        <p:txBody>
          <a:bodyPr wrap="square" rtlCol="0">
            <a:spAutoFit/>
          </a:bodyPr>
          <a:lstStyle/>
          <a:p>
            <a:r>
              <a:rPr lang="en-US" sz="3600" dirty="0">
                <a:latin typeface="Arial Rounded MT Bold" panose="020F0704030504030204" pitchFamily="34" charset="77"/>
              </a:rPr>
              <a:t>Evidence Based Resources</a:t>
            </a:r>
          </a:p>
        </p:txBody>
      </p:sp>
      <p:sp>
        <p:nvSpPr>
          <p:cNvPr id="19" name="Rectangle 18">
            <a:extLst>
              <a:ext uri="{FF2B5EF4-FFF2-40B4-BE49-F238E27FC236}">
                <a16:creationId xmlns:a16="http://schemas.microsoft.com/office/drawing/2014/main" id="{4937583F-2551-EC4E-A794-D2C774F33C6A}"/>
              </a:ext>
            </a:extLst>
          </p:cNvPr>
          <p:cNvSpPr/>
          <p:nvPr/>
        </p:nvSpPr>
        <p:spPr>
          <a:xfrm>
            <a:off x="10123303" y="5676406"/>
            <a:ext cx="16183950" cy="3785652"/>
          </a:xfrm>
          <a:prstGeom prst="rect">
            <a:avLst/>
          </a:prstGeom>
        </p:spPr>
        <p:txBody>
          <a:bodyPr wrap="square">
            <a:spAutoFit/>
          </a:bodyPr>
          <a:lstStyle/>
          <a:p>
            <a:pPr lvl="1"/>
            <a:r>
              <a:rPr lang="en-US" sz="3000" dirty="0">
                <a:latin typeface="Arial Rounded MT Bold" panose="020F0704030504030204" pitchFamily="34" charset="77"/>
              </a:rPr>
              <a:t>Other evidence-based research was performed guided by themes mentioned in the patient interviews. This resulted in the inclusion of informative websites, community resources, and exercise videos.</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Prior to use of the videos in the larger clinical trial, the exercise video library will be further expanded by other PREVAIL lab members. Each source will be reviewed by two physical therapists and determined to be consistent with evidence-based practice.</a:t>
            </a:r>
          </a:p>
        </p:txBody>
      </p:sp>
      <p:sp>
        <p:nvSpPr>
          <p:cNvPr id="36" name="Rectangle 35">
            <a:hlinkClick r:id="rId3" action="ppaction://hlinksldjump"/>
            <a:extLst>
              <a:ext uri="{FF2B5EF4-FFF2-40B4-BE49-F238E27FC236}">
                <a16:creationId xmlns:a16="http://schemas.microsoft.com/office/drawing/2014/main" id="{6F9044CC-722D-984E-91A3-22564121F270}"/>
              </a:ext>
            </a:extLst>
          </p:cNvPr>
          <p:cNvSpPr/>
          <p:nvPr/>
        </p:nvSpPr>
        <p:spPr>
          <a:xfrm>
            <a:off x="1628315" y="1712002"/>
            <a:ext cx="6084448" cy="1150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hlinkClick r:id="rId4" action="ppaction://hlinksldjump"/>
            <a:extLst>
              <a:ext uri="{FF2B5EF4-FFF2-40B4-BE49-F238E27FC236}">
                <a16:creationId xmlns:a16="http://schemas.microsoft.com/office/drawing/2014/main" id="{B2662E30-2116-3D4F-A347-85FE56C50D8A}"/>
              </a:ext>
            </a:extLst>
          </p:cNvPr>
          <p:cNvSpPr/>
          <p:nvPr/>
        </p:nvSpPr>
        <p:spPr>
          <a:xfrm>
            <a:off x="1560604" y="3336325"/>
            <a:ext cx="6152159" cy="1593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hlinkClick r:id="rId5" action="ppaction://hlinksldjump"/>
            <a:extLst>
              <a:ext uri="{FF2B5EF4-FFF2-40B4-BE49-F238E27FC236}">
                <a16:creationId xmlns:a16="http://schemas.microsoft.com/office/drawing/2014/main" id="{486611E2-314C-A84A-8F11-566B4001B810}"/>
              </a:ext>
            </a:extLst>
          </p:cNvPr>
          <p:cNvSpPr/>
          <p:nvPr/>
        </p:nvSpPr>
        <p:spPr>
          <a:xfrm>
            <a:off x="1628315" y="5403663"/>
            <a:ext cx="6084450" cy="1724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hlinkClick r:id="rId6" action="ppaction://hlinksldjump"/>
            <a:extLst>
              <a:ext uri="{FF2B5EF4-FFF2-40B4-BE49-F238E27FC236}">
                <a16:creationId xmlns:a16="http://schemas.microsoft.com/office/drawing/2014/main" id="{0956B029-8F1D-734C-A05D-0D68FCC0D24C}"/>
              </a:ext>
            </a:extLst>
          </p:cNvPr>
          <p:cNvSpPr/>
          <p:nvPr/>
        </p:nvSpPr>
        <p:spPr>
          <a:xfrm>
            <a:off x="1628314" y="7547375"/>
            <a:ext cx="6084450" cy="143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hlinkClick r:id="rId7" action="ppaction://hlinksldjump"/>
            <a:extLst>
              <a:ext uri="{FF2B5EF4-FFF2-40B4-BE49-F238E27FC236}">
                <a16:creationId xmlns:a16="http://schemas.microsoft.com/office/drawing/2014/main" id="{6611E81E-18D4-804F-8975-D17D3D798754}"/>
              </a:ext>
            </a:extLst>
          </p:cNvPr>
          <p:cNvSpPr/>
          <p:nvPr/>
        </p:nvSpPr>
        <p:spPr>
          <a:xfrm>
            <a:off x="1628314" y="9403964"/>
            <a:ext cx="6084450" cy="1459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hlinkClick r:id="rId8" action="ppaction://hlinksldjump"/>
            <a:extLst>
              <a:ext uri="{FF2B5EF4-FFF2-40B4-BE49-F238E27FC236}">
                <a16:creationId xmlns:a16="http://schemas.microsoft.com/office/drawing/2014/main" id="{6AF9D0A5-E404-1548-ADD7-E9534C0736C9}"/>
              </a:ext>
            </a:extLst>
          </p:cNvPr>
          <p:cNvSpPr/>
          <p:nvPr/>
        </p:nvSpPr>
        <p:spPr>
          <a:xfrm>
            <a:off x="1628314" y="11282062"/>
            <a:ext cx="6084450" cy="1320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hlinkClick r:id="rId9" action="ppaction://hlinksldjump"/>
            <a:extLst>
              <a:ext uri="{FF2B5EF4-FFF2-40B4-BE49-F238E27FC236}">
                <a16:creationId xmlns:a16="http://schemas.microsoft.com/office/drawing/2014/main" id="{E014B3B1-D83A-C94A-B322-EAD8514448C9}"/>
              </a:ext>
            </a:extLst>
          </p:cNvPr>
          <p:cNvSpPr/>
          <p:nvPr/>
        </p:nvSpPr>
        <p:spPr>
          <a:xfrm>
            <a:off x="2544417" y="12625165"/>
            <a:ext cx="4810540" cy="67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hlinkClick r:id="rId10" action="ppaction://hlinksldjump"/>
            <a:extLst>
              <a:ext uri="{FF2B5EF4-FFF2-40B4-BE49-F238E27FC236}">
                <a16:creationId xmlns:a16="http://schemas.microsoft.com/office/drawing/2014/main" id="{FF4B0E80-8D4C-2D4B-8119-B53437718DFA}"/>
              </a:ext>
            </a:extLst>
          </p:cNvPr>
          <p:cNvSpPr/>
          <p:nvPr/>
        </p:nvSpPr>
        <p:spPr>
          <a:xfrm>
            <a:off x="2544416" y="13303772"/>
            <a:ext cx="4810540" cy="531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11" action="ppaction://hlinksldjump"/>
            <a:extLst>
              <a:ext uri="{FF2B5EF4-FFF2-40B4-BE49-F238E27FC236}">
                <a16:creationId xmlns:a16="http://schemas.microsoft.com/office/drawing/2014/main" id="{7D00FCCD-A30F-C442-9D6B-7D8206DD3389}"/>
              </a:ext>
            </a:extLst>
          </p:cNvPr>
          <p:cNvSpPr/>
          <p:nvPr/>
        </p:nvSpPr>
        <p:spPr>
          <a:xfrm>
            <a:off x="2544416" y="13853099"/>
            <a:ext cx="4810540" cy="1237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12" action="ppaction://hlinksldjump"/>
            <a:extLst>
              <a:ext uri="{FF2B5EF4-FFF2-40B4-BE49-F238E27FC236}">
                <a16:creationId xmlns:a16="http://schemas.microsoft.com/office/drawing/2014/main" id="{B09CA8F3-0702-7447-B1E9-1A15143D63C8}"/>
              </a:ext>
            </a:extLst>
          </p:cNvPr>
          <p:cNvSpPr/>
          <p:nvPr/>
        </p:nvSpPr>
        <p:spPr>
          <a:xfrm>
            <a:off x="2544416" y="15171348"/>
            <a:ext cx="4810540" cy="531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13" action="ppaction://hlinksldjump"/>
            <a:extLst>
              <a:ext uri="{FF2B5EF4-FFF2-40B4-BE49-F238E27FC236}">
                <a16:creationId xmlns:a16="http://schemas.microsoft.com/office/drawing/2014/main" id="{0BAD32EA-575F-864C-8F77-113240973A88}"/>
              </a:ext>
            </a:extLst>
          </p:cNvPr>
          <p:cNvSpPr/>
          <p:nvPr/>
        </p:nvSpPr>
        <p:spPr>
          <a:xfrm>
            <a:off x="2544416" y="15783939"/>
            <a:ext cx="4810540" cy="531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06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FB05A8-9DCB-274A-8D6F-D36DFFB883CD}"/>
              </a:ext>
            </a:extLst>
          </p:cNvPr>
          <p:cNvSpPr/>
          <p:nvPr/>
        </p:nvSpPr>
        <p:spPr>
          <a:xfrm>
            <a:off x="0" y="-152170"/>
            <a:ext cx="28898850" cy="1783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9" name="Rectangle 8">
            <a:extLst>
              <a:ext uri="{FF2B5EF4-FFF2-40B4-BE49-F238E27FC236}">
                <a16:creationId xmlns:a16="http://schemas.microsoft.com/office/drawing/2014/main" id="{4CD7B83D-6634-7E42-8B49-C7DC77230506}"/>
              </a:ext>
            </a:extLst>
          </p:cNvPr>
          <p:cNvSpPr/>
          <p:nvPr/>
        </p:nvSpPr>
        <p:spPr>
          <a:xfrm>
            <a:off x="495857" y="631150"/>
            <a:ext cx="7617598"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EXERCISE GUIDANCE</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21" name="Rectangle 20">
            <a:extLst>
              <a:ext uri="{FF2B5EF4-FFF2-40B4-BE49-F238E27FC236}">
                <a16:creationId xmlns:a16="http://schemas.microsoft.com/office/drawing/2014/main" id="{4AF33554-E3DB-6644-9AE6-4E04D0AE7BFD}"/>
              </a:ext>
            </a:extLst>
          </p:cNvPr>
          <p:cNvSpPr/>
          <p:nvPr/>
        </p:nvSpPr>
        <p:spPr>
          <a:xfrm>
            <a:off x="1628315" y="1653258"/>
            <a:ext cx="6485140" cy="18558927"/>
          </a:xfrm>
          <a:prstGeom prst="rect">
            <a:avLst/>
          </a:prstGeom>
        </p:spPr>
        <p:txBody>
          <a:bodyPr wrap="square">
            <a:spAutoFit/>
          </a:bodyPr>
          <a:lstStyle/>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Home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About Rheumatoid</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Arthritis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Rheumatoid Arthritis</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&amp; Exercise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Video Library</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Other Resources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Model Developed?</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*Patient Input </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*Literature Review</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*Evidence-	Based  	   	     Resources</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*Health Literacy</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*Feedback</a:t>
            </a:r>
            <a:endParaRPr lang="en-US" sz="4000" dirty="0">
              <a:solidFill>
                <a:schemeClr val="accent1">
                  <a:lumMod val="75000"/>
                </a:schemeClr>
              </a:solidFill>
            </a:endParaRPr>
          </a:p>
          <a:p>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r>
              <a:rPr lang="en-US" sz="40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endParaRPr lang="en-US" sz="40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6" name="Straight Connector 25">
            <a:extLst>
              <a:ext uri="{FF2B5EF4-FFF2-40B4-BE49-F238E27FC236}">
                <a16:creationId xmlns:a16="http://schemas.microsoft.com/office/drawing/2014/main" id="{17DF6BAF-7843-334D-896E-47A5D5828E81}"/>
              </a:ext>
            </a:extLst>
          </p:cNvPr>
          <p:cNvCxnSpPr/>
          <p:nvPr/>
        </p:nvCxnSpPr>
        <p:spPr>
          <a:xfrm>
            <a:off x="8113455" y="2487168"/>
            <a:ext cx="0" cy="11887200"/>
          </a:xfrm>
          <a:prstGeom prst="line">
            <a:avLst/>
          </a:prstGeom>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3398FA03-7B26-CD44-9AFA-B313CE145C3F}"/>
              </a:ext>
            </a:extLst>
          </p:cNvPr>
          <p:cNvSpPr/>
          <p:nvPr/>
        </p:nvSpPr>
        <p:spPr>
          <a:xfrm>
            <a:off x="8010652" y="2410738"/>
            <a:ext cx="14841728" cy="830997"/>
          </a:xfrm>
          <a:prstGeom prst="rect">
            <a:avLst/>
          </a:prstGeom>
        </p:spPr>
        <p:txBody>
          <a:bodyPr wrap="square">
            <a:spAutoFit/>
          </a:bodyPr>
          <a:lstStyle/>
          <a:p>
            <a:pPr algn="ctr"/>
            <a:r>
              <a:rPr lang="en-US" sz="48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 MODEL DEVELOPED?</a:t>
            </a:r>
            <a:endParaRPr lang="en-US" sz="48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4" name="Straight Connector 23">
            <a:extLst>
              <a:ext uri="{FF2B5EF4-FFF2-40B4-BE49-F238E27FC236}">
                <a16:creationId xmlns:a16="http://schemas.microsoft.com/office/drawing/2014/main" id="{575786BD-0637-1440-B28B-F3083696109D}"/>
              </a:ext>
            </a:extLst>
          </p:cNvPr>
          <p:cNvCxnSpPr>
            <a:cxnSpLocks/>
          </p:cNvCxnSpPr>
          <p:nvPr/>
        </p:nvCxnSpPr>
        <p:spPr>
          <a:xfrm>
            <a:off x="9566705" y="3310978"/>
            <a:ext cx="1395356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4F5A2244-D868-6C49-8591-9AF9155E00B6}"/>
              </a:ext>
            </a:extLst>
          </p:cNvPr>
          <p:cNvSpPr txBox="1"/>
          <p:nvPr/>
        </p:nvSpPr>
        <p:spPr>
          <a:xfrm>
            <a:off x="10322088" y="5265116"/>
            <a:ext cx="15999919" cy="6093976"/>
          </a:xfrm>
          <a:prstGeom prst="rect">
            <a:avLst/>
          </a:prstGeom>
          <a:noFill/>
        </p:spPr>
        <p:txBody>
          <a:bodyPr wrap="square" rtlCol="0">
            <a:spAutoFit/>
          </a:bodyPr>
          <a:lstStyle/>
          <a:p>
            <a:pPr lvl="1"/>
            <a:r>
              <a:rPr lang="en-US" sz="3000" dirty="0">
                <a:latin typeface="Arial Rounded MT Bold" panose="020F0704030504030204" pitchFamily="34" charset="77"/>
              </a:rPr>
              <a:t>Health literacy is the ability to find, read, understand, and apply health information to maintain good health. Often, health information may be difficult or confusing to understand for many people, which can lead to health inequity.</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The UNC Health Science Library has many resources to encourage health literacy for patient education materials, including the Inclusive Language Guide and Readability Calculators. These tools were used during the development of this resource to ensure the use of simple language at the average American reading level and promote inclusive language.</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The “Definitions” page is included to improve health literacy and increase understanding of exercise and medical terms that may appear during care for rheumatoid arthritis.</a:t>
            </a:r>
          </a:p>
        </p:txBody>
      </p:sp>
      <p:sp>
        <p:nvSpPr>
          <p:cNvPr id="19" name="TextBox 18">
            <a:extLst>
              <a:ext uri="{FF2B5EF4-FFF2-40B4-BE49-F238E27FC236}">
                <a16:creationId xmlns:a16="http://schemas.microsoft.com/office/drawing/2014/main" id="{42B8906C-4B5B-3845-AC6A-4269932375F2}"/>
              </a:ext>
            </a:extLst>
          </p:cNvPr>
          <p:cNvSpPr txBox="1"/>
          <p:nvPr/>
        </p:nvSpPr>
        <p:spPr>
          <a:xfrm>
            <a:off x="10322088" y="4360095"/>
            <a:ext cx="10680192" cy="646331"/>
          </a:xfrm>
          <a:prstGeom prst="rect">
            <a:avLst/>
          </a:prstGeom>
          <a:noFill/>
        </p:spPr>
        <p:txBody>
          <a:bodyPr wrap="square" rtlCol="0">
            <a:spAutoFit/>
          </a:bodyPr>
          <a:lstStyle/>
          <a:p>
            <a:r>
              <a:rPr lang="en-US" sz="3600" dirty="0">
                <a:latin typeface="Arial Rounded MT Bold" panose="020F0704030504030204" pitchFamily="34" charset="77"/>
              </a:rPr>
              <a:t>Health Literacy </a:t>
            </a:r>
          </a:p>
        </p:txBody>
      </p:sp>
      <p:sp>
        <p:nvSpPr>
          <p:cNvPr id="36" name="Rectangle 35">
            <a:hlinkClick r:id="rId3" action="ppaction://hlinksldjump"/>
            <a:extLst>
              <a:ext uri="{FF2B5EF4-FFF2-40B4-BE49-F238E27FC236}">
                <a16:creationId xmlns:a16="http://schemas.microsoft.com/office/drawing/2014/main" id="{F5F7C480-7C1E-704A-B9CB-A416214C6FE5}"/>
              </a:ext>
            </a:extLst>
          </p:cNvPr>
          <p:cNvSpPr/>
          <p:nvPr/>
        </p:nvSpPr>
        <p:spPr>
          <a:xfrm>
            <a:off x="1628315" y="1712002"/>
            <a:ext cx="6084448" cy="1150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hlinkClick r:id="rId4" action="ppaction://hlinksldjump"/>
            <a:extLst>
              <a:ext uri="{FF2B5EF4-FFF2-40B4-BE49-F238E27FC236}">
                <a16:creationId xmlns:a16="http://schemas.microsoft.com/office/drawing/2014/main" id="{57E8F75F-8543-8D4F-A9A1-40704BD67335}"/>
              </a:ext>
            </a:extLst>
          </p:cNvPr>
          <p:cNvSpPr/>
          <p:nvPr/>
        </p:nvSpPr>
        <p:spPr>
          <a:xfrm>
            <a:off x="1560604" y="3336325"/>
            <a:ext cx="6152159" cy="1593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hlinkClick r:id="rId5" action="ppaction://hlinksldjump"/>
            <a:extLst>
              <a:ext uri="{FF2B5EF4-FFF2-40B4-BE49-F238E27FC236}">
                <a16:creationId xmlns:a16="http://schemas.microsoft.com/office/drawing/2014/main" id="{4F55FABE-D7DE-384E-A6A8-0195A6C555CB}"/>
              </a:ext>
            </a:extLst>
          </p:cNvPr>
          <p:cNvSpPr/>
          <p:nvPr/>
        </p:nvSpPr>
        <p:spPr>
          <a:xfrm>
            <a:off x="1628315" y="5403663"/>
            <a:ext cx="6084450" cy="1724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hlinkClick r:id="rId6" action="ppaction://hlinksldjump"/>
            <a:extLst>
              <a:ext uri="{FF2B5EF4-FFF2-40B4-BE49-F238E27FC236}">
                <a16:creationId xmlns:a16="http://schemas.microsoft.com/office/drawing/2014/main" id="{4805E1E3-8C8F-CB43-A3F6-75DA23862450}"/>
              </a:ext>
            </a:extLst>
          </p:cNvPr>
          <p:cNvSpPr/>
          <p:nvPr/>
        </p:nvSpPr>
        <p:spPr>
          <a:xfrm>
            <a:off x="1628314" y="7547375"/>
            <a:ext cx="6084450" cy="143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hlinkClick r:id="rId7" action="ppaction://hlinksldjump"/>
            <a:extLst>
              <a:ext uri="{FF2B5EF4-FFF2-40B4-BE49-F238E27FC236}">
                <a16:creationId xmlns:a16="http://schemas.microsoft.com/office/drawing/2014/main" id="{C018345D-9A11-6E49-9288-B6CA6B3F5C3F}"/>
              </a:ext>
            </a:extLst>
          </p:cNvPr>
          <p:cNvSpPr/>
          <p:nvPr/>
        </p:nvSpPr>
        <p:spPr>
          <a:xfrm>
            <a:off x="1628314" y="9403964"/>
            <a:ext cx="6084450" cy="1459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hlinkClick r:id="rId8" action="ppaction://hlinksldjump"/>
            <a:extLst>
              <a:ext uri="{FF2B5EF4-FFF2-40B4-BE49-F238E27FC236}">
                <a16:creationId xmlns:a16="http://schemas.microsoft.com/office/drawing/2014/main" id="{D911CCA6-F605-FC45-828B-9BBD8F13B07B}"/>
              </a:ext>
            </a:extLst>
          </p:cNvPr>
          <p:cNvSpPr/>
          <p:nvPr/>
        </p:nvSpPr>
        <p:spPr>
          <a:xfrm>
            <a:off x="1628314" y="11282062"/>
            <a:ext cx="6084450" cy="1320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hlinkClick r:id="rId9" action="ppaction://hlinksldjump"/>
            <a:extLst>
              <a:ext uri="{FF2B5EF4-FFF2-40B4-BE49-F238E27FC236}">
                <a16:creationId xmlns:a16="http://schemas.microsoft.com/office/drawing/2014/main" id="{9AFE0C9F-02DE-A446-85A5-A6A212B48A67}"/>
              </a:ext>
            </a:extLst>
          </p:cNvPr>
          <p:cNvSpPr/>
          <p:nvPr/>
        </p:nvSpPr>
        <p:spPr>
          <a:xfrm>
            <a:off x="2544417" y="12625165"/>
            <a:ext cx="4810540" cy="67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hlinkClick r:id="rId10" action="ppaction://hlinksldjump"/>
            <a:extLst>
              <a:ext uri="{FF2B5EF4-FFF2-40B4-BE49-F238E27FC236}">
                <a16:creationId xmlns:a16="http://schemas.microsoft.com/office/drawing/2014/main" id="{796A9A40-C25A-AB43-A859-9F9EEDAFADFA}"/>
              </a:ext>
            </a:extLst>
          </p:cNvPr>
          <p:cNvSpPr/>
          <p:nvPr/>
        </p:nvSpPr>
        <p:spPr>
          <a:xfrm>
            <a:off x="2544416" y="13303772"/>
            <a:ext cx="4810540" cy="531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11" action="ppaction://hlinksldjump"/>
            <a:extLst>
              <a:ext uri="{FF2B5EF4-FFF2-40B4-BE49-F238E27FC236}">
                <a16:creationId xmlns:a16="http://schemas.microsoft.com/office/drawing/2014/main" id="{DD6CB47F-FDF7-6D44-B11A-12DB82D4F151}"/>
              </a:ext>
            </a:extLst>
          </p:cNvPr>
          <p:cNvSpPr/>
          <p:nvPr/>
        </p:nvSpPr>
        <p:spPr>
          <a:xfrm>
            <a:off x="2544416" y="13853099"/>
            <a:ext cx="4810540" cy="1237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12" action="ppaction://hlinksldjump"/>
            <a:extLst>
              <a:ext uri="{FF2B5EF4-FFF2-40B4-BE49-F238E27FC236}">
                <a16:creationId xmlns:a16="http://schemas.microsoft.com/office/drawing/2014/main" id="{9636503C-4849-874B-A3AE-32A45B3027D3}"/>
              </a:ext>
            </a:extLst>
          </p:cNvPr>
          <p:cNvSpPr/>
          <p:nvPr/>
        </p:nvSpPr>
        <p:spPr>
          <a:xfrm>
            <a:off x="2544416" y="15171348"/>
            <a:ext cx="4810540" cy="531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13" action="ppaction://hlinksldjump"/>
            <a:extLst>
              <a:ext uri="{FF2B5EF4-FFF2-40B4-BE49-F238E27FC236}">
                <a16:creationId xmlns:a16="http://schemas.microsoft.com/office/drawing/2014/main" id="{2BF100D9-2AE0-C74F-BA7D-2F6F9198DADF}"/>
              </a:ext>
            </a:extLst>
          </p:cNvPr>
          <p:cNvSpPr/>
          <p:nvPr/>
        </p:nvSpPr>
        <p:spPr>
          <a:xfrm>
            <a:off x="2544416" y="15783939"/>
            <a:ext cx="4810540" cy="531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3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FB05A8-9DCB-274A-8D6F-D36DFFB883CD}"/>
              </a:ext>
            </a:extLst>
          </p:cNvPr>
          <p:cNvSpPr/>
          <p:nvPr/>
        </p:nvSpPr>
        <p:spPr>
          <a:xfrm>
            <a:off x="0" y="-152170"/>
            <a:ext cx="28898850" cy="1783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9" name="Rectangle 8">
            <a:extLst>
              <a:ext uri="{FF2B5EF4-FFF2-40B4-BE49-F238E27FC236}">
                <a16:creationId xmlns:a16="http://schemas.microsoft.com/office/drawing/2014/main" id="{4CD7B83D-6634-7E42-8B49-C7DC77230506}"/>
              </a:ext>
            </a:extLst>
          </p:cNvPr>
          <p:cNvSpPr/>
          <p:nvPr/>
        </p:nvSpPr>
        <p:spPr>
          <a:xfrm>
            <a:off x="495857" y="631150"/>
            <a:ext cx="7617598"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EXERCISE GUIDANCE</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21" name="Rectangle 20">
            <a:extLst>
              <a:ext uri="{FF2B5EF4-FFF2-40B4-BE49-F238E27FC236}">
                <a16:creationId xmlns:a16="http://schemas.microsoft.com/office/drawing/2014/main" id="{4AF33554-E3DB-6644-9AE6-4E04D0AE7BFD}"/>
              </a:ext>
            </a:extLst>
          </p:cNvPr>
          <p:cNvSpPr/>
          <p:nvPr/>
        </p:nvSpPr>
        <p:spPr>
          <a:xfrm>
            <a:off x="1628315" y="1653258"/>
            <a:ext cx="6485140" cy="18558927"/>
          </a:xfrm>
          <a:prstGeom prst="rect">
            <a:avLst/>
          </a:prstGeom>
        </p:spPr>
        <p:txBody>
          <a:bodyPr wrap="square">
            <a:spAutoFit/>
          </a:bodyPr>
          <a:lstStyle/>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Home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About Rheumatoid</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Arthritis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Rheumatoid Arthritis</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&amp; Exercise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Video Library</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Other Resources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Model Developed?</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*Patient Input </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*Literature Review</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*Evidence-	Based 	 	     Resources</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*Health Literacy</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*Feedback</a:t>
            </a:r>
            <a:endParaRPr lang="en-US" sz="4000" dirty="0">
              <a:solidFill>
                <a:schemeClr val="accent2">
                  <a:lumMod val="75000"/>
                </a:schemeClr>
              </a:solidFill>
            </a:endParaRPr>
          </a:p>
          <a:p>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r>
              <a:rPr lang="en-US" sz="40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endParaRPr lang="en-US" sz="40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6" name="Straight Connector 25">
            <a:extLst>
              <a:ext uri="{FF2B5EF4-FFF2-40B4-BE49-F238E27FC236}">
                <a16:creationId xmlns:a16="http://schemas.microsoft.com/office/drawing/2014/main" id="{17DF6BAF-7843-334D-896E-47A5D5828E81}"/>
              </a:ext>
            </a:extLst>
          </p:cNvPr>
          <p:cNvCxnSpPr/>
          <p:nvPr/>
        </p:nvCxnSpPr>
        <p:spPr>
          <a:xfrm>
            <a:off x="8113455" y="2487168"/>
            <a:ext cx="0" cy="11887200"/>
          </a:xfrm>
          <a:prstGeom prst="line">
            <a:avLst/>
          </a:prstGeom>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3398FA03-7B26-CD44-9AFA-B313CE145C3F}"/>
              </a:ext>
            </a:extLst>
          </p:cNvPr>
          <p:cNvSpPr/>
          <p:nvPr/>
        </p:nvSpPr>
        <p:spPr>
          <a:xfrm>
            <a:off x="8010652" y="2410738"/>
            <a:ext cx="14841728" cy="830997"/>
          </a:xfrm>
          <a:prstGeom prst="rect">
            <a:avLst/>
          </a:prstGeom>
        </p:spPr>
        <p:txBody>
          <a:bodyPr wrap="square">
            <a:spAutoFit/>
          </a:bodyPr>
          <a:lstStyle/>
          <a:p>
            <a:pPr algn="ctr"/>
            <a:r>
              <a:rPr lang="en-US" sz="48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 MODEL DEVELOPED?</a:t>
            </a:r>
            <a:endParaRPr lang="en-US" sz="48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4" name="Straight Connector 23">
            <a:extLst>
              <a:ext uri="{FF2B5EF4-FFF2-40B4-BE49-F238E27FC236}">
                <a16:creationId xmlns:a16="http://schemas.microsoft.com/office/drawing/2014/main" id="{575786BD-0637-1440-B28B-F3083696109D}"/>
              </a:ext>
            </a:extLst>
          </p:cNvPr>
          <p:cNvCxnSpPr>
            <a:cxnSpLocks/>
          </p:cNvCxnSpPr>
          <p:nvPr/>
        </p:nvCxnSpPr>
        <p:spPr>
          <a:xfrm>
            <a:off x="9566705" y="3310978"/>
            <a:ext cx="1395356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F9CF4460-341A-8446-A968-5503782FEB6F}"/>
              </a:ext>
            </a:extLst>
          </p:cNvPr>
          <p:cNvSpPr txBox="1"/>
          <p:nvPr/>
        </p:nvSpPr>
        <p:spPr>
          <a:xfrm>
            <a:off x="10481116" y="4344716"/>
            <a:ext cx="12709655" cy="646331"/>
          </a:xfrm>
          <a:prstGeom prst="rect">
            <a:avLst/>
          </a:prstGeom>
          <a:noFill/>
        </p:spPr>
        <p:txBody>
          <a:bodyPr wrap="square" rtlCol="0">
            <a:spAutoFit/>
          </a:bodyPr>
          <a:lstStyle/>
          <a:p>
            <a:r>
              <a:rPr lang="en-US" sz="3600" dirty="0">
                <a:latin typeface="Arial Rounded MT Bold" panose="020F0704030504030204" pitchFamily="34" charset="77"/>
              </a:rPr>
              <a:t>Feedback from Adults Living with Rheumatoid Arthritis</a:t>
            </a:r>
          </a:p>
        </p:txBody>
      </p:sp>
      <p:sp>
        <p:nvSpPr>
          <p:cNvPr id="19" name="TextBox 18">
            <a:extLst>
              <a:ext uri="{FF2B5EF4-FFF2-40B4-BE49-F238E27FC236}">
                <a16:creationId xmlns:a16="http://schemas.microsoft.com/office/drawing/2014/main" id="{34CBC05C-357E-4849-8A47-F2296AB302B6}"/>
              </a:ext>
            </a:extLst>
          </p:cNvPr>
          <p:cNvSpPr txBox="1"/>
          <p:nvPr/>
        </p:nvSpPr>
        <p:spPr>
          <a:xfrm>
            <a:off x="10481115" y="5331955"/>
            <a:ext cx="15999919" cy="4247317"/>
          </a:xfrm>
          <a:prstGeom prst="rect">
            <a:avLst/>
          </a:prstGeom>
          <a:noFill/>
        </p:spPr>
        <p:txBody>
          <a:bodyPr wrap="square" rtlCol="0">
            <a:spAutoFit/>
          </a:bodyPr>
          <a:lstStyle/>
          <a:p>
            <a:pPr lvl="1"/>
            <a:r>
              <a:rPr lang="en-US" sz="3000" dirty="0">
                <a:latin typeface="Arial Rounded MT Bold" panose="020F0704030504030204" pitchFamily="34" charset="77"/>
              </a:rPr>
              <a:t>This website is being used as a patient education material as part of the PREVAIL Clinical Trial. These patient participants will provide feedback on the relevance, ease of understanding, subsequent confidence in using information to help manage their rheumatoid arthritis, and if there are any additional concerns that were not addressed on the website.</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The website will be updated based on the feedback provided by patients.</a:t>
            </a:r>
          </a:p>
          <a:p>
            <a:pPr lvl="1"/>
            <a:endParaRPr lang="en-US" sz="3000" dirty="0">
              <a:latin typeface="Arial Rounded MT Bold" panose="020F0704030504030204" pitchFamily="34" charset="77"/>
            </a:endParaRPr>
          </a:p>
          <a:p>
            <a:pPr lvl="1"/>
            <a:endParaRPr lang="en-US" sz="3000" dirty="0">
              <a:latin typeface="Arial Rounded MT Bold" panose="020F0704030504030204" pitchFamily="34" charset="77"/>
            </a:endParaRPr>
          </a:p>
        </p:txBody>
      </p:sp>
      <p:sp>
        <p:nvSpPr>
          <p:cNvPr id="36" name="Rectangle 35">
            <a:hlinkClick r:id="rId3" action="ppaction://hlinksldjump"/>
            <a:extLst>
              <a:ext uri="{FF2B5EF4-FFF2-40B4-BE49-F238E27FC236}">
                <a16:creationId xmlns:a16="http://schemas.microsoft.com/office/drawing/2014/main" id="{4033F3CB-E376-5E49-8DF1-629420E98FED}"/>
              </a:ext>
            </a:extLst>
          </p:cNvPr>
          <p:cNvSpPr/>
          <p:nvPr/>
        </p:nvSpPr>
        <p:spPr>
          <a:xfrm>
            <a:off x="1628315" y="1712002"/>
            <a:ext cx="6084448" cy="1150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hlinkClick r:id="rId4" action="ppaction://hlinksldjump"/>
            <a:extLst>
              <a:ext uri="{FF2B5EF4-FFF2-40B4-BE49-F238E27FC236}">
                <a16:creationId xmlns:a16="http://schemas.microsoft.com/office/drawing/2014/main" id="{381C5039-0A86-7249-AB39-43627859C907}"/>
              </a:ext>
            </a:extLst>
          </p:cNvPr>
          <p:cNvSpPr/>
          <p:nvPr/>
        </p:nvSpPr>
        <p:spPr>
          <a:xfrm>
            <a:off x="1560604" y="3336325"/>
            <a:ext cx="6152159" cy="1593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hlinkClick r:id="rId5" action="ppaction://hlinksldjump"/>
            <a:extLst>
              <a:ext uri="{FF2B5EF4-FFF2-40B4-BE49-F238E27FC236}">
                <a16:creationId xmlns:a16="http://schemas.microsoft.com/office/drawing/2014/main" id="{4C737CED-1F2C-1044-A066-89C6B7376A9A}"/>
              </a:ext>
            </a:extLst>
          </p:cNvPr>
          <p:cNvSpPr/>
          <p:nvPr/>
        </p:nvSpPr>
        <p:spPr>
          <a:xfrm>
            <a:off x="1628315" y="5403663"/>
            <a:ext cx="6084450" cy="1724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hlinkClick r:id="rId6" action="ppaction://hlinksldjump"/>
            <a:extLst>
              <a:ext uri="{FF2B5EF4-FFF2-40B4-BE49-F238E27FC236}">
                <a16:creationId xmlns:a16="http://schemas.microsoft.com/office/drawing/2014/main" id="{8E439EE0-040A-2C47-89B6-89E3DC43C2E3}"/>
              </a:ext>
            </a:extLst>
          </p:cNvPr>
          <p:cNvSpPr/>
          <p:nvPr/>
        </p:nvSpPr>
        <p:spPr>
          <a:xfrm>
            <a:off x="1628314" y="7547375"/>
            <a:ext cx="6084450" cy="143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hlinkClick r:id="rId7" action="ppaction://hlinksldjump"/>
            <a:extLst>
              <a:ext uri="{FF2B5EF4-FFF2-40B4-BE49-F238E27FC236}">
                <a16:creationId xmlns:a16="http://schemas.microsoft.com/office/drawing/2014/main" id="{6BF75856-EA86-BA4B-B1AD-7CCC004507A6}"/>
              </a:ext>
            </a:extLst>
          </p:cNvPr>
          <p:cNvSpPr/>
          <p:nvPr/>
        </p:nvSpPr>
        <p:spPr>
          <a:xfrm>
            <a:off x="1628314" y="9403964"/>
            <a:ext cx="6084450" cy="1459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hlinkClick r:id="rId8" action="ppaction://hlinksldjump"/>
            <a:extLst>
              <a:ext uri="{FF2B5EF4-FFF2-40B4-BE49-F238E27FC236}">
                <a16:creationId xmlns:a16="http://schemas.microsoft.com/office/drawing/2014/main" id="{202B471A-624F-F94F-9DFD-9B36393A88B9}"/>
              </a:ext>
            </a:extLst>
          </p:cNvPr>
          <p:cNvSpPr/>
          <p:nvPr/>
        </p:nvSpPr>
        <p:spPr>
          <a:xfrm>
            <a:off x="1628314" y="11282062"/>
            <a:ext cx="6084450" cy="1320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hlinkClick r:id="rId9" action="ppaction://hlinksldjump"/>
            <a:extLst>
              <a:ext uri="{FF2B5EF4-FFF2-40B4-BE49-F238E27FC236}">
                <a16:creationId xmlns:a16="http://schemas.microsoft.com/office/drawing/2014/main" id="{72B8B8BF-2732-9741-8EC9-C2F43E08C053}"/>
              </a:ext>
            </a:extLst>
          </p:cNvPr>
          <p:cNvSpPr/>
          <p:nvPr/>
        </p:nvSpPr>
        <p:spPr>
          <a:xfrm>
            <a:off x="2544417" y="12625165"/>
            <a:ext cx="4810540" cy="67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hlinkClick r:id="rId10" action="ppaction://hlinksldjump"/>
            <a:extLst>
              <a:ext uri="{FF2B5EF4-FFF2-40B4-BE49-F238E27FC236}">
                <a16:creationId xmlns:a16="http://schemas.microsoft.com/office/drawing/2014/main" id="{BE0A2C3F-1226-C143-AFF7-8C5FA856FC16}"/>
              </a:ext>
            </a:extLst>
          </p:cNvPr>
          <p:cNvSpPr/>
          <p:nvPr/>
        </p:nvSpPr>
        <p:spPr>
          <a:xfrm>
            <a:off x="2544416" y="13303772"/>
            <a:ext cx="4810540" cy="531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11" action="ppaction://hlinksldjump"/>
            <a:extLst>
              <a:ext uri="{FF2B5EF4-FFF2-40B4-BE49-F238E27FC236}">
                <a16:creationId xmlns:a16="http://schemas.microsoft.com/office/drawing/2014/main" id="{D8B5ABB5-ED58-E24D-A906-8BD7C5396CFE}"/>
              </a:ext>
            </a:extLst>
          </p:cNvPr>
          <p:cNvSpPr/>
          <p:nvPr/>
        </p:nvSpPr>
        <p:spPr>
          <a:xfrm>
            <a:off x="2544416" y="13853099"/>
            <a:ext cx="4810540" cy="1237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12" action="ppaction://hlinksldjump"/>
            <a:extLst>
              <a:ext uri="{FF2B5EF4-FFF2-40B4-BE49-F238E27FC236}">
                <a16:creationId xmlns:a16="http://schemas.microsoft.com/office/drawing/2014/main" id="{AD90E28A-8FCD-B446-ADA2-02E5402DCA30}"/>
              </a:ext>
            </a:extLst>
          </p:cNvPr>
          <p:cNvSpPr/>
          <p:nvPr/>
        </p:nvSpPr>
        <p:spPr>
          <a:xfrm>
            <a:off x="2544416" y="15171348"/>
            <a:ext cx="4810540" cy="531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13" action="ppaction://hlinksldjump"/>
            <a:extLst>
              <a:ext uri="{FF2B5EF4-FFF2-40B4-BE49-F238E27FC236}">
                <a16:creationId xmlns:a16="http://schemas.microsoft.com/office/drawing/2014/main" id="{360FA5B2-FC80-8B4E-B65E-41F8859B05E5}"/>
              </a:ext>
            </a:extLst>
          </p:cNvPr>
          <p:cNvSpPr/>
          <p:nvPr/>
        </p:nvSpPr>
        <p:spPr>
          <a:xfrm>
            <a:off x="2544416" y="15783939"/>
            <a:ext cx="4810540" cy="531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66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09367-31C9-7140-80BE-F2FF60E74898}"/>
              </a:ext>
            </a:extLst>
          </p:cNvPr>
          <p:cNvSpPr>
            <a:spLocks noGrp="1"/>
          </p:cNvSpPr>
          <p:nvPr>
            <p:ph type="title"/>
          </p:nvPr>
        </p:nvSpPr>
        <p:spPr/>
        <p:txBody>
          <a:bodyPr/>
          <a:lstStyle/>
          <a:p>
            <a:r>
              <a:rPr lang="en-US" dirty="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841E9620-F747-084D-9568-84EA259187C8}"/>
              </a:ext>
            </a:extLst>
          </p:cNvPr>
          <p:cNvSpPr>
            <a:spLocks noGrp="1"/>
          </p:cNvSpPr>
          <p:nvPr>
            <p:ph idx="1"/>
          </p:nvPr>
        </p:nvSpPr>
        <p:spPr>
          <a:xfrm>
            <a:off x="1986796" y="4327407"/>
            <a:ext cx="26912054" cy="11928593"/>
          </a:xfrm>
        </p:spPr>
        <p:txBody>
          <a:bodyPr>
            <a:normAutofit fontScale="32500" lnSpcReduction="20000"/>
          </a:bodyPr>
          <a:lstStyle/>
          <a:p>
            <a:pPr marL="1143000" indent="-1143000">
              <a:buFont typeface="+mj-lt"/>
              <a:buAutoNum type="arabicPeriod"/>
            </a:pPr>
            <a:r>
              <a:rPr lang="en-US" dirty="0"/>
              <a:t>Exercise &amp; Arthritis. American College of Rheumatology. April 2023. Accessed April 10, 2024. https://</a:t>
            </a:r>
            <a:r>
              <a:rPr lang="en-US" dirty="0" err="1"/>
              <a:t>rheumatology.org</a:t>
            </a:r>
            <a:r>
              <a:rPr lang="en-US" dirty="0"/>
              <a:t>/exercise-and-arthritis</a:t>
            </a:r>
          </a:p>
          <a:p>
            <a:pPr marL="1143000" indent="-1143000">
              <a:buFont typeface="+mj-lt"/>
              <a:buAutoNum type="arabicPeriod"/>
            </a:pPr>
            <a:r>
              <a:rPr lang="en-US" dirty="0"/>
              <a:t>Peter WF, </a:t>
            </a:r>
            <a:r>
              <a:rPr lang="en-US" dirty="0" err="1"/>
              <a:t>Swart</a:t>
            </a:r>
            <a:r>
              <a:rPr lang="en-US" dirty="0"/>
              <a:t> NM, </a:t>
            </a:r>
            <a:r>
              <a:rPr lang="en-US" dirty="0" err="1"/>
              <a:t>Meerhoff</a:t>
            </a:r>
            <a:r>
              <a:rPr lang="en-US" dirty="0"/>
              <a:t> GA, Vliet </a:t>
            </a:r>
            <a:r>
              <a:rPr lang="en-US" dirty="0" err="1"/>
              <a:t>Vlieland</a:t>
            </a:r>
            <a:r>
              <a:rPr lang="en-US" dirty="0"/>
              <a:t> TPM. Clinical practice guideline for physical therapist management of people with rheumatoid arthritis. </a:t>
            </a:r>
            <a:r>
              <a:rPr lang="en-US" i="1" dirty="0"/>
              <a:t>Phys </a:t>
            </a:r>
            <a:r>
              <a:rPr lang="en-US" i="1" dirty="0" err="1"/>
              <a:t>Ther</a:t>
            </a:r>
            <a:r>
              <a:rPr lang="en-US" dirty="0"/>
              <a:t>. 2021;101(8). doi:10.1093/</a:t>
            </a:r>
            <a:r>
              <a:rPr lang="en-US" dirty="0" err="1"/>
              <a:t>ptj</a:t>
            </a:r>
            <a:r>
              <a:rPr lang="en-US" dirty="0"/>
              <a:t>/pzab127</a:t>
            </a:r>
          </a:p>
          <a:p>
            <a:pPr marL="1143000" indent="-1143000">
              <a:buFont typeface="+mj-lt"/>
              <a:buAutoNum type="arabicPeriod"/>
            </a:pPr>
            <a:r>
              <a:rPr lang="en-US" dirty="0"/>
              <a:t>Rausch </a:t>
            </a:r>
            <a:r>
              <a:rPr lang="en-US" dirty="0" err="1"/>
              <a:t>Osthoff</a:t>
            </a:r>
            <a:r>
              <a:rPr lang="en-US" dirty="0"/>
              <a:t> A, </a:t>
            </a:r>
            <a:r>
              <a:rPr lang="en-US" dirty="0" err="1"/>
              <a:t>Niedermann</a:t>
            </a:r>
            <a:r>
              <a:rPr lang="en-US" dirty="0"/>
              <a:t> K, Braun J</a:t>
            </a:r>
            <a:r>
              <a:rPr lang="en-US" i="1" dirty="0"/>
              <a:t>, et al. </a:t>
            </a:r>
            <a:r>
              <a:rPr lang="en-US" dirty="0"/>
              <a:t>2018 EULAR recommendations for physical activity in people with inflammatory arthritis and osteoarthritis. </a:t>
            </a:r>
            <a:r>
              <a:rPr lang="en-US" i="1" dirty="0"/>
              <a:t>Annals of the Rheumatic Diseases </a:t>
            </a:r>
            <a:r>
              <a:rPr lang="en-US" dirty="0"/>
              <a:t>2018;</a:t>
            </a:r>
            <a:r>
              <a:rPr lang="en-US" b="1" dirty="0"/>
              <a:t>77:</a:t>
            </a:r>
            <a:r>
              <a:rPr lang="en-US" dirty="0"/>
              <a:t>1251-1260.</a:t>
            </a:r>
          </a:p>
          <a:p>
            <a:pPr marL="1143000" indent="-1143000">
              <a:buFont typeface="+mj-lt"/>
              <a:buAutoNum type="arabicPeriod"/>
            </a:pPr>
            <a:r>
              <a:rPr lang="en-US" dirty="0"/>
              <a:t>England BR, Smith BJ, Baker NA, et al. 2022 </a:t>
            </a:r>
            <a:r>
              <a:rPr lang="en-US" dirty="0" err="1"/>
              <a:t>american</a:t>
            </a:r>
            <a:r>
              <a:rPr lang="en-US" dirty="0"/>
              <a:t> college of rheumatology guideline for exercise, rehabilitation, diet, and additional integrative interventions for rheumatoid arthritis. </a:t>
            </a:r>
            <a:r>
              <a:rPr lang="en-US" i="1" dirty="0"/>
              <a:t>Arthritis Care Res (Hoboken)</a:t>
            </a:r>
            <a:r>
              <a:rPr lang="en-US" dirty="0"/>
              <a:t>. 2023;75(8):1603-1615. doi:10.1002/acr.25117</a:t>
            </a:r>
          </a:p>
          <a:p>
            <a:pPr marL="1143000" indent="-1143000">
              <a:buFont typeface="+mj-lt"/>
              <a:buAutoNum type="arabicPeriod"/>
            </a:pPr>
            <a:r>
              <a:rPr lang="en-US" dirty="0"/>
              <a:t>Rheumatoid Arthritis: Symptoms, Diagnosis, and Treatment | Arthritis Foundation. Arthritis Foundation. October 15, 2021. Accessed April 10, 2024. https://</a:t>
            </a:r>
            <a:r>
              <a:rPr lang="en-US" dirty="0" err="1"/>
              <a:t>www.arthritis.org</a:t>
            </a:r>
            <a:r>
              <a:rPr lang="en-US" dirty="0"/>
              <a:t>/diseases/rheumatoid-arthritis</a:t>
            </a:r>
          </a:p>
          <a:p>
            <a:pPr marL="1143000" indent="-1143000">
              <a:buFont typeface="+mj-lt"/>
              <a:buAutoNum type="arabicPeriod"/>
            </a:pPr>
            <a:r>
              <a:rPr lang="en-US" dirty="0"/>
              <a:t>Physical Activity and Your Heart - Benefits | NHLBI, NIH. National Heart, Lung, and Blood Institute. March 24, 2022. Accessed April 10, 2024. https://</a:t>
            </a:r>
            <a:r>
              <a:rPr lang="en-US" dirty="0" err="1"/>
              <a:t>www.nhlbi.nih.gov</a:t>
            </a:r>
            <a:r>
              <a:rPr lang="en-US" dirty="0"/>
              <a:t>/health/heart/physical-activity/benefits</a:t>
            </a:r>
          </a:p>
          <a:p>
            <a:pPr marL="1143000" indent="-1143000">
              <a:buFont typeface="+mj-lt"/>
              <a:buAutoNum type="arabicPeriod"/>
            </a:pPr>
            <a:r>
              <a:rPr lang="en-US" dirty="0" err="1"/>
              <a:t>Moschou</a:t>
            </a:r>
            <a:r>
              <a:rPr lang="en-US" dirty="0"/>
              <a:t> D, </a:t>
            </a:r>
            <a:r>
              <a:rPr lang="en-US" dirty="0" err="1"/>
              <a:t>Krikelis</a:t>
            </a:r>
            <a:r>
              <a:rPr lang="en-US" dirty="0"/>
              <a:t> M, </a:t>
            </a:r>
            <a:r>
              <a:rPr lang="en-US" dirty="0" err="1"/>
              <a:t>Georgakopoulos</a:t>
            </a:r>
            <a:r>
              <a:rPr lang="en-US" dirty="0"/>
              <a:t> C, et al. Sarcopenia in Rheumatoid arthritis. A narrative review. </a:t>
            </a:r>
            <a:r>
              <a:rPr lang="en-US" i="1" dirty="0"/>
              <a:t>J Frailty Sarcopenia Falls</a:t>
            </a:r>
            <a:r>
              <a:rPr lang="en-US" dirty="0"/>
              <a:t>. 2023;8(1):44-52. doi:10.22540/JFSF-08-044</a:t>
            </a:r>
          </a:p>
          <a:p>
            <a:pPr marL="1143000" indent="-1143000">
              <a:buFont typeface="+mj-lt"/>
              <a:buAutoNum type="arabicPeriod"/>
            </a:pPr>
            <a:r>
              <a:rPr lang="en-US" dirty="0"/>
              <a:t>Giles JT. Extra-articular Manifestations and Comorbidity in Rheumatoid Arthritis: Potential Impact of Pre-Rheumatoid Arthritis Prevention. </a:t>
            </a:r>
            <a:r>
              <a:rPr lang="en-US" i="1" dirty="0" err="1"/>
              <a:t>Clin</a:t>
            </a:r>
            <a:r>
              <a:rPr lang="en-US" i="1" dirty="0"/>
              <a:t> </a:t>
            </a:r>
            <a:r>
              <a:rPr lang="en-US" i="1" dirty="0" err="1"/>
              <a:t>Ther</a:t>
            </a:r>
            <a:r>
              <a:rPr lang="en-US" dirty="0"/>
              <a:t>. 2019;41(7):1246-1255. doi:10.1016/j.clinthera.2019.04.018</a:t>
            </a:r>
          </a:p>
          <a:p>
            <a:pPr marL="1143000" indent="-1143000">
              <a:buFont typeface="+mj-lt"/>
              <a:buAutoNum type="arabicPeriod"/>
            </a:pPr>
            <a:r>
              <a:rPr lang="en-US" dirty="0"/>
              <a:t>Garber CE. The health benefits of exercise in overweight and obese patients. </a:t>
            </a:r>
            <a:r>
              <a:rPr lang="en-US" i="1" dirty="0" err="1"/>
              <a:t>Curr</a:t>
            </a:r>
            <a:r>
              <a:rPr lang="en-US" i="1" dirty="0"/>
              <a:t> Sports Med Rep</a:t>
            </a:r>
            <a:r>
              <a:rPr lang="en-US" dirty="0"/>
              <a:t>. 2019;18(8):287-291. doi:10.1249/JSR.0000000000000619</a:t>
            </a:r>
          </a:p>
          <a:p>
            <a:pPr marL="1143000" indent="-1143000">
              <a:buFont typeface="+mj-lt"/>
              <a:buAutoNum type="arabicPeriod"/>
            </a:pPr>
            <a:r>
              <a:rPr lang="en-US" dirty="0"/>
              <a:t>Hegde SM, Solomon SD. Influence of physical activity on hypertension and cardiac structure and function. </a:t>
            </a:r>
            <a:r>
              <a:rPr lang="en-US" i="1" dirty="0" err="1"/>
              <a:t>Curr</a:t>
            </a:r>
            <a:r>
              <a:rPr lang="en-US" i="1" dirty="0"/>
              <a:t> </a:t>
            </a:r>
            <a:r>
              <a:rPr lang="en-US" i="1" dirty="0" err="1"/>
              <a:t>Hypertens</a:t>
            </a:r>
            <a:r>
              <a:rPr lang="en-US" i="1" dirty="0"/>
              <a:t> Rep</a:t>
            </a:r>
            <a:r>
              <a:rPr lang="en-US" dirty="0"/>
              <a:t>. 2015;17(10):77. doi:10.1007/s11906-015-0588-3</a:t>
            </a:r>
          </a:p>
          <a:p>
            <a:pPr marL="1143000" indent="-1143000">
              <a:buFont typeface="+mj-lt"/>
              <a:buAutoNum type="arabicPeriod"/>
            </a:pPr>
            <a:r>
              <a:rPr lang="en-US" dirty="0"/>
              <a:t>Wu D, Luo Y, Li T, et al. Systemic complications of rheumatoid arthritis: Focus on pathogenesis and treatment. </a:t>
            </a:r>
            <a:r>
              <a:rPr lang="en-US" i="1" dirty="0"/>
              <a:t>Front Immunol</a:t>
            </a:r>
            <a:r>
              <a:rPr lang="en-US" dirty="0"/>
              <a:t>. 2022;13:1051082. doi:10.3389/fimmu.2022.1051082</a:t>
            </a:r>
          </a:p>
          <a:p>
            <a:pPr marL="1143000" indent="-1143000">
              <a:buFont typeface="+mj-lt"/>
              <a:buAutoNum type="arabicPeriod"/>
            </a:pPr>
            <a:r>
              <a:rPr lang="en-US" dirty="0"/>
              <a:t>Borg Rating Of Perceived Exertion. </a:t>
            </a:r>
            <a:r>
              <a:rPr lang="en-US" dirty="0" err="1"/>
              <a:t>Physiopedia</a:t>
            </a:r>
            <a:r>
              <a:rPr lang="en-US" dirty="0"/>
              <a:t>. Accessed April 10, 2024. https://</a:t>
            </a:r>
            <a:r>
              <a:rPr lang="en-US" dirty="0" err="1"/>
              <a:t>www.physio-pedia.com</a:t>
            </a:r>
            <a:r>
              <a:rPr lang="en-US" dirty="0"/>
              <a:t>/</a:t>
            </a:r>
            <a:r>
              <a:rPr lang="en-US" dirty="0" err="1"/>
              <a:t>Borg_Rating_Of_Perceived_Exertion</a:t>
            </a:r>
            <a:endParaRPr lang="en-US" dirty="0"/>
          </a:p>
          <a:p>
            <a:pPr marL="1143000" indent="-1143000">
              <a:buFont typeface="+mj-lt"/>
              <a:buAutoNum type="arabicPeriod"/>
            </a:pPr>
            <a:r>
              <a:rPr lang="en-US" dirty="0" err="1"/>
              <a:t>Shiel</a:t>
            </a:r>
            <a:r>
              <a:rPr lang="en-US" dirty="0"/>
              <a:t> Jr WC. Rheumatoid Arthritis: 17 Signs of Serious Complications. September 16, 2022. Accessed April 10, 2024. https://</a:t>
            </a:r>
            <a:r>
              <a:rPr lang="en-US" dirty="0" err="1"/>
              <a:t>www.medicinenet.com</a:t>
            </a:r>
            <a:r>
              <a:rPr lang="en-US" dirty="0"/>
              <a:t>/</a:t>
            </a:r>
            <a:r>
              <a:rPr lang="en-US" dirty="0" err="1"/>
              <a:t>rheumatoid_arthritis_when_do_i_call_the_doctor</a:t>
            </a:r>
            <a:r>
              <a:rPr lang="en-US" dirty="0"/>
              <a:t>/</a:t>
            </a:r>
            <a:r>
              <a:rPr lang="en-US" dirty="0" err="1"/>
              <a:t>views.htm</a:t>
            </a:r>
            <a:endParaRPr lang="en-US" dirty="0"/>
          </a:p>
          <a:p>
            <a:pPr marL="1143000" indent="-1143000">
              <a:buFont typeface="+mj-lt"/>
              <a:buAutoNum type="arabicPeriod"/>
            </a:pPr>
            <a:r>
              <a:rPr lang="en-US" dirty="0"/>
              <a:t>Conley B, </a:t>
            </a:r>
            <a:r>
              <a:rPr lang="en-US" dirty="0" err="1"/>
              <a:t>Bunzli</a:t>
            </a:r>
            <a:r>
              <a:rPr lang="en-US" dirty="0"/>
              <a:t> S, Bullen J, et al. What are the core recommendations for rheumatoid arthritis care? Systematic review of clinical practice guidelines. </a:t>
            </a:r>
            <a:r>
              <a:rPr lang="en-US" i="1" dirty="0" err="1"/>
              <a:t>Clin</a:t>
            </a:r>
            <a:r>
              <a:rPr lang="en-US" i="1" dirty="0"/>
              <a:t> </a:t>
            </a:r>
            <a:r>
              <a:rPr lang="en-US" i="1" dirty="0" err="1"/>
              <a:t>Rheumatol</a:t>
            </a:r>
            <a:r>
              <a:rPr lang="en-US" dirty="0"/>
              <a:t>. June 9, 2023. doi:10.1007/s10067-023-06654-0</a:t>
            </a:r>
          </a:p>
          <a:p>
            <a:pPr marL="1143000" indent="-1143000">
              <a:buFont typeface="+mj-lt"/>
              <a:buAutoNum type="arabicPeriod"/>
            </a:pPr>
            <a:r>
              <a:rPr lang="en-US" dirty="0"/>
              <a:t>Rheumatoid Arthritis. Centers for Disease Control and </a:t>
            </a:r>
            <a:r>
              <a:rPr lang="en-US" dirty="0" err="1"/>
              <a:t>Pevention</a:t>
            </a:r>
            <a:r>
              <a:rPr lang="en-US" dirty="0"/>
              <a:t>. April 7, 2022. Accessed April 10, 2024. </a:t>
            </a:r>
            <a:r>
              <a:rPr lang="en-US" dirty="0">
                <a:hlinkClick r:id="rId3"/>
              </a:rPr>
              <a:t>https://www.cdc.gov/arthritis/types/rheumatoid-arthritis.html</a:t>
            </a:r>
            <a:endParaRPr lang="en-US" dirty="0"/>
          </a:p>
          <a:p>
            <a:pPr marL="0" indent="0">
              <a:buNone/>
            </a:pPr>
            <a:r>
              <a:rPr lang="en-US" dirty="0"/>
              <a:t>Pictures:</a:t>
            </a:r>
          </a:p>
          <a:p>
            <a:pPr marL="1143000" indent="-1143000">
              <a:buFont typeface="+mj-lt"/>
              <a:buAutoNum type="arabicPeriod"/>
            </a:pPr>
            <a:r>
              <a:rPr lang="en-US" dirty="0" err="1"/>
              <a:t>CleanPNG</a:t>
            </a:r>
            <a:r>
              <a:rPr lang="en-US" dirty="0"/>
              <a:t>. Accessed April 10, 2024. </a:t>
            </a:r>
            <a:r>
              <a:rPr lang="en-US" dirty="0">
                <a:hlinkClick r:id="rId4"/>
              </a:rPr>
              <a:t>https://www.cleanpng.com</a:t>
            </a:r>
            <a:endParaRPr lang="en-US" dirty="0"/>
          </a:p>
          <a:p>
            <a:pPr marL="1143000" indent="-1143000">
              <a:buFont typeface="+mj-lt"/>
              <a:buAutoNum type="arabicPeriod"/>
            </a:pPr>
            <a:r>
              <a:rPr lang="en-US" dirty="0" err="1"/>
              <a:t>Weinhouse</a:t>
            </a:r>
            <a:r>
              <a:rPr lang="en-US" dirty="0"/>
              <a:t> B. 10 Symptoms of Osteoarthritis You Might Be Ignoring. May 14, 2019. Accessed April 10, 2024. </a:t>
            </a:r>
            <a:r>
              <a:rPr lang="en-US" dirty="0">
                <a:hlinkClick r:id="rId5"/>
              </a:rPr>
              <a:t>https://creakyjoints.org/about-arthritis/osteoarthritis/oa-symptoms/osteoarthritis-symptoms/</a:t>
            </a:r>
            <a:endParaRPr lang="en-US" dirty="0"/>
          </a:p>
          <a:p>
            <a:pPr marL="1143000" indent="-1143000">
              <a:buFont typeface="+mj-lt"/>
              <a:buAutoNum type="arabicPeriod"/>
            </a:pPr>
            <a:r>
              <a:rPr lang="en-US" dirty="0"/>
              <a:t>iStock by Getty Images. Accessed April 10, 2024. https://</a:t>
            </a:r>
            <a:r>
              <a:rPr lang="en-US" dirty="0" err="1"/>
              <a:t>www.istockphoto.com</a:t>
            </a:r>
            <a:endParaRPr lang="en-US" dirty="0"/>
          </a:p>
          <a:p>
            <a:pPr marL="1143000" indent="-1143000">
              <a:buFont typeface="+mj-lt"/>
              <a:buAutoNum type="arabicPeriod"/>
            </a:pPr>
            <a:endParaRPr lang="en-US" dirty="0"/>
          </a:p>
          <a:p>
            <a:pPr marL="1143000" indent="-1143000">
              <a:buFont typeface="+mj-lt"/>
              <a:buAutoNum type="arabicPeriod"/>
            </a:pPr>
            <a:endParaRPr lang="en-US" dirty="0"/>
          </a:p>
          <a:p>
            <a:pPr marL="1143000" indent="-1143000">
              <a:buFont typeface="+mj-lt"/>
              <a:buAutoNum type="arabicPeriod"/>
            </a:pPr>
            <a:endParaRPr lang="en-US" dirty="0"/>
          </a:p>
        </p:txBody>
      </p:sp>
    </p:spTree>
    <p:extLst>
      <p:ext uri="{BB962C8B-B14F-4D97-AF65-F5344CB8AC3E}">
        <p14:creationId xmlns:p14="http://schemas.microsoft.com/office/powerpoint/2010/main" val="353824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FB05A8-9DCB-274A-8D6F-D36DFFB883CD}"/>
              </a:ext>
            </a:extLst>
          </p:cNvPr>
          <p:cNvSpPr/>
          <p:nvPr/>
        </p:nvSpPr>
        <p:spPr>
          <a:xfrm>
            <a:off x="0" y="-152170"/>
            <a:ext cx="28898850" cy="1783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9" name="Rectangle 8">
            <a:extLst>
              <a:ext uri="{FF2B5EF4-FFF2-40B4-BE49-F238E27FC236}">
                <a16:creationId xmlns:a16="http://schemas.microsoft.com/office/drawing/2014/main" id="{4CD7B83D-6634-7E42-8B49-C7DC77230506}"/>
              </a:ext>
            </a:extLst>
          </p:cNvPr>
          <p:cNvSpPr/>
          <p:nvPr/>
        </p:nvSpPr>
        <p:spPr>
          <a:xfrm>
            <a:off x="495857" y="631150"/>
            <a:ext cx="7617598"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EXERCISE GUIDANCE</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21" name="Rectangle 20">
            <a:extLst>
              <a:ext uri="{FF2B5EF4-FFF2-40B4-BE49-F238E27FC236}">
                <a16:creationId xmlns:a16="http://schemas.microsoft.com/office/drawing/2014/main" id="{4AF33554-E3DB-6644-9AE6-4E04D0AE7BFD}"/>
              </a:ext>
            </a:extLst>
          </p:cNvPr>
          <p:cNvSpPr/>
          <p:nvPr/>
        </p:nvSpPr>
        <p:spPr>
          <a:xfrm>
            <a:off x="1628314" y="2743414"/>
            <a:ext cx="5929765" cy="14250055"/>
          </a:xfrm>
          <a:prstGeom prst="rect">
            <a:avLst/>
          </a:prstGeom>
        </p:spPr>
        <p:txBody>
          <a:bodyPr wrap="none">
            <a:spAutoFit/>
          </a:bodyPr>
          <a:lstStyle/>
          <a:p>
            <a:pPr marL="571500" indent="-571500">
              <a:lnSpc>
                <a:spcPct val="150000"/>
              </a:lnSpc>
              <a:buFont typeface="Wingdings" pitchFamily="2" charset="2"/>
              <a:buChar char="Ø"/>
            </a:pPr>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Home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About Rheumatoid</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Arthritis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Rheumatoid Arthritis</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&amp; Exercise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Video Library</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Other Resources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Model Developed?</a:t>
            </a:r>
            <a:endParaRPr lang="en-US" sz="4000" dirty="0">
              <a:solidFill>
                <a:schemeClr val="accent1">
                  <a:lumMod val="75000"/>
                </a:schemeClr>
              </a:solidFill>
            </a:endParaRPr>
          </a:p>
          <a:p>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r>
              <a:rPr lang="en-US" sz="40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endParaRPr lang="en-US" sz="40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6" name="Straight Connector 25">
            <a:extLst>
              <a:ext uri="{FF2B5EF4-FFF2-40B4-BE49-F238E27FC236}">
                <a16:creationId xmlns:a16="http://schemas.microsoft.com/office/drawing/2014/main" id="{17DF6BAF-7843-334D-896E-47A5D5828E81}"/>
              </a:ext>
            </a:extLst>
          </p:cNvPr>
          <p:cNvCxnSpPr/>
          <p:nvPr/>
        </p:nvCxnSpPr>
        <p:spPr>
          <a:xfrm>
            <a:off x="8113455" y="2487168"/>
            <a:ext cx="0" cy="11887200"/>
          </a:xfrm>
          <a:prstGeom prst="line">
            <a:avLst/>
          </a:prstGeom>
          <a:ln/>
        </p:spPr>
        <p:style>
          <a:lnRef idx="2">
            <a:schemeClr val="accent1"/>
          </a:lnRef>
          <a:fillRef idx="0">
            <a:schemeClr val="accent1"/>
          </a:fillRef>
          <a:effectRef idx="1">
            <a:schemeClr val="accent1"/>
          </a:effectRef>
          <a:fontRef idx="minor">
            <a:schemeClr val="tx1"/>
          </a:fontRef>
        </p:style>
      </p:cxnSp>
      <p:sp>
        <p:nvSpPr>
          <p:cNvPr id="4" name="Rectangle 3">
            <a:hlinkClick r:id="rId3" action="ppaction://hlinksldjump"/>
            <a:extLst>
              <a:ext uri="{FF2B5EF4-FFF2-40B4-BE49-F238E27FC236}">
                <a16:creationId xmlns:a16="http://schemas.microsoft.com/office/drawing/2014/main" id="{61F3B899-5BF7-BB40-8F65-AF303D2B19A8}"/>
              </a:ext>
            </a:extLst>
          </p:cNvPr>
          <p:cNvSpPr/>
          <p:nvPr/>
        </p:nvSpPr>
        <p:spPr>
          <a:xfrm>
            <a:off x="1628314" y="2743414"/>
            <a:ext cx="5262343" cy="114278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B307E673-B3FF-B143-90C7-15F5D382B0E4}"/>
              </a:ext>
            </a:extLst>
          </p:cNvPr>
          <p:cNvSpPr/>
          <p:nvPr/>
        </p:nvSpPr>
        <p:spPr>
          <a:xfrm>
            <a:off x="1673484" y="4427310"/>
            <a:ext cx="5262343"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a:extLst>
              <a:ext uri="{FF2B5EF4-FFF2-40B4-BE49-F238E27FC236}">
                <a16:creationId xmlns:a16="http://schemas.microsoft.com/office/drawing/2014/main" id="{72BE5476-F729-BD46-BED8-DEF87B34A289}"/>
              </a:ext>
            </a:extLst>
          </p:cNvPr>
          <p:cNvSpPr/>
          <p:nvPr/>
        </p:nvSpPr>
        <p:spPr>
          <a:xfrm>
            <a:off x="1628314" y="6647995"/>
            <a:ext cx="5929765"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6" action="ppaction://hlinksldjump"/>
            <a:extLst>
              <a:ext uri="{FF2B5EF4-FFF2-40B4-BE49-F238E27FC236}">
                <a16:creationId xmlns:a16="http://schemas.microsoft.com/office/drawing/2014/main" id="{62EAEB58-74AD-A842-8DF3-F1597F904F32}"/>
              </a:ext>
            </a:extLst>
          </p:cNvPr>
          <p:cNvSpPr/>
          <p:nvPr/>
        </p:nvSpPr>
        <p:spPr>
          <a:xfrm>
            <a:off x="1628314" y="8760259"/>
            <a:ext cx="5929765"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rId7" action="ppaction://hlinksldjump"/>
            <a:extLst>
              <a:ext uri="{FF2B5EF4-FFF2-40B4-BE49-F238E27FC236}">
                <a16:creationId xmlns:a16="http://schemas.microsoft.com/office/drawing/2014/main" id="{B44749C5-7A15-A445-BC7A-059453DD0014}"/>
              </a:ext>
            </a:extLst>
          </p:cNvPr>
          <p:cNvSpPr/>
          <p:nvPr/>
        </p:nvSpPr>
        <p:spPr>
          <a:xfrm>
            <a:off x="1628313" y="10642257"/>
            <a:ext cx="5929765"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hlinkClick r:id="rId8" action="ppaction://hlinksldjump"/>
            <a:extLst>
              <a:ext uri="{FF2B5EF4-FFF2-40B4-BE49-F238E27FC236}">
                <a16:creationId xmlns:a16="http://schemas.microsoft.com/office/drawing/2014/main" id="{E33CE873-3ED2-4C48-9AA1-627A20081CA9}"/>
              </a:ext>
            </a:extLst>
          </p:cNvPr>
          <p:cNvSpPr/>
          <p:nvPr/>
        </p:nvSpPr>
        <p:spPr>
          <a:xfrm>
            <a:off x="1628313" y="12517444"/>
            <a:ext cx="5929765"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6DD7CB2-1C42-8140-ADD1-A7546293BC07}"/>
              </a:ext>
            </a:extLst>
          </p:cNvPr>
          <p:cNvPicPr>
            <a:picLocks noChangeAspect="1"/>
          </p:cNvPicPr>
          <p:nvPr/>
        </p:nvPicPr>
        <p:blipFill>
          <a:blip r:embed="rId9"/>
          <a:stretch>
            <a:fillRect/>
          </a:stretch>
        </p:blipFill>
        <p:spPr>
          <a:xfrm>
            <a:off x="11905007" y="5406887"/>
            <a:ext cx="13284836" cy="4153493"/>
          </a:xfrm>
          <a:prstGeom prst="rect">
            <a:avLst/>
          </a:prstGeom>
        </p:spPr>
      </p:pic>
      <p:sp>
        <p:nvSpPr>
          <p:cNvPr id="23" name="Rectangle 22">
            <a:extLst>
              <a:ext uri="{FF2B5EF4-FFF2-40B4-BE49-F238E27FC236}">
                <a16:creationId xmlns:a16="http://schemas.microsoft.com/office/drawing/2014/main" id="{4867D398-21EC-0C40-B60B-B2DEDF80C0C1}"/>
              </a:ext>
            </a:extLst>
          </p:cNvPr>
          <p:cNvSpPr/>
          <p:nvPr/>
        </p:nvSpPr>
        <p:spPr>
          <a:xfrm>
            <a:off x="9845590" y="4579602"/>
            <a:ext cx="16588248" cy="5170646"/>
          </a:xfrm>
          <a:prstGeom prst="rect">
            <a:avLst/>
          </a:prstGeom>
          <a:solidFill>
            <a:schemeClr val="accent1">
              <a:lumMod val="20000"/>
              <a:lumOff val="80000"/>
            </a:schemeClr>
          </a:solidFill>
          <a:ln>
            <a:noFill/>
          </a:ln>
        </p:spPr>
        <p:txBody>
          <a:bodyPr wrap="square" lIns="91440" tIns="45720" rIns="91440" bIns="45720">
            <a:spAutoFit/>
          </a:bodyPr>
          <a:lstStyle/>
          <a:p>
            <a:pPr algn="ctr"/>
            <a:r>
              <a:rPr lang="en-US" sz="28000" b="1" dirty="0">
                <a:ln w="22225">
                  <a:solidFill>
                    <a:schemeClr val="accent1">
                      <a:lumMod val="75000"/>
                    </a:schemeClr>
                  </a:solidFill>
                  <a:prstDash val="solid"/>
                </a:ln>
                <a:solidFill>
                  <a:schemeClr val="accent1">
                    <a:lumMod val="60000"/>
                    <a:lumOff val="40000"/>
                  </a:schemeClr>
                </a:solidFill>
                <a:latin typeface="Arial" panose="020B0604020202020204" pitchFamily="34" charset="0"/>
                <a:cs typeface="Arial" panose="020B0604020202020204" pitchFamily="34" charset="0"/>
              </a:rPr>
              <a:t>PREVAIL</a:t>
            </a:r>
          </a:p>
          <a:p>
            <a:pPr algn="ctr"/>
            <a:endParaRPr lang="en-US" sz="1000" b="1" dirty="0">
              <a:ln w="22225">
                <a:solidFill>
                  <a:schemeClr val="accent1">
                    <a:lumMod val="75000"/>
                  </a:schemeClr>
                </a:solidFill>
                <a:prstDash val="solid"/>
              </a:ln>
              <a:solidFill>
                <a:schemeClr val="accent1">
                  <a:lumMod val="60000"/>
                  <a:lumOff val="40000"/>
                </a:schemeClr>
              </a:solidFill>
              <a:latin typeface="Arial" panose="020B0604020202020204" pitchFamily="34" charset="0"/>
              <a:cs typeface="Arial" panose="020B0604020202020204" pitchFamily="34" charset="0"/>
            </a:endParaRPr>
          </a:p>
          <a:p>
            <a:pPr algn="ctr"/>
            <a:endParaRPr lang="en-US" sz="1000" b="1" dirty="0">
              <a:ln w="22225">
                <a:solidFill>
                  <a:schemeClr val="accent1">
                    <a:lumMod val="75000"/>
                  </a:schemeClr>
                </a:solidFill>
                <a:prstDash val="solid"/>
              </a:ln>
              <a:solidFill>
                <a:schemeClr val="accent1">
                  <a:lumMod val="60000"/>
                  <a:lumOff val="40000"/>
                </a:schemeClr>
              </a:solidFill>
              <a:latin typeface="Arial" panose="020B0604020202020204" pitchFamily="34" charset="0"/>
              <a:cs typeface="Arial" panose="020B0604020202020204" pitchFamily="34" charset="0"/>
            </a:endParaRPr>
          </a:p>
          <a:p>
            <a:pPr algn="ctr"/>
            <a:endParaRPr lang="en-US" sz="1000" b="1" dirty="0">
              <a:ln w="22225">
                <a:solidFill>
                  <a:schemeClr val="accent1">
                    <a:lumMod val="75000"/>
                  </a:schemeClr>
                </a:solidFill>
                <a:prstDash val="solid"/>
              </a:ln>
              <a:solidFill>
                <a:schemeClr val="accent1">
                  <a:lumMod val="60000"/>
                  <a:lumOff val="40000"/>
                </a:schemeClr>
              </a:solidFill>
              <a:latin typeface="Arial" panose="020B0604020202020204" pitchFamily="34" charset="0"/>
              <a:cs typeface="Arial" panose="020B0604020202020204" pitchFamily="34" charset="0"/>
            </a:endParaRPr>
          </a:p>
          <a:p>
            <a:pPr algn="ctr"/>
            <a:endParaRPr lang="en-US" sz="1000" b="1" dirty="0">
              <a:ln w="22225">
                <a:solidFill>
                  <a:schemeClr val="accent1">
                    <a:lumMod val="75000"/>
                  </a:schemeClr>
                </a:solidFill>
                <a:prstDash val="solid"/>
              </a:ln>
              <a:solidFill>
                <a:schemeClr val="accent1">
                  <a:lumMod val="60000"/>
                  <a:lumOff val="40000"/>
                </a:schemeClr>
              </a:solidFill>
              <a:latin typeface="Arial" panose="020B0604020202020204" pitchFamily="34" charset="0"/>
              <a:cs typeface="Arial" panose="020B0604020202020204" pitchFamily="34" charset="0"/>
            </a:endParaRPr>
          </a:p>
          <a:p>
            <a:pPr algn="ctr"/>
            <a:endParaRPr lang="en-US" sz="1000" b="1" dirty="0">
              <a:ln w="22225">
                <a:solidFill>
                  <a:schemeClr val="accent1">
                    <a:lumMod val="75000"/>
                  </a:schemeClr>
                </a:solidFill>
                <a:prstDash val="solid"/>
              </a:ln>
              <a:solidFill>
                <a:schemeClr val="accent1">
                  <a:lumMod val="60000"/>
                  <a:lumOff val="40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A887FF98-C4C0-DF4D-AFBD-C6606E1466A1}"/>
              </a:ext>
            </a:extLst>
          </p:cNvPr>
          <p:cNvSpPr/>
          <p:nvPr/>
        </p:nvSpPr>
        <p:spPr>
          <a:xfrm>
            <a:off x="8013605" y="8245070"/>
            <a:ext cx="20252217" cy="1200329"/>
          </a:xfrm>
          <a:prstGeom prst="rect">
            <a:avLst/>
          </a:prstGeom>
          <a:noFill/>
          <a:ln>
            <a:noFill/>
          </a:ln>
        </p:spPr>
        <p:txBody>
          <a:bodyPr wrap="square" lIns="91440" tIns="45720" rIns="91440" bIns="45720">
            <a:spAutoFit/>
          </a:bodyPr>
          <a:lstStyle/>
          <a:p>
            <a:pPr algn="ctr"/>
            <a:r>
              <a:rPr lang="en-US" sz="7200" b="1" dirty="0" err="1">
                <a:ln w="0">
                  <a:noFill/>
                </a:ln>
                <a:solidFill>
                  <a:schemeClr val="accent1">
                    <a:lumMod val="75000"/>
                  </a:schemeClr>
                </a:solidFill>
                <a:effectLst/>
                <a:latin typeface="Arial" panose="020B0604020202020204" pitchFamily="34" charset="0"/>
                <a:cs typeface="Arial" panose="020B0604020202020204" pitchFamily="34" charset="0"/>
              </a:rPr>
              <a:t>PRE</a:t>
            </a:r>
            <a:r>
              <a:rPr lang="en-US" sz="7200" dirty="0" err="1">
                <a:ln w="0">
                  <a:noFill/>
                </a:ln>
                <a:solidFill>
                  <a:schemeClr val="accent1">
                    <a:lumMod val="75000"/>
                  </a:schemeClr>
                </a:solidFill>
                <a:effectLst/>
                <a:latin typeface="Arial" panose="020B0604020202020204" pitchFamily="34" charset="0"/>
                <a:cs typeface="Arial" panose="020B0604020202020204" pitchFamily="34" charset="0"/>
              </a:rPr>
              <a:t>serving</a:t>
            </a:r>
            <a:r>
              <a:rPr lang="en-US" sz="7200" dirty="0">
                <a:ln w="0">
                  <a:noFill/>
                </a:ln>
                <a:solidFill>
                  <a:schemeClr val="accent1">
                    <a:lumMod val="75000"/>
                  </a:schemeClr>
                </a:solidFill>
                <a:effectLst/>
                <a:latin typeface="Arial" panose="020B0604020202020204" pitchFamily="34" charset="0"/>
                <a:cs typeface="Arial" panose="020B0604020202020204" pitchFamily="34" charset="0"/>
              </a:rPr>
              <a:t> </a:t>
            </a:r>
            <a:r>
              <a:rPr lang="en-US" sz="7200" b="1" dirty="0">
                <a:ln w="0">
                  <a:noFill/>
                </a:ln>
                <a:solidFill>
                  <a:schemeClr val="accent1">
                    <a:lumMod val="75000"/>
                  </a:schemeClr>
                </a:solidFill>
                <a:effectLst/>
                <a:latin typeface="Arial" panose="020B0604020202020204" pitchFamily="34" charset="0"/>
                <a:cs typeface="Arial" panose="020B0604020202020204" pitchFamily="34" charset="0"/>
              </a:rPr>
              <a:t>V</a:t>
            </a:r>
            <a:r>
              <a:rPr lang="en-US" sz="7200" dirty="0">
                <a:ln w="0">
                  <a:noFill/>
                </a:ln>
                <a:solidFill>
                  <a:schemeClr val="accent1">
                    <a:lumMod val="75000"/>
                  </a:schemeClr>
                </a:solidFill>
                <a:effectLst/>
                <a:latin typeface="Arial" panose="020B0604020202020204" pitchFamily="34" charset="0"/>
                <a:cs typeface="Arial" panose="020B0604020202020204" pitchFamily="34" charset="0"/>
              </a:rPr>
              <a:t>alued </a:t>
            </a:r>
            <a:r>
              <a:rPr lang="en-US" sz="7200" b="1" dirty="0">
                <a:ln w="0">
                  <a:noFill/>
                </a:ln>
                <a:solidFill>
                  <a:schemeClr val="accent1">
                    <a:lumMod val="75000"/>
                  </a:schemeClr>
                </a:solidFill>
                <a:effectLst/>
                <a:latin typeface="Arial" panose="020B0604020202020204" pitchFamily="34" charset="0"/>
                <a:cs typeface="Arial" panose="020B0604020202020204" pitchFamily="34" charset="0"/>
              </a:rPr>
              <a:t>A</a:t>
            </a:r>
            <a:r>
              <a:rPr lang="en-US" sz="7200" dirty="0">
                <a:ln w="0">
                  <a:noFill/>
                </a:ln>
                <a:solidFill>
                  <a:schemeClr val="accent1">
                    <a:lumMod val="75000"/>
                  </a:schemeClr>
                </a:solidFill>
                <a:effectLst/>
                <a:latin typeface="Arial" panose="020B0604020202020204" pitchFamily="34" charset="0"/>
                <a:cs typeface="Arial" panose="020B0604020202020204" pitchFamily="34" charset="0"/>
              </a:rPr>
              <a:t>ctivities </a:t>
            </a:r>
            <a:r>
              <a:rPr lang="en-US" sz="7200" b="1" dirty="0">
                <a:ln w="0">
                  <a:noFill/>
                </a:ln>
                <a:solidFill>
                  <a:schemeClr val="accent1">
                    <a:lumMod val="75000"/>
                  </a:schemeClr>
                </a:solidFill>
                <a:effectLst/>
                <a:latin typeface="Arial" panose="020B0604020202020204" pitchFamily="34" charset="0"/>
                <a:cs typeface="Arial" panose="020B0604020202020204" pitchFamily="34" charset="0"/>
              </a:rPr>
              <a:t>i</a:t>
            </a:r>
            <a:r>
              <a:rPr lang="en-US" sz="7200" dirty="0">
                <a:ln w="0">
                  <a:noFill/>
                </a:ln>
                <a:solidFill>
                  <a:schemeClr val="accent1">
                    <a:lumMod val="75000"/>
                  </a:schemeClr>
                </a:solidFill>
                <a:effectLst/>
                <a:latin typeface="Arial" panose="020B0604020202020204" pitchFamily="34" charset="0"/>
                <a:cs typeface="Arial" panose="020B0604020202020204" pitchFamily="34" charset="0"/>
              </a:rPr>
              <a:t>n </a:t>
            </a:r>
            <a:r>
              <a:rPr lang="en-US" sz="7200" b="1" dirty="0">
                <a:ln w="0">
                  <a:noFill/>
                </a:ln>
                <a:solidFill>
                  <a:schemeClr val="accent1">
                    <a:lumMod val="75000"/>
                  </a:schemeClr>
                </a:solidFill>
                <a:effectLst/>
                <a:latin typeface="Arial" panose="020B0604020202020204" pitchFamily="34" charset="0"/>
                <a:cs typeface="Arial" panose="020B0604020202020204" pitchFamily="34" charset="0"/>
              </a:rPr>
              <a:t>L</a:t>
            </a:r>
            <a:r>
              <a:rPr lang="en-US" sz="7200" dirty="0">
                <a:ln w="0">
                  <a:noFill/>
                </a:ln>
                <a:solidFill>
                  <a:schemeClr val="accent1">
                    <a:lumMod val="75000"/>
                  </a:schemeClr>
                </a:solidFill>
                <a:effectLst/>
                <a:latin typeface="Arial" panose="020B0604020202020204" pitchFamily="34" charset="0"/>
                <a:cs typeface="Arial" panose="020B0604020202020204" pitchFamily="34" charset="0"/>
              </a:rPr>
              <a:t>ife</a:t>
            </a:r>
            <a:r>
              <a:rPr lang="en-US" sz="7200" dirty="0">
                <a:ln w="0">
                  <a:noFill/>
                </a:ln>
                <a:solidFill>
                  <a:schemeClr val="accent1">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p>
        </p:txBody>
      </p:sp>
      <p:pic>
        <p:nvPicPr>
          <p:cNvPr id="28" name="Picture 27">
            <a:extLst>
              <a:ext uri="{FF2B5EF4-FFF2-40B4-BE49-F238E27FC236}">
                <a16:creationId xmlns:a16="http://schemas.microsoft.com/office/drawing/2014/main" id="{70459CA7-0C14-3C40-AE52-6B1EC78F2D24}"/>
              </a:ext>
            </a:extLst>
          </p:cNvPr>
          <p:cNvPicPr>
            <a:picLocks noChangeAspect="1"/>
          </p:cNvPicPr>
          <p:nvPr/>
        </p:nvPicPr>
        <p:blipFill>
          <a:blip r:embed="rId10">
            <a:duotone>
              <a:schemeClr val="accent1">
                <a:shade val="45000"/>
                <a:satMod val="135000"/>
              </a:schemeClr>
              <a:prstClr val="white"/>
            </a:duotone>
          </a:blip>
          <a:stretch>
            <a:fillRect/>
          </a:stretch>
        </p:blipFill>
        <p:spPr>
          <a:xfrm>
            <a:off x="25563445" y="8151527"/>
            <a:ext cx="658205" cy="1114421"/>
          </a:xfrm>
          <a:prstGeom prst="rect">
            <a:avLst/>
          </a:prstGeom>
        </p:spPr>
      </p:pic>
    </p:spTree>
    <p:extLst>
      <p:ext uri="{BB962C8B-B14F-4D97-AF65-F5344CB8AC3E}">
        <p14:creationId xmlns:p14="http://schemas.microsoft.com/office/powerpoint/2010/main" val="204078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D98AA4-E7BE-6D4B-89B9-23949664F906}"/>
              </a:ext>
            </a:extLst>
          </p:cNvPr>
          <p:cNvGrpSpPr/>
          <p:nvPr/>
        </p:nvGrpSpPr>
        <p:grpSpPr>
          <a:xfrm>
            <a:off x="9566705" y="2602235"/>
            <a:ext cx="16857371" cy="19040349"/>
            <a:chOff x="9566705" y="2602235"/>
            <a:chExt cx="16857371" cy="19040349"/>
          </a:xfrm>
        </p:grpSpPr>
        <p:sp>
          <p:nvSpPr>
            <p:cNvPr id="20" name="Rectangle 19">
              <a:extLst>
                <a:ext uri="{FF2B5EF4-FFF2-40B4-BE49-F238E27FC236}">
                  <a16:creationId xmlns:a16="http://schemas.microsoft.com/office/drawing/2014/main" id="{3398FA03-7B26-CD44-9AFA-B313CE145C3F}"/>
                </a:ext>
              </a:extLst>
            </p:cNvPr>
            <p:cNvSpPr/>
            <p:nvPr/>
          </p:nvSpPr>
          <p:spPr>
            <a:xfrm>
              <a:off x="9756334" y="2602235"/>
              <a:ext cx="14841728" cy="830997"/>
            </a:xfrm>
            <a:prstGeom prst="rect">
              <a:avLst/>
            </a:prstGeom>
          </p:spPr>
          <p:txBody>
            <a:bodyPr wrap="square">
              <a:spAutoFit/>
            </a:bodyPr>
            <a:lstStyle/>
            <a:p>
              <a:r>
                <a:rPr lang="en-US" sz="48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ABOUT RHEUMATOID ARTHRITIS</a:t>
              </a:r>
              <a:endParaRPr lang="en-US" sz="4800" dirty="0">
                <a:ln w="0"/>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22" name="TextBox 21">
              <a:extLst>
                <a:ext uri="{FF2B5EF4-FFF2-40B4-BE49-F238E27FC236}">
                  <a16:creationId xmlns:a16="http://schemas.microsoft.com/office/drawing/2014/main" id="{66E00B67-9182-7A4E-9C55-3A17ED765553}"/>
                </a:ext>
              </a:extLst>
            </p:cNvPr>
            <p:cNvSpPr txBox="1"/>
            <p:nvPr/>
          </p:nvSpPr>
          <p:spPr>
            <a:xfrm>
              <a:off x="10424157" y="5561765"/>
              <a:ext cx="15999919" cy="1938992"/>
            </a:xfrm>
            <a:prstGeom prst="rect">
              <a:avLst/>
            </a:prstGeom>
            <a:noFill/>
          </p:spPr>
          <p:txBody>
            <a:bodyPr wrap="square" rtlCol="0">
              <a:spAutoFit/>
            </a:bodyPr>
            <a:lstStyle/>
            <a:p>
              <a:pPr lvl="1"/>
              <a:r>
                <a:rPr lang="en-US" sz="3000" dirty="0">
                  <a:latin typeface="Arial Rounded MT Bold" panose="020F0704030504030204" pitchFamily="34" charset="77"/>
                </a:rPr>
                <a:t>Rheumatoid arthritis is an autoimmune condition where your body attacks your joints. As a result, you may have swelling, pain, and stiffness of joints. Typically, you will have symptoms in the same joint on both sides of your body with the most common places being the hands, knees, or ankles.</a:t>
              </a:r>
            </a:p>
          </p:txBody>
        </p:sp>
        <p:sp>
          <p:nvSpPr>
            <p:cNvPr id="23" name="TextBox 22">
              <a:extLst>
                <a:ext uri="{FF2B5EF4-FFF2-40B4-BE49-F238E27FC236}">
                  <a16:creationId xmlns:a16="http://schemas.microsoft.com/office/drawing/2014/main" id="{F92EDB9F-240A-EF43-9BEB-B1417B78F331}"/>
                </a:ext>
              </a:extLst>
            </p:cNvPr>
            <p:cNvSpPr txBox="1"/>
            <p:nvPr/>
          </p:nvSpPr>
          <p:spPr>
            <a:xfrm>
              <a:off x="10424158" y="4519369"/>
              <a:ext cx="10680192" cy="646331"/>
            </a:xfrm>
            <a:prstGeom prst="rect">
              <a:avLst/>
            </a:prstGeom>
            <a:noFill/>
          </p:spPr>
          <p:txBody>
            <a:bodyPr wrap="square" rtlCol="0">
              <a:spAutoFit/>
            </a:bodyPr>
            <a:lstStyle/>
            <a:p>
              <a:r>
                <a:rPr lang="en-US" sz="3600" dirty="0">
                  <a:latin typeface="Arial Rounded MT Bold" panose="020F0704030504030204" pitchFamily="34" charset="77"/>
                </a:rPr>
                <a:t>WHAT IS RHEUMATOID ARTHRITIS (RA)?</a:t>
              </a:r>
            </a:p>
          </p:txBody>
        </p:sp>
        <p:cxnSp>
          <p:nvCxnSpPr>
            <p:cNvPr id="24" name="Straight Connector 23">
              <a:extLst>
                <a:ext uri="{FF2B5EF4-FFF2-40B4-BE49-F238E27FC236}">
                  <a16:creationId xmlns:a16="http://schemas.microsoft.com/office/drawing/2014/main" id="{575786BD-0637-1440-B28B-F3083696109D}"/>
                </a:ext>
              </a:extLst>
            </p:cNvPr>
            <p:cNvCxnSpPr>
              <a:cxnSpLocks/>
            </p:cNvCxnSpPr>
            <p:nvPr/>
          </p:nvCxnSpPr>
          <p:spPr>
            <a:xfrm>
              <a:off x="9566705" y="3585298"/>
              <a:ext cx="1395356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8" name="Rectangle 27">
              <a:extLst>
                <a:ext uri="{FF2B5EF4-FFF2-40B4-BE49-F238E27FC236}">
                  <a16:creationId xmlns:a16="http://schemas.microsoft.com/office/drawing/2014/main" id="{42100890-A7DE-BB49-8A39-D45CC3E7C9C2}"/>
                </a:ext>
              </a:extLst>
            </p:cNvPr>
            <p:cNvSpPr/>
            <p:nvPr/>
          </p:nvSpPr>
          <p:spPr>
            <a:xfrm>
              <a:off x="10424160" y="8457931"/>
              <a:ext cx="7180492" cy="646331"/>
            </a:xfrm>
            <a:prstGeom prst="rect">
              <a:avLst/>
            </a:prstGeom>
          </p:spPr>
          <p:txBody>
            <a:bodyPr wrap="none">
              <a:spAutoFit/>
            </a:bodyPr>
            <a:lstStyle/>
            <a:p>
              <a:r>
                <a:rPr lang="en-US" sz="3600" dirty="0">
                  <a:latin typeface="Arial Rounded MT Bold" panose="020F0704030504030204" pitchFamily="34" charset="77"/>
                </a:rPr>
                <a:t>COMMON SIGNS &amp; SYMPTOMS</a:t>
              </a:r>
            </a:p>
          </p:txBody>
        </p:sp>
        <p:sp>
          <p:nvSpPr>
            <p:cNvPr id="15" name="TextBox 14">
              <a:extLst>
                <a:ext uri="{FF2B5EF4-FFF2-40B4-BE49-F238E27FC236}">
                  <a16:creationId xmlns:a16="http://schemas.microsoft.com/office/drawing/2014/main" id="{937A0BB2-47C9-904A-AA8E-6A34EA729804}"/>
                </a:ext>
              </a:extLst>
            </p:cNvPr>
            <p:cNvSpPr txBox="1"/>
            <p:nvPr/>
          </p:nvSpPr>
          <p:spPr>
            <a:xfrm>
              <a:off x="14707616" y="9930097"/>
              <a:ext cx="9368827" cy="4247317"/>
            </a:xfrm>
            <a:prstGeom prst="rect">
              <a:avLst/>
            </a:prstGeom>
            <a:noFill/>
          </p:spPr>
          <p:txBody>
            <a:bodyPr wrap="square" numCol="1" rtlCol="0">
              <a:spAutoFit/>
            </a:bodyPr>
            <a:lstStyle/>
            <a:p>
              <a:pPr lvl="1"/>
              <a:r>
                <a:rPr lang="en-US" sz="3000" dirty="0">
                  <a:latin typeface="Arial Rounded MT Bold" panose="020F0704030504030204" pitchFamily="34" charset="77"/>
                </a:rPr>
                <a:t>In more than one joint AND in the same joint on both sides of the body… you may have pain or aching, stiffness, tenderness and swelling. </a:t>
              </a:r>
            </a:p>
            <a:p>
              <a:pPr lvl="1"/>
              <a:endParaRPr lang="en-US" sz="3000" dirty="0">
                <a:latin typeface="Arial Rounded MT Bold" panose="020F0704030504030204" pitchFamily="34" charset="77"/>
              </a:endParaRP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You may also experience:</a:t>
              </a:r>
            </a:p>
            <a:p>
              <a:pPr lvl="1"/>
              <a:r>
                <a:rPr lang="en-US" sz="3000" dirty="0">
                  <a:latin typeface="Arial Rounded MT Bold" panose="020F0704030504030204" pitchFamily="34" charset="77"/>
                </a:rPr>
                <a:t>	-Fatigue</a:t>
              </a:r>
            </a:p>
            <a:p>
              <a:pPr lvl="1"/>
              <a:r>
                <a:rPr lang="en-US" sz="3000" dirty="0">
                  <a:latin typeface="Arial Rounded MT Bold" panose="020F0704030504030204" pitchFamily="34" charset="77"/>
                </a:rPr>
                <a:t>	-Weakness</a:t>
              </a:r>
            </a:p>
            <a:p>
              <a:pPr lvl="1"/>
              <a:r>
                <a:rPr lang="en-US" sz="3000" dirty="0">
                  <a:latin typeface="Arial Rounded MT Bold" panose="020F0704030504030204" pitchFamily="34" charset="77"/>
                </a:rPr>
                <a:t>	-Weight loss</a:t>
              </a:r>
            </a:p>
          </p:txBody>
        </p:sp>
        <p:pic>
          <p:nvPicPr>
            <p:cNvPr id="3" name="Picture 2">
              <a:extLst>
                <a:ext uri="{FF2B5EF4-FFF2-40B4-BE49-F238E27FC236}">
                  <a16:creationId xmlns:a16="http://schemas.microsoft.com/office/drawing/2014/main" id="{CF9F9A0E-7B7C-0843-9D31-E5B99C45716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63273" r="90182"/>
                      </a14:imgEffect>
                    </a14:imgLayer>
                  </a14:imgProps>
                </a:ext>
              </a:extLst>
            </a:blip>
            <a:srcRect l="60597" r="5734"/>
            <a:stretch/>
          </p:blipFill>
          <p:spPr>
            <a:xfrm>
              <a:off x="11660845" y="9367264"/>
              <a:ext cx="2971800" cy="5862845"/>
            </a:xfrm>
            <a:prstGeom prst="rect">
              <a:avLst/>
            </a:prstGeom>
          </p:spPr>
        </p:pic>
        <p:sp>
          <p:nvSpPr>
            <p:cNvPr id="18" name="TextBox 17">
              <a:extLst>
                <a:ext uri="{FF2B5EF4-FFF2-40B4-BE49-F238E27FC236}">
                  <a16:creationId xmlns:a16="http://schemas.microsoft.com/office/drawing/2014/main" id="{195490CA-D38A-CC4E-8603-CD0739678BC7}"/>
                </a:ext>
              </a:extLst>
            </p:cNvPr>
            <p:cNvSpPr txBox="1"/>
            <p:nvPr/>
          </p:nvSpPr>
          <p:spPr>
            <a:xfrm>
              <a:off x="10424157" y="15419454"/>
              <a:ext cx="15999919" cy="1015663"/>
            </a:xfrm>
            <a:prstGeom prst="rect">
              <a:avLst/>
            </a:prstGeom>
            <a:noFill/>
          </p:spPr>
          <p:txBody>
            <a:bodyPr wrap="square" rtlCol="0">
              <a:spAutoFit/>
            </a:bodyPr>
            <a:lstStyle/>
            <a:p>
              <a:pPr lvl="1"/>
              <a:r>
                <a:rPr lang="en-US" sz="3000" dirty="0">
                  <a:latin typeface="Arial Rounded MT Bold" panose="020F0704030504030204" pitchFamily="34" charset="77"/>
                </a:rPr>
                <a:t>There may be times when your symptoms get worse (flares), and times when your symptoms are better (remission). </a:t>
              </a:r>
            </a:p>
          </p:txBody>
        </p:sp>
        <p:sp>
          <p:nvSpPr>
            <p:cNvPr id="14" name="Rectangle 13">
              <a:extLst>
                <a:ext uri="{FF2B5EF4-FFF2-40B4-BE49-F238E27FC236}">
                  <a16:creationId xmlns:a16="http://schemas.microsoft.com/office/drawing/2014/main" id="{1F0B5938-7801-B54A-8BE2-B96405FBED58}"/>
                </a:ext>
              </a:extLst>
            </p:cNvPr>
            <p:cNvSpPr/>
            <p:nvPr/>
          </p:nvSpPr>
          <p:spPr>
            <a:xfrm>
              <a:off x="10424157" y="17267789"/>
              <a:ext cx="10735759" cy="646331"/>
            </a:xfrm>
            <a:prstGeom prst="rect">
              <a:avLst/>
            </a:prstGeom>
          </p:spPr>
          <p:txBody>
            <a:bodyPr wrap="none">
              <a:spAutoFit/>
            </a:bodyPr>
            <a:lstStyle/>
            <a:p>
              <a:r>
                <a:rPr lang="en-US" sz="3600" dirty="0">
                  <a:latin typeface="Arial Rounded MT Bold" panose="020F0704030504030204" pitchFamily="34" charset="77"/>
                </a:rPr>
                <a:t>HOW DO I MANAGE RHEUMATOID ARTHRITIS?</a:t>
              </a:r>
            </a:p>
          </p:txBody>
        </p:sp>
        <p:sp>
          <p:nvSpPr>
            <p:cNvPr id="16" name="TextBox 15">
              <a:extLst>
                <a:ext uri="{FF2B5EF4-FFF2-40B4-BE49-F238E27FC236}">
                  <a16:creationId xmlns:a16="http://schemas.microsoft.com/office/drawing/2014/main" id="{3295DEE1-CEFF-E24A-BD92-71FA93434226}"/>
                </a:ext>
              </a:extLst>
            </p:cNvPr>
            <p:cNvSpPr txBox="1"/>
            <p:nvPr/>
          </p:nvSpPr>
          <p:spPr>
            <a:xfrm>
              <a:off x="10353546" y="18318597"/>
              <a:ext cx="15999919" cy="3323987"/>
            </a:xfrm>
            <a:prstGeom prst="rect">
              <a:avLst/>
            </a:prstGeom>
            <a:noFill/>
          </p:spPr>
          <p:txBody>
            <a:bodyPr wrap="square" rtlCol="0">
              <a:spAutoFit/>
            </a:bodyPr>
            <a:lstStyle/>
            <a:p>
              <a:pPr lvl="1"/>
              <a:r>
                <a:rPr lang="en-US" sz="3000" dirty="0">
                  <a:latin typeface="Arial Rounded MT Bold" panose="020F0704030504030204" pitchFamily="34" charset="77"/>
                </a:rPr>
                <a:t>Current recommendations for management include the early initiation of medication, especially Disease Modifying Anti-Rheumatic Drugs (DMARDs), exercise, orthotics for your hands or feet to prevent or slow deformities, and a multi-disciplinary treatment team.</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Your multi-disciplinary team may include a rheumatologist, nurse, physical therapist, occupational therapist, and psychological support when appropriate.</a:t>
              </a:r>
            </a:p>
          </p:txBody>
        </p:sp>
      </p:grpSp>
      <p:sp>
        <p:nvSpPr>
          <p:cNvPr id="7" name="Rectangle 6">
            <a:extLst>
              <a:ext uri="{FF2B5EF4-FFF2-40B4-BE49-F238E27FC236}">
                <a16:creationId xmlns:a16="http://schemas.microsoft.com/office/drawing/2014/main" id="{90FB05A8-9DCB-274A-8D6F-D36DFFB883CD}"/>
              </a:ext>
            </a:extLst>
          </p:cNvPr>
          <p:cNvSpPr/>
          <p:nvPr/>
        </p:nvSpPr>
        <p:spPr>
          <a:xfrm>
            <a:off x="0" y="-152170"/>
            <a:ext cx="28898850" cy="1783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9" name="Rectangle 8">
            <a:extLst>
              <a:ext uri="{FF2B5EF4-FFF2-40B4-BE49-F238E27FC236}">
                <a16:creationId xmlns:a16="http://schemas.microsoft.com/office/drawing/2014/main" id="{4CD7B83D-6634-7E42-8B49-C7DC77230506}"/>
              </a:ext>
            </a:extLst>
          </p:cNvPr>
          <p:cNvSpPr/>
          <p:nvPr/>
        </p:nvSpPr>
        <p:spPr>
          <a:xfrm>
            <a:off x="495857" y="631150"/>
            <a:ext cx="7617598"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EXERCISE GUIDANCE</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25" name="Freeform 24">
            <a:extLst>
              <a:ext uri="{FF2B5EF4-FFF2-40B4-BE49-F238E27FC236}">
                <a16:creationId xmlns:a16="http://schemas.microsoft.com/office/drawing/2014/main" id="{3A473A88-C28F-5649-B65A-A1DB98BD21B9}"/>
              </a:ext>
            </a:extLst>
          </p:cNvPr>
          <p:cNvSpPr/>
          <p:nvPr/>
        </p:nvSpPr>
        <p:spPr>
          <a:xfrm>
            <a:off x="8778240" y="-152170"/>
            <a:ext cx="20120610" cy="16408170"/>
          </a:xfrm>
          <a:custGeom>
            <a:avLst/>
            <a:gdLst>
              <a:gd name="connsiteX0" fmla="*/ 0 w 20120610"/>
              <a:gd name="connsiteY0" fmla="*/ 0 h 16408170"/>
              <a:gd name="connsiteX1" fmla="*/ 20120610 w 20120610"/>
              <a:gd name="connsiteY1" fmla="*/ 0 h 16408170"/>
              <a:gd name="connsiteX2" fmla="*/ 20120610 w 20120610"/>
              <a:gd name="connsiteY2" fmla="*/ 16408170 h 16408170"/>
              <a:gd name="connsiteX3" fmla="*/ 19110960 w 20120610"/>
              <a:gd name="connsiteY3" fmla="*/ 16408170 h 16408170"/>
              <a:gd name="connsiteX4" fmla="*/ 19110960 w 20120610"/>
              <a:gd name="connsiteY4" fmla="*/ 1783080 h 16408170"/>
              <a:gd name="connsiteX5" fmla="*/ 788465 w 20120610"/>
              <a:gd name="connsiteY5" fmla="*/ 1783080 h 16408170"/>
              <a:gd name="connsiteX6" fmla="*/ 788465 w 20120610"/>
              <a:gd name="connsiteY6" fmla="*/ 16408170 h 16408170"/>
              <a:gd name="connsiteX7" fmla="*/ 0 w 20120610"/>
              <a:gd name="connsiteY7" fmla="*/ 16408170 h 164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20610" h="16408170">
                <a:moveTo>
                  <a:pt x="0" y="0"/>
                </a:moveTo>
                <a:lnTo>
                  <a:pt x="20120610" y="0"/>
                </a:lnTo>
                <a:lnTo>
                  <a:pt x="20120610" y="16408170"/>
                </a:lnTo>
                <a:lnTo>
                  <a:pt x="19110960" y="16408170"/>
                </a:lnTo>
                <a:lnTo>
                  <a:pt x="19110960" y="1783080"/>
                </a:lnTo>
                <a:lnTo>
                  <a:pt x="788465" y="1783080"/>
                </a:lnTo>
                <a:lnTo>
                  <a:pt x="788465" y="16408170"/>
                </a:lnTo>
                <a:lnTo>
                  <a:pt x="0" y="16408170"/>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AF33554-E3DB-6644-9AE6-4E04D0AE7BFD}"/>
              </a:ext>
            </a:extLst>
          </p:cNvPr>
          <p:cNvSpPr/>
          <p:nvPr/>
        </p:nvSpPr>
        <p:spPr>
          <a:xfrm>
            <a:off x="1628314" y="2743414"/>
            <a:ext cx="5929765" cy="14250055"/>
          </a:xfrm>
          <a:prstGeom prst="rect">
            <a:avLst/>
          </a:prstGeom>
        </p:spPr>
        <p:txBody>
          <a:bodyPr wrap="none">
            <a:spAutoFit/>
          </a:bodyPr>
          <a:lstStyle/>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Home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About Rheumatoid</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Arthritis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Rheumatoid Arthritis</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&amp; Exercise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Video Library</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Other Resources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Model Developed?</a:t>
            </a:r>
            <a:endParaRPr lang="en-US" sz="4000" dirty="0">
              <a:solidFill>
                <a:schemeClr val="accent1">
                  <a:lumMod val="75000"/>
                </a:schemeClr>
              </a:solidFill>
            </a:endParaRPr>
          </a:p>
          <a:p>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r>
              <a:rPr lang="en-US" sz="40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endParaRPr lang="en-US" sz="40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6" name="Straight Connector 25">
            <a:extLst>
              <a:ext uri="{FF2B5EF4-FFF2-40B4-BE49-F238E27FC236}">
                <a16:creationId xmlns:a16="http://schemas.microsoft.com/office/drawing/2014/main" id="{17DF6BAF-7843-334D-896E-47A5D5828E81}"/>
              </a:ext>
            </a:extLst>
          </p:cNvPr>
          <p:cNvCxnSpPr/>
          <p:nvPr/>
        </p:nvCxnSpPr>
        <p:spPr>
          <a:xfrm>
            <a:off x="8113455" y="2487168"/>
            <a:ext cx="0" cy="11887200"/>
          </a:xfrm>
          <a:prstGeom prst="line">
            <a:avLst/>
          </a:prstGeom>
          <a:ln/>
        </p:spPr>
        <p:style>
          <a:lnRef idx="2">
            <a:schemeClr val="accent1"/>
          </a:lnRef>
          <a:fillRef idx="0">
            <a:schemeClr val="accent1"/>
          </a:fillRef>
          <a:effectRef idx="1">
            <a:schemeClr val="accent1"/>
          </a:effectRef>
          <a:fontRef idx="minor">
            <a:schemeClr val="tx1"/>
          </a:fontRef>
        </p:style>
      </p:cxnSp>
      <p:sp>
        <p:nvSpPr>
          <p:cNvPr id="27" name="Rectangle 26">
            <a:hlinkClick r:id="rId5" action="ppaction://hlinksldjump"/>
            <a:extLst>
              <a:ext uri="{FF2B5EF4-FFF2-40B4-BE49-F238E27FC236}">
                <a16:creationId xmlns:a16="http://schemas.microsoft.com/office/drawing/2014/main" id="{BCEBD0B1-5754-2744-907A-A55F9CAA44CE}"/>
              </a:ext>
            </a:extLst>
          </p:cNvPr>
          <p:cNvSpPr/>
          <p:nvPr/>
        </p:nvSpPr>
        <p:spPr>
          <a:xfrm>
            <a:off x="1628314" y="2743414"/>
            <a:ext cx="5262343" cy="114278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rId6" action="ppaction://hlinksldjump"/>
            <a:extLst>
              <a:ext uri="{FF2B5EF4-FFF2-40B4-BE49-F238E27FC236}">
                <a16:creationId xmlns:a16="http://schemas.microsoft.com/office/drawing/2014/main" id="{A3CDFF93-AA06-BF4E-B7F4-C2BAEE3DB598}"/>
              </a:ext>
            </a:extLst>
          </p:cNvPr>
          <p:cNvSpPr/>
          <p:nvPr/>
        </p:nvSpPr>
        <p:spPr>
          <a:xfrm>
            <a:off x="1673484" y="4427310"/>
            <a:ext cx="5262343"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hlinkClick r:id="rId7" action="ppaction://hlinksldjump"/>
            <a:extLst>
              <a:ext uri="{FF2B5EF4-FFF2-40B4-BE49-F238E27FC236}">
                <a16:creationId xmlns:a16="http://schemas.microsoft.com/office/drawing/2014/main" id="{BAA641C1-53F1-7A4B-AE16-B923C4053DF5}"/>
              </a:ext>
            </a:extLst>
          </p:cNvPr>
          <p:cNvSpPr/>
          <p:nvPr/>
        </p:nvSpPr>
        <p:spPr>
          <a:xfrm>
            <a:off x="1628314" y="8760259"/>
            <a:ext cx="5929765"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hlinkClick r:id="rId8" action="ppaction://hlinksldjump"/>
            <a:extLst>
              <a:ext uri="{FF2B5EF4-FFF2-40B4-BE49-F238E27FC236}">
                <a16:creationId xmlns:a16="http://schemas.microsoft.com/office/drawing/2014/main" id="{C88972AA-A5CE-7142-9782-F7EF1F44B25B}"/>
              </a:ext>
            </a:extLst>
          </p:cNvPr>
          <p:cNvSpPr/>
          <p:nvPr/>
        </p:nvSpPr>
        <p:spPr>
          <a:xfrm>
            <a:off x="1628313" y="10642257"/>
            <a:ext cx="5929765"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9" action="ppaction://hlinksldjump"/>
            <a:extLst>
              <a:ext uri="{FF2B5EF4-FFF2-40B4-BE49-F238E27FC236}">
                <a16:creationId xmlns:a16="http://schemas.microsoft.com/office/drawing/2014/main" id="{9D70A02A-A2E8-6A4B-ABCC-795B6A769DAA}"/>
              </a:ext>
            </a:extLst>
          </p:cNvPr>
          <p:cNvSpPr/>
          <p:nvPr/>
        </p:nvSpPr>
        <p:spPr>
          <a:xfrm>
            <a:off x="1628313" y="12517444"/>
            <a:ext cx="5929765"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10" action="ppaction://hlinksldjump"/>
            <a:extLst>
              <a:ext uri="{FF2B5EF4-FFF2-40B4-BE49-F238E27FC236}">
                <a16:creationId xmlns:a16="http://schemas.microsoft.com/office/drawing/2014/main" id="{149FC076-7945-FD4B-8959-3995F97B226E}"/>
              </a:ext>
            </a:extLst>
          </p:cNvPr>
          <p:cNvSpPr/>
          <p:nvPr/>
        </p:nvSpPr>
        <p:spPr>
          <a:xfrm>
            <a:off x="1628312" y="6590677"/>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51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2000" fill="remove" nodeType="afterEffect">
                                  <p:stCondLst>
                                    <p:cond delay="8000"/>
                                  </p:stCondLst>
                                  <p:childTnLst>
                                    <p:animMotion origin="layout" path="M 4.65172E-6 -3.125E-6 L 0.00642 -0.56894 " pathEditMode="relative" rAng="0" ptsTypes="AA">
                                      <p:cBhvr>
                                        <p:cTn id="6" dur="20000" fill="hold"/>
                                        <p:tgtEl>
                                          <p:spTgt spid="5"/>
                                        </p:tgtEl>
                                        <p:attrNameLst>
                                          <p:attrName>ppt_x</p:attrName>
                                          <p:attrName>ppt_y</p:attrName>
                                        </p:attrNameLst>
                                      </p:cBhvr>
                                      <p:rCtr x="319" y="-284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FB05A8-9DCB-274A-8D6F-D36DFFB883CD}"/>
              </a:ext>
            </a:extLst>
          </p:cNvPr>
          <p:cNvSpPr/>
          <p:nvPr/>
        </p:nvSpPr>
        <p:spPr>
          <a:xfrm>
            <a:off x="0" y="-152170"/>
            <a:ext cx="28898850" cy="1783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9" name="Rectangle 8">
            <a:extLst>
              <a:ext uri="{FF2B5EF4-FFF2-40B4-BE49-F238E27FC236}">
                <a16:creationId xmlns:a16="http://schemas.microsoft.com/office/drawing/2014/main" id="{4CD7B83D-6634-7E42-8B49-C7DC77230506}"/>
              </a:ext>
            </a:extLst>
          </p:cNvPr>
          <p:cNvSpPr/>
          <p:nvPr/>
        </p:nvSpPr>
        <p:spPr>
          <a:xfrm>
            <a:off x="495857" y="631150"/>
            <a:ext cx="7617598"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EXERCISE GUIDANCE</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6" name="Straight Connector 25">
            <a:extLst>
              <a:ext uri="{FF2B5EF4-FFF2-40B4-BE49-F238E27FC236}">
                <a16:creationId xmlns:a16="http://schemas.microsoft.com/office/drawing/2014/main" id="{17DF6BAF-7843-334D-896E-47A5D5828E81}"/>
              </a:ext>
            </a:extLst>
          </p:cNvPr>
          <p:cNvCxnSpPr/>
          <p:nvPr/>
        </p:nvCxnSpPr>
        <p:spPr>
          <a:xfrm>
            <a:off x="8113455" y="2487168"/>
            <a:ext cx="0" cy="11887200"/>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DDD63DA5-6383-3E41-8290-738EFDDDD5FC}"/>
              </a:ext>
            </a:extLst>
          </p:cNvPr>
          <p:cNvSpPr/>
          <p:nvPr/>
        </p:nvSpPr>
        <p:spPr>
          <a:xfrm>
            <a:off x="9739023" y="2667198"/>
            <a:ext cx="21361400" cy="830997"/>
          </a:xfrm>
          <a:prstGeom prst="rect">
            <a:avLst/>
          </a:prstGeom>
        </p:spPr>
        <p:txBody>
          <a:bodyPr wrap="square">
            <a:spAutoFit/>
          </a:bodyPr>
          <a:lstStyle/>
          <a:p>
            <a:r>
              <a:rPr lang="en-US" sz="48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WHY DOES EXERCISE MATTER?</a:t>
            </a:r>
            <a:endParaRPr lang="en-US" sz="48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8" name="Straight Connector 7">
            <a:extLst>
              <a:ext uri="{FF2B5EF4-FFF2-40B4-BE49-F238E27FC236}">
                <a16:creationId xmlns:a16="http://schemas.microsoft.com/office/drawing/2014/main" id="{B455CF76-20D6-5E49-ACCA-8E1F33A600DB}"/>
              </a:ext>
            </a:extLst>
          </p:cNvPr>
          <p:cNvCxnSpPr>
            <a:cxnSpLocks/>
          </p:cNvCxnSpPr>
          <p:nvPr/>
        </p:nvCxnSpPr>
        <p:spPr>
          <a:xfrm>
            <a:off x="9563657" y="3529443"/>
            <a:ext cx="1395356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52D4EA6D-B7AB-164E-9E39-4BDD9AA6BC2A}"/>
              </a:ext>
            </a:extLst>
          </p:cNvPr>
          <p:cNvSpPr txBox="1"/>
          <p:nvPr/>
        </p:nvSpPr>
        <p:spPr>
          <a:xfrm>
            <a:off x="12553919" y="6033775"/>
            <a:ext cx="6103638" cy="1938992"/>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lvl="0" defTabSz="2167402">
              <a:defRPr/>
            </a:pPr>
            <a:r>
              <a:rPr lang="en-US" sz="2400" dirty="0">
                <a:latin typeface="Arial Rounded MT Bold" panose="020F0704030504030204" pitchFamily="34" charset="77"/>
              </a:rPr>
              <a:t>Adults with rheumatoid arthritis have an increased risk of developing heart disease including heart attack and stroke.</a:t>
            </a:r>
            <a:endParaRPr lang="en-US" sz="2400" dirty="0">
              <a:solidFill>
                <a:srgbClr val="C00000"/>
              </a:solidFill>
              <a:latin typeface="Arial Rounded MT Bold" panose="020F0704030504030204" pitchFamily="34" charset="77"/>
            </a:endParaRPr>
          </a:p>
          <a:p>
            <a:pPr lvl="0" defTabSz="2167402">
              <a:defRPr/>
            </a:pPr>
            <a:endParaRPr lang="en-US" sz="2400" dirty="0">
              <a:solidFill>
                <a:srgbClr val="C00000"/>
              </a:solidFill>
              <a:latin typeface="Arial Rounded MT Bold" panose="020F0704030504030204" pitchFamily="34" charset="77"/>
            </a:endParaRPr>
          </a:p>
        </p:txBody>
      </p:sp>
      <p:sp>
        <p:nvSpPr>
          <p:cNvPr id="11" name="TextBox 10">
            <a:extLst>
              <a:ext uri="{FF2B5EF4-FFF2-40B4-BE49-F238E27FC236}">
                <a16:creationId xmlns:a16="http://schemas.microsoft.com/office/drawing/2014/main" id="{E047407A-2A75-2F4E-9FBA-BB862845D1FE}"/>
              </a:ext>
            </a:extLst>
          </p:cNvPr>
          <p:cNvSpPr txBox="1"/>
          <p:nvPr/>
        </p:nvSpPr>
        <p:spPr>
          <a:xfrm>
            <a:off x="20069754" y="5995056"/>
            <a:ext cx="6103638" cy="1938992"/>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lvl="0" defTabSz="2167402">
              <a:defRPr/>
            </a:pPr>
            <a:r>
              <a:rPr lang="en-US" sz="2400" dirty="0">
                <a:latin typeface="Arial Rounded MT Bold" panose="020F0704030504030204" pitchFamily="34" charset="77"/>
              </a:rPr>
              <a:t>Participating in regular physical activity or exercise strengthens your heart, improves lung function, reduces the risk of heart attack, and decreases the risk of developing heart disease. </a:t>
            </a:r>
            <a:endParaRPr lang="en-US" sz="2400" dirty="0">
              <a:solidFill>
                <a:schemeClr val="accent6">
                  <a:lumMod val="75000"/>
                </a:schemeClr>
              </a:solidFill>
              <a:latin typeface="Arial Rounded MT Bold" panose="020F0704030504030204" pitchFamily="34" charset="77"/>
            </a:endParaRPr>
          </a:p>
        </p:txBody>
      </p:sp>
      <p:sp>
        <p:nvSpPr>
          <p:cNvPr id="12" name="TextBox 11">
            <a:extLst>
              <a:ext uri="{FF2B5EF4-FFF2-40B4-BE49-F238E27FC236}">
                <a16:creationId xmlns:a16="http://schemas.microsoft.com/office/drawing/2014/main" id="{8BA49E0C-8542-B04F-9293-9535022904A2}"/>
              </a:ext>
            </a:extLst>
          </p:cNvPr>
          <p:cNvSpPr txBox="1"/>
          <p:nvPr/>
        </p:nvSpPr>
        <p:spPr>
          <a:xfrm>
            <a:off x="12553919" y="8567805"/>
            <a:ext cx="6130667" cy="2308324"/>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lvl="0" defTabSz="2167402">
              <a:defRPr/>
            </a:pPr>
            <a:r>
              <a:rPr lang="en-US" sz="2400" dirty="0">
                <a:solidFill>
                  <a:schemeClr val="tx1"/>
                </a:solidFill>
                <a:latin typeface="Arial Rounded MT Bold" panose="020F0704030504030204" pitchFamily="34" charset="77"/>
              </a:rPr>
              <a:t>Rheumatoid arthritis can increase your risk for conditions such as insulin resistance, high blood pressure, high blood glucose, and obesity. All of these conditions can lead to increased risk of heart disease.</a:t>
            </a:r>
          </a:p>
        </p:txBody>
      </p:sp>
      <p:sp>
        <p:nvSpPr>
          <p:cNvPr id="13" name="TextBox 12">
            <a:extLst>
              <a:ext uri="{FF2B5EF4-FFF2-40B4-BE49-F238E27FC236}">
                <a16:creationId xmlns:a16="http://schemas.microsoft.com/office/drawing/2014/main" id="{4752CECB-0086-014E-9C53-59021AD9D4FE}"/>
              </a:ext>
            </a:extLst>
          </p:cNvPr>
          <p:cNvSpPr txBox="1"/>
          <p:nvPr/>
        </p:nvSpPr>
        <p:spPr>
          <a:xfrm>
            <a:off x="20069754" y="8567805"/>
            <a:ext cx="6103638" cy="2308324"/>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lvl="0" defTabSz="2167402">
              <a:defRPr/>
            </a:pPr>
            <a:r>
              <a:rPr lang="en-US" sz="2400" dirty="0">
                <a:solidFill>
                  <a:schemeClr val="tx1"/>
                </a:solidFill>
                <a:latin typeface="Arial Rounded MT Bold" panose="020F0704030504030204" pitchFamily="34" charset="77"/>
              </a:rPr>
              <a:t>Participating in regular physical activity and exercise can lower blood glucose and blood pressure, and decrease insulin resistance. It can also promote weight loss and prevent weight gain.</a:t>
            </a:r>
          </a:p>
          <a:p>
            <a:pPr lvl="0" defTabSz="2167402">
              <a:defRPr/>
            </a:pPr>
            <a:endParaRPr lang="en-US" sz="2400" dirty="0">
              <a:solidFill>
                <a:schemeClr val="tx1"/>
              </a:solidFill>
              <a:latin typeface="Arial Rounded MT Bold" panose="020F0704030504030204" pitchFamily="34" charset="77"/>
            </a:endParaRPr>
          </a:p>
        </p:txBody>
      </p:sp>
      <p:pic>
        <p:nvPicPr>
          <p:cNvPr id="14" name="Picture 13">
            <a:extLst>
              <a:ext uri="{FF2B5EF4-FFF2-40B4-BE49-F238E27FC236}">
                <a16:creationId xmlns:a16="http://schemas.microsoft.com/office/drawing/2014/main" id="{C5C2D98E-17C2-9545-B19A-189E5EAE018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9076" t="13965" r="15501" b="12577"/>
          <a:stretch/>
        </p:blipFill>
        <p:spPr>
          <a:xfrm>
            <a:off x="11074544" y="6401055"/>
            <a:ext cx="1365322" cy="1532993"/>
          </a:xfrm>
          <a:prstGeom prst="rect">
            <a:avLst/>
          </a:prstGeom>
        </p:spPr>
      </p:pic>
      <p:sp>
        <p:nvSpPr>
          <p:cNvPr id="15" name="TextBox 14">
            <a:extLst>
              <a:ext uri="{FF2B5EF4-FFF2-40B4-BE49-F238E27FC236}">
                <a16:creationId xmlns:a16="http://schemas.microsoft.com/office/drawing/2014/main" id="{A0E43C46-7B8D-F044-92E4-C4B149780A1B}"/>
              </a:ext>
            </a:extLst>
          </p:cNvPr>
          <p:cNvSpPr txBox="1"/>
          <p:nvPr/>
        </p:nvSpPr>
        <p:spPr>
          <a:xfrm>
            <a:off x="9739023" y="5995056"/>
            <a:ext cx="2108798" cy="1077218"/>
          </a:xfrm>
          <a:prstGeom prst="rect">
            <a:avLst/>
          </a:prstGeom>
          <a:noFill/>
        </p:spPr>
        <p:txBody>
          <a:bodyPr wrap="square" rtlCol="0">
            <a:spAutoFit/>
          </a:bodyPr>
          <a:lstStyle/>
          <a:p>
            <a:r>
              <a:rPr lang="en-US" sz="3200" b="1" dirty="0">
                <a:latin typeface="Arial Rounded MT Bold" panose="020F0704030504030204" pitchFamily="34" charset="77"/>
              </a:rPr>
              <a:t>HEART &amp; LUNGS</a:t>
            </a:r>
          </a:p>
        </p:txBody>
      </p:sp>
      <p:pic>
        <p:nvPicPr>
          <p:cNvPr id="16" name="Picture 15">
            <a:extLst>
              <a:ext uri="{FF2B5EF4-FFF2-40B4-BE49-F238E27FC236}">
                <a16:creationId xmlns:a16="http://schemas.microsoft.com/office/drawing/2014/main" id="{920BDD93-BE87-1E4C-888E-28782EF0436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778" b="98222" l="889" r="98667">
                        <a14:foregroundMark x1="26667" y1="21778" x2="26667" y2="21778"/>
                      </a14:backgroundRemoval>
                    </a14:imgEffect>
                  </a14:imgLayer>
                </a14:imgProps>
              </a:ext>
            </a:extLst>
          </a:blip>
          <a:stretch>
            <a:fillRect/>
          </a:stretch>
        </p:blipFill>
        <p:spPr>
          <a:xfrm>
            <a:off x="11058672" y="9564139"/>
            <a:ext cx="1422400" cy="1422400"/>
          </a:xfrm>
          <a:prstGeom prst="rect">
            <a:avLst/>
          </a:prstGeom>
        </p:spPr>
      </p:pic>
      <p:sp>
        <p:nvSpPr>
          <p:cNvPr id="17" name="TextBox 16">
            <a:extLst>
              <a:ext uri="{FF2B5EF4-FFF2-40B4-BE49-F238E27FC236}">
                <a16:creationId xmlns:a16="http://schemas.microsoft.com/office/drawing/2014/main" id="{21035DB7-E540-7042-ADA8-24F2B964420E}"/>
              </a:ext>
            </a:extLst>
          </p:cNvPr>
          <p:cNvSpPr txBox="1"/>
          <p:nvPr/>
        </p:nvSpPr>
        <p:spPr>
          <a:xfrm>
            <a:off x="9563657" y="8611054"/>
            <a:ext cx="2791459" cy="1077218"/>
          </a:xfrm>
          <a:prstGeom prst="rect">
            <a:avLst/>
          </a:prstGeom>
          <a:noFill/>
        </p:spPr>
        <p:txBody>
          <a:bodyPr wrap="square" rtlCol="0">
            <a:spAutoFit/>
          </a:bodyPr>
          <a:lstStyle/>
          <a:p>
            <a:r>
              <a:rPr lang="en-US" sz="3200" b="1" dirty="0">
                <a:latin typeface="Arial Rounded MT Bold" panose="020F0704030504030204" pitchFamily="34" charset="77"/>
              </a:rPr>
              <a:t>METABOLIC SYSTEM</a:t>
            </a:r>
          </a:p>
        </p:txBody>
      </p:sp>
      <p:sp>
        <p:nvSpPr>
          <p:cNvPr id="18" name="TextBox 17">
            <a:extLst>
              <a:ext uri="{FF2B5EF4-FFF2-40B4-BE49-F238E27FC236}">
                <a16:creationId xmlns:a16="http://schemas.microsoft.com/office/drawing/2014/main" id="{EABA5B68-3C87-4642-9B8E-30BE24C0BDC2}"/>
              </a:ext>
            </a:extLst>
          </p:cNvPr>
          <p:cNvSpPr txBox="1"/>
          <p:nvPr/>
        </p:nvSpPr>
        <p:spPr>
          <a:xfrm>
            <a:off x="12583161" y="11555001"/>
            <a:ext cx="6130667" cy="2308324"/>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lvl="0" defTabSz="2167402">
              <a:defRPr/>
            </a:pPr>
            <a:r>
              <a:rPr lang="en-US" sz="2400" dirty="0">
                <a:latin typeface="Arial Rounded MT Bold" panose="020F0704030504030204" pitchFamily="34" charset="77"/>
              </a:rPr>
              <a:t>Long-term use of common medications used to treat rheumatoid arthritis can lead to loss of bone density, resulting in weaker and brittle bones. This is a condition known as osteoporosis, which increases your risk of fracture. </a:t>
            </a:r>
            <a:endParaRPr lang="en-US" sz="2400" dirty="0">
              <a:solidFill>
                <a:schemeClr val="tx1"/>
              </a:solidFill>
              <a:latin typeface="Arial Rounded MT Bold" panose="020F0704030504030204" pitchFamily="34" charset="77"/>
            </a:endParaRPr>
          </a:p>
        </p:txBody>
      </p:sp>
      <p:sp>
        <p:nvSpPr>
          <p:cNvPr id="19" name="TextBox 18">
            <a:extLst>
              <a:ext uri="{FF2B5EF4-FFF2-40B4-BE49-F238E27FC236}">
                <a16:creationId xmlns:a16="http://schemas.microsoft.com/office/drawing/2014/main" id="{4E56F5BC-BF04-C343-97B4-3FBEA953A1A5}"/>
              </a:ext>
            </a:extLst>
          </p:cNvPr>
          <p:cNvSpPr txBox="1"/>
          <p:nvPr/>
        </p:nvSpPr>
        <p:spPr>
          <a:xfrm>
            <a:off x="20069754" y="11555001"/>
            <a:ext cx="6103638" cy="2308324"/>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defTabSz="2167402">
              <a:defRPr/>
            </a:pPr>
            <a:r>
              <a:rPr lang="en-US" sz="2400" dirty="0">
                <a:latin typeface="Arial Rounded MT Bold" panose="020F0704030504030204" pitchFamily="34" charset="77"/>
              </a:rPr>
              <a:t>Weight-bearing exercise can prevent bone density loss. It may even improve your bone density!</a:t>
            </a:r>
          </a:p>
          <a:p>
            <a:pPr defTabSz="2167402">
              <a:defRPr/>
            </a:pPr>
            <a:endParaRPr lang="en-US" sz="2400" dirty="0">
              <a:solidFill>
                <a:schemeClr val="tx1"/>
              </a:solidFill>
              <a:latin typeface="Arial Rounded MT Bold" panose="020F0704030504030204" pitchFamily="34" charset="77"/>
            </a:endParaRPr>
          </a:p>
          <a:p>
            <a:pPr defTabSz="2167402">
              <a:defRPr/>
            </a:pPr>
            <a:endParaRPr lang="en-US" sz="2400" dirty="0">
              <a:solidFill>
                <a:schemeClr val="tx1"/>
              </a:solidFill>
              <a:latin typeface="Arial Rounded MT Bold" panose="020F0704030504030204" pitchFamily="34" charset="77"/>
            </a:endParaRPr>
          </a:p>
          <a:p>
            <a:pPr defTabSz="2167402">
              <a:defRPr/>
            </a:pPr>
            <a:endParaRPr lang="en-US" sz="2400" dirty="0">
              <a:solidFill>
                <a:schemeClr val="tx1"/>
              </a:solidFill>
              <a:latin typeface="Arial Rounded MT Bold" panose="020F0704030504030204" pitchFamily="34" charset="77"/>
            </a:endParaRPr>
          </a:p>
        </p:txBody>
      </p:sp>
      <p:pic>
        <p:nvPicPr>
          <p:cNvPr id="20" name="Picture 19">
            <a:extLst>
              <a:ext uri="{FF2B5EF4-FFF2-40B4-BE49-F238E27FC236}">
                <a16:creationId xmlns:a16="http://schemas.microsoft.com/office/drawing/2014/main" id="{5B9C63B5-5BA5-294A-8086-4D9345F97A2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0" b="99556" l="9778" r="89778">
                        <a14:foregroundMark x1="87111" y1="52444" x2="67111" y2="50222"/>
                      </a14:backgroundRemoval>
                    </a14:imgEffect>
                  </a14:imgLayer>
                </a14:imgProps>
              </a:ext>
            </a:extLst>
          </a:blip>
          <a:srcRect l="33075" r="34720"/>
          <a:stretch/>
        </p:blipFill>
        <p:spPr>
          <a:xfrm rot="1304364">
            <a:off x="10023961" y="11560751"/>
            <a:ext cx="802807" cy="2111755"/>
          </a:xfrm>
          <a:prstGeom prst="rect">
            <a:avLst/>
          </a:prstGeom>
        </p:spPr>
      </p:pic>
      <p:sp>
        <p:nvSpPr>
          <p:cNvPr id="22" name="TextBox 21">
            <a:extLst>
              <a:ext uri="{FF2B5EF4-FFF2-40B4-BE49-F238E27FC236}">
                <a16:creationId xmlns:a16="http://schemas.microsoft.com/office/drawing/2014/main" id="{067DFB16-1F51-584C-9916-9CB8E0ADE69E}"/>
              </a:ext>
            </a:extLst>
          </p:cNvPr>
          <p:cNvSpPr txBox="1"/>
          <p:nvPr/>
        </p:nvSpPr>
        <p:spPr>
          <a:xfrm>
            <a:off x="10721132" y="12324242"/>
            <a:ext cx="2791459" cy="584775"/>
          </a:xfrm>
          <a:prstGeom prst="rect">
            <a:avLst/>
          </a:prstGeom>
          <a:noFill/>
        </p:spPr>
        <p:txBody>
          <a:bodyPr wrap="square" rtlCol="0">
            <a:spAutoFit/>
          </a:bodyPr>
          <a:lstStyle/>
          <a:p>
            <a:r>
              <a:rPr lang="en-US" sz="3200" b="1" dirty="0">
                <a:latin typeface="Arial Rounded MT Bold" panose="020F0704030504030204" pitchFamily="34" charset="77"/>
              </a:rPr>
              <a:t>BONES</a:t>
            </a:r>
          </a:p>
        </p:txBody>
      </p:sp>
      <p:pic>
        <p:nvPicPr>
          <p:cNvPr id="23" name="Picture 22">
            <a:extLst>
              <a:ext uri="{FF2B5EF4-FFF2-40B4-BE49-F238E27FC236}">
                <a16:creationId xmlns:a16="http://schemas.microsoft.com/office/drawing/2014/main" id="{804C06AA-635D-4E47-8260-E455451C33B6}"/>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8455" b="71245" l="34722" r="48148">
                        <a14:foregroundMark x1="44907" y1="26609" x2="43056" y2="25751"/>
                        <a14:foregroundMark x1="42130" y1="27897" x2="41204" y2="26609"/>
                      </a14:backgroundRemoval>
                    </a14:imgEffect>
                  </a14:imgLayer>
                </a14:imgProps>
              </a:ext>
            </a:extLst>
          </a:blip>
          <a:srcRect l="33710" t="19150" r="49713" b="29783"/>
          <a:stretch/>
        </p:blipFill>
        <p:spPr>
          <a:xfrm rot="583504">
            <a:off x="11563373" y="14099352"/>
            <a:ext cx="645275" cy="2135124"/>
          </a:xfrm>
          <a:prstGeom prst="rect">
            <a:avLst/>
          </a:prstGeom>
        </p:spPr>
      </p:pic>
      <p:sp>
        <p:nvSpPr>
          <p:cNvPr id="24" name="TextBox 23">
            <a:extLst>
              <a:ext uri="{FF2B5EF4-FFF2-40B4-BE49-F238E27FC236}">
                <a16:creationId xmlns:a16="http://schemas.microsoft.com/office/drawing/2014/main" id="{73D5787A-E94E-414D-8692-536C990400F3}"/>
              </a:ext>
            </a:extLst>
          </p:cNvPr>
          <p:cNvSpPr txBox="1"/>
          <p:nvPr/>
        </p:nvSpPr>
        <p:spPr>
          <a:xfrm>
            <a:off x="12583161" y="14382084"/>
            <a:ext cx="6130667" cy="156966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latin typeface="Arial Rounded MT Bold" panose="020F0704030504030204" pitchFamily="34" charset="77"/>
                <a:cs typeface="Arial" panose="020B0604020202020204" pitchFamily="34" charset="0"/>
              </a:rPr>
              <a:t>Adults with rheumatoid arthritis are at increased risk of developing sarcopenia, a condition that causes a loss of muscle mass and strength.</a:t>
            </a:r>
            <a:endParaRPr lang="en-US" dirty="0"/>
          </a:p>
        </p:txBody>
      </p:sp>
      <p:sp>
        <p:nvSpPr>
          <p:cNvPr id="25" name="TextBox 24">
            <a:extLst>
              <a:ext uri="{FF2B5EF4-FFF2-40B4-BE49-F238E27FC236}">
                <a16:creationId xmlns:a16="http://schemas.microsoft.com/office/drawing/2014/main" id="{E59086A0-7AC6-DB4D-A958-C034363061F5}"/>
              </a:ext>
            </a:extLst>
          </p:cNvPr>
          <p:cNvSpPr txBox="1"/>
          <p:nvPr/>
        </p:nvSpPr>
        <p:spPr>
          <a:xfrm>
            <a:off x="20069754" y="14382084"/>
            <a:ext cx="6103638" cy="156966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defTabSz="2167402">
              <a:defRPr/>
            </a:pPr>
            <a:r>
              <a:rPr lang="en-US" sz="2400" dirty="0">
                <a:latin typeface="Arial Rounded MT Bold" panose="020F0704030504030204" pitchFamily="34" charset="77"/>
              </a:rPr>
              <a:t>A combination of aerobic and strength exercise can increase muscle strength, muscle mass, and physical function.</a:t>
            </a:r>
            <a:endParaRPr lang="en-US" sz="2400" dirty="0">
              <a:solidFill>
                <a:schemeClr val="tx1"/>
              </a:solidFill>
              <a:latin typeface="Arial Rounded MT Bold" panose="020F0704030504030204" pitchFamily="34" charset="77"/>
            </a:endParaRPr>
          </a:p>
          <a:p>
            <a:pPr defTabSz="2167402">
              <a:defRPr/>
            </a:pPr>
            <a:endParaRPr lang="en-US" sz="2400" dirty="0">
              <a:solidFill>
                <a:schemeClr val="tx1"/>
              </a:solidFill>
              <a:latin typeface="Arial Rounded MT Bold" panose="020F0704030504030204" pitchFamily="34" charset="77"/>
            </a:endParaRPr>
          </a:p>
        </p:txBody>
      </p:sp>
      <p:sp>
        <p:nvSpPr>
          <p:cNvPr id="27" name="TextBox 26">
            <a:extLst>
              <a:ext uri="{FF2B5EF4-FFF2-40B4-BE49-F238E27FC236}">
                <a16:creationId xmlns:a16="http://schemas.microsoft.com/office/drawing/2014/main" id="{CEC2AA55-CD9A-7642-9D45-2D36A9B74DBE}"/>
              </a:ext>
            </a:extLst>
          </p:cNvPr>
          <p:cNvSpPr txBox="1"/>
          <p:nvPr/>
        </p:nvSpPr>
        <p:spPr>
          <a:xfrm>
            <a:off x="9563657" y="14604873"/>
            <a:ext cx="2791459" cy="584775"/>
          </a:xfrm>
          <a:prstGeom prst="rect">
            <a:avLst/>
          </a:prstGeom>
          <a:noFill/>
        </p:spPr>
        <p:txBody>
          <a:bodyPr wrap="square" rtlCol="0">
            <a:spAutoFit/>
          </a:bodyPr>
          <a:lstStyle/>
          <a:p>
            <a:r>
              <a:rPr lang="en-US" sz="3200" b="1" dirty="0">
                <a:latin typeface="Arial Rounded MT Bold" panose="020F0704030504030204" pitchFamily="34" charset="77"/>
              </a:rPr>
              <a:t>MUSCLES</a:t>
            </a:r>
          </a:p>
        </p:txBody>
      </p:sp>
      <p:sp>
        <p:nvSpPr>
          <p:cNvPr id="28" name="Right Arrow 27">
            <a:extLst>
              <a:ext uri="{FF2B5EF4-FFF2-40B4-BE49-F238E27FC236}">
                <a16:creationId xmlns:a16="http://schemas.microsoft.com/office/drawing/2014/main" id="{C242EAC9-8B11-FB4C-8F0F-95251FC33D90}"/>
              </a:ext>
            </a:extLst>
          </p:cNvPr>
          <p:cNvSpPr/>
          <p:nvPr/>
        </p:nvSpPr>
        <p:spPr>
          <a:xfrm>
            <a:off x="19049445" y="6533665"/>
            <a:ext cx="647700" cy="822144"/>
          </a:xfrm>
          <a:prstGeom prst="rightArrow">
            <a:avLst/>
          </a:prstGeom>
          <a:solidFill>
            <a:srgbClr val="8EA9DC"/>
          </a:solidFill>
          <a:ln>
            <a:solidFill>
              <a:srgbClr val="8EA9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a:extLst>
              <a:ext uri="{FF2B5EF4-FFF2-40B4-BE49-F238E27FC236}">
                <a16:creationId xmlns:a16="http://schemas.microsoft.com/office/drawing/2014/main" id="{2D4E5DF5-783B-FF44-B55D-86C1A45ECED6}"/>
              </a:ext>
            </a:extLst>
          </p:cNvPr>
          <p:cNvSpPr/>
          <p:nvPr/>
        </p:nvSpPr>
        <p:spPr>
          <a:xfrm>
            <a:off x="19124615" y="9310895"/>
            <a:ext cx="647700" cy="822144"/>
          </a:xfrm>
          <a:prstGeom prst="rightArrow">
            <a:avLst/>
          </a:prstGeom>
          <a:solidFill>
            <a:srgbClr val="8EA9DC"/>
          </a:solidFill>
          <a:ln>
            <a:solidFill>
              <a:srgbClr val="8EA9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a16="http://schemas.microsoft.com/office/drawing/2014/main" id="{39D6ADC0-D412-5B46-8C4F-B5C6717A9B85}"/>
              </a:ext>
            </a:extLst>
          </p:cNvPr>
          <p:cNvSpPr/>
          <p:nvPr/>
        </p:nvSpPr>
        <p:spPr>
          <a:xfrm>
            <a:off x="19082281" y="12205556"/>
            <a:ext cx="647700" cy="822144"/>
          </a:xfrm>
          <a:prstGeom prst="rightArrow">
            <a:avLst/>
          </a:prstGeom>
          <a:solidFill>
            <a:srgbClr val="8EA9DC"/>
          </a:solidFill>
          <a:ln>
            <a:solidFill>
              <a:srgbClr val="8EA9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a:extLst>
              <a:ext uri="{FF2B5EF4-FFF2-40B4-BE49-F238E27FC236}">
                <a16:creationId xmlns:a16="http://schemas.microsoft.com/office/drawing/2014/main" id="{59061452-556C-B64E-B6D0-24AAB34E05AC}"/>
              </a:ext>
            </a:extLst>
          </p:cNvPr>
          <p:cNvSpPr/>
          <p:nvPr/>
        </p:nvSpPr>
        <p:spPr>
          <a:xfrm>
            <a:off x="19082281" y="14755842"/>
            <a:ext cx="647700" cy="822144"/>
          </a:xfrm>
          <a:prstGeom prst="rightArrow">
            <a:avLst/>
          </a:prstGeom>
          <a:solidFill>
            <a:srgbClr val="8EA9DC"/>
          </a:solidFill>
          <a:ln>
            <a:solidFill>
              <a:srgbClr val="8EA9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FA4FC2D-6CC2-954C-87C9-41C59E5CA1FE}"/>
              </a:ext>
            </a:extLst>
          </p:cNvPr>
          <p:cNvSpPr txBox="1"/>
          <p:nvPr/>
        </p:nvSpPr>
        <p:spPr>
          <a:xfrm>
            <a:off x="12849606" y="5322853"/>
            <a:ext cx="6596366" cy="584775"/>
          </a:xfrm>
          <a:prstGeom prst="rect">
            <a:avLst/>
          </a:prstGeom>
          <a:noFill/>
        </p:spPr>
        <p:txBody>
          <a:bodyPr wrap="square" rtlCol="0">
            <a:spAutoFit/>
          </a:bodyPr>
          <a:lstStyle/>
          <a:p>
            <a:r>
              <a:rPr lang="en-US" sz="3200" b="1" dirty="0">
                <a:latin typeface="Arial Rounded MT Bold" panose="020F0704030504030204" pitchFamily="34" charset="77"/>
              </a:rPr>
              <a:t>HOW RA IMPACTS HEALTH</a:t>
            </a:r>
          </a:p>
        </p:txBody>
      </p:sp>
      <p:sp>
        <p:nvSpPr>
          <p:cNvPr id="33" name="TextBox 32">
            <a:extLst>
              <a:ext uri="{FF2B5EF4-FFF2-40B4-BE49-F238E27FC236}">
                <a16:creationId xmlns:a16="http://schemas.microsoft.com/office/drawing/2014/main" id="{60E1D911-9C95-1044-B581-EA1E3293F8D1}"/>
              </a:ext>
            </a:extLst>
          </p:cNvPr>
          <p:cNvSpPr txBox="1"/>
          <p:nvPr/>
        </p:nvSpPr>
        <p:spPr>
          <a:xfrm>
            <a:off x="20632923" y="5252038"/>
            <a:ext cx="7193329" cy="584775"/>
          </a:xfrm>
          <a:prstGeom prst="rect">
            <a:avLst/>
          </a:prstGeom>
          <a:noFill/>
        </p:spPr>
        <p:txBody>
          <a:bodyPr wrap="square" rtlCol="0">
            <a:spAutoFit/>
          </a:bodyPr>
          <a:lstStyle/>
          <a:p>
            <a:r>
              <a:rPr lang="en-US" sz="3200" b="1" dirty="0">
                <a:latin typeface="Arial Rounded MT Bold" panose="020F0704030504030204" pitchFamily="34" charset="77"/>
              </a:rPr>
              <a:t>EXERCISE CAN HELP!</a:t>
            </a:r>
          </a:p>
        </p:txBody>
      </p:sp>
      <p:sp>
        <p:nvSpPr>
          <p:cNvPr id="34" name="Rectangle 33">
            <a:extLst>
              <a:ext uri="{FF2B5EF4-FFF2-40B4-BE49-F238E27FC236}">
                <a16:creationId xmlns:a16="http://schemas.microsoft.com/office/drawing/2014/main" id="{07071859-51EF-7D43-B44F-200750E0CD06}"/>
              </a:ext>
            </a:extLst>
          </p:cNvPr>
          <p:cNvSpPr/>
          <p:nvPr/>
        </p:nvSpPr>
        <p:spPr>
          <a:xfrm>
            <a:off x="1628314" y="2743414"/>
            <a:ext cx="6485141" cy="17204710"/>
          </a:xfrm>
          <a:prstGeom prst="rect">
            <a:avLst/>
          </a:prstGeom>
        </p:spPr>
        <p:txBody>
          <a:bodyPr wrap="square">
            <a:spAutoFit/>
          </a:bodyPr>
          <a:lstStyle/>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Home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About Rheumatoid</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Arthritis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Rheumatoid Arthritis</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&amp; Exercise</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r>
              <a:rPr lang="en-US" sz="38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*Why does it matter?</a:t>
            </a:r>
          </a:p>
          <a:p>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*Exercise Introduction</a:t>
            </a:r>
          </a:p>
          <a:p>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*Recommendations</a:t>
            </a:r>
          </a:p>
          <a:p>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*See a Provider</a:t>
            </a:r>
          </a:p>
          <a:p>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*Definitions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Video Library</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Other Resources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Model Developed?</a:t>
            </a:r>
            <a:endParaRPr lang="en-US" sz="4000" dirty="0">
              <a:solidFill>
                <a:schemeClr val="accent1">
                  <a:lumMod val="75000"/>
                </a:schemeClr>
              </a:solidFill>
            </a:endParaRPr>
          </a:p>
          <a:p>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r>
              <a:rPr lang="en-US" sz="40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endParaRPr lang="en-US" sz="4000" dirty="0">
              <a:ln w="0"/>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35" name="Rectangle 34">
            <a:hlinkClick r:id="rId11" action="ppaction://hlinksldjump"/>
            <a:extLst>
              <a:ext uri="{FF2B5EF4-FFF2-40B4-BE49-F238E27FC236}">
                <a16:creationId xmlns:a16="http://schemas.microsoft.com/office/drawing/2014/main" id="{F16D4EFC-4F91-194E-A4E6-3FE99823D016}"/>
              </a:ext>
            </a:extLst>
          </p:cNvPr>
          <p:cNvSpPr/>
          <p:nvPr/>
        </p:nvSpPr>
        <p:spPr>
          <a:xfrm>
            <a:off x="1628314" y="2743414"/>
            <a:ext cx="5262343" cy="114278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hlinkClick r:id="rId12" action="ppaction://hlinksldjump"/>
            <a:extLst>
              <a:ext uri="{FF2B5EF4-FFF2-40B4-BE49-F238E27FC236}">
                <a16:creationId xmlns:a16="http://schemas.microsoft.com/office/drawing/2014/main" id="{1A93D48D-9130-BF4C-A352-095D3DB9EC33}"/>
              </a:ext>
            </a:extLst>
          </p:cNvPr>
          <p:cNvSpPr/>
          <p:nvPr/>
        </p:nvSpPr>
        <p:spPr>
          <a:xfrm>
            <a:off x="1673484" y="4427310"/>
            <a:ext cx="5262343"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hlinkClick r:id="rId13" action="ppaction://hlinksldjump"/>
            <a:extLst>
              <a:ext uri="{FF2B5EF4-FFF2-40B4-BE49-F238E27FC236}">
                <a16:creationId xmlns:a16="http://schemas.microsoft.com/office/drawing/2014/main" id="{BBBBC95C-A976-6B44-B84C-079B830B972F}"/>
              </a:ext>
            </a:extLst>
          </p:cNvPr>
          <p:cNvSpPr/>
          <p:nvPr/>
        </p:nvSpPr>
        <p:spPr>
          <a:xfrm>
            <a:off x="1628311" y="11746866"/>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hlinkClick r:id="rId14" action="ppaction://hlinksldjump"/>
            <a:extLst>
              <a:ext uri="{FF2B5EF4-FFF2-40B4-BE49-F238E27FC236}">
                <a16:creationId xmlns:a16="http://schemas.microsoft.com/office/drawing/2014/main" id="{561F61D8-0BDF-984D-B3F7-001642D2135A}"/>
              </a:ext>
            </a:extLst>
          </p:cNvPr>
          <p:cNvSpPr/>
          <p:nvPr/>
        </p:nvSpPr>
        <p:spPr>
          <a:xfrm>
            <a:off x="1628310" y="13544181"/>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hlinkClick r:id="rId15" action="ppaction://hlinksldjump"/>
            <a:extLst>
              <a:ext uri="{FF2B5EF4-FFF2-40B4-BE49-F238E27FC236}">
                <a16:creationId xmlns:a16="http://schemas.microsoft.com/office/drawing/2014/main" id="{E3259FC7-6F9E-FF44-88D1-1030E78B4AE8}"/>
              </a:ext>
            </a:extLst>
          </p:cNvPr>
          <p:cNvSpPr/>
          <p:nvPr/>
        </p:nvSpPr>
        <p:spPr>
          <a:xfrm>
            <a:off x="1628309" y="15558688"/>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hlinkClick r:id="rId16" action="ppaction://hlinksldjump"/>
            <a:extLst>
              <a:ext uri="{FF2B5EF4-FFF2-40B4-BE49-F238E27FC236}">
                <a16:creationId xmlns:a16="http://schemas.microsoft.com/office/drawing/2014/main" id="{AFBE4523-BCFB-A745-83EA-FA5C7872593B}"/>
              </a:ext>
            </a:extLst>
          </p:cNvPr>
          <p:cNvSpPr/>
          <p:nvPr/>
        </p:nvSpPr>
        <p:spPr>
          <a:xfrm>
            <a:off x="1628312" y="6590677"/>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hlinkClick r:id="rId16" action="ppaction://hlinksldjump"/>
            <a:extLst>
              <a:ext uri="{FF2B5EF4-FFF2-40B4-BE49-F238E27FC236}">
                <a16:creationId xmlns:a16="http://schemas.microsoft.com/office/drawing/2014/main" id="{221AF018-6EF5-FC4F-B82C-90B90D1DFBBF}"/>
              </a:ext>
            </a:extLst>
          </p:cNvPr>
          <p:cNvSpPr/>
          <p:nvPr/>
        </p:nvSpPr>
        <p:spPr>
          <a:xfrm>
            <a:off x="2516399" y="7957266"/>
            <a:ext cx="5442856" cy="57560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hlinkClick r:id="rId17" action="ppaction://hlinksldjump"/>
            <a:extLst>
              <a:ext uri="{FF2B5EF4-FFF2-40B4-BE49-F238E27FC236}">
                <a16:creationId xmlns:a16="http://schemas.microsoft.com/office/drawing/2014/main" id="{09B13B18-07CD-7746-9A9D-EFB94C7F3577}"/>
              </a:ext>
            </a:extLst>
          </p:cNvPr>
          <p:cNvSpPr/>
          <p:nvPr/>
        </p:nvSpPr>
        <p:spPr>
          <a:xfrm>
            <a:off x="2516399" y="8605184"/>
            <a:ext cx="5442856" cy="5594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hlinkClick r:id="rId18" action="ppaction://hlinksldjump"/>
            <a:extLst>
              <a:ext uri="{FF2B5EF4-FFF2-40B4-BE49-F238E27FC236}">
                <a16:creationId xmlns:a16="http://schemas.microsoft.com/office/drawing/2014/main" id="{30D6633E-D3BA-F344-A208-154239B1AB85}"/>
              </a:ext>
            </a:extLst>
          </p:cNvPr>
          <p:cNvSpPr/>
          <p:nvPr/>
        </p:nvSpPr>
        <p:spPr>
          <a:xfrm>
            <a:off x="2516399" y="9204289"/>
            <a:ext cx="5442856" cy="5594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hlinkClick r:id="rId19" action="ppaction://hlinksldjump"/>
            <a:extLst>
              <a:ext uri="{FF2B5EF4-FFF2-40B4-BE49-F238E27FC236}">
                <a16:creationId xmlns:a16="http://schemas.microsoft.com/office/drawing/2014/main" id="{A3E2C054-39E7-3D4E-807A-5BEDCC78E4AA}"/>
              </a:ext>
            </a:extLst>
          </p:cNvPr>
          <p:cNvSpPr/>
          <p:nvPr/>
        </p:nvSpPr>
        <p:spPr>
          <a:xfrm>
            <a:off x="2516399" y="9803394"/>
            <a:ext cx="5442856" cy="5594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hlinkClick r:id="rId20" action="ppaction://hlinksldjump"/>
            <a:extLst>
              <a:ext uri="{FF2B5EF4-FFF2-40B4-BE49-F238E27FC236}">
                <a16:creationId xmlns:a16="http://schemas.microsoft.com/office/drawing/2014/main" id="{84CC958B-4C8D-8742-8AFE-7602293D2B3A}"/>
              </a:ext>
            </a:extLst>
          </p:cNvPr>
          <p:cNvSpPr/>
          <p:nvPr/>
        </p:nvSpPr>
        <p:spPr>
          <a:xfrm>
            <a:off x="2516399" y="10402499"/>
            <a:ext cx="5442856" cy="5594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0D2DD9C-E5F1-2644-8A77-074426C5CBFD}"/>
              </a:ext>
            </a:extLst>
          </p:cNvPr>
          <p:cNvSpPr txBox="1"/>
          <p:nvPr/>
        </p:nvSpPr>
        <p:spPr>
          <a:xfrm>
            <a:off x="9563657" y="4213607"/>
            <a:ext cx="18056603" cy="553998"/>
          </a:xfrm>
          <a:prstGeom prst="rect">
            <a:avLst/>
          </a:prstGeom>
          <a:noFill/>
        </p:spPr>
        <p:txBody>
          <a:bodyPr wrap="square" rtlCol="0">
            <a:spAutoFit/>
          </a:bodyPr>
          <a:lstStyle/>
          <a:p>
            <a:r>
              <a:rPr lang="en-US" sz="3000" dirty="0">
                <a:latin typeface="Arial Rounded MT Bold" panose="020F0704030504030204" pitchFamily="34" charset="77"/>
              </a:rPr>
              <a:t>Exercise is good for your overall health, but can also help manage your RA symptoms!</a:t>
            </a:r>
          </a:p>
        </p:txBody>
      </p:sp>
    </p:spTree>
    <p:extLst>
      <p:ext uri="{BB962C8B-B14F-4D97-AF65-F5344CB8AC3E}">
        <p14:creationId xmlns:p14="http://schemas.microsoft.com/office/powerpoint/2010/main" val="1552527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AF6ED4D-FF5F-C74E-901B-0B3A846B5FBB}"/>
              </a:ext>
            </a:extLst>
          </p:cNvPr>
          <p:cNvGrpSpPr/>
          <p:nvPr/>
        </p:nvGrpSpPr>
        <p:grpSpPr>
          <a:xfrm>
            <a:off x="9563657" y="2649734"/>
            <a:ext cx="17012822" cy="26348711"/>
            <a:chOff x="9563657" y="2649734"/>
            <a:chExt cx="17012822" cy="26348711"/>
          </a:xfrm>
        </p:grpSpPr>
        <p:sp>
          <p:nvSpPr>
            <p:cNvPr id="6" name="Rectangle 5">
              <a:extLst>
                <a:ext uri="{FF2B5EF4-FFF2-40B4-BE49-F238E27FC236}">
                  <a16:creationId xmlns:a16="http://schemas.microsoft.com/office/drawing/2014/main" id="{DDD63DA5-6383-3E41-8290-738EFDDDD5FC}"/>
                </a:ext>
              </a:extLst>
            </p:cNvPr>
            <p:cNvSpPr/>
            <p:nvPr/>
          </p:nvSpPr>
          <p:spPr>
            <a:xfrm>
              <a:off x="9665569" y="2649734"/>
              <a:ext cx="9574789" cy="830997"/>
            </a:xfrm>
            <a:prstGeom prst="rect">
              <a:avLst/>
            </a:prstGeom>
          </p:spPr>
          <p:txBody>
            <a:bodyPr wrap="square">
              <a:spAutoFit/>
            </a:bodyPr>
            <a:lstStyle/>
            <a:p>
              <a:r>
                <a:rPr lang="en-US" sz="48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EXERCISE INTRODUCTION</a:t>
              </a:r>
              <a:endParaRPr lang="en-US" sz="48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8" name="Straight Connector 7">
              <a:extLst>
                <a:ext uri="{FF2B5EF4-FFF2-40B4-BE49-F238E27FC236}">
                  <a16:creationId xmlns:a16="http://schemas.microsoft.com/office/drawing/2014/main" id="{B455CF76-20D6-5E49-ACCA-8E1F33A600DB}"/>
                </a:ext>
              </a:extLst>
            </p:cNvPr>
            <p:cNvCxnSpPr>
              <a:cxnSpLocks/>
            </p:cNvCxnSpPr>
            <p:nvPr/>
          </p:nvCxnSpPr>
          <p:spPr>
            <a:xfrm>
              <a:off x="9563657" y="3529443"/>
              <a:ext cx="1395356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32" name="TextBox 31">
              <a:extLst>
                <a:ext uri="{FF2B5EF4-FFF2-40B4-BE49-F238E27FC236}">
                  <a16:creationId xmlns:a16="http://schemas.microsoft.com/office/drawing/2014/main" id="{D1ECADDB-4368-D647-9897-A22B8B5DC532}"/>
                </a:ext>
              </a:extLst>
            </p:cNvPr>
            <p:cNvSpPr txBox="1"/>
            <p:nvPr/>
          </p:nvSpPr>
          <p:spPr>
            <a:xfrm>
              <a:off x="10424156" y="10524152"/>
              <a:ext cx="15999919" cy="7478970"/>
            </a:xfrm>
            <a:prstGeom prst="rect">
              <a:avLst/>
            </a:prstGeom>
            <a:noFill/>
          </p:spPr>
          <p:txBody>
            <a:bodyPr wrap="square" rtlCol="0">
              <a:spAutoFit/>
            </a:bodyPr>
            <a:lstStyle/>
            <a:p>
              <a:pPr lvl="1"/>
              <a:r>
                <a:rPr lang="en-US" sz="3000" dirty="0">
                  <a:latin typeface="Arial Rounded MT Bold" panose="020F0704030504030204" pitchFamily="34" charset="77"/>
                </a:rPr>
                <a:t>In general, all adults should perform a combination of muscle strengthening and aerobic exercise. If you have difficulty with balance or mobility, balance exercises and stretching exercises may also be included in your workout routine. </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There is no one size fits all formula for deciding what exercises to do and when. Many exercises may fit into “muscle strengthening” and “aerobic exercise” categories. Remember, the best exercises are ones that you enjoy doing and feel good to your body! It may take some trial and error to decide which exercises you like most. </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Remember, you may modify exercise to fit your preferences and symptoms. For example, you may attend an exercise class and decide to ask the instructor for alternatives to all jumping exercises.</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For more in-depth exercise recommendations, please visit the </a:t>
              </a:r>
              <a:r>
                <a:rPr lang="en-US" sz="3000" u="sng" dirty="0">
                  <a:latin typeface="Arial Rounded MT Bold" panose="020F0704030504030204" pitchFamily="34" charset="77"/>
                </a:rPr>
                <a:t>Recommendations</a:t>
              </a:r>
              <a:r>
                <a:rPr lang="en-US" sz="3000" dirty="0">
                  <a:latin typeface="Arial Rounded MT Bold" panose="020F0704030504030204" pitchFamily="34" charset="77"/>
                </a:rPr>
                <a:t> page.</a:t>
              </a:r>
            </a:p>
          </p:txBody>
        </p:sp>
        <p:sp>
          <p:nvSpPr>
            <p:cNvPr id="33" name="TextBox 32">
              <a:extLst>
                <a:ext uri="{FF2B5EF4-FFF2-40B4-BE49-F238E27FC236}">
                  <a16:creationId xmlns:a16="http://schemas.microsoft.com/office/drawing/2014/main" id="{44185D26-64DC-D64F-988E-11B8A3969617}"/>
                </a:ext>
              </a:extLst>
            </p:cNvPr>
            <p:cNvSpPr txBox="1"/>
            <p:nvPr/>
          </p:nvSpPr>
          <p:spPr>
            <a:xfrm>
              <a:off x="10424160" y="4424043"/>
              <a:ext cx="10680192" cy="646331"/>
            </a:xfrm>
            <a:prstGeom prst="rect">
              <a:avLst/>
            </a:prstGeom>
            <a:noFill/>
          </p:spPr>
          <p:txBody>
            <a:bodyPr wrap="square" rtlCol="0">
              <a:spAutoFit/>
            </a:bodyPr>
            <a:lstStyle/>
            <a:p>
              <a:r>
                <a:rPr lang="en-US" sz="3600" dirty="0">
                  <a:latin typeface="Arial Rounded MT Bold" panose="020F0704030504030204" pitchFamily="34" charset="77"/>
                </a:rPr>
                <a:t>IS EXERCISE SAFE FOR ME?</a:t>
              </a:r>
            </a:p>
          </p:txBody>
        </p:sp>
        <p:sp>
          <p:nvSpPr>
            <p:cNvPr id="34" name="TextBox 33">
              <a:extLst>
                <a:ext uri="{FF2B5EF4-FFF2-40B4-BE49-F238E27FC236}">
                  <a16:creationId xmlns:a16="http://schemas.microsoft.com/office/drawing/2014/main" id="{B02AC107-109F-0E4B-9957-669732026C50}"/>
                </a:ext>
              </a:extLst>
            </p:cNvPr>
            <p:cNvSpPr txBox="1"/>
            <p:nvPr/>
          </p:nvSpPr>
          <p:spPr>
            <a:xfrm>
              <a:off x="10576560" y="18717017"/>
              <a:ext cx="10680192" cy="646331"/>
            </a:xfrm>
            <a:prstGeom prst="rect">
              <a:avLst/>
            </a:prstGeom>
            <a:noFill/>
          </p:spPr>
          <p:txBody>
            <a:bodyPr wrap="square" rtlCol="0">
              <a:spAutoFit/>
            </a:bodyPr>
            <a:lstStyle/>
            <a:p>
              <a:r>
                <a:rPr lang="en-US" sz="3600" dirty="0">
                  <a:latin typeface="Arial Rounded MT Bold" panose="020F0704030504030204" pitchFamily="34" charset="77"/>
                </a:rPr>
                <a:t>HOW DO I GET STARTED?</a:t>
              </a:r>
            </a:p>
          </p:txBody>
        </p:sp>
        <p:sp>
          <p:nvSpPr>
            <p:cNvPr id="35" name="TextBox 34">
              <a:extLst>
                <a:ext uri="{FF2B5EF4-FFF2-40B4-BE49-F238E27FC236}">
                  <a16:creationId xmlns:a16="http://schemas.microsoft.com/office/drawing/2014/main" id="{4B93C4A2-A3D9-EF43-8836-30EEDC3B423F}"/>
                </a:ext>
              </a:extLst>
            </p:cNvPr>
            <p:cNvSpPr txBox="1"/>
            <p:nvPr/>
          </p:nvSpPr>
          <p:spPr>
            <a:xfrm>
              <a:off x="10424155" y="19672815"/>
              <a:ext cx="15999919" cy="9325630"/>
            </a:xfrm>
            <a:prstGeom prst="rect">
              <a:avLst/>
            </a:prstGeom>
            <a:noFill/>
          </p:spPr>
          <p:txBody>
            <a:bodyPr wrap="square" rtlCol="0">
              <a:spAutoFit/>
            </a:bodyPr>
            <a:lstStyle/>
            <a:p>
              <a:pPr lvl="1"/>
              <a:r>
                <a:rPr lang="en-US" sz="3000" dirty="0">
                  <a:latin typeface="Arial Rounded MT Bold" panose="020F0704030504030204" pitchFamily="34" charset="77"/>
                </a:rPr>
                <a:t>Starting exercise may feel difficult and intimidating with rheumatoid arthritis. The first step is to decide what exercise you want to do. There are many options including walking, yoga, weight lifting, hiking, biking, swimming, exercise classes, or many more.</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Some exercise is better than no exercise. Even small amounts of exercise may have a health benefit!</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The most important part of starting an exercise program is to start “low and slow.” This means you should begin an exercise by doing a little bit for not too long. For example, if you are starting to walk, this means walking at a slow or normal pace for an amount of time that feels comfortable, this may be 5 to 10 minutes. Walk this amount of time for a week  or so before slowly increasing this total time by 2-5 minutes until you reach 30 minutes total. Remember, as you increase the time by 2-5 minutes, the exercise may become harder at first.</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As you keep practicing, walking for this amount of time will begin to feel easier. That is your body adapting and getting stronger! When the exercise becomes easy, that is when you will know you can make it harder, in this case adding another 2 -5 minutes of walking.</a:t>
              </a:r>
            </a:p>
          </p:txBody>
        </p:sp>
        <p:sp>
          <p:nvSpPr>
            <p:cNvPr id="12" name="TextBox 11">
              <a:extLst>
                <a:ext uri="{FF2B5EF4-FFF2-40B4-BE49-F238E27FC236}">
                  <a16:creationId xmlns:a16="http://schemas.microsoft.com/office/drawing/2014/main" id="{E779BCA2-4F34-4C49-A7CB-2810BDCFD89C}"/>
                </a:ext>
              </a:extLst>
            </p:cNvPr>
            <p:cNvSpPr txBox="1"/>
            <p:nvPr/>
          </p:nvSpPr>
          <p:spPr>
            <a:xfrm>
              <a:off x="10576560" y="5715138"/>
              <a:ext cx="15999919" cy="1938992"/>
            </a:xfrm>
            <a:prstGeom prst="rect">
              <a:avLst/>
            </a:prstGeom>
            <a:noFill/>
          </p:spPr>
          <p:txBody>
            <a:bodyPr wrap="square" rtlCol="0">
              <a:spAutoFit/>
            </a:bodyPr>
            <a:lstStyle/>
            <a:p>
              <a:pPr lvl="1"/>
              <a:r>
                <a:rPr lang="en-US" sz="3000" dirty="0">
                  <a:latin typeface="Arial Rounded MT Bold" panose="020F0704030504030204" pitchFamily="34" charset="77"/>
                </a:rPr>
                <a:t>Clinical guidelines recommend a combination of muscle strengthening and aerobic training, also known as cardio, for all people living with rheumatoid arthritis. If you have difficulty with balance or mobility, balance exercises and stretching exercises may also be helpful.</a:t>
              </a:r>
            </a:p>
          </p:txBody>
        </p:sp>
        <p:sp>
          <p:nvSpPr>
            <p:cNvPr id="13" name="TextBox 12">
              <a:extLst>
                <a:ext uri="{FF2B5EF4-FFF2-40B4-BE49-F238E27FC236}">
                  <a16:creationId xmlns:a16="http://schemas.microsoft.com/office/drawing/2014/main" id="{2C995F00-95F2-684D-9BDB-B4D30DF88F90}"/>
                </a:ext>
              </a:extLst>
            </p:cNvPr>
            <p:cNvSpPr txBox="1"/>
            <p:nvPr/>
          </p:nvSpPr>
          <p:spPr>
            <a:xfrm>
              <a:off x="10424156" y="8414278"/>
              <a:ext cx="10680192" cy="646331"/>
            </a:xfrm>
            <a:prstGeom prst="rect">
              <a:avLst/>
            </a:prstGeom>
            <a:noFill/>
          </p:spPr>
          <p:txBody>
            <a:bodyPr wrap="square" rtlCol="0">
              <a:spAutoFit/>
            </a:bodyPr>
            <a:lstStyle/>
            <a:p>
              <a:r>
                <a:rPr lang="en-US" sz="3600" dirty="0">
                  <a:latin typeface="Arial Rounded MT Bold" panose="020F0704030504030204" pitchFamily="34" charset="77"/>
                </a:rPr>
                <a:t>WHAT EXERCISES SHOULD I DO? </a:t>
              </a:r>
            </a:p>
          </p:txBody>
        </p:sp>
        <p:sp>
          <p:nvSpPr>
            <p:cNvPr id="2" name="TextBox 1">
              <a:extLst>
                <a:ext uri="{FF2B5EF4-FFF2-40B4-BE49-F238E27FC236}">
                  <a16:creationId xmlns:a16="http://schemas.microsoft.com/office/drawing/2014/main" id="{1B2B4733-CA19-1140-BDD1-DE5C2BB7E012}"/>
                </a:ext>
              </a:extLst>
            </p:cNvPr>
            <p:cNvSpPr txBox="1"/>
            <p:nvPr/>
          </p:nvSpPr>
          <p:spPr>
            <a:xfrm>
              <a:off x="10958458" y="9455964"/>
              <a:ext cx="15236121" cy="615553"/>
            </a:xfrm>
            <a:prstGeom prst="rect">
              <a:avLst/>
            </a:prstGeom>
            <a:noFill/>
          </p:spPr>
          <p:txBody>
            <a:bodyPr wrap="square" rtlCol="0">
              <a:spAutoFit/>
            </a:bodyPr>
            <a:lstStyle/>
            <a:p>
              <a:pPr algn="ctr"/>
              <a:r>
                <a:rPr lang="en-US" sz="3400" b="1" dirty="0">
                  <a:solidFill>
                    <a:schemeClr val="accent6">
                      <a:lumMod val="75000"/>
                    </a:schemeClr>
                  </a:solidFill>
                  <a:latin typeface="Arial Rounded MT Bold" panose="020F0704030504030204" pitchFamily="34" charset="77"/>
                </a:rPr>
                <a:t>MUSCLE STRENGTHENING        +        AEROBIC EXERCISE (CARDIO</a:t>
              </a:r>
              <a:r>
                <a:rPr lang="en-US" sz="3400" dirty="0"/>
                <a:t>)</a:t>
              </a:r>
            </a:p>
          </p:txBody>
        </p:sp>
      </p:grpSp>
      <p:sp>
        <p:nvSpPr>
          <p:cNvPr id="7" name="Rectangle 6">
            <a:extLst>
              <a:ext uri="{FF2B5EF4-FFF2-40B4-BE49-F238E27FC236}">
                <a16:creationId xmlns:a16="http://schemas.microsoft.com/office/drawing/2014/main" id="{90FB05A8-9DCB-274A-8D6F-D36DFFB883CD}"/>
              </a:ext>
            </a:extLst>
          </p:cNvPr>
          <p:cNvSpPr/>
          <p:nvPr/>
        </p:nvSpPr>
        <p:spPr>
          <a:xfrm>
            <a:off x="0" y="-152170"/>
            <a:ext cx="28898850" cy="1783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9" name="Rectangle 8">
            <a:extLst>
              <a:ext uri="{FF2B5EF4-FFF2-40B4-BE49-F238E27FC236}">
                <a16:creationId xmlns:a16="http://schemas.microsoft.com/office/drawing/2014/main" id="{4CD7B83D-6634-7E42-8B49-C7DC77230506}"/>
              </a:ext>
            </a:extLst>
          </p:cNvPr>
          <p:cNvSpPr/>
          <p:nvPr/>
        </p:nvSpPr>
        <p:spPr>
          <a:xfrm>
            <a:off x="495857" y="631150"/>
            <a:ext cx="7617598"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EXERCISE GUIDANCE</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6" name="Straight Connector 25">
            <a:extLst>
              <a:ext uri="{FF2B5EF4-FFF2-40B4-BE49-F238E27FC236}">
                <a16:creationId xmlns:a16="http://schemas.microsoft.com/office/drawing/2014/main" id="{17DF6BAF-7843-334D-896E-47A5D5828E81}"/>
              </a:ext>
            </a:extLst>
          </p:cNvPr>
          <p:cNvCxnSpPr/>
          <p:nvPr/>
        </p:nvCxnSpPr>
        <p:spPr>
          <a:xfrm>
            <a:off x="8113455" y="2487168"/>
            <a:ext cx="0" cy="11887200"/>
          </a:xfrm>
          <a:prstGeom prst="line">
            <a:avLst/>
          </a:prstGeom>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9BE57D10-88BF-8144-BB3D-BB2BB2BE64D9}"/>
              </a:ext>
            </a:extLst>
          </p:cNvPr>
          <p:cNvSpPr/>
          <p:nvPr/>
        </p:nvSpPr>
        <p:spPr>
          <a:xfrm>
            <a:off x="0" y="-152170"/>
            <a:ext cx="28898850" cy="164081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BC9D4E-E69C-F04B-B0B5-BB9C64F88457}"/>
              </a:ext>
            </a:extLst>
          </p:cNvPr>
          <p:cNvSpPr/>
          <p:nvPr/>
        </p:nvSpPr>
        <p:spPr>
          <a:xfrm>
            <a:off x="1628314" y="2743414"/>
            <a:ext cx="6485141" cy="17204710"/>
          </a:xfrm>
          <a:prstGeom prst="rect">
            <a:avLst/>
          </a:prstGeom>
        </p:spPr>
        <p:txBody>
          <a:bodyPr wrap="square">
            <a:spAutoFit/>
          </a:bodyPr>
          <a:lstStyle/>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Home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About Rheumatoid</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Arthritis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Rheumatoid Arthritis</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&amp; Exercise</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*Why does it matter?</a:t>
            </a:r>
          </a:p>
          <a:p>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r>
              <a:rPr lang="en-US" sz="38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*Exercise Introduction</a:t>
            </a:r>
          </a:p>
          <a:p>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*Recommendations</a:t>
            </a:r>
          </a:p>
          <a:p>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*See a Provider</a:t>
            </a:r>
          </a:p>
          <a:p>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*Definitions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Video Library</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Other Resources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Model Developed?</a:t>
            </a:r>
            <a:endParaRPr lang="en-US" sz="4000" dirty="0">
              <a:solidFill>
                <a:schemeClr val="accent1">
                  <a:lumMod val="75000"/>
                </a:schemeClr>
              </a:solidFill>
            </a:endParaRPr>
          </a:p>
          <a:p>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r>
              <a:rPr lang="en-US" sz="40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endParaRPr lang="en-US" sz="4000" dirty="0">
              <a:ln w="0"/>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19" name="Rectangle 18">
            <a:hlinkClick r:id="rId3" action="ppaction://hlinksldjump"/>
            <a:extLst>
              <a:ext uri="{FF2B5EF4-FFF2-40B4-BE49-F238E27FC236}">
                <a16:creationId xmlns:a16="http://schemas.microsoft.com/office/drawing/2014/main" id="{1DC704BF-52EC-F840-9113-F8EF0D8B9447}"/>
              </a:ext>
            </a:extLst>
          </p:cNvPr>
          <p:cNvSpPr/>
          <p:nvPr/>
        </p:nvSpPr>
        <p:spPr>
          <a:xfrm>
            <a:off x="1628314" y="2743414"/>
            <a:ext cx="5262343" cy="114278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A3719671-03B5-1440-9211-216415C9A499}"/>
              </a:ext>
            </a:extLst>
          </p:cNvPr>
          <p:cNvSpPr/>
          <p:nvPr/>
        </p:nvSpPr>
        <p:spPr>
          <a:xfrm>
            <a:off x="1673484" y="4427310"/>
            <a:ext cx="5262343"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5" action="ppaction://hlinksldjump"/>
            <a:extLst>
              <a:ext uri="{FF2B5EF4-FFF2-40B4-BE49-F238E27FC236}">
                <a16:creationId xmlns:a16="http://schemas.microsoft.com/office/drawing/2014/main" id="{01F8B269-DB74-ED4B-B429-7E888EF44D08}"/>
              </a:ext>
            </a:extLst>
          </p:cNvPr>
          <p:cNvSpPr/>
          <p:nvPr/>
        </p:nvSpPr>
        <p:spPr>
          <a:xfrm>
            <a:off x="1628311" y="11746866"/>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6" action="ppaction://hlinksldjump"/>
            <a:extLst>
              <a:ext uri="{FF2B5EF4-FFF2-40B4-BE49-F238E27FC236}">
                <a16:creationId xmlns:a16="http://schemas.microsoft.com/office/drawing/2014/main" id="{203BE530-1307-284D-BE2B-6B6565E061A6}"/>
              </a:ext>
            </a:extLst>
          </p:cNvPr>
          <p:cNvSpPr/>
          <p:nvPr/>
        </p:nvSpPr>
        <p:spPr>
          <a:xfrm>
            <a:off x="1628310" y="13544181"/>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7" action="ppaction://hlinksldjump"/>
            <a:extLst>
              <a:ext uri="{FF2B5EF4-FFF2-40B4-BE49-F238E27FC236}">
                <a16:creationId xmlns:a16="http://schemas.microsoft.com/office/drawing/2014/main" id="{15F0B894-D51D-BE42-9DDD-9C0A70787EEB}"/>
              </a:ext>
            </a:extLst>
          </p:cNvPr>
          <p:cNvSpPr/>
          <p:nvPr/>
        </p:nvSpPr>
        <p:spPr>
          <a:xfrm>
            <a:off x="1628309" y="15558688"/>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8" action="ppaction://hlinksldjump"/>
            <a:extLst>
              <a:ext uri="{FF2B5EF4-FFF2-40B4-BE49-F238E27FC236}">
                <a16:creationId xmlns:a16="http://schemas.microsoft.com/office/drawing/2014/main" id="{D770DCAF-1935-9140-9489-F09FD4F3D25F}"/>
              </a:ext>
            </a:extLst>
          </p:cNvPr>
          <p:cNvSpPr/>
          <p:nvPr/>
        </p:nvSpPr>
        <p:spPr>
          <a:xfrm>
            <a:off x="1628312" y="6590677"/>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8" action="ppaction://hlinksldjump"/>
            <a:extLst>
              <a:ext uri="{FF2B5EF4-FFF2-40B4-BE49-F238E27FC236}">
                <a16:creationId xmlns:a16="http://schemas.microsoft.com/office/drawing/2014/main" id="{E5E94644-AD5D-874D-9FB8-8360C3617701}"/>
              </a:ext>
            </a:extLst>
          </p:cNvPr>
          <p:cNvSpPr/>
          <p:nvPr/>
        </p:nvSpPr>
        <p:spPr>
          <a:xfrm>
            <a:off x="2516399" y="7957266"/>
            <a:ext cx="5442856" cy="57560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9" action="ppaction://hlinksldjump"/>
            <a:extLst>
              <a:ext uri="{FF2B5EF4-FFF2-40B4-BE49-F238E27FC236}">
                <a16:creationId xmlns:a16="http://schemas.microsoft.com/office/drawing/2014/main" id="{994F63B7-EB56-734C-A57C-44A926464170}"/>
              </a:ext>
            </a:extLst>
          </p:cNvPr>
          <p:cNvSpPr/>
          <p:nvPr/>
        </p:nvSpPr>
        <p:spPr>
          <a:xfrm>
            <a:off x="2516398" y="8552415"/>
            <a:ext cx="5442856" cy="559452"/>
          </a:xfrm>
          <a:prstGeom prst="rect">
            <a:avLst/>
          </a:prstGeom>
          <a:solidFill>
            <a:schemeClr val="accent2">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rId10" action="ppaction://hlinksldjump"/>
            <a:extLst>
              <a:ext uri="{FF2B5EF4-FFF2-40B4-BE49-F238E27FC236}">
                <a16:creationId xmlns:a16="http://schemas.microsoft.com/office/drawing/2014/main" id="{EB250673-BAB4-D247-BA6E-2AEA37D94AF7}"/>
              </a:ext>
            </a:extLst>
          </p:cNvPr>
          <p:cNvSpPr/>
          <p:nvPr/>
        </p:nvSpPr>
        <p:spPr>
          <a:xfrm>
            <a:off x="2516399" y="9204289"/>
            <a:ext cx="5442856" cy="5594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hlinkClick r:id="rId11" action="ppaction://hlinksldjump"/>
            <a:extLst>
              <a:ext uri="{FF2B5EF4-FFF2-40B4-BE49-F238E27FC236}">
                <a16:creationId xmlns:a16="http://schemas.microsoft.com/office/drawing/2014/main" id="{5FDD173D-3040-8C4E-AA1F-84D301E77285}"/>
              </a:ext>
            </a:extLst>
          </p:cNvPr>
          <p:cNvSpPr/>
          <p:nvPr/>
        </p:nvSpPr>
        <p:spPr>
          <a:xfrm>
            <a:off x="2516399" y="9803394"/>
            <a:ext cx="5442856" cy="5594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hlinkClick r:id="rId12" action="ppaction://hlinksldjump"/>
            <a:extLst>
              <a:ext uri="{FF2B5EF4-FFF2-40B4-BE49-F238E27FC236}">
                <a16:creationId xmlns:a16="http://schemas.microsoft.com/office/drawing/2014/main" id="{F4C093AF-A2F5-F444-A360-E672F35C4A14}"/>
              </a:ext>
            </a:extLst>
          </p:cNvPr>
          <p:cNvSpPr/>
          <p:nvPr/>
        </p:nvSpPr>
        <p:spPr>
          <a:xfrm>
            <a:off x="2516399" y="10402499"/>
            <a:ext cx="5442856" cy="5594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8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8000"/>
                                  </p:stCondLst>
                                  <p:childTnLst>
                                    <p:animMotion origin="layout" path="M 2.80158E-6 -1.40625E-6 L -0.0039 -0.94619 " pathEditMode="relative" rAng="0" ptsTypes="AA">
                                      <p:cBhvr>
                                        <p:cTn id="6" dur="20000" fill="hold"/>
                                        <p:tgtEl>
                                          <p:spTgt spid="4"/>
                                        </p:tgtEl>
                                        <p:attrNameLst>
                                          <p:attrName>ppt_x</p:attrName>
                                          <p:attrName>ppt_y</p:attrName>
                                        </p:attrNameLst>
                                      </p:cBhvr>
                                      <p:rCtr x="-198" y="-473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3C40FF0-FB52-6145-B538-CB7B257A2CD7}"/>
              </a:ext>
            </a:extLst>
          </p:cNvPr>
          <p:cNvGrpSpPr/>
          <p:nvPr/>
        </p:nvGrpSpPr>
        <p:grpSpPr>
          <a:xfrm>
            <a:off x="8508022" y="2667198"/>
            <a:ext cx="22566338" cy="35363745"/>
            <a:chOff x="8508022" y="2667198"/>
            <a:chExt cx="22566338" cy="35363745"/>
          </a:xfrm>
        </p:grpSpPr>
        <p:sp>
          <p:nvSpPr>
            <p:cNvPr id="6" name="Rectangle 5">
              <a:extLst>
                <a:ext uri="{FF2B5EF4-FFF2-40B4-BE49-F238E27FC236}">
                  <a16:creationId xmlns:a16="http://schemas.microsoft.com/office/drawing/2014/main" id="{DDD63DA5-6383-3E41-8290-738EFDDDD5FC}"/>
                </a:ext>
              </a:extLst>
            </p:cNvPr>
            <p:cNvSpPr/>
            <p:nvPr/>
          </p:nvSpPr>
          <p:spPr>
            <a:xfrm>
              <a:off x="9712960" y="2667198"/>
              <a:ext cx="21361400" cy="830997"/>
            </a:xfrm>
            <a:prstGeom prst="rect">
              <a:avLst/>
            </a:prstGeom>
          </p:spPr>
          <p:txBody>
            <a:bodyPr wrap="square">
              <a:spAutoFit/>
            </a:bodyPr>
            <a:lstStyle/>
            <a:p>
              <a:r>
                <a:rPr lang="en-US" sz="48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EXERCISE RECOMMENDATIONS</a:t>
              </a:r>
              <a:endParaRPr lang="en-US" sz="48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8" name="Straight Connector 7">
              <a:extLst>
                <a:ext uri="{FF2B5EF4-FFF2-40B4-BE49-F238E27FC236}">
                  <a16:creationId xmlns:a16="http://schemas.microsoft.com/office/drawing/2014/main" id="{B455CF76-20D6-5E49-ACCA-8E1F33A600DB}"/>
                </a:ext>
              </a:extLst>
            </p:cNvPr>
            <p:cNvCxnSpPr>
              <a:cxnSpLocks/>
            </p:cNvCxnSpPr>
            <p:nvPr/>
          </p:nvCxnSpPr>
          <p:spPr>
            <a:xfrm>
              <a:off x="9563657" y="3529443"/>
              <a:ext cx="1395356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32" name="TextBox 31">
              <a:extLst>
                <a:ext uri="{FF2B5EF4-FFF2-40B4-BE49-F238E27FC236}">
                  <a16:creationId xmlns:a16="http://schemas.microsoft.com/office/drawing/2014/main" id="{D1ECADDB-4368-D647-9897-A22B8B5DC532}"/>
                </a:ext>
              </a:extLst>
            </p:cNvPr>
            <p:cNvSpPr txBox="1"/>
            <p:nvPr/>
          </p:nvSpPr>
          <p:spPr>
            <a:xfrm>
              <a:off x="10424160" y="5244682"/>
              <a:ext cx="15999919" cy="1938992"/>
            </a:xfrm>
            <a:prstGeom prst="rect">
              <a:avLst/>
            </a:prstGeom>
            <a:noFill/>
          </p:spPr>
          <p:txBody>
            <a:bodyPr wrap="square" rtlCol="0">
              <a:spAutoFit/>
            </a:bodyPr>
            <a:lstStyle/>
            <a:p>
              <a:pPr lvl="1"/>
              <a:r>
                <a:rPr lang="en-US" sz="3000" dirty="0">
                  <a:latin typeface="Arial Rounded MT Bold" panose="020F0704030504030204" pitchFamily="34" charset="77"/>
                </a:rPr>
                <a:t>Clinical guidelines recommend a combination of muscle strengthening and aerobic training, also known as cardio, for all people living with rheumatoid arthritis. If you have difficulty with balance or mobility, balance exercises and stretching may also be helpful. </a:t>
              </a:r>
            </a:p>
          </p:txBody>
        </p:sp>
        <p:sp>
          <p:nvSpPr>
            <p:cNvPr id="33" name="TextBox 32">
              <a:extLst>
                <a:ext uri="{FF2B5EF4-FFF2-40B4-BE49-F238E27FC236}">
                  <a16:creationId xmlns:a16="http://schemas.microsoft.com/office/drawing/2014/main" id="{44185D26-64DC-D64F-988E-11B8A3969617}"/>
                </a:ext>
              </a:extLst>
            </p:cNvPr>
            <p:cNvSpPr txBox="1"/>
            <p:nvPr/>
          </p:nvSpPr>
          <p:spPr>
            <a:xfrm>
              <a:off x="10424160" y="4225258"/>
              <a:ext cx="10680192" cy="646331"/>
            </a:xfrm>
            <a:prstGeom prst="rect">
              <a:avLst/>
            </a:prstGeom>
            <a:noFill/>
          </p:spPr>
          <p:txBody>
            <a:bodyPr wrap="square" rtlCol="0">
              <a:spAutoFit/>
            </a:bodyPr>
            <a:lstStyle/>
            <a:p>
              <a:r>
                <a:rPr lang="en-US" sz="3600" dirty="0">
                  <a:latin typeface="Arial Rounded MT Bold" panose="020F0704030504030204" pitchFamily="34" charset="77"/>
                </a:rPr>
                <a:t>INTRODUCTION </a:t>
              </a:r>
            </a:p>
          </p:txBody>
        </p:sp>
        <p:pic>
          <p:nvPicPr>
            <p:cNvPr id="205" name="Picture 204">
              <a:extLst>
                <a:ext uri="{FF2B5EF4-FFF2-40B4-BE49-F238E27FC236}">
                  <a16:creationId xmlns:a16="http://schemas.microsoft.com/office/drawing/2014/main" id="{3C876C9A-3059-6145-8084-86FF4E5E2008}"/>
                </a:ext>
              </a:extLst>
            </p:cNvPr>
            <p:cNvPicPr>
              <a:picLocks noChangeAspect="1"/>
            </p:cNvPicPr>
            <p:nvPr/>
          </p:nvPicPr>
          <p:blipFill>
            <a:blip r:embed="rId3"/>
            <a:stretch>
              <a:fillRect/>
            </a:stretch>
          </p:blipFill>
          <p:spPr>
            <a:xfrm>
              <a:off x="8508022" y="7646813"/>
              <a:ext cx="20076031" cy="8649779"/>
            </a:xfrm>
            <a:prstGeom prst="rect">
              <a:avLst/>
            </a:prstGeom>
          </p:spPr>
        </p:pic>
        <p:sp>
          <p:nvSpPr>
            <p:cNvPr id="206" name="TextBox 205">
              <a:extLst>
                <a:ext uri="{FF2B5EF4-FFF2-40B4-BE49-F238E27FC236}">
                  <a16:creationId xmlns:a16="http://schemas.microsoft.com/office/drawing/2014/main" id="{41C2ACD7-3AD1-A344-A53B-978156B212F0}"/>
                </a:ext>
              </a:extLst>
            </p:cNvPr>
            <p:cNvSpPr txBox="1"/>
            <p:nvPr/>
          </p:nvSpPr>
          <p:spPr>
            <a:xfrm>
              <a:off x="10424158" y="16971863"/>
              <a:ext cx="10680192" cy="646331"/>
            </a:xfrm>
            <a:prstGeom prst="rect">
              <a:avLst/>
            </a:prstGeom>
            <a:noFill/>
          </p:spPr>
          <p:txBody>
            <a:bodyPr wrap="square" rtlCol="0">
              <a:spAutoFit/>
            </a:bodyPr>
            <a:lstStyle/>
            <a:p>
              <a:r>
                <a:rPr lang="en-US" sz="3600" dirty="0">
                  <a:latin typeface="Arial Rounded MT Bold" panose="020F0704030504030204" pitchFamily="34" charset="77"/>
                </a:rPr>
                <a:t>HOW HARD SHOULD THE EXERCISE FEEL?</a:t>
              </a:r>
            </a:p>
          </p:txBody>
        </p:sp>
        <p:sp>
          <p:nvSpPr>
            <p:cNvPr id="207" name="TextBox 206">
              <a:extLst>
                <a:ext uri="{FF2B5EF4-FFF2-40B4-BE49-F238E27FC236}">
                  <a16:creationId xmlns:a16="http://schemas.microsoft.com/office/drawing/2014/main" id="{3D5627F3-9583-B84F-8071-01E458581774}"/>
                </a:ext>
              </a:extLst>
            </p:cNvPr>
            <p:cNvSpPr txBox="1"/>
            <p:nvPr/>
          </p:nvSpPr>
          <p:spPr>
            <a:xfrm>
              <a:off x="10424158" y="17917304"/>
              <a:ext cx="15999919" cy="3785652"/>
            </a:xfrm>
            <a:prstGeom prst="rect">
              <a:avLst/>
            </a:prstGeom>
            <a:noFill/>
          </p:spPr>
          <p:txBody>
            <a:bodyPr wrap="square" rtlCol="0">
              <a:spAutoFit/>
            </a:bodyPr>
            <a:lstStyle/>
            <a:p>
              <a:pPr lvl="1"/>
              <a:r>
                <a:rPr lang="en-US" sz="3000" dirty="0">
                  <a:latin typeface="Arial Rounded MT Bold" panose="020F0704030504030204" pitchFamily="34" charset="77"/>
                </a:rPr>
                <a:t>The Rating of Perceived Exertion Scale is a way to determine how hard an exercise should feel. In general, when first starting an exercise, it is best to begin with a lower intensity. When beginning an aerobic or muscle strength exercise, it should feel like 5/10 on the Rating of Perceived Exertion Scale meaning that you should still be able to speak, but you will also be taking heavy breaths. As you become more comfortable with aerobic and muscle strengthening, you may increase the intensity to 6-7/10 on the Rating of Perceived Exertion Scale meaning you are able to speak, but it may only be a sentence or two at a time.</a:t>
              </a:r>
            </a:p>
          </p:txBody>
        </p:sp>
        <p:pic>
          <p:nvPicPr>
            <p:cNvPr id="34" name="Picture 33">
              <a:extLst>
                <a:ext uri="{FF2B5EF4-FFF2-40B4-BE49-F238E27FC236}">
                  <a16:creationId xmlns:a16="http://schemas.microsoft.com/office/drawing/2014/main" id="{0D716CA4-CD40-2247-836A-1CFE97B15F2B}"/>
                </a:ext>
              </a:extLst>
            </p:cNvPr>
            <p:cNvPicPr>
              <a:picLocks noChangeAspect="1"/>
            </p:cNvPicPr>
            <p:nvPr/>
          </p:nvPicPr>
          <p:blipFill>
            <a:blip r:embed="rId4"/>
            <a:stretch>
              <a:fillRect/>
            </a:stretch>
          </p:blipFill>
          <p:spPr>
            <a:xfrm>
              <a:off x="11121364" y="22312495"/>
              <a:ext cx="16147621" cy="15718448"/>
            </a:xfrm>
            <a:prstGeom prst="rect">
              <a:avLst/>
            </a:prstGeom>
          </p:spPr>
        </p:pic>
      </p:grpSp>
      <p:sp>
        <p:nvSpPr>
          <p:cNvPr id="7" name="Rectangle 6">
            <a:extLst>
              <a:ext uri="{FF2B5EF4-FFF2-40B4-BE49-F238E27FC236}">
                <a16:creationId xmlns:a16="http://schemas.microsoft.com/office/drawing/2014/main" id="{90FB05A8-9DCB-274A-8D6F-D36DFFB883CD}"/>
              </a:ext>
            </a:extLst>
          </p:cNvPr>
          <p:cNvSpPr/>
          <p:nvPr/>
        </p:nvSpPr>
        <p:spPr>
          <a:xfrm>
            <a:off x="0" y="-152170"/>
            <a:ext cx="28898850" cy="1783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9" name="Rectangle 8">
            <a:extLst>
              <a:ext uri="{FF2B5EF4-FFF2-40B4-BE49-F238E27FC236}">
                <a16:creationId xmlns:a16="http://schemas.microsoft.com/office/drawing/2014/main" id="{4CD7B83D-6634-7E42-8B49-C7DC77230506}"/>
              </a:ext>
            </a:extLst>
          </p:cNvPr>
          <p:cNvSpPr/>
          <p:nvPr/>
        </p:nvSpPr>
        <p:spPr>
          <a:xfrm>
            <a:off x="495857" y="631150"/>
            <a:ext cx="7617598"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EXERCISE GUIDANCE</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6" name="Straight Connector 25">
            <a:extLst>
              <a:ext uri="{FF2B5EF4-FFF2-40B4-BE49-F238E27FC236}">
                <a16:creationId xmlns:a16="http://schemas.microsoft.com/office/drawing/2014/main" id="{17DF6BAF-7843-334D-896E-47A5D5828E81}"/>
              </a:ext>
            </a:extLst>
          </p:cNvPr>
          <p:cNvCxnSpPr/>
          <p:nvPr/>
        </p:nvCxnSpPr>
        <p:spPr>
          <a:xfrm>
            <a:off x="8113455" y="2487168"/>
            <a:ext cx="0" cy="11887200"/>
          </a:xfrm>
          <a:prstGeom prst="line">
            <a:avLst/>
          </a:prstGeom>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938C2EDF-7BAA-CD42-840B-692EFB36FE9D}"/>
              </a:ext>
            </a:extLst>
          </p:cNvPr>
          <p:cNvSpPr/>
          <p:nvPr/>
        </p:nvSpPr>
        <p:spPr>
          <a:xfrm>
            <a:off x="1628314" y="2743414"/>
            <a:ext cx="6485141" cy="17204710"/>
          </a:xfrm>
          <a:prstGeom prst="rect">
            <a:avLst/>
          </a:prstGeom>
        </p:spPr>
        <p:txBody>
          <a:bodyPr wrap="square">
            <a:spAutoFit/>
          </a:bodyPr>
          <a:lstStyle/>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Home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About Rheumatoid</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Arthritis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Rheumatoid Arthritis</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&amp; Exercise</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*Why does it matter?</a:t>
            </a:r>
          </a:p>
          <a:p>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*Exercise Introduction</a:t>
            </a:r>
          </a:p>
          <a:p>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r>
              <a:rPr lang="en-US" sz="38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*Recommendations</a:t>
            </a:r>
          </a:p>
          <a:p>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*See a Provider</a:t>
            </a:r>
          </a:p>
          <a:p>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*Definitions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Video Library</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Other Resources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Model Developed?</a:t>
            </a:r>
            <a:endParaRPr lang="en-US" sz="4000" dirty="0">
              <a:solidFill>
                <a:schemeClr val="accent1">
                  <a:lumMod val="75000"/>
                </a:schemeClr>
              </a:solidFill>
            </a:endParaRPr>
          </a:p>
          <a:p>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r>
              <a:rPr lang="en-US" sz="40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endParaRPr lang="en-US" sz="4000" dirty="0">
              <a:ln w="0"/>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37" name="Rectangle 36">
            <a:hlinkClick r:id="rId5" action="ppaction://hlinksldjump"/>
            <a:extLst>
              <a:ext uri="{FF2B5EF4-FFF2-40B4-BE49-F238E27FC236}">
                <a16:creationId xmlns:a16="http://schemas.microsoft.com/office/drawing/2014/main" id="{3AF07306-C0BD-CC47-8289-D11455DF3A9A}"/>
              </a:ext>
            </a:extLst>
          </p:cNvPr>
          <p:cNvSpPr/>
          <p:nvPr/>
        </p:nvSpPr>
        <p:spPr>
          <a:xfrm>
            <a:off x="1628314" y="2743414"/>
            <a:ext cx="5262343" cy="114278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hlinkClick r:id="rId6" action="ppaction://hlinksldjump"/>
            <a:extLst>
              <a:ext uri="{FF2B5EF4-FFF2-40B4-BE49-F238E27FC236}">
                <a16:creationId xmlns:a16="http://schemas.microsoft.com/office/drawing/2014/main" id="{2CB94935-1A36-F649-9FA5-EB4E1103E47C}"/>
              </a:ext>
            </a:extLst>
          </p:cNvPr>
          <p:cNvSpPr/>
          <p:nvPr/>
        </p:nvSpPr>
        <p:spPr>
          <a:xfrm>
            <a:off x="1673484" y="4427310"/>
            <a:ext cx="5262343"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hlinkClick r:id="rId7" action="ppaction://hlinksldjump"/>
            <a:extLst>
              <a:ext uri="{FF2B5EF4-FFF2-40B4-BE49-F238E27FC236}">
                <a16:creationId xmlns:a16="http://schemas.microsoft.com/office/drawing/2014/main" id="{B27CC91D-AFF1-5C4E-8631-DDF31447754F}"/>
              </a:ext>
            </a:extLst>
          </p:cNvPr>
          <p:cNvSpPr/>
          <p:nvPr/>
        </p:nvSpPr>
        <p:spPr>
          <a:xfrm>
            <a:off x="1628311" y="11746866"/>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hlinkClick r:id="rId8" action="ppaction://hlinksldjump"/>
            <a:extLst>
              <a:ext uri="{FF2B5EF4-FFF2-40B4-BE49-F238E27FC236}">
                <a16:creationId xmlns:a16="http://schemas.microsoft.com/office/drawing/2014/main" id="{8A7CADD1-37D6-4947-A067-84BC53DFB95F}"/>
              </a:ext>
            </a:extLst>
          </p:cNvPr>
          <p:cNvSpPr/>
          <p:nvPr/>
        </p:nvSpPr>
        <p:spPr>
          <a:xfrm>
            <a:off x="1628310" y="13544181"/>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hlinkClick r:id="rId9" action="ppaction://hlinksldjump"/>
            <a:extLst>
              <a:ext uri="{FF2B5EF4-FFF2-40B4-BE49-F238E27FC236}">
                <a16:creationId xmlns:a16="http://schemas.microsoft.com/office/drawing/2014/main" id="{DC9FE073-8101-E746-ABB0-D7E9D5E5A946}"/>
              </a:ext>
            </a:extLst>
          </p:cNvPr>
          <p:cNvSpPr/>
          <p:nvPr/>
        </p:nvSpPr>
        <p:spPr>
          <a:xfrm>
            <a:off x="1628309" y="15558688"/>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hlinkClick r:id="rId10" action="ppaction://hlinksldjump"/>
            <a:extLst>
              <a:ext uri="{FF2B5EF4-FFF2-40B4-BE49-F238E27FC236}">
                <a16:creationId xmlns:a16="http://schemas.microsoft.com/office/drawing/2014/main" id="{90DA6604-0BA4-774D-8BA7-CC5ABF9877A7}"/>
              </a:ext>
            </a:extLst>
          </p:cNvPr>
          <p:cNvSpPr/>
          <p:nvPr/>
        </p:nvSpPr>
        <p:spPr>
          <a:xfrm>
            <a:off x="1628312" y="6590677"/>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hlinkClick r:id="rId10" action="ppaction://hlinksldjump"/>
            <a:extLst>
              <a:ext uri="{FF2B5EF4-FFF2-40B4-BE49-F238E27FC236}">
                <a16:creationId xmlns:a16="http://schemas.microsoft.com/office/drawing/2014/main" id="{DC95FB6F-B7B0-C44A-B270-D5EE31AEF71A}"/>
              </a:ext>
            </a:extLst>
          </p:cNvPr>
          <p:cNvSpPr/>
          <p:nvPr/>
        </p:nvSpPr>
        <p:spPr>
          <a:xfrm>
            <a:off x="2516399" y="7957266"/>
            <a:ext cx="5442856" cy="57560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hlinkClick r:id="rId11" action="ppaction://hlinksldjump"/>
            <a:extLst>
              <a:ext uri="{FF2B5EF4-FFF2-40B4-BE49-F238E27FC236}">
                <a16:creationId xmlns:a16="http://schemas.microsoft.com/office/drawing/2014/main" id="{FA08088B-EF99-1B4E-A4DC-F6FC4606E1A0}"/>
              </a:ext>
            </a:extLst>
          </p:cNvPr>
          <p:cNvSpPr/>
          <p:nvPr/>
        </p:nvSpPr>
        <p:spPr>
          <a:xfrm>
            <a:off x="2516399" y="8605184"/>
            <a:ext cx="5442856" cy="5594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hlinkClick r:id="rId12" action="ppaction://hlinksldjump"/>
            <a:extLst>
              <a:ext uri="{FF2B5EF4-FFF2-40B4-BE49-F238E27FC236}">
                <a16:creationId xmlns:a16="http://schemas.microsoft.com/office/drawing/2014/main" id="{5A43B33C-5B3C-F240-8315-965FAA0FBBC6}"/>
              </a:ext>
            </a:extLst>
          </p:cNvPr>
          <p:cNvSpPr/>
          <p:nvPr/>
        </p:nvSpPr>
        <p:spPr>
          <a:xfrm>
            <a:off x="2516399" y="9204289"/>
            <a:ext cx="5442856" cy="5594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hlinkClick r:id="rId13" action="ppaction://hlinksldjump"/>
            <a:extLst>
              <a:ext uri="{FF2B5EF4-FFF2-40B4-BE49-F238E27FC236}">
                <a16:creationId xmlns:a16="http://schemas.microsoft.com/office/drawing/2014/main" id="{9073BE07-76BD-964D-A7F1-C9A6672E97D2}"/>
              </a:ext>
            </a:extLst>
          </p:cNvPr>
          <p:cNvSpPr/>
          <p:nvPr/>
        </p:nvSpPr>
        <p:spPr>
          <a:xfrm>
            <a:off x="2516399" y="9803394"/>
            <a:ext cx="5442856" cy="5594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hlinkClick r:id="rId14" action="ppaction://hlinksldjump"/>
            <a:extLst>
              <a:ext uri="{FF2B5EF4-FFF2-40B4-BE49-F238E27FC236}">
                <a16:creationId xmlns:a16="http://schemas.microsoft.com/office/drawing/2014/main" id="{29B05F47-B9A9-674B-82E6-46CC1643386C}"/>
              </a:ext>
            </a:extLst>
          </p:cNvPr>
          <p:cNvSpPr/>
          <p:nvPr/>
        </p:nvSpPr>
        <p:spPr>
          <a:xfrm>
            <a:off x="2516399" y="10402499"/>
            <a:ext cx="5442856" cy="5594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40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3000" fill="hold" nodeType="afterEffect">
                                  <p:stCondLst>
                                    <p:cond delay="8000"/>
                                  </p:stCondLst>
                                  <p:childTnLst>
                                    <p:animMotion origin="layout" path="M -4.55065E-6 2.1875E-6 L -0.01241 -1.54239 " pathEditMode="relative" rAng="0" ptsTypes="AA">
                                      <p:cBhvr>
                                        <p:cTn id="6" dur="20000" fill="hold"/>
                                        <p:tgtEl>
                                          <p:spTgt spid="13"/>
                                        </p:tgtEl>
                                        <p:attrNameLst>
                                          <p:attrName>ppt_x</p:attrName>
                                          <p:attrName>ppt_y</p:attrName>
                                        </p:attrNameLst>
                                      </p:cBhvr>
                                      <p:rCtr x="-621" y="-771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FB05A8-9DCB-274A-8D6F-D36DFFB883CD}"/>
              </a:ext>
            </a:extLst>
          </p:cNvPr>
          <p:cNvSpPr/>
          <p:nvPr/>
        </p:nvSpPr>
        <p:spPr>
          <a:xfrm>
            <a:off x="0" y="-152170"/>
            <a:ext cx="28898850" cy="1783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9" name="Rectangle 8">
            <a:extLst>
              <a:ext uri="{FF2B5EF4-FFF2-40B4-BE49-F238E27FC236}">
                <a16:creationId xmlns:a16="http://schemas.microsoft.com/office/drawing/2014/main" id="{4CD7B83D-6634-7E42-8B49-C7DC77230506}"/>
              </a:ext>
            </a:extLst>
          </p:cNvPr>
          <p:cNvSpPr/>
          <p:nvPr/>
        </p:nvSpPr>
        <p:spPr>
          <a:xfrm>
            <a:off x="495857" y="631150"/>
            <a:ext cx="7617598"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EXERCISE GUIDANCE</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21" name="Rectangle 20">
            <a:extLst>
              <a:ext uri="{FF2B5EF4-FFF2-40B4-BE49-F238E27FC236}">
                <a16:creationId xmlns:a16="http://schemas.microsoft.com/office/drawing/2014/main" id="{4AF33554-E3DB-6644-9AE6-4E04D0AE7BFD}"/>
              </a:ext>
            </a:extLst>
          </p:cNvPr>
          <p:cNvSpPr/>
          <p:nvPr/>
        </p:nvSpPr>
        <p:spPr>
          <a:xfrm>
            <a:off x="1628314" y="2743414"/>
            <a:ext cx="6485141" cy="17204710"/>
          </a:xfrm>
          <a:prstGeom prst="rect">
            <a:avLst/>
          </a:prstGeom>
        </p:spPr>
        <p:txBody>
          <a:bodyPr wrap="square">
            <a:spAutoFit/>
          </a:bodyPr>
          <a:lstStyle/>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Home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About Rheumatoid</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Arthritis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Rheumatoid Arthritis</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&amp; Exercise</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*Why does it matter?</a:t>
            </a:r>
          </a:p>
          <a:p>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*Exercise Introduction</a:t>
            </a:r>
          </a:p>
          <a:p>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*Recommendations</a:t>
            </a:r>
          </a:p>
          <a:p>
            <a:r>
              <a:rPr lang="en-US" sz="38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*See a Provider</a:t>
            </a:r>
          </a:p>
          <a:p>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*Definitions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Video Library</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Other Resources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Model Developed?</a:t>
            </a:r>
            <a:endParaRPr lang="en-US" sz="4000" dirty="0">
              <a:solidFill>
                <a:schemeClr val="accent1">
                  <a:lumMod val="75000"/>
                </a:schemeClr>
              </a:solidFill>
            </a:endParaRPr>
          </a:p>
          <a:p>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r>
              <a:rPr lang="en-US" sz="40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endParaRPr lang="en-US" sz="40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6" name="Straight Connector 25">
            <a:extLst>
              <a:ext uri="{FF2B5EF4-FFF2-40B4-BE49-F238E27FC236}">
                <a16:creationId xmlns:a16="http://schemas.microsoft.com/office/drawing/2014/main" id="{17DF6BAF-7843-334D-896E-47A5D5828E81}"/>
              </a:ext>
            </a:extLst>
          </p:cNvPr>
          <p:cNvCxnSpPr/>
          <p:nvPr/>
        </p:nvCxnSpPr>
        <p:spPr>
          <a:xfrm>
            <a:off x="8113455" y="2487168"/>
            <a:ext cx="0" cy="11887200"/>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DDD63DA5-6383-3E41-8290-738EFDDDD5FC}"/>
              </a:ext>
            </a:extLst>
          </p:cNvPr>
          <p:cNvSpPr/>
          <p:nvPr/>
        </p:nvSpPr>
        <p:spPr>
          <a:xfrm>
            <a:off x="9692640" y="2667198"/>
            <a:ext cx="21361400" cy="830997"/>
          </a:xfrm>
          <a:prstGeom prst="rect">
            <a:avLst/>
          </a:prstGeom>
        </p:spPr>
        <p:txBody>
          <a:bodyPr wrap="square">
            <a:spAutoFit/>
          </a:bodyPr>
          <a:lstStyle/>
          <a:p>
            <a:r>
              <a:rPr lang="en-US" sz="48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SHOULD I SEE A HEALTHCARE PROVIDER?</a:t>
            </a:r>
            <a:endParaRPr lang="en-US" sz="48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8" name="Straight Connector 7">
            <a:extLst>
              <a:ext uri="{FF2B5EF4-FFF2-40B4-BE49-F238E27FC236}">
                <a16:creationId xmlns:a16="http://schemas.microsoft.com/office/drawing/2014/main" id="{B455CF76-20D6-5E49-ACCA-8E1F33A600DB}"/>
              </a:ext>
            </a:extLst>
          </p:cNvPr>
          <p:cNvCxnSpPr>
            <a:cxnSpLocks/>
          </p:cNvCxnSpPr>
          <p:nvPr/>
        </p:nvCxnSpPr>
        <p:spPr>
          <a:xfrm>
            <a:off x="9563657" y="3529443"/>
            <a:ext cx="1395356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32" name="TextBox 31">
            <a:extLst>
              <a:ext uri="{FF2B5EF4-FFF2-40B4-BE49-F238E27FC236}">
                <a16:creationId xmlns:a16="http://schemas.microsoft.com/office/drawing/2014/main" id="{D1ECADDB-4368-D647-9897-A22B8B5DC532}"/>
              </a:ext>
            </a:extLst>
          </p:cNvPr>
          <p:cNvSpPr txBox="1"/>
          <p:nvPr/>
        </p:nvSpPr>
        <p:spPr>
          <a:xfrm>
            <a:off x="10040741" y="4984573"/>
            <a:ext cx="15999919" cy="2862322"/>
          </a:xfrm>
          <a:prstGeom prst="rect">
            <a:avLst/>
          </a:prstGeom>
          <a:noFill/>
        </p:spPr>
        <p:txBody>
          <a:bodyPr wrap="square" rtlCol="0">
            <a:spAutoFit/>
          </a:bodyPr>
          <a:lstStyle/>
          <a:p>
            <a:pPr lvl="1"/>
            <a:r>
              <a:rPr lang="en-US" sz="3000" dirty="0">
                <a:latin typeface="Arial Rounded MT Bold" panose="020F0704030504030204" pitchFamily="34" charset="77"/>
              </a:rPr>
              <a:t>Contact your rheumatologist if you experience worsening joint symptoms including more pain, swelling, more joints involved, redness, stiffness, or decreased function. </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Always check with your rheumatologist before beginning an exercise program.</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hlinkClick r:id="rId3">
                  <a:extLst>
                    <a:ext uri="{A12FA001-AC4F-418D-AE19-62706E023703}">
                      <ahyp:hlinkClr xmlns:ahyp="http://schemas.microsoft.com/office/drawing/2018/hyperlinkcolor" val="tx"/>
                    </a:ext>
                  </a:extLst>
                </a:hlinkClick>
              </a:rPr>
              <a:t>Find a rheumatologist near you!</a:t>
            </a:r>
            <a:endParaRPr lang="en-US" sz="3000" dirty="0">
              <a:latin typeface="Arial Rounded MT Bold" panose="020F0704030504030204" pitchFamily="34" charset="77"/>
            </a:endParaRPr>
          </a:p>
        </p:txBody>
      </p:sp>
      <p:sp>
        <p:nvSpPr>
          <p:cNvPr id="222" name="TextBox 221">
            <a:extLst>
              <a:ext uri="{FF2B5EF4-FFF2-40B4-BE49-F238E27FC236}">
                <a16:creationId xmlns:a16="http://schemas.microsoft.com/office/drawing/2014/main" id="{F3AFA251-8E26-4C4E-A1A4-77A425F990AB}"/>
              </a:ext>
            </a:extLst>
          </p:cNvPr>
          <p:cNvSpPr txBox="1"/>
          <p:nvPr/>
        </p:nvSpPr>
        <p:spPr>
          <a:xfrm>
            <a:off x="10040741" y="4170329"/>
            <a:ext cx="10680192" cy="646331"/>
          </a:xfrm>
          <a:prstGeom prst="rect">
            <a:avLst/>
          </a:prstGeom>
          <a:noFill/>
        </p:spPr>
        <p:txBody>
          <a:bodyPr wrap="square" rtlCol="0">
            <a:spAutoFit/>
          </a:bodyPr>
          <a:lstStyle/>
          <a:p>
            <a:r>
              <a:rPr lang="en-US" sz="3600" dirty="0">
                <a:latin typeface="Arial Rounded MT Bold" panose="020F0704030504030204" pitchFamily="34" charset="77"/>
              </a:rPr>
              <a:t>RHEUMATOLOGY </a:t>
            </a:r>
          </a:p>
        </p:txBody>
      </p:sp>
      <p:sp>
        <p:nvSpPr>
          <p:cNvPr id="223" name="TextBox 222">
            <a:extLst>
              <a:ext uri="{FF2B5EF4-FFF2-40B4-BE49-F238E27FC236}">
                <a16:creationId xmlns:a16="http://schemas.microsoft.com/office/drawing/2014/main" id="{422E5FB0-1AE2-0048-828F-EE531B394D2B}"/>
              </a:ext>
            </a:extLst>
          </p:cNvPr>
          <p:cNvSpPr txBox="1"/>
          <p:nvPr/>
        </p:nvSpPr>
        <p:spPr>
          <a:xfrm>
            <a:off x="10298707" y="8255279"/>
            <a:ext cx="10680192" cy="646331"/>
          </a:xfrm>
          <a:prstGeom prst="rect">
            <a:avLst/>
          </a:prstGeom>
          <a:noFill/>
        </p:spPr>
        <p:txBody>
          <a:bodyPr wrap="square" rtlCol="0">
            <a:spAutoFit/>
          </a:bodyPr>
          <a:lstStyle/>
          <a:p>
            <a:r>
              <a:rPr lang="en-US" sz="3600" dirty="0">
                <a:latin typeface="Arial Rounded MT Bold" panose="020F0704030504030204" pitchFamily="34" charset="77"/>
              </a:rPr>
              <a:t>PHYSICAL THERAPY </a:t>
            </a:r>
          </a:p>
        </p:txBody>
      </p:sp>
      <p:sp>
        <p:nvSpPr>
          <p:cNvPr id="224" name="TextBox 223">
            <a:extLst>
              <a:ext uri="{FF2B5EF4-FFF2-40B4-BE49-F238E27FC236}">
                <a16:creationId xmlns:a16="http://schemas.microsoft.com/office/drawing/2014/main" id="{BED744BA-DE8E-0B40-A544-A8C9715FD1C6}"/>
              </a:ext>
            </a:extLst>
          </p:cNvPr>
          <p:cNvSpPr txBox="1"/>
          <p:nvPr/>
        </p:nvSpPr>
        <p:spPr>
          <a:xfrm>
            <a:off x="10298707" y="9037850"/>
            <a:ext cx="15999919" cy="4247317"/>
          </a:xfrm>
          <a:prstGeom prst="rect">
            <a:avLst/>
          </a:prstGeom>
          <a:noFill/>
        </p:spPr>
        <p:txBody>
          <a:bodyPr wrap="square" rtlCol="0">
            <a:spAutoFit/>
          </a:bodyPr>
          <a:lstStyle/>
          <a:p>
            <a:pPr lvl="1"/>
            <a:r>
              <a:rPr lang="en-US" sz="3000" dirty="0">
                <a:latin typeface="Arial Rounded MT Bold" panose="020F0704030504030204" pitchFamily="34" charset="77"/>
              </a:rPr>
              <a:t>Contact a physical therapist if you are…</a:t>
            </a:r>
          </a:p>
          <a:p>
            <a:pPr lvl="1"/>
            <a:r>
              <a:rPr lang="en-US" sz="3000" dirty="0">
                <a:latin typeface="Arial Rounded MT Bold" panose="020F0704030504030204" pitchFamily="34" charset="77"/>
              </a:rPr>
              <a:t>		-Unable to perform physical tasks you need to complete your day, such as 			walking to the grocery store</a:t>
            </a:r>
          </a:p>
          <a:p>
            <a:pPr lvl="1"/>
            <a:r>
              <a:rPr lang="en-US" sz="3000" dirty="0">
                <a:latin typeface="Arial Rounded MT Bold" panose="020F0704030504030204" pitchFamily="34" charset="77"/>
              </a:rPr>
              <a:t>		-Experience a decrease in your usual function</a:t>
            </a:r>
          </a:p>
          <a:p>
            <a:pPr lvl="1"/>
            <a:r>
              <a:rPr lang="en-US" sz="3000" dirty="0">
                <a:latin typeface="Arial Rounded MT Bold" panose="020F0704030504030204" pitchFamily="34" charset="77"/>
              </a:rPr>
              <a:t>		-Have pain or fatigue that is limiting your daily activities</a:t>
            </a:r>
          </a:p>
          <a:p>
            <a:pPr lvl="1"/>
            <a:r>
              <a:rPr lang="en-US" sz="3000" dirty="0">
                <a:latin typeface="Arial Rounded MT Bold" panose="020F0704030504030204" pitchFamily="34" charset="77"/>
              </a:rPr>
              <a:t>		-Have balance concerns</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hlinkClick r:id="rId4"/>
              </a:rPr>
              <a:t>Find a physical therapist near you!</a:t>
            </a:r>
            <a:endParaRPr lang="en-US" sz="3000" dirty="0">
              <a:latin typeface="Arial Rounded MT Bold" panose="020F0704030504030204" pitchFamily="34" charset="77"/>
            </a:endParaRPr>
          </a:p>
          <a:p>
            <a:pPr lvl="1"/>
            <a:endParaRPr lang="en-US" sz="3000" dirty="0">
              <a:solidFill>
                <a:srgbClr val="FF0000"/>
              </a:solidFill>
              <a:latin typeface="Arial Rounded MT Bold" panose="020F0704030504030204" pitchFamily="34" charset="77"/>
            </a:endParaRPr>
          </a:p>
        </p:txBody>
      </p:sp>
      <p:sp>
        <p:nvSpPr>
          <p:cNvPr id="225" name="TextBox 224">
            <a:extLst>
              <a:ext uri="{FF2B5EF4-FFF2-40B4-BE49-F238E27FC236}">
                <a16:creationId xmlns:a16="http://schemas.microsoft.com/office/drawing/2014/main" id="{E49DFEFE-F341-4C44-97AE-E12D9260C028}"/>
              </a:ext>
            </a:extLst>
          </p:cNvPr>
          <p:cNvSpPr txBox="1"/>
          <p:nvPr/>
        </p:nvSpPr>
        <p:spPr>
          <a:xfrm>
            <a:off x="10353754" y="13385618"/>
            <a:ext cx="10680192" cy="646331"/>
          </a:xfrm>
          <a:prstGeom prst="rect">
            <a:avLst/>
          </a:prstGeom>
          <a:noFill/>
        </p:spPr>
        <p:txBody>
          <a:bodyPr wrap="square" rtlCol="0">
            <a:spAutoFit/>
          </a:bodyPr>
          <a:lstStyle/>
          <a:p>
            <a:r>
              <a:rPr lang="en-US" sz="3600" dirty="0">
                <a:latin typeface="Arial Rounded MT Bold" panose="020F0704030504030204" pitchFamily="34" charset="77"/>
              </a:rPr>
              <a:t>OCCUPATIONAL THERAPY</a:t>
            </a:r>
          </a:p>
        </p:txBody>
      </p:sp>
      <p:sp>
        <p:nvSpPr>
          <p:cNvPr id="226" name="Rectangle 225">
            <a:extLst>
              <a:ext uri="{FF2B5EF4-FFF2-40B4-BE49-F238E27FC236}">
                <a16:creationId xmlns:a16="http://schemas.microsoft.com/office/drawing/2014/main" id="{6CC844EC-11E2-D94D-84AD-BB721929B242}"/>
              </a:ext>
            </a:extLst>
          </p:cNvPr>
          <p:cNvSpPr/>
          <p:nvPr/>
        </p:nvSpPr>
        <p:spPr>
          <a:xfrm>
            <a:off x="10169724" y="14253570"/>
            <a:ext cx="16665934" cy="1938992"/>
          </a:xfrm>
          <a:prstGeom prst="rect">
            <a:avLst/>
          </a:prstGeom>
        </p:spPr>
        <p:txBody>
          <a:bodyPr wrap="square">
            <a:spAutoFit/>
          </a:bodyPr>
          <a:lstStyle/>
          <a:p>
            <a:pPr lvl="1"/>
            <a:r>
              <a:rPr lang="en-US" sz="3000" dirty="0">
                <a:latin typeface="Arial Rounded MT Bold" panose="020F0704030504030204" pitchFamily="34" charset="77"/>
              </a:rPr>
              <a:t>Contact an occupational therapist if have difficulty…</a:t>
            </a:r>
          </a:p>
          <a:p>
            <a:pPr lvl="1"/>
            <a:r>
              <a:rPr lang="en-US" sz="3000" dirty="0">
                <a:latin typeface="Arial Rounded MT Bold" panose="020F0704030504030204" pitchFamily="34" charset="77"/>
              </a:rPr>
              <a:t>		-Using your hands for tasks like opening or turning, such as with jars or doors 			-Putting on or taking off your clothing</a:t>
            </a:r>
          </a:p>
          <a:p>
            <a:pPr lvl="1"/>
            <a:r>
              <a:rPr lang="en-US" sz="3000" dirty="0">
                <a:latin typeface="Arial Rounded MT Bold" panose="020F0704030504030204" pitchFamily="34" charset="77"/>
              </a:rPr>
              <a:t>		-Showering</a:t>
            </a:r>
          </a:p>
        </p:txBody>
      </p:sp>
      <p:sp>
        <p:nvSpPr>
          <p:cNvPr id="227" name="Rectangle 226">
            <a:hlinkClick r:id="rId5" action="ppaction://hlinksldjump"/>
            <a:extLst>
              <a:ext uri="{FF2B5EF4-FFF2-40B4-BE49-F238E27FC236}">
                <a16:creationId xmlns:a16="http://schemas.microsoft.com/office/drawing/2014/main" id="{E8A320F1-6930-864F-A751-6E841CF5B50F}"/>
              </a:ext>
            </a:extLst>
          </p:cNvPr>
          <p:cNvSpPr/>
          <p:nvPr/>
        </p:nvSpPr>
        <p:spPr>
          <a:xfrm>
            <a:off x="1628314" y="2743414"/>
            <a:ext cx="5262343" cy="114278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hlinkClick r:id="rId6" action="ppaction://hlinksldjump"/>
            <a:extLst>
              <a:ext uri="{FF2B5EF4-FFF2-40B4-BE49-F238E27FC236}">
                <a16:creationId xmlns:a16="http://schemas.microsoft.com/office/drawing/2014/main" id="{9D0DC872-2B9B-8D43-A8B2-45C784908A00}"/>
              </a:ext>
            </a:extLst>
          </p:cNvPr>
          <p:cNvSpPr/>
          <p:nvPr/>
        </p:nvSpPr>
        <p:spPr>
          <a:xfrm>
            <a:off x="1673484" y="4427310"/>
            <a:ext cx="5262343"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hlinkClick r:id="rId7" action="ppaction://hlinksldjump"/>
            <a:extLst>
              <a:ext uri="{FF2B5EF4-FFF2-40B4-BE49-F238E27FC236}">
                <a16:creationId xmlns:a16="http://schemas.microsoft.com/office/drawing/2014/main" id="{15101266-6A5E-4A4C-9C5B-509965CDF336}"/>
              </a:ext>
            </a:extLst>
          </p:cNvPr>
          <p:cNvSpPr/>
          <p:nvPr/>
        </p:nvSpPr>
        <p:spPr>
          <a:xfrm>
            <a:off x="1628311" y="11746866"/>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hlinkClick r:id="rId8" action="ppaction://hlinksldjump"/>
            <a:extLst>
              <a:ext uri="{FF2B5EF4-FFF2-40B4-BE49-F238E27FC236}">
                <a16:creationId xmlns:a16="http://schemas.microsoft.com/office/drawing/2014/main" id="{67808112-27A7-144A-B389-5C06FEA237E2}"/>
              </a:ext>
            </a:extLst>
          </p:cNvPr>
          <p:cNvSpPr/>
          <p:nvPr/>
        </p:nvSpPr>
        <p:spPr>
          <a:xfrm>
            <a:off x="1628310" y="13544181"/>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hlinkClick r:id="rId9" action="ppaction://hlinksldjump"/>
            <a:extLst>
              <a:ext uri="{FF2B5EF4-FFF2-40B4-BE49-F238E27FC236}">
                <a16:creationId xmlns:a16="http://schemas.microsoft.com/office/drawing/2014/main" id="{D8A4B93B-6374-7544-99A0-737B83CAC2FC}"/>
              </a:ext>
            </a:extLst>
          </p:cNvPr>
          <p:cNvSpPr/>
          <p:nvPr/>
        </p:nvSpPr>
        <p:spPr>
          <a:xfrm>
            <a:off x="1628309" y="15558688"/>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hlinkClick r:id="rId10" action="ppaction://hlinksldjump"/>
            <a:extLst>
              <a:ext uri="{FF2B5EF4-FFF2-40B4-BE49-F238E27FC236}">
                <a16:creationId xmlns:a16="http://schemas.microsoft.com/office/drawing/2014/main" id="{554FC551-EE11-1A49-B669-0DE70ED5E4D4}"/>
              </a:ext>
            </a:extLst>
          </p:cNvPr>
          <p:cNvSpPr/>
          <p:nvPr/>
        </p:nvSpPr>
        <p:spPr>
          <a:xfrm>
            <a:off x="1628312" y="6590677"/>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hlinkClick r:id="rId10" action="ppaction://hlinksldjump"/>
            <a:extLst>
              <a:ext uri="{FF2B5EF4-FFF2-40B4-BE49-F238E27FC236}">
                <a16:creationId xmlns:a16="http://schemas.microsoft.com/office/drawing/2014/main" id="{EF75F7CB-8612-A04C-AC7D-E1B6957D1ECD}"/>
              </a:ext>
            </a:extLst>
          </p:cNvPr>
          <p:cNvSpPr/>
          <p:nvPr/>
        </p:nvSpPr>
        <p:spPr>
          <a:xfrm>
            <a:off x="2516399" y="7957266"/>
            <a:ext cx="5442856" cy="57560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hlinkClick r:id="rId11" action="ppaction://hlinksldjump"/>
            <a:extLst>
              <a:ext uri="{FF2B5EF4-FFF2-40B4-BE49-F238E27FC236}">
                <a16:creationId xmlns:a16="http://schemas.microsoft.com/office/drawing/2014/main" id="{91025325-4E08-8E4F-85B1-C03C40E6AD5B}"/>
              </a:ext>
            </a:extLst>
          </p:cNvPr>
          <p:cNvSpPr/>
          <p:nvPr/>
        </p:nvSpPr>
        <p:spPr>
          <a:xfrm>
            <a:off x="2516399" y="8605184"/>
            <a:ext cx="5442856" cy="5594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hlinkClick r:id="rId12" action="ppaction://hlinksldjump"/>
            <a:extLst>
              <a:ext uri="{FF2B5EF4-FFF2-40B4-BE49-F238E27FC236}">
                <a16:creationId xmlns:a16="http://schemas.microsoft.com/office/drawing/2014/main" id="{82AF5352-30D4-5849-BB38-B3DBA7534D9D}"/>
              </a:ext>
            </a:extLst>
          </p:cNvPr>
          <p:cNvSpPr/>
          <p:nvPr/>
        </p:nvSpPr>
        <p:spPr>
          <a:xfrm>
            <a:off x="2516399" y="9204289"/>
            <a:ext cx="5442856" cy="5594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hlinkClick r:id="rId13" action="ppaction://hlinksldjump"/>
            <a:extLst>
              <a:ext uri="{FF2B5EF4-FFF2-40B4-BE49-F238E27FC236}">
                <a16:creationId xmlns:a16="http://schemas.microsoft.com/office/drawing/2014/main" id="{ECC6D24B-A19A-4947-B5F5-4335D48E21AC}"/>
              </a:ext>
            </a:extLst>
          </p:cNvPr>
          <p:cNvSpPr/>
          <p:nvPr/>
        </p:nvSpPr>
        <p:spPr>
          <a:xfrm>
            <a:off x="2516399" y="9803394"/>
            <a:ext cx="5442856" cy="5594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hlinkClick r:id="rId14" action="ppaction://hlinksldjump"/>
            <a:extLst>
              <a:ext uri="{FF2B5EF4-FFF2-40B4-BE49-F238E27FC236}">
                <a16:creationId xmlns:a16="http://schemas.microsoft.com/office/drawing/2014/main" id="{E28A0722-888A-244B-8DA1-2460EBC620F5}"/>
              </a:ext>
            </a:extLst>
          </p:cNvPr>
          <p:cNvSpPr/>
          <p:nvPr/>
        </p:nvSpPr>
        <p:spPr>
          <a:xfrm>
            <a:off x="2516399" y="10402499"/>
            <a:ext cx="5442856" cy="5594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574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90BFB1-63D6-614B-8581-F3BAB3F979BE}"/>
              </a:ext>
            </a:extLst>
          </p:cNvPr>
          <p:cNvGrpSpPr/>
          <p:nvPr/>
        </p:nvGrpSpPr>
        <p:grpSpPr>
          <a:xfrm>
            <a:off x="9563657" y="2667198"/>
            <a:ext cx="21602143" cy="23196201"/>
            <a:chOff x="9563657" y="2667198"/>
            <a:chExt cx="21602143" cy="23196201"/>
          </a:xfrm>
        </p:grpSpPr>
        <p:sp>
          <p:nvSpPr>
            <p:cNvPr id="6" name="Rectangle 5">
              <a:extLst>
                <a:ext uri="{FF2B5EF4-FFF2-40B4-BE49-F238E27FC236}">
                  <a16:creationId xmlns:a16="http://schemas.microsoft.com/office/drawing/2014/main" id="{DDD63DA5-6383-3E41-8290-738EFDDDD5FC}"/>
                </a:ext>
              </a:extLst>
            </p:cNvPr>
            <p:cNvSpPr/>
            <p:nvPr/>
          </p:nvSpPr>
          <p:spPr>
            <a:xfrm>
              <a:off x="9804400" y="2667198"/>
              <a:ext cx="21361400" cy="830997"/>
            </a:xfrm>
            <a:prstGeom prst="rect">
              <a:avLst/>
            </a:prstGeom>
          </p:spPr>
          <p:txBody>
            <a:bodyPr wrap="square">
              <a:spAutoFit/>
            </a:bodyPr>
            <a:lstStyle/>
            <a:p>
              <a:r>
                <a:rPr lang="en-US" sz="48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DEFINITIONS</a:t>
              </a:r>
              <a:endParaRPr lang="en-US" sz="48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8" name="Straight Connector 7">
              <a:extLst>
                <a:ext uri="{FF2B5EF4-FFF2-40B4-BE49-F238E27FC236}">
                  <a16:creationId xmlns:a16="http://schemas.microsoft.com/office/drawing/2014/main" id="{B455CF76-20D6-5E49-ACCA-8E1F33A600DB}"/>
                </a:ext>
              </a:extLst>
            </p:cNvPr>
            <p:cNvCxnSpPr>
              <a:cxnSpLocks/>
            </p:cNvCxnSpPr>
            <p:nvPr/>
          </p:nvCxnSpPr>
          <p:spPr>
            <a:xfrm>
              <a:off x="9563657" y="3529443"/>
              <a:ext cx="1395356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71C17ECC-5379-2C46-97BF-5C6E25BAC325}"/>
                </a:ext>
              </a:extLst>
            </p:cNvPr>
            <p:cNvSpPr txBox="1"/>
            <p:nvPr/>
          </p:nvSpPr>
          <p:spPr>
            <a:xfrm>
              <a:off x="9837418" y="4534483"/>
              <a:ext cx="15999919" cy="21328916"/>
            </a:xfrm>
            <a:prstGeom prst="rect">
              <a:avLst/>
            </a:prstGeom>
            <a:noFill/>
          </p:spPr>
          <p:txBody>
            <a:bodyPr wrap="square" rtlCol="0">
              <a:spAutoFit/>
            </a:bodyPr>
            <a:lstStyle/>
            <a:p>
              <a:pPr lvl="1"/>
              <a:r>
                <a:rPr lang="en-US" sz="3000" dirty="0">
                  <a:latin typeface="Arial Rounded MT Bold" panose="020F0704030504030204" pitchFamily="34" charset="77"/>
                </a:rPr>
                <a:t>Aerobic Exercise: </a:t>
              </a:r>
            </a:p>
            <a:p>
              <a:pPr lvl="1"/>
              <a:r>
                <a:rPr lang="en-US" sz="3000" dirty="0">
                  <a:latin typeface="Arial Rounded MT Bold" panose="020F0704030504030204" pitchFamily="34" charset="77"/>
                </a:rPr>
                <a:t>	Also known as cardio. This exercise makes your heart beat faster and makes you 	breathe heavier. Aerobic exercise is good for heart health and increasing your 	endurance.</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High Impact Exercise:</a:t>
              </a:r>
            </a:p>
            <a:p>
              <a:pPr lvl="1"/>
              <a:r>
                <a:rPr lang="en-US" sz="3000" dirty="0">
                  <a:latin typeface="Arial Rounded MT Bold" panose="020F0704030504030204" pitchFamily="34" charset="77"/>
                </a:rPr>
                <a:t>	Exercises that put more stress on your joints. These usually involve exercise 	where you must land on one or both feet. Examples include running and jumping.</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Intensity:</a:t>
              </a:r>
            </a:p>
            <a:p>
              <a:pPr lvl="1"/>
              <a:r>
                <a:rPr lang="en-US" sz="3000" dirty="0">
                  <a:latin typeface="Arial Rounded MT Bold" panose="020F0704030504030204" pitchFamily="34" charset="77"/>
                </a:rPr>
                <a:t>	This is how hard an exercise feels. The Rating of Perceived Exertion Scale is one  	way to do this and is included on the </a:t>
              </a:r>
              <a:r>
                <a:rPr lang="en-US" sz="3000" u="sng" dirty="0">
                  <a:latin typeface="Arial Rounded MT Bold" panose="020F0704030504030204" pitchFamily="34" charset="77"/>
                </a:rPr>
                <a:t>Recommendations</a:t>
              </a:r>
              <a:r>
                <a:rPr lang="en-US" sz="3000" dirty="0">
                  <a:latin typeface="Arial Rounded MT Bold" panose="020F0704030504030204" pitchFamily="34" charset="77"/>
                </a:rPr>
                <a:t> page.</a:t>
              </a:r>
              <a:endParaRPr lang="en-US" sz="3000" dirty="0">
                <a:solidFill>
                  <a:srgbClr val="FF0000"/>
                </a:solidFill>
                <a:latin typeface="Arial Rounded MT Bold" panose="020F0704030504030204" pitchFamily="34" charset="77"/>
              </a:endParaRP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Low Impact Exercise:</a:t>
              </a:r>
            </a:p>
            <a:p>
              <a:pPr lvl="1"/>
              <a:r>
                <a:rPr lang="en-US" sz="3000" dirty="0">
                  <a:latin typeface="Arial Rounded MT Bold" panose="020F0704030504030204" pitchFamily="34" charset="77"/>
                </a:rPr>
                <a:t>	Exercises that put less stress on your joints. Examples include walking, cycling, 	elliptical, swimming, weight-lifting, yoga, and more.</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Metabolic System:</a:t>
              </a:r>
            </a:p>
            <a:p>
              <a:pPr lvl="1"/>
              <a:r>
                <a:rPr lang="en-US" sz="3000" dirty="0">
                  <a:latin typeface="Arial Rounded MT Bold" panose="020F0704030504030204" pitchFamily="34" charset="77"/>
                </a:rPr>
                <a:t>	Chemical processes that create energy from food.</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Osteoporosis:</a:t>
              </a:r>
            </a:p>
            <a:p>
              <a:pPr lvl="1"/>
              <a:r>
                <a:rPr lang="en-US" sz="3000" dirty="0">
                  <a:latin typeface="Arial Rounded MT Bold" panose="020F0704030504030204" pitchFamily="34" charset="77"/>
                </a:rPr>
                <a:t>	Weak or brittle bones. People with osteoporosis have a higher risk of breaking 	bones.</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Repetition:</a:t>
              </a:r>
            </a:p>
            <a:p>
              <a:pPr lvl="1"/>
              <a:r>
                <a:rPr lang="en-US" sz="3000" dirty="0">
                  <a:latin typeface="Arial Rounded MT Bold" panose="020F0704030504030204" pitchFamily="34" charset="77"/>
                </a:rPr>
                <a:t>	The number of times you do an exercise in a row. </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Sarcopenia:</a:t>
              </a:r>
            </a:p>
            <a:p>
              <a:pPr lvl="1"/>
              <a:r>
                <a:rPr lang="en-US" sz="3000" dirty="0">
                  <a:latin typeface="Arial Rounded MT Bold" panose="020F0704030504030204" pitchFamily="34" charset="77"/>
                </a:rPr>
                <a:t>	Results in a loss of muscle strength and size. This may occur naturally with aging 	or due to decreased activity. Regular strength training may slow the process or 	reverse this process, depending on the cause.</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Sets:</a:t>
              </a:r>
            </a:p>
            <a:p>
              <a:pPr lvl="1"/>
              <a:r>
                <a:rPr lang="en-US" sz="3000" dirty="0">
                  <a:latin typeface="Arial Rounded MT Bold" panose="020F0704030504030204" pitchFamily="34" charset="77"/>
                </a:rPr>
                <a:t>	The number of times you perform a certain number of repetitions. Exercises are 	often written with both sets and repetitions. The typical notation is:</a:t>
              </a:r>
            </a:p>
            <a:p>
              <a:pPr lvl="1"/>
              <a:r>
                <a:rPr lang="en-US" sz="3000" dirty="0">
                  <a:latin typeface="Arial Rounded MT Bold" panose="020F0704030504030204" pitchFamily="34" charset="77"/>
                </a:rPr>
                <a:t>				 			(Sets) x (Repetitions)</a:t>
              </a:r>
            </a:p>
            <a:p>
              <a:pPr lvl="1"/>
              <a:r>
                <a:rPr lang="en-US" sz="3000" dirty="0">
                  <a:latin typeface="Arial Rounded MT Bold" panose="020F0704030504030204" pitchFamily="34" charset="77"/>
                </a:rPr>
                <a:t>	For example, an exercise program may write: squats 3 x 10. This means you 	should do 10 squats, take a break, do 10 more squats, take a break, and then 	do 10 more squats. </a:t>
              </a:r>
            </a:p>
            <a:p>
              <a:pPr lvl="1"/>
              <a:endParaRPr lang="en-US" sz="3000" dirty="0">
                <a:latin typeface="Arial Rounded MT Bold" panose="020F0704030504030204" pitchFamily="34" charset="77"/>
              </a:endParaRPr>
            </a:p>
            <a:p>
              <a:pPr lvl="1"/>
              <a:r>
                <a:rPr lang="en-US" sz="3000" dirty="0">
                  <a:latin typeface="Arial Rounded MT Bold" panose="020F0704030504030204" pitchFamily="34" charset="77"/>
                </a:rPr>
                <a:t>Weight-bearing Exercise:</a:t>
              </a:r>
            </a:p>
            <a:p>
              <a:pPr lvl="1"/>
              <a:r>
                <a:rPr lang="en-US" sz="3000" dirty="0">
                  <a:latin typeface="Arial Rounded MT Bold" panose="020F0704030504030204" pitchFamily="34" charset="77"/>
                </a:rPr>
                <a:t>	Any exercise that involves the working against gravity. Weight-bearing exercise 	makes your muscles and bones stronger. Examples include weight-lifting, stair 	climbing, running, planks, and more.</a:t>
              </a:r>
            </a:p>
            <a:p>
              <a:pPr lvl="1"/>
              <a:endParaRPr lang="en-US" sz="3000" dirty="0">
                <a:latin typeface="Arial Rounded MT Bold" panose="020F0704030504030204" pitchFamily="34" charset="77"/>
              </a:endParaRPr>
            </a:p>
            <a:p>
              <a:pPr lvl="1"/>
              <a:endParaRPr lang="en-US" sz="3000" dirty="0">
                <a:latin typeface="Arial Rounded MT Bold" panose="020F0704030504030204" pitchFamily="34" charset="77"/>
              </a:endParaRPr>
            </a:p>
          </p:txBody>
        </p:sp>
      </p:grpSp>
      <p:sp>
        <p:nvSpPr>
          <p:cNvPr id="7" name="Rectangle 6">
            <a:extLst>
              <a:ext uri="{FF2B5EF4-FFF2-40B4-BE49-F238E27FC236}">
                <a16:creationId xmlns:a16="http://schemas.microsoft.com/office/drawing/2014/main" id="{90FB05A8-9DCB-274A-8D6F-D36DFFB883CD}"/>
              </a:ext>
            </a:extLst>
          </p:cNvPr>
          <p:cNvSpPr/>
          <p:nvPr/>
        </p:nvSpPr>
        <p:spPr>
          <a:xfrm>
            <a:off x="0" y="-152170"/>
            <a:ext cx="28898850" cy="1783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9" name="Rectangle 8">
            <a:extLst>
              <a:ext uri="{FF2B5EF4-FFF2-40B4-BE49-F238E27FC236}">
                <a16:creationId xmlns:a16="http://schemas.microsoft.com/office/drawing/2014/main" id="{4CD7B83D-6634-7E42-8B49-C7DC77230506}"/>
              </a:ext>
            </a:extLst>
          </p:cNvPr>
          <p:cNvSpPr/>
          <p:nvPr/>
        </p:nvSpPr>
        <p:spPr>
          <a:xfrm>
            <a:off x="495857" y="631150"/>
            <a:ext cx="7617598"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EXERCISE GUIDANCE</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6" name="Straight Connector 25">
            <a:extLst>
              <a:ext uri="{FF2B5EF4-FFF2-40B4-BE49-F238E27FC236}">
                <a16:creationId xmlns:a16="http://schemas.microsoft.com/office/drawing/2014/main" id="{17DF6BAF-7843-334D-896E-47A5D5828E81}"/>
              </a:ext>
            </a:extLst>
          </p:cNvPr>
          <p:cNvCxnSpPr/>
          <p:nvPr/>
        </p:nvCxnSpPr>
        <p:spPr>
          <a:xfrm>
            <a:off x="8113455" y="2487168"/>
            <a:ext cx="0" cy="11887200"/>
          </a:xfrm>
          <a:prstGeom prst="line">
            <a:avLst/>
          </a:prstGeom>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D38F2DA2-524D-B041-8CD9-3BDE6CF6DBE5}"/>
              </a:ext>
            </a:extLst>
          </p:cNvPr>
          <p:cNvSpPr/>
          <p:nvPr/>
        </p:nvSpPr>
        <p:spPr>
          <a:xfrm>
            <a:off x="1628314" y="2743414"/>
            <a:ext cx="6485141" cy="17204710"/>
          </a:xfrm>
          <a:prstGeom prst="rect">
            <a:avLst/>
          </a:prstGeom>
        </p:spPr>
        <p:txBody>
          <a:bodyPr wrap="square">
            <a:spAutoFit/>
          </a:bodyPr>
          <a:lstStyle/>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Home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About Rheumatoid</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Arthritis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Rheumatoid Arthritis</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&amp; Exercise</a:t>
            </a:r>
          </a:p>
          <a:p>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*Why does it matter?</a:t>
            </a:r>
          </a:p>
          <a:p>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*Exercise Introduction</a:t>
            </a:r>
          </a:p>
          <a:p>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*Recommendations</a:t>
            </a:r>
          </a:p>
          <a:p>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*See a Provider</a:t>
            </a:r>
          </a:p>
          <a:p>
            <a:r>
              <a:rPr lang="en-US" sz="38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r>
              <a:rPr lang="en-US" sz="38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*Definitions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Video Library</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Other Resources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Model Developed?</a:t>
            </a:r>
            <a:endParaRPr lang="en-US" sz="4000" dirty="0">
              <a:solidFill>
                <a:schemeClr val="accent1">
                  <a:lumMod val="75000"/>
                </a:schemeClr>
              </a:solidFill>
            </a:endParaRPr>
          </a:p>
          <a:p>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r>
              <a:rPr lang="en-US" sz="40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endParaRPr lang="en-US" sz="4000" dirty="0">
              <a:ln w="0"/>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15" name="Rectangle 14">
            <a:hlinkClick r:id="rId3" action="ppaction://hlinksldjump"/>
            <a:extLst>
              <a:ext uri="{FF2B5EF4-FFF2-40B4-BE49-F238E27FC236}">
                <a16:creationId xmlns:a16="http://schemas.microsoft.com/office/drawing/2014/main" id="{67231C80-E19C-6548-9D57-2B5FA8DD35A2}"/>
              </a:ext>
            </a:extLst>
          </p:cNvPr>
          <p:cNvSpPr/>
          <p:nvPr/>
        </p:nvSpPr>
        <p:spPr>
          <a:xfrm>
            <a:off x="1628314" y="2743414"/>
            <a:ext cx="5262343" cy="114278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4" action="ppaction://hlinksldjump"/>
            <a:extLst>
              <a:ext uri="{FF2B5EF4-FFF2-40B4-BE49-F238E27FC236}">
                <a16:creationId xmlns:a16="http://schemas.microsoft.com/office/drawing/2014/main" id="{C16065A5-5A18-5E41-A2E3-7FCA7DD9AE89}"/>
              </a:ext>
            </a:extLst>
          </p:cNvPr>
          <p:cNvSpPr/>
          <p:nvPr/>
        </p:nvSpPr>
        <p:spPr>
          <a:xfrm>
            <a:off x="1673484" y="4427310"/>
            <a:ext cx="5262343"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5" action="ppaction://hlinksldjump"/>
            <a:extLst>
              <a:ext uri="{FF2B5EF4-FFF2-40B4-BE49-F238E27FC236}">
                <a16:creationId xmlns:a16="http://schemas.microsoft.com/office/drawing/2014/main" id="{3C2BA7E2-87C6-134C-92A3-7E656EA0842B}"/>
              </a:ext>
            </a:extLst>
          </p:cNvPr>
          <p:cNvSpPr/>
          <p:nvPr/>
        </p:nvSpPr>
        <p:spPr>
          <a:xfrm>
            <a:off x="1628311" y="11746866"/>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hlinkClick r:id="rId6" action="ppaction://hlinksldjump"/>
            <a:extLst>
              <a:ext uri="{FF2B5EF4-FFF2-40B4-BE49-F238E27FC236}">
                <a16:creationId xmlns:a16="http://schemas.microsoft.com/office/drawing/2014/main" id="{5C9599E6-E8D7-C245-8C3B-25BBF805EA34}"/>
              </a:ext>
            </a:extLst>
          </p:cNvPr>
          <p:cNvSpPr/>
          <p:nvPr/>
        </p:nvSpPr>
        <p:spPr>
          <a:xfrm>
            <a:off x="1628310" y="13544181"/>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7" action="ppaction://hlinksldjump"/>
            <a:extLst>
              <a:ext uri="{FF2B5EF4-FFF2-40B4-BE49-F238E27FC236}">
                <a16:creationId xmlns:a16="http://schemas.microsoft.com/office/drawing/2014/main" id="{341F6159-2825-A349-98ED-CC538F201D94}"/>
              </a:ext>
            </a:extLst>
          </p:cNvPr>
          <p:cNvSpPr/>
          <p:nvPr/>
        </p:nvSpPr>
        <p:spPr>
          <a:xfrm>
            <a:off x="1628309" y="15558688"/>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8" action="ppaction://hlinksldjump"/>
            <a:extLst>
              <a:ext uri="{FF2B5EF4-FFF2-40B4-BE49-F238E27FC236}">
                <a16:creationId xmlns:a16="http://schemas.microsoft.com/office/drawing/2014/main" id="{1EA6AEDD-E0AE-EA40-83AE-198A297519F9}"/>
              </a:ext>
            </a:extLst>
          </p:cNvPr>
          <p:cNvSpPr/>
          <p:nvPr/>
        </p:nvSpPr>
        <p:spPr>
          <a:xfrm>
            <a:off x="1628312" y="6590677"/>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8" action="ppaction://hlinksldjump"/>
            <a:extLst>
              <a:ext uri="{FF2B5EF4-FFF2-40B4-BE49-F238E27FC236}">
                <a16:creationId xmlns:a16="http://schemas.microsoft.com/office/drawing/2014/main" id="{69BB8541-CE07-CE41-9554-D9CBF6067F79}"/>
              </a:ext>
            </a:extLst>
          </p:cNvPr>
          <p:cNvSpPr/>
          <p:nvPr/>
        </p:nvSpPr>
        <p:spPr>
          <a:xfrm>
            <a:off x="2516399" y="7957266"/>
            <a:ext cx="5442856" cy="57560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9" action="ppaction://hlinksldjump"/>
            <a:extLst>
              <a:ext uri="{FF2B5EF4-FFF2-40B4-BE49-F238E27FC236}">
                <a16:creationId xmlns:a16="http://schemas.microsoft.com/office/drawing/2014/main" id="{F950E8D2-0CE5-5948-A35A-E9EC1B8BC57F}"/>
              </a:ext>
            </a:extLst>
          </p:cNvPr>
          <p:cNvSpPr/>
          <p:nvPr/>
        </p:nvSpPr>
        <p:spPr>
          <a:xfrm>
            <a:off x="2516399" y="8605184"/>
            <a:ext cx="5442856" cy="5594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10" action="ppaction://hlinksldjump"/>
            <a:extLst>
              <a:ext uri="{FF2B5EF4-FFF2-40B4-BE49-F238E27FC236}">
                <a16:creationId xmlns:a16="http://schemas.microsoft.com/office/drawing/2014/main" id="{3EF02EEE-C390-744B-990D-120A61635FB9}"/>
              </a:ext>
            </a:extLst>
          </p:cNvPr>
          <p:cNvSpPr/>
          <p:nvPr/>
        </p:nvSpPr>
        <p:spPr>
          <a:xfrm>
            <a:off x="2516399" y="9204289"/>
            <a:ext cx="5442856" cy="5594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11" action="ppaction://hlinksldjump"/>
            <a:extLst>
              <a:ext uri="{FF2B5EF4-FFF2-40B4-BE49-F238E27FC236}">
                <a16:creationId xmlns:a16="http://schemas.microsoft.com/office/drawing/2014/main" id="{934D927E-1B40-7445-BB7C-60A4E73ED4E6}"/>
              </a:ext>
            </a:extLst>
          </p:cNvPr>
          <p:cNvSpPr/>
          <p:nvPr/>
        </p:nvSpPr>
        <p:spPr>
          <a:xfrm>
            <a:off x="2516399" y="9803394"/>
            <a:ext cx="5442856" cy="5594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12" action="ppaction://hlinksldjump"/>
            <a:extLst>
              <a:ext uri="{FF2B5EF4-FFF2-40B4-BE49-F238E27FC236}">
                <a16:creationId xmlns:a16="http://schemas.microsoft.com/office/drawing/2014/main" id="{EA5A9577-51B5-C748-AB75-10844E5C2F8A}"/>
              </a:ext>
            </a:extLst>
          </p:cNvPr>
          <p:cNvSpPr/>
          <p:nvPr/>
        </p:nvSpPr>
        <p:spPr>
          <a:xfrm>
            <a:off x="2516399" y="10402499"/>
            <a:ext cx="5442856" cy="5594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66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2000" fill="remove" nodeType="afterEffect">
                                  <p:stCondLst>
                                    <p:cond delay="8000"/>
                                  </p:stCondLst>
                                  <p:childTnLst>
                                    <p:animMotion origin="layout" path="M -2.90046E-7 9.375E-7 L 0.00093 -0.85283 " pathEditMode="relative" rAng="0" ptsTypes="AA">
                                      <p:cBhvr>
                                        <p:cTn id="6" dur="20000" fill="hold"/>
                                        <p:tgtEl>
                                          <p:spTgt spid="2"/>
                                        </p:tgtEl>
                                        <p:attrNameLst>
                                          <p:attrName>ppt_x</p:attrName>
                                          <p:attrName>ppt_y</p:attrName>
                                        </p:attrNameLst>
                                      </p:cBhvr>
                                      <p:rCtr x="44" y="-426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0CC97DF-8171-7A4C-80B5-B44996890320}"/>
              </a:ext>
            </a:extLst>
          </p:cNvPr>
          <p:cNvGrpSpPr/>
          <p:nvPr/>
        </p:nvGrpSpPr>
        <p:grpSpPr>
          <a:xfrm>
            <a:off x="9566705" y="2410738"/>
            <a:ext cx="16454602" cy="21677437"/>
            <a:chOff x="9566705" y="2410738"/>
            <a:chExt cx="16454602" cy="21677437"/>
          </a:xfrm>
        </p:grpSpPr>
        <p:sp>
          <p:nvSpPr>
            <p:cNvPr id="20" name="Rectangle 19">
              <a:extLst>
                <a:ext uri="{FF2B5EF4-FFF2-40B4-BE49-F238E27FC236}">
                  <a16:creationId xmlns:a16="http://schemas.microsoft.com/office/drawing/2014/main" id="{3398FA03-7B26-CD44-9AFA-B313CE145C3F}"/>
                </a:ext>
              </a:extLst>
            </p:cNvPr>
            <p:cNvSpPr/>
            <p:nvPr/>
          </p:nvSpPr>
          <p:spPr>
            <a:xfrm>
              <a:off x="9587716" y="2410738"/>
              <a:ext cx="14841728" cy="830997"/>
            </a:xfrm>
            <a:prstGeom prst="rect">
              <a:avLst/>
            </a:prstGeom>
          </p:spPr>
          <p:txBody>
            <a:bodyPr wrap="square">
              <a:spAutoFit/>
            </a:bodyPr>
            <a:lstStyle/>
            <a:p>
              <a:r>
                <a:rPr lang="en-US" sz="48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VIDEO LIBRARY</a:t>
              </a:r>
              <a:endParaRPr lang="en-US" sz="48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4" name="Straight Connector 23">
              <a:extLst>
                <a:ext uri="{FF2B5EF4-FFF2-40B4-BE49-F238E27FC236}">
                  <a16:creationId xmlns:a16="http://schemas.microsoft.com/office/drawing/2014/main" id="{575786BD-0637-1440-B28B-F3083696109D}"/>
                </a:ext>
              </a:extLst>
            </p:cNvPr>
            <p:cNvCxnSpPr>
              <a:cxnSpLocks/>
            </p:cNvCxnSpPr>
            <p:nvPr/>
          </p:nvCxnSpPr>
          <p:spPr>
            <a:xfrm>
              <a:off x="9566705" y="3310978"/>
              <a:ext cx="1395356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10301237-1FB3-5543-A32A-9122406A7D09}"/>
                </a:ext>
              </a:extLst>
            </p:cNvPr>
            <p:cNvSpPr txBox="1"/>
            <p:nvPr/>
          </p:nvSpPr>
          <p:spPr>
            <a:xfrm>
              <a:off x="10021387" y="9656257"/>
              <a:ext cx="15999919" cy="2631490"/>
            </a:xfrm>
            <a:prstGeom prst="rect">
              <a:avLst/>
            </a:prstGeom>
            <a:noFill/>
          </p:spPr>
          <p:txBody>
            <a:bodyPr wrap="square" rtlCol="0">
              <a:spAutoFit/>
            </a:bodyPr>
            <a:lstStyle/>
            <a:p>
              <a:pPr lvl="1"/>
              <a:r>
                <a:rPr lang="en-US" sz="2700" dirty="0">
                  <a:latin typeface="Arial Rounded MT Bold" panose="020F0704030504030204" pitchFamily="34" charset="77"/>
                  <a:hlinkClick r:id="rId3"/>
                </a:rPr>
                <a:t>Fit at Home: Large Muscle Groups</a:t>
              </a:r>
              <a:r>
                <a:rPr lang="en-US" sz="2700" dirty="0">
                  <a:latin typeface="Arial Rounded MT Bold" panose="020F0704030504030204" pitchFamily="34" charset="77"/>
                </a:rPr>
                <a:t>: Strength training at home using items around the house like dumbbells, resistance bands, or even bottles of water!</a:t>
              </a:r>
            </a:p>
            <a:p>
              <a:pPr lvl="1"/>
              <a:endParaRPr lang="en-US" sz="2700" dirty="0">
                <a:latin typeface="Arial Rounded MT Bold" panose="020F0704030504030204" pitchFamily="34" charset="77"/>
              </a:endParaRPr>
            </a:p>
            <a:p>
              <a:pPr lvl="1"/>
              <a:r>
                <a:rPr lang="en-US" sz="2700" dirty="0">
                  <a:latin typeface="Arial Rounded MT Bold" panose="020F0704030504030204" pitchFamily="34" charset="77"/>
                  <a:hlinkClick r:id="rId4"/>
                </a:rPr>
                <a:t>Rheumatoid Arthritis Workout: </a:t>
              </a:r>
              <a:r>
                <a:rPr lang="en-US" sz="2700" dirty="0">
                  <a:latin typeface="Arial Rounded MT Bold" panose="020F0704030504030204" pitchFamily="34" charset="77"/>
                </a:rPr>
                <a:t>Upper and lower body muscle strengthening exercise demonstrations that reduce load on hands and feet </a:t>
              </a:r>
            </a:p>
            <a:p>
              <a:pPr lvl="1"/>
              <a:endParaRPr lang="en-US" sz="3000" dirty="0">
                <a:latin typeface="Arial Rounded MT Bold" panose="020F0704030504030204" pitchFamily="34" charset="77"/>
              </a:endParaRPr>
            </a:p>
          </p:txBody>
        </p:sp>
        <p:sp>
          <p:nvSpPr>
            <p:cNvPr id="14" name="TextBox 13">
              <a:extLst>
                <a:ext uri="{FF2B5EF4-FFF2-40B4-BE49-F238E27FC236}">
                  <a16:creationId xmlns:a16="http://schemas.microsoft.com/office/drawing/2014/main" id="{DB415E0C-E495-644C-940C-A7E18BA739F1}"/>
                </a:ext>
              </a:extLst>
            </p:cNvPr>
            <p:cNvSpPr txBox="1"/>
            <p:nvPr/>
          </p:nvSpPr>
          <p:spPr>
            <a:xfrm>
              <a:off x="10021388" y="8714648"/>
              <a:ext cx="10680192" cy="646331"/>
            </a:xfrm>
            <a:prstGeom prst="rect">
              <a:avLst/>
            </a:prstGeom>
            <a:noFill/>
          </p:spPr>
          <p:txBody>
            <a:bodyPr wrap="square" rtlCol="0">
              <a:spAutoFit/>
            </a:bodyPr>
            <a:lstStyle/>
            <a:p>
              <a:r>
                <a:rPr lang="en-US" sz="3600" dirty="0">
                  <a:latin typeface="Arial Rounded MT Bold" panose="020F0704030504030204" pitchFamily="34" charset="77"/>
                </a:rPr>
                <a:t>STRENGTH EXERCISES</a:t>
              </a:r>
            </a:p>
          </p:txBody>
        </p:sp>
        <p:sp>
          <p:nvSpPr>
            <p:cNvPr id="15" name="TextBox 14">
              <a:extLst>
                <a:ext uri="{FF2B5EF4-FFF2-40B4-BE49-F238E27FC236}">
                  <a16:creationId xmlns:a16="http://schemas.microsoft.com/office/drawing/2014/main" id="{88469887-7236-8041-829B-E07B5743670E}"/>
                </a:ext>
              </a:extLst>
            </p:cNvPr>
            <p:cNvSpPr txBox="1"/>
            <p:nvPr/>
          </p:nvSpPr>
          <p:spPr>
            <a:xfrm>
              <a:off x="10021386" y="13334367"/>
              <a:ext cx="15999919" cy="1338828"/>
            </a:xfrm>
            <a:prstGeom prst="rect">
              <a:avLst/>
            </a:prstGeom>
            <a:noFill/>
          </p:spPr>
          <p:txBody>
            <a:bodyPr wrap="square" rtlCol="0">
              <a:spAutoFit/>
            </a:bodyPr>
            <a:lstStyle/>
            <a:p>
              <a:pPr lvl="1"/>
              <a:r>
                <a:rPr lang="en-US" sz="2700" dirty="0">
                  <a:latin typeface="Arial Rounded MT Bold" panose="020F0704030504030204" pitchFamily="34" charset="77"/>
                  <a:hlinkClick r:id="rId5"/>
                </a:rPr>
                <a:t>Low Impact Cardio Workout</a:t>
              </a:r>
              <a:r>
                <a:rPr lang="en-US" sz="2700" dirty="0">
                  <a:latin typeface="Arial Rounded MT Bold" panose="020F0704030504030204" pitchFamily="34" charset="77"/>
                </a:rPr>
                <a:t>: 20 minute low impact, no equipment cardio workout </a:t>
              </a:r>
            </a:p>
            <a:p>
              <a:pPr lvl="1"/>
              <a:endParaRPr lang="en-US" sz="2700" dirty="0">
                <a:latin typeface="Arial Rounded MT Bold" panose="020F0704030504030204" pitchFamily="34" charset="77"/>
              </a:endParaRPr>
            </a:p>
            <a:p>
              <a:pPr lvl="1"/>
              <a:r>
                <a:rPr lang="en-US" sz="2700" dirty="0">
                  <a:latin typeface="Arial Rounded MT Bold" panose="020F0704030504030204" pitchFamily="34" charset="77"/>
                  <a:hlinkClick r:id="rId6"/>
                </a:rPr>
                <a:t>One Mile Walk at Home Party</a:t>
              </a:r>
              <a:r>
                <a:rPr lang="en-US" sz="2700" dirty="0">
                  <a:latin typeface="Arial Rounded MT Bold" panose="020F0704030504030204" pitchFamily="34" charset="77"/>
                </a:rPr>
                <a:t>: Walk one mile at home with fun moves and lots of education </a:t>
              </a:r>
            </a:p>
          </p:txBody>
        </p:sp>
        <p:sp>
          <p:nvSpPr>
            <p:cNvPr id="16" name="TextBox 15">
              <a:extLst>
                <a:ext uri="{FF2B5EF4-FFF2-40B4-BE49-F238E27FC236}">
                  <a16:creationId xmlns:a16="http://schemas.microsoft.com/office/drawing/2014/main" id="{1E4EA51B-7EC1-1743-BFF2-D045F2B512AD}"/>
                </a:ext>
              </a:extLst>
            </p:cNvPr>
            <p:cNvSpPr txBox="1"/>
            <p:nvPr/>
          </p:nvSpPr>
          <p:spPr>
            <a:xfrm>
              <a:off x="10021387" y="12529966"/>
              <a:ext cx="10680192" cy="646331"/>
            </a:xfrm>
            <a:prstGeom prst="rect">
              <a:avLst/>
            </a:prstGeom>
            <a:noFill/>
          </p:spPr>
          <p:txBody>
            <a:bodyPr wrap="square" rtlCol="0">
              <a:spAutoFit/>
            </a:bodyPr>
            <a:lstStyle/>
            <a:p>
              <a:r>
                <a:rPr lang="en-US" sz="3600" dirty="0">
                  <a:latin typeface="Arial Rounded MT Bold" panose="020F0704030504030204" pitchFamily="34" charset="77"/>
                </a:rPr>
                <a:t>AEROBIC EXERCISES</a:t>
              </a:r>
            </a:p>
          </p:txBody>
        </p:sp>
        <p:sp>
          <p:nvSpPr>
            <p:cNvPr id="18" name="TextBox 17">
              <a:extLst>
                <a:ext uri="{FF2B5EF4-FFF2-40B4-BE49-F238E27FC236}">
                  <a16:creationId xmlns:a16="http://schemas.microsoft.com/office/drawing/2014/main" id="{90941126-05C3-E646-9476-2116A06F0D8D}"/>
                </a:ext>
              </a:extLst>
            </p:cNvPr>
            <p:cNvSpPr txBox="1"/>
            <p:nvPr/>
          </p:nvSpPr>
          <p:spPr>
            <a:xfrm>
              <a:off x="10021386" y="16028231"/>
              <a:ext cx="14804043" cy="3877985"/>
            </a:xfrm>
            <a:prstGeom prst="rect">
              <a:avLst/>
            </a:prstGeom>
            <a:noFill/>
          </p:spPr>
          <p:txBody>
            <a:bodyPr wrap="square" rtlCol="0">
              <a:spAutoFit/>
            </a:bodyPr>
            <a:lstStyle/>
            <a:p>
              <a:pPr lvl="1"/>
              <a:endParaRPr lang="en-US" sz="3000" dirty="0">
                <a:latin typeface="Arial Rounded MT Bold" panose="020F0704030504030204" pitchFamily="34" charset="77"/>
                <a:hlinkClick r:id="rId7"/>
              </a:endParaRPr>
            </a:p>
            <a:p>
              <a:pPr lvl="1"/>
              <a:r>
                <a:rPr lang="en-US" sz="2700" b="1" dirty="0">
                  <a:latin typeface="Arial Rounded MT Bold" panose="020F0704030504030204" pitchFamily="34" charset="77"/>
                  <a:hlinkClick r:id="rId7"/>
                </a:rPr>
                <a:t>5 Minute Balance workout at home for beginners</a:t>
              </a:r>
              <a:r>
                <a:rPr lang="en-US" sz="2700" b="1" dirty="0">
                  <a:latin typeface="Arial Rounded MT Bold" panose="020F0704030504030204" pitchFamily="34" charset="77"/>
                </a:rPr>
                <a:t>: Short beginner balance exercise routine </a:t>
              </a:r>
            </a:p>
            <a:p>
              <a:pPr lvl="1"/>
              <a:endParaRPr lang="en-US" sz="2700" b="1" dirty="0">
                <a:latin typeface="Arial Rounded MT Bold" panose="020F0704030504030204" pitchFamily="34" charset="77"/>
              </a:endParaRPr>
            </a:p>
            <a:p>
              <a:pPr lvl="1"/>
              <a:r>
                <a:rPr lang="en-US" sz="2700" b="1" dirty="0">
                  <a:latin typeface="Arial Rounded MT Bold" panose="020F0704030504030204" pitchFamily="34" charset="77"/>
                  <a:hlinkClick r:id="rId8"/>
                </a:rPr>
                <a:t>Balance Workout to Prevent Falls for Seniors, Beginner Exercises</a:t>
              </a:r>
              <a:r>
                <a:rPr lang="en-US" sz="2700" b="1" dirty="0">
                  <a:latin typeface="Arial Rounded MT Bold" panose="020F0704030504030204" pitchFamily="34" charset="77"/>
                </a:rPr>
                <a:t>: 10 minute balance workout with demonstration from mother and daughter duo</a:t>
              </a:r>
            </a:p>
            <a:p>
              <a:pPr lvl="1"/>
              <a:endParaRPr lang="en-US" sz="2700" b="1" dirty="0">
                <a:latin typeface="Arial Rounded MT Bold" panose="020F0704030504030204" pitchFamily="34" charset="77"/>
              </a:endParaRPr>
            </a:p>
            <a:p>
              <a:pPr lvl="1"/>
              <a:r>
                <a:rPr lang="en-US" sz="2700" b="1" dirty="0">
                  <a:latin typeface="Arial Rounded MT Bold" panose="020F0704030504030204" pitchFamily="34" charset="77"/>
                  <a:hlinkClick r:id="rId9"/>
                </a:rPr>
                <a:t>Intermediate Balance / Progression of Beginner Video</a:t>
              </a:r>
              <a:r>
                <a:rPr lang="en-US" sz="2700" b="1" dirty="0">
                  <a:latin typeface="Arial Rounded MT Bold" panose="020F0704030504030204" pitchFamily="34" charset="77"/>
                </a:rPr>
                <a:t>: Balance progression led by a physical therapist</a:t>
              </a:r>
            </a:p>
          </p:txBody>
        </p:sp>
        <p:sp>
          <p:nvSpPr>
            <p:cNvPr id="19" name="TextBox 18">
              <a:extLst>
                <a:ext uri="{FF2B5EF4-FFF2-40B4-BE49-F238E27FC236}">
                  <a16:creationId xmlns:a16="http://schemas.microsoft.com/office/drawing/2014/main" id="{295A4A5F-6011-3141-BFD7-677EA941A004}"/>
                </a:ext>
              </a:extLst>
            </p:cNvPr>
            <p:cNvSpPr txBox="1"/>
            <p:nvPr/>
          </p:nvSpPr>
          <p:spPr>
            <a:xfrm>
              <a:off x="10021386" y="15507543"/>
              <a:ext cx="10680192" cy="646331"/>
            </a:xfrm>
            <a:prstGeom prst="rect">
              <a:avLst/>
            </a:prstGeom>
            <a:noFill/>
          </p:spPr>
          <p:txBody>
            <a:bodyPr wrap="square" rtlCol="0">
              <a:spAutoFit/>
            </a:bodyPr>
            <a:lstStyle/>
            <a:p>
              <a:r>
                <a:rPr lang="en-US" sz="3600" dirty="0">
                  <a:latin typeface="Arial Rounded MT Bold" panose="020F0704030504030204" pitchFamily="34" charset="77"/>
                </a:rPr>
                <a:t>BALANCE EXERCISES</a:t>
              </a:r>
            </a:p>
          </p:txBody>
        </p:sp>
        <p:sp>
          <p:nvSpPr>
            <p:cNvPr id="29" name="TextBox 28">
              <a:extLst>
                <a:ext uri="{FF2B5EF4-FFF2-40B4-BE49-F238E27FC236}">
                  <a16:creationId xmlns:a16="http://schemas.microsoft.com/office/drawing/2014/main" id="{E372D907-04A4-3042-B134-C7E344828E82}"/>
                </a:ext>
              </a:extLst>
            </p:cNvPr>
            <p:cNvSpPr txBox="1"/>
            <p:nvPr/>
          </p:nvSpPr>
          <p:spPr>
            <a:xfrm>
              <a:off x="10021388" y="4673792"/>
              <a:ext cx="15999919" cy="3293209"/>
            </a:xfrm>
            <a:prstGeom prst="rect">
              <a:avLst/>
            </a:prstGeom>
            <a:noFill/>
          </p:spPr>
          <p:txBody>
            <a:bodyPr wrap="square" rtlCol="0">
              <a:spAutoFit/>
            </a:bodyPr>
            <a:lstStyle/>
            <a:p>
              <a:pPr lvl="1"/>
              <a:r>
                <a:rPr lang="en-US" sz="2600" dirty="0">
                  <a:latin typeface="Arial Rounded MT Bold" panose="020F0704030504030204" pitchFamily="34" charset="77"/>
                  <a:hlinkClick r:id="rId10"/>
                </a:rPr>
                <a:t>Rheumatoid Arthritis Hand Exercises</a:t>
              </a:r>
              <a:r>
                <a:rPr lang="en-US" sz="2600" dirty="0">
                  <a:latin typeface="Arial Rounded MT Bold" panose="020F0704030504030204" pitchFamily="34" charset="77"/>
                </a:rPr>
                <a:t>: Stretching and strengthening exercises led by physical therapist. Education and review of research from 0:00 – 1:59, exercise demonstration at 2:00</a:t>
              </a:r>
            </a:p>
            <a:p>
              <a:pPr lvl="1"/>
              <a:endParaRPr lang="en-US" sz="2600" dirty="0">
                <a:latin typeface="Arial Rounded MT Bold" panose="020F0704030504030204" pitchFamily="34" charset="77"/>
              </a:endParaRPr>
            </a:p>
            <a:p>
              <a:pPr lvl="1"/>
              <a:r>
                <a:rPr lang="en-US" sz="2600" dirty="0">
                  <a:latin typeface="Arial Rounded MT Bold" panose="020F0704030504030204" pitchFamily="34" charset="77"/>
                  <a:hlinkClick r:id="rId11"/>
                </a:rPr>
                <a:t>Helpful Hand Exercises for Rheumatoid Arthritis: A Beginner Hand Workout</a:t>
              </a:r>
              <a:r>
                <a:rPr lang="en-US" sz="2600" dirty="0">
                  <a:latin typeface="Arial Rounded MT Bold" panose="020F0704030504030204" pitchFamily="34" charset="77"/>
                </a:rPr>
                <a:t>: 7 beginner hand exercises to improve function, strength, and mobility</a:t>
              </a:r>
            </a:p>
            <a:p>
              <a:pPr lvl="1"/>
              <a:endParaRPr lang="en-US" sz="2600" dirty="0">
                <a:latin typeface="Arial Rounded MT Bold" panose="020F0704030504030204" pitchFamily="34" charset="77"/>
              </a:endParaRPr>
            </a:p>
            <a:p>
              <a:pPr lvl="1"/>
              <a:r>
                <a:rPr lang="en-US" sz="2600" dirty="0">
                  <a:latin typeface="Arial Rounded MT Bold" panose="020F0704030504030204" pitchFamily="34" charset="77"/>
                  <a:hlinkClick r:id="rId12"/>
                </a:rPr>
                <a:t>Rheumatoid Arthritis Hand Exercises / Real Patient Demonstration</a:t>
              </a:r>
              <a:r>
                <a:rPr lang="en-US" sz="2600" dirty="0">
                  <a:latin typeface="Arial Rounded MT Bold" panose="020F0704030504030204" pitchFamily="34" charset="77"/>
                </a:rPr>
                <a:t>: Hand exercises with demonstration from adult living with RA</a:t>
              </a:r>
            </a:p>
          </p:txBody>
        </p:sp>
        <p:sp>
          <p:nvSpPr>
            <p:cNvPr id="30" name="TextBox 29">
              <a:extLst>
                <a:ext uri="{FF2B5EF4-FFF2-40B4-BE49-F238E27FC236}">
                  <a16:creationId xmlns:a16="http://schemas.microsoft.com/office/drawing/2014/main" id="{504C256A-D0D0-934C-AF42-E766E04C3899}"/>
                </a:ext>
              </a:extLst>
            </p:cNvPr>
            <p:cNvSpPr txBox="1"/>
            <p:nvPr/>
          </p:nvSpPr>
          <p:spPr>
            <a:xfrm>
              <a:off x="10021388" y="3809074"/>
              <a:ext cx="10680192" cy="646331"/>
            </a:xfrm>
            <a:prstGeom prst="rect">
              <a:avLst/>
            </a:prstGeom>
            <a:noFill/>
          </p:spPr>
          <p:txBody>
            <a:bodyPr wrap="square" rtlCol="0">
              <a:spAutoFit/>
            </a:bodyPr>
            <a:lstStyle/>
            <a:p>
              <a:r>
                <a:rPr lang="en-US" sz="3600" dirty="0">
                  <a:latin typeface="Arial Rounded MT Bold" panose="020F0704030504030204" pitchFamily="34" charset="77"/>
                </a:rPr>
                <a:t>HAND EXERCISES</a:t>
              </a:r>
            </a:p>
          </p:txBody>
        </p:sp>
        <p:sp>
          <p:nvSpPr>
            <p:cNvPr id="31" name="TextBox 30">
              <a:extLst>
                <a:ext uri="{FF2B5EF4-FFF2-40B4-BE49-F238E27FC236}">
                  <a16:creationId xmlns:a16="http://schemas.microsoft.com/office/drawing/2014/main" id="{1E0E56A8-242C-1D49-A538-5645FE50158B}"/>
                </a:ext>
              </a:extLst>
            </p:cNvPr>
            <p:cNvSpPr txBox="1"/>
            <p:nvPr/>
          </p:nvSpPr>
          <p:spPr>
            <a:xfrm>
              <a:off x="10021385" y="21456685"/>
              <a:ext cx="15999919" cy="2631490"/>
            </a:xfrm>
            <a:prstGeom prst="rect">
              <a:avLst/>
            </a:prstGeom>
            <a:noFill/>
          </p:spPr>
          <p:txBody>
            <a:bodyPr wrap="square" rtlCol="0">
              <a:spAutoFit/>
            </a:bodyPr>
            <a:lstStyle/>
            <a:p>
              <a:pPr lvl="1"/>
              <a:r>
                <a:rPr lang="en-US" sz="2700" dirty="0">
                  <a:latin typeface="Arial Rounded MT Bold" panose="020F0704030504030204" pitchFamily="34" charset="77"/>
                  <a:hlinkClick r:id="rId13"/>
                </a:rPr>
                <a:t>Pilates for Rheumatoid Arthritis / 15 Minute Gentle Routine</a:t>
              </a:r>
              <a:r>
                <a:rPr lang="en-US" sz="2700" dirty="0">
                  <a:latin typeface="Arial Rounded MT Bold" panose="020F0704030504030204" pitchFamily="34" charset="77"/>
                </a:rPr>
                <a:t>: 15 minute gentle </a:t>
              </a:r>
              <a:r>
                <a:rPr lang="en-US" sz="2700" dirty="0" err="1">
                  <a:latin typeface="Arial Rounded MT Bold" panose="020F0704030504030204" pitchFamily="34" charset="77"/>
                </a:rPr>
                <a:t>pilates</a:t>
              </a:r>
              <a:r>
                <a:rPr lang="en-US" sz="2700" dirty="0">
                  <a:latin typeface="Arial Rounded MT Bold" panose="020F0704030504030204" pitchFamily="34" charset="77"/>
                </a:rPr>
                <a:t> for adults with rheumatoid arthritis</a:t>
              </a:r>
            </a:p>
            <a:p>
              <a:pPr lvl="1"/>
              <a:endParaRPr lang="en-US" sz="2700" dirty="0">
                <a:latin typeface="Arial Rounded MT Bold" panose="020F0704030504030204" pitchFamily="34" charset="77"/>
              </a:endParaRPr>
            </a:p>
            <a:p>
              <a:pPr lvl="1"/>
              <a:r>
                <a:rPr lang="en-US" sz="2700" dirty="0">
                  <a:latin typeface="Arial Rounded MT Bold" panose="020F0704030504030204" pitchFamily="34" charset="77"/>
                  <a:hlinkClick r:id="rId14"/>
                </a:rPr>
                <a:t>Morning Exercise Tips for Rheumatoid Arthritis</a:t>
              </a:r>
              <a:r>
                <a:rPr lang="en-US" sz="2700" dirty="0">
                  <a:latin typeface="Arial Rounded MT Bold" panose="020F0704030504030204" pitchFamily="34" charset="77"/>
                </a:rPr>
                <a:t>: Short morning routine to help with morning stiffness to prepare you for the day!  </a:t>
              </a:r>
            </a:p>
            <a:p>
              <a:pPr lvl="1"/>
              <a:endParaRPr lang="en-US" sz="3000" dirty="0">
                <a:latin typeface="Arial Rounded MT Bold" panose="020F0704030504030204" pitchFamily="34" charset="77"/>
              </a:endParaRPr>
            </a:p>
          </p:txBody>
        </p:sp>
        <p:sp>
          <p:nvSpPr>
            <p:cNvPr id="32" name="TextBox 31">
              <a:extLst>
                <a:ext uri="{FF2B5EF4-FFF2-40B4-BE49-F238E27FC236}">
                  <a16:creationId xmlns:a16="http://schemas.microsoft.com/office/drawing/2014/main" id="{22D498D3-3F5B-5A49-BC40-22C1F8BDDC78}"/>
                </a:ext>
              </a:extLst>
            </p:cNvPr>
            <p:cNvSpPr txBox="1"/>
            <p:nvPr/>
          </p:nvSpPr>
          <p:spPr>
            <a:xfrm>
              <a:off x="10021385" y="20591546"/>
              <a:ext cx="10680192" cy="646331"/>
            </a:xfrm>
            <a:prstGeom prst="rect">
              <a:avLst/>
            </a:prstGeom>
            <a:noFill/>
          </p:spPr>
          <p:txBody>
            <a:bodyPr wrap="square" rtlCol="0">
              <a:spAutoFit/>
            </a:bodyPr>
            <a:lstStyle/>
            <a:p>
              <a:r>
                <a:rPr lang="en-US" sz="3600" dirty="0">
                  <a:latin typeface="Arial Rounded MT Bold" panose="020F0704030504030204" pitchFamily="34" charset="77"/>
                </a:rPr>
                <a:t>LOW-IMPACT EXERCISES</a:t>
              </a:r>
            </a:p>
          </p:txBody>
        </p:sp>
      </p:grpSp>
      <p:sp>
        <p:nvSpPr>
          <p:cNvPr id="7" name="Rectangle 6">
            <a:extLst>
              <a:ext uri="{FF2B5EF4-FFF2-40B4-BE49-F238E27FC236}">
                <a16:creationId xmlns:a16="http://schemas.microsoft.com/office/drawing/2014/main" id="{90FB05A8-9DCB-274A-8D6F-D36DFFB883CD}"/>
              </a:ext>
            </a:extLst>
          </p:cNvPr>
          <p:cNvSpPr/>
          <p:nvPr/>
        </p:nvSpPr>
        <p:spPr>
          <a:xfrm>
            <a:off x="0" y="-152170"/>
            <a:ext cx="28898850" cy="1783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9" name="Rectangle 8">
            <a:extLst>
              <a:ext uri="{FF2B5EF4-FFF2-40B4-BE49-F238E27FC236}">
                <a16:creationId xmlns:a16="http://schemas.microsoft.com/office/drawing/2014/main" id="{4CD7B83D-6634-7E42-8B49-C7DC77230506}"/>
              </a:ext>
            </a:extLst>
          </p:cNvPr>
          <p:cNvSpPr/>
          <p:nvPr/>
        </p:nvSpPr>
        <p:spPr>
          <a:xfrm>
            <a:off x="495857" y="631150"/>
            <a:ext cx="7617598"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EXERCISE GUIDANCE</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endParaRPr>
          </a:p>
        </p:txBody>
      </p:sp>
      <p:sp>
        <p:nvSpPr>
          <p:cNvPr id="21" name="Rectangle 20">
            <a:extLst>
              <a:ext uri="{FF2B5EF4-FFF2-40B4-BE49-F238E27FC236}">
                <a16:creationId xmlns:a16="http://schemas.microsoft.com/office/drawing/2014/main" id="{4AF33554-E3DB-6644-9AE6-4E04D0AE7BFD}"/>
              </a:ext>
            </a:extLst>
          </p:cNvPr>
          <p:cNvSpPr/>
          <p:nvPr/>
        </p:nvSpPr>
        <p:spPr>
          <a:xfrm>
            <a:off x="1628314" y="2743414"/>
            <a:ext cx="5929765" cy="14250055"/>
          </a:xfrm>
          <a:prstGeom prst="rect">
            <a:avLst/>
          </a:prstGeom>
        </p:spPr>
        <p:txBody>
          <a:bodyPr wrap="none">
            <a:spAutoFit/>
          </a:bodyPr>
          <a:lstStyle/>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Home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About Rheumatoid</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Arthritis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Rheumatoid Arthritis</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&amp; Exercise</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2">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Video Library</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lnSpc>
                <a:spcPct val="150000"/>
              </a:lnSpc>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Other Resources</a:t>
            </a:r>
          </a:p>
          <a:p>
            <a:pPr>
              <a:lnSpc>
                <a:spcPct val="150000"/>
              </a:lnSpc>
            </a:pPr>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pPr marL="571500" indent="-571500">
              <a:buFont typeface="Wingdings" pitchFamily="2" charset="2"/>
              <a:buChar char="Ø"/>
            </a:pPr>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How Was Our</a:t>
            </a:r>
          </a:p>
          <a:p>
            <a:r>
              <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Model Developed?</a:t>
            </a:r>
            <a:endParaRPr lang="en-US" sz="4000" dirty="0">
              <a:solidFill>
                <a:schemeClr val="accent1">
                  <a:lumMod val="75000"/>
                </a:schemeClr>
              </a:solidFill>
            </a:endParaRPr>
          </a:p>
          <a:p>
            <a:endParaRPr lang="en-US" sz="4000" dirty="0">
              <a:ln w="0"/>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endParaRPr lang="en-US" sz="4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endParaRPr>
          </a:p>
          <a:p>
            <a:r>
              <a:rPr lang="en-US" sz="4000" dirty="0">
                <a:ln w="0"/>
                <a:effectLst>
                  <a:outerShdw blurRad="38100" dist="19050" dir="2700000" algn="tl" rotWithShape="0">
                    <a:schemeClr val="dk1">
                      <a:alpha val="40000"/>
                    </a:schemeClr>
                  </a:outerShdw>
                </a:effectLst>
                <a:latin typeface="Arial Rounded MT Bold" panose="020F0704030504030204" pitchFamily="34" charset="77"/>
                <a:cs typeface="Didot" panose="02000503000000020003" pitchFamily="2" charset="-79"/>
              </a:rPr>
              <a:t>  </a:t>
            </a:r>
            <a:endParaRPr lang="en-US" sz="4000" dirty="0">
              <a:ln w="0"/>
              <a:effectLst>
                <a:outerShdw blurRad="38100" dist="19050" dir="2700000" algn="tl" rotWithShape="0">
                  <a:schemeClr val="dk1">
                    <a:alpha val="40000"/>
                  </a:schemeClr>
                </a:outerShdw>
              </a:effectLst>
              <a:latin typeface="Arial Rounded MT Bold" panose="020F0704030504030204" pitchFamily="34" charset="77"/>
            </a:endParaRPr>
          </a:p>
        </p:txBody>
      </p:sp>
      <p:cxnSp>
        <p:nvCxnSpPr>
          <p:cNvPr id="26" name="Straight Connector 25">
            <a:extLst>
              <a:ext uri="{FF2B5EF4-FFF2-40B4-BE49-F238E27FC236}">
                <a16:creationId xmlns:a16="http://schemas.microsoft.com/office/drawing/2014/main" id="{17DF6BAF-7843-334D-896E-47A5D5828E81}"/>
              </a:ext>
            </a:extLst>
          </p:cNvPr>
          <p:cNvCxnSpPr/>
          <p:nvPr/>
        </p:nvCxnSpPr>
        <p:spPr>
          <a:xfrm>
            <a:off x="8113455" y="2487168"/>
            <a:ext cx="0" cy="11887200"/>
          </a:xfrm>
          <a:prstGeom prst="line">
            <a:avLst/>
          </a:prstGeom>
          <a:ln/>
        </p:spPr>
        <p:style>
          <a:lnRef idx="2">
            <a:schemeClr val="accent1"/>
          </a:lnRef>
          <a:fillRef idx="0">
            <a:schemeClr val="accent1"/>
          </a:fillRef>
          <a:effectRef idx="1">
            <a:schemeClr val="accent1"/>
          </a:effectRef>
          <a:fontRef idx="minor">
            <a:schemeClr val="tx1"/>
          </a:fontRef>
        </p:style>
      </p:cxnSp>
      <p:sp>
        <p:nvSpPr>
          <p:cNvPr id="27" name="Rectangle 26">
            <a:hlinkClick r:id="rId15" action="ppaction://hlinksldjump"/>
            <a:extLst>
              <a:ext uri="{FF2B5EF4-FFF2-40B4-BE49-F238E27FC236}">
                <a16:creationId xmlns:a16="http://schemas.microsoft.com/office/drawing/2014/main" id="{B74295B5-6833-1F48-8DDB-3B3776D2C828}"/>
              </a:ext>
            </a:extLst>
          </p:cNvPr>
          <p:cNvSpPr/>
          <p:nvPr/>
        </p:nvSpPr>
        <p:spPr>
          <a:xfrm>
            <a:off x="1628314" y="2743414"/>
            <a:ext cx="5262343" cy="114278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16" action="ppaction://hlinksldjump"/>
            <a:extLst>
              <a:ext uri="{FF2B5EF4-FFF2-40B4-BE49-F238E27FC236}">
                <a16:creationId xmlns:a16="http://schemas.microsoft.com/office/drawing/2014/main" id="{1D1EAE1E-E2FB-E34E-B9B7-78C9E7303D51}"/>
              </a:ext>
            </a:extLst>
          </p:cNvPr>
          <p:cNvSpPr/>
          <p:nvPr/>
        </p:nvSpPr>
        <p:spPr>
          <a:xfrm>
            <a:off x="1673484" y="4427310"/>
            <a:ext cx="5262343"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17" action="ppaction://hlinksldjump"/>
            <a:extLst>
              <a:ext uri="{FF2B5EF4-FFF2-40B4-BE49-F238E27FC236}">
                <a16:creationId xmlns:a16="http://schemas.microsoft.com/office/drawing/2014/main" id="{04CEFDBA-76A0-134D-B3DC-5BFE0D5E7480}"/>
              </a:ext>
            </a:extLst>
          </p:cNvPr>
          <p:cNvSpPr/>
          <p:nvPr/>
        </p:nvSpPr>
        <p:spPr>
          <a:xfrm>
            <a:off x="1628314" y="8760259"/>
            <a:ext cx="5929765"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hlinkClick r:id="rId18" action="ppaction://hlinksldjump"/>
            <a:extLst>
              <a:ext uri="{FF2B5EF4-FFF2-40B4-BE49-F238E27FC236}">
                <a16:creationId xmlns:a16="http://schemas.microsoft.com/office/drawing/2014/main" id="{4CF87CCE-5A55-8740-BC2F-6DE9F25DC28E}"/>
              </a:ext>
            </a:extLst>
          </p:cNvPr>
          <p:cNvSpPr/>
          <p:nvPr/>
        </p:nvSpPr>
        <p:spPr>
          <a:xfrm>
            <a:off x="1628313" y="10642257"/>
            <a:ext cx="5929765"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hlinkClick r:id="rId19" action="ppaction://hlinksldjump"/>
            <a:extLst>
              <a:ext uri="{FF2B5EF4-FFF2-40B4-BE49-F238E27FC236}">
                <a16:creationId xmlns:a16="http://schemas.microsoft.com/office/drawing/2014/main" id="{DFC08949-57CE-334A-9614-8F3D9E3BDCD0}"/>
              </a:ext>
            </a:extLst>
          </p:cNvPr>
          <p:cNvSpPr/>
          <p:nvPr/>
        </p:nvSpPr>
        <p:spPr>
          <a:xfrm>
            <a:off x="1628313" y="12517444"/>
            <a:ext cx="5929765" cy="167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hlinkClick r:id="rId20" action="ppaction://hlinksldjump"/>
            <a:extLst>
              <a:ext uri="{FF2B5EF4-FFF2-40B4-BE49-F238E27FC236}">
                <a16:creationId xmlns:a16="http://schemas.microsoft.com/office/drawing/2014/main" id="{0A620984-1DFB-E248-8C39-138EB0D418E4}"/>
              </a:ext>
            </a:extLst>
          </p:cNvPr>
          <p:cNvSpPr/>
          <p:nvPr/>
        </p:nvSpPr>
        <p:spPr>
          <a:xfrm>
            <a:off x="1628312" y="6590677"/>
            <a:ext cx="6176743" cy="12562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6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2000" fill="hold" nodeType="afterEffect">
                                  <p:stCondLst>
                                    <p:cond delay="8000"/>
                                  </p:stCondLst>
                                  <p:childTnLst>
                                    <p:animMotion origin="layout" path="M 1.14041E-6 1.25E-6 L -0.00489 -0.53233 " pathEditMode="relative" rAng="0" ptsTypes="AA">
                                      <p:cBhvr>
                                        <p:cTn id="6" dur="20000" fill="hold"/>
                                        <p:tgtEl>
                                          <p:spTgt spid="5"/>
                                        </p:tgtEl>
                                        <p:attrNameLst>
                                          <p:attrName>ppt_x</p:attrName>
                                          <p:attrName>ppt_y</p:attrName>
                                        </p:attrNameLst>
                                      </p:cBhvr>
                                      <p:rCtr x="-247" y="-266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3540</TotalTime>
  <Words>4225</Words>
  <Application>Microsoft Macintosh PowerPoint</Application>
  <PresentationFormat>Custom</PresentationFormat>
  <Paragraphs>592</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Rounded MT Bold</vt:lpstr>
      <vt:lpstr>Calibri</vt:lpstr>
      <vt:lpstr>Calibri Light</vt:lpstr>
      <vt:lpstr>Didot</vt:lpstr>
      <vt:lpstr>Wingdings</vt:lpstr>
      <vt:lpstr>Office Theme</vt:lpstr>
      <vt:lpstr>Exercise Education for Adults with Rheumatoid Arthritis as Part of the PREVAIL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 Exercise Guidance Resource Website Mockup</dc:title>
  <dc:creator>Marvin, Stephanie</dc:creator>
  <cp:lastModifiedBy>Marvin, Stephanie</cp:lastModifiedBy>
  <cp:revision>441</cp:revision>
  <dcterms:created xsi:type="dcterms:W3CDTF">2024-04-04T02:39:53Z</dcterms:created>
  <dcterms:modified xsi:type="dcterms:W3CDTF">2024-04-26T16:28:39Z</dcterms:modified>
</cp:coreProperties>
</file>