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1" r:id="rId4"/>
    <p:sldId id="282" r:id="rId5"/>
    <p:sldId id="283" r:id="rId6"/>
    <p:sldId id="284" r:id="rId7"/>
    <p:sldId id="287" r:id="rId8"/>
    <p:sldId id="288" r:id="rId9"/>
    <p:sldId id="286" r:id="rId10"/>
    <p:sldId id="273" r:id="rId11"/>
    <p:sldId id="266" r:id="rId12"/>
    <p:sldId id="269" r:id="rId13"/>
    <p:sldId id="279" r:id="rId14"/>
    <p:sldId id="264" r:id="rId15"/>
    <p:sldId id="285" r:id="rId16"/>
    <p:sldId id="259" r:id="rId17"/>
    <p:sldId id="267" r:id="rId18"/>
    <p:sldId id="278" r:id="rId19"/>
    <p:sldId id="260" r:id="rId20"/>
    <p:sldId id="275" r:id="rId21"/>
    <p:sldId id="261" r:id="rId22"/>
    <p:sldId id="265" r:id="rId23"/>
    <p:sldId id="272" r:id="rId24"/>
    <p:sldId id="258" r:id="rId25"/>
    <p:sldId id="268" r:id="rId26"/>
    <p:sldId id="289"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783" autoAdjust="0"/>
  </p:normalViewPr>
  <p:slideViewPr>
    <p:cSldViewPr snapToGrid="0">
      <p:cViewPr varScale="1">
        <p:scale>
          <a:sx n="48" d="100"/>
          <a:sy n="48" d="100"/>
        </p:scale>
        <p:origin x="13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rinn\OneDrive\Documents\lab%20docs\lab%20contac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Center</a:t>
            </a:r>
            <a:r>
              <a:rPr lang="en-US" baseline="0"/>
              <a:t> of Pressure Mean Velocity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v>Medial/Lateral</c:v>
          </c:tx>
          <c:spPr>
            <a:solidFill>
              <a:schemeClr val="accent2"/>
            </a:solidFill>
            <a:ln>
              <a:noFill/>
            </a:ln>
            <a:effectLst/>
          </c:spPr>
          <c:invertIfNegative val="0"/>
          <c:errBars>
            <c:errBarType val="both"/>
            <c:errValType val="cust"/>
            <c:noEndCap val="0"/>
            <c:plus>
              <c:numRef>
                <c:f>(Sheet2!$A$32,Sheet2!$D$32,Sheet2!$G$32)</c:f>
                <c:numCache>
                  <c:formatCode>General</c:formatCode>
                  <c:ptCount val="3"/>
                  <c:pt idx="0">
                    <c:v>0.16774460278248746</c:v>
                  </c:pt>
                  <c:pt idx="1">
                    <c:v>0.13050234561063276</c:v>
                  </c:pt>
                  <c:pt idx="2">
                    <c:v>0.20383135185736379</c:v>
                  </c:pt>
                </c:numCache>
              </c:numRef>
            </c:plus>
            <c:minus>
              <c:numRef>
                <c:f>(Sheet2!$A$32,Sheet2!$D$32,Sheet2!$G$32)</c:f>
                <c:numCache>
                  <c:formatCode>General</c:formatCode>
                  <c:ptCount val="3"/>
                  <c:pt idx="0">
                    <c:v>0.16774460278248746</c:v>
                  </c:pt>
                  <c:pt idx="1">
                    <c:v>0.13050234561063276</c:v>
                  </c:pt>
                  <c:pt idx="2">
                    <c:v>0.20383135185736379</c:v>
                  </c:pt>
                </c:numCache>
              </c:numRef>
            </c:minus>
            <c:spPr>
              <a:noFill/>
              <a:ln w="9525" cap="flat" cmpd="sng" algn="ctr">
                <a:solidFill>
                  <a:schemeClr val="tx1">
                    <a:lumMod val="65000"/>
                    <a:lumOff val="35000"/>
                  </a:schemeClr>
                </a:solidFill>
                <a:round/>
              </a:ln>
              <a:effectLst/>
            </c:spPr>
          </c:errBars>
          <c:val>
            <c:numRef>
              <c:f>(Sheet2!$A$30,Sheet2!$D$30,Sheet2!$G$30)</c:f>
              <c:numCache>
                <c:formatCode>0.000</c:formatCode>
                <c:ptCount val="3"/>
                <c:pt idx="0">
                  <c:v>0.67448147777777778</c:v>
                </c:pt>
                <c:pt idx="1">
                  <c:v>0.63851852222222216</c:v>
                </c:pt>
                <c:pt idx="2">
                  <c:v>0.71444444444444444</c:v>
                </c:pt>
              </c:numCache>
            </c:numRef>
          </c:val>
          <c:extLst>
            <c:ext xmlns:c16="http://schemas.microsoft.com/office/drawing/2014/chart" uri="{C3380CC4-5D6E-409C-BE32-E72D297353CC}">
              <c16:uniqueId val="{00000000-96C9-440A-94D7-75586DC1FE03}"/>
            </c:ext>
          </c:extLst>
        </c:ser>
        <c:ser>
          <c:idx val="2"/>
          <c:order val="1"/>
          <c:tx>
            <c:v>Anterior/Posterior</c:v>
          </c:tx>
          <c:spPr>
            <a:solidFill>
              <a:schemeClr val="accent3"/>
            </a:solidFill>
            <a:ln>
              <a:noFill/>
            </a:ln>
            <a:effectLst/>
          </c:spPr>
          <c:invertIfNegative val="0"/>
          <c:errBars>
            <c:errBarType val="both"/>
            <c:errValType val="cust"/>
            <c:noEndCap val="0"/>
            <c:plus>
              <c:numRef>
                <c:f>(Sheet2!$B$32,Sheet2!$E$32,Sheet2!$H$32)</c:f>
                <c:numCache>
                  <c:formatCode>General</c:formatCode>
                  <c:ptCount val="3"/>
                  <c:pt idx="0">
                    <c:v>0.48791538111289773</c:v>
                  </c:pt>
                  <c:pt idx="1">
                    <c:v>0.75208679926974065</c:v>
                  </c:pt>
                  <c:pt idx="2">
                    <c:v>0.50434532203444238</c:v>
                  </c:pt>
                </c:numCache>
              </c:numRef>
            </c:plus>
            <c:minus>
              <c:numRef>
                <c:f>(Sheet2!$B$32,Sheet2!$E$32,Sheet2!$H$32)</c:f>
                <c:numCache>
                  <c:formatCode>General</c:formatCode>
                  <c:ptCount val="3"/>
                  <c:pt idx="0">
                    <c:v>0.48791538111289773</c:v>
                  </c:pt>
                  <c:pt idx="1">
                    <c:v>0.75208679926974065</c:v>
                  </c:pt>
                  <c:pt idx="2">
                    <c:v>0.50434532203444238</c:v>
                  </c:pt>
                </c:numCache>
              </c:numRef>
            </c:minus>
            <c:spPr>
              <a:noFill/>
              <a:ln w="9525" cap="flat" cmpd="sng" algn="ctr">
                <a:solidFill>
                  <a:schemeClr val="tx1">
                    <a:lumMod val="65000"/>
                    <a:lumOff val="35000"/>
                  </a:schemeClr>
                </a:solidFill>
                <a:round/>
              </a:ln>
              <a:effectLst/>
            </c:spPr>
          </c:errBars>
          <c:val>
            <c:numRef>
              <c:f>(Sheet2!$B$30,Sheet2!$E$30,Sheet2!$H$30)</c:f>
              <c:numCache>
                <c:formatCode>0.000</c:formatCode>
                <c:ptCount val="3"/>
                <c:pt idx="0">
                  <c:v>2.0248148111111113</c:v>
                </c:pt>
                <c:pt idx="1">
                  <c:v>2.1696296444444441</c:v>
                </c:pt>
                <c:pt idx="2">
                  <c:v>2.0981481333333334</c:v>
                </c:pt>
              </c:numCache>
            </c:numRef>
          </c:val>
          <c:extLst>
            <c:ext xmlns:c16="http://schemas.microsoft.com/office/drawing/2014/chart" uri="{C3380CC4-5D6E-409C-BE32-E72D297353CC}">
              <c16:uniqueId val="{00000001-96C9-440A-94D7-75586DC1FE03}"/>
            </c:ext>
          </c:extLst>
        </c:ser>
        <c:ser>
          <c:idx val="0"/>
          <c:order val="2"/>
          <c:tx>
            <c:v>Total</c:v>
          </c:tx>
          <c:spPr>
            <a:solidFill>
              <a:schemeClr val="accent1"/>
            </a:solidFill>
            <a:ln>
              <a:noFill/>
            </a:ln>
            <a:effectLst/>
          </c:spPr>
          <c:invertIfNegative val="0"/>
          <c:errBars>
            <c:errBarType val="both"/>
            <c:errValType val="cust"/>
            <c:noEndCap val="0"/>
            <c:plus>
              <c:numRef>
                <c:f>(Sheet2!$C$32,Sheet2!$F$32,Sheet2!$I$32)</c:f>
                <c:numCache>
                  <c:formatCode>General</c:formatCode>
                  <c:ptCount val="3"/>
                  <c:pt idx="0">
                    <c:v>0.43348431464495996</c:v>
                  </c:pt>
                  <c:pt idx="1">
                    <c:v>0.69440044455942085</c:v>
                  </c:pt>
                  <c:pt idx="2">
                    <c:v>0.4344440745238573</c:v>
                  </c:pt>
                </c:numCache>
              </c:numRef>
            </c:plus>
            <c:minus>
              <c:numRef>
                <c:f>(Sheet2!$C$32,Sheet2!$F$32,Sheet2!$I$32)</c:f>
                <c:numCache>
                  <c:formatCode>General</c:formatCode>
                  <c:ptCount val="3"/>
                  <c:pt idx="0">
                    <c:v>0.43348431464495996</c:v>
                  </c:pt>
                  <c:pt idx="1">
                    <c:v>0.69440044455942085</c:v>
                  </c:pt>
                  <c:pt idx="2">
                    <c:v>0.4344440745238573</c:v>
                  </c:pt>
                </c:numCache>
              </c:numRef>
            </c:minus>
            <c:spPr>
              <a:noFill/>
              <a:ln w="9525" cap="flat" cmpd="sng" algn="ctr">
                <a:solidFill>
                  <a:schemeClr val="tx1">
                    <a:lumMod val="65000"/>
                    <a:lumOff val="35000"/>
                  </a:schemeClr>
                </a:solidFill>
                <a:round/>
              </a:ln>
              <a:effectLst/>
            </c:spPr>
          </c:errBars>
          <c:cat>
            <c:strRef>
              <c:f>Sheet2!$C$33:$E$33</c:f>
              <c:strCache>
                <c:ptCount val="3"/>
                <c:pt idx="0">
                  <c:v>No Sound</c:v>
                </c:pt>
                <c:pt idx="1">
                  <c:v>Quiet Sound</c:v>
                </c:pt>
                <c:pt idx="2">
                  <c:v>Loud Sound</c:v>
                </c:pt>
              </c:strCache>
            </c:strRef>
          </c:cat>
          <c:val>
            <c:numRef>
              <c:f>(Sheet2!$C$30,Sheet2!$F$30,Sheet2!$I$30)</c:f>
              <c:numCache>
                <c:formatCode>0.000</c:formatCode>
                <c:ptCount val="3"/>
                <c:pt idx="0">
                  <c:v>2.3881481444444446</c:v>
                </c:pt>
                <c:pt idx="1">
                  <c:v>2.5151851888888888</c:v>
                </c:pt>
                <c:pt idx="2">
                  <c:v>2.4922222222222223</c:v>
                </c:pt>
              </c:numCache>
            </c:numRef>
          </c:val>
          <c:extLst>
            <c:ext xmlns:c16="http://schemas.microsoft.com/office/drawing/2014/chart" uri="{C3380CC4-5D6E-409C-BE32-E72D297353CC}">
              <c16:uniqueId val="{00000002-96C9-440A-94D7-75586DC1FE03}"/>
            </c:ext>
          </c:extLst>
        </c:ser>
        <c:dLbls>
          <c:showLegendKey val="0"/>
          <c:showVal val="0"/>
          <c:showCatName val="0"/>
          <c:showSerName val="0"/>
          <c:showPercent val="0"/>
          <c:showBubbleSize val="0"/>
        </c:dLbls>
        <c:gapWidth val="219"/>
        <c:overlap val="-27"/>
        <c:axId val="969243712"/>
        <c:axId val="969244192"/>
      </c:barChart>
      <c:catAx>
        <c:axId val="96924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9244192"/>
        <c:crosses val="autoZero"/>
        <c:auto val="1"/>
        <c:lblAlgn val="ctr"/>
        <c:lblOffset val="100"/>
        <c:noMultiLvlLbl val="0"/>
      </c:catAx>
      <c:valAx>
        <c:axId val="96924419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Average Velocity (cm/s)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96924371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2860041849705803"/>
          <c:y val="0.14389434344288288"/>
          <c:w val="0.26962642169728784"/>
          <c:h val="0.310821303587051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F88AE-858E-4FFA-9C04-4C165820C83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17068FC-E1CA-4D6D-A716-4797C689D2A9}">
      <dgm:prSet custT="1"/>
      <dgm:spPr>
        <a:solidFill>
          <a:schemeClr val="accent1">
            <a:lumMod val="60000"/>
            <a:lumOff val="40000"/>
          </a:schemeClr>
        </a:solidFill>
      </dgm:spPr>
      <dgm:t>
        <a:bodyPr anchor="t"/>
        <a:lstStyle/>
        <a:p>
          <a:pPr algn="ctr"/>
          <a:r>
            <a:rPr lang="en-US" sz="4000"/>
            <a:t>Visual</a:t>
          </a:r>
          <a:r>
            <a:rPr lang="en-US" sz="6500"/>
            <a:t> </a:t>
          </a:r>
          <a:endParaRPr lang="en-US" sz="6500" dirty="0"/>
        </a:p>
      </dgm:t>
    </dgm:pt>
    <dgm:pt modelId="{638E710F-BDF8-41A4-83BB-C254BFA18EEE}" type="parTrans" cxnId="{63747B26-154A-4EFF-8018-68F109C0C46D}">
      <dgm:prSet/>
      <dgm:spPr/>
      <dgm:t>
        <a:bodyPr/>
        <a:lstStyle/>
        <a:p>
          <a:endParaRPr lang="en-US"/>
        </a:p>
      </dgm:t>
    </dgm:pt>
    <dgm:pt modelId="{968F3A6F-C2B8-40DA-991B-66A777BBE69E}" type="sibTrans" cxnId="{63747B26-154A-4EFF-8018-68F109C0C46D}">
      <dgm:prSet/>
      <dgm:spPr/>
      <dgm:t>
        <a:bodyPr/>
        <a:lstStyle/>
        <a:p>
          <a:endParaRPr lang="en-US"/>
        </a:p>
      </dgm:t>
    </dgm:pt>
    <dgm:pt modelId="{F21E679F-5D3A-4419-819F-42A99BEBF0C9}">
      <dgm:prSet/>
      <dgm:spPr>
        <a:solidFill>
          <a:schemeClr val="accent1">
            <a:lumMod val="60000"/>
            <a:lumOff val="40000"/>
          </a:schemeClr>
        </a:solidFill>
        <a:ln>
          <a:solidFill>
            <a:schemeClr val="accent1">
              <a:lumMod val="60000"/>
              <a:lumOff val="40000"/>
            </a:schemeClr>
          </a:solidFill>
        </a:ln>
      </dgm:spPr>
      <dgm:t>
        <a:bodyPr anchor="t"/>
        <a:lstStyle/>
        <a:p>
          <a:pPr>
            <a:lnSpc>
              <a:spcPct val="150000"/>
            </a:lnSpc>
          </a:pPr>
          <a:r>
            <a:rPr lang="en-US" dirty="0"/>
            <a:t>Somatosensory </a:t>
          </a:r>
        </a:p>
      </dgm:t>
    </dgm:pt>
    <dgm:pt modelId="{24301561-2D4E-4699-9ACF-F84BC23138E1}" type="parTrans" cxnId="{390607F0-7C30-417B-A5EF-D06A1AB7ED28}">
      <dgm:prSet/>
      <dgm:spPr/>
      <dgm:t>
        <a:bodyPr/>
        <a:lstStyle/>
        <a:p>
          <a:endParaRPr lang="en-US"/>
        </a:p>
      </dgm:t>
    </dgm:pt>
    <dgm:pt modelId="{B77A304B-5D4D-49A0-87D6-970B73763F31}" type="sibTrans" cxnId="{390607F0-7C30-417B-A5EF-D06A1AB7ED28}">
      <dgm:prSet/>
      <dgm:spPr/>
      <dgm:t>
        <a:bodyPr/>
        <a:lstStyle/>
        <a:p>
          <a:endParaRPr lang="en-US"/>
        </a:p>
      </dgm:t>
    </dgm:pt>
    <dgm:pt modelId="{3EAA456A-CA38-4D0B-8182-B29F44E9EA5D}">
      <dgm:prSet/>
      <dgm:spPr>
        <a:solidFill>
          <a:schemeClr val="accent1">
            <a:lumMod val="60000"/>
            <a:lumOff val="40000"/>
          </a:schemeClr>
        </a:solidFill>
      </dgm:spPr>
      <dgm:t>
        <a:bodyPr anchor="t"/>
        <a:lstStyle/>
        <a:p>
          <a:pPr>
            <a:lnSpc>
              <a:spcPct val="150000"/>
            </a:lnSpc>
          </a:pPr>
          <a:r>
            <a:rPr lang="en-US" dirty="0"/>
            <a:t>Vestibular </a:t>
          </a:r>
        </a:p>
      </dgm:t>
    </dgm:pt>
    <dgm:pt modelId="{E1D99217-5CFD-462A-9DC7-F6A33EF87905}" type="parTrans" cxnId="{26C998BE-C593-4CA5-B7F1-AB17476CBBEA}">
      <dgm:prSet/>
      <dgm:spPr/>
      <dgm:t>
        <a:bodyPr/>
        <a:lstStyle/>
        <a:p>
          <a:endParaRPr lang="en-US"/>
        </a:p>
      </dgm:t>
    </dgm:pt>
    <dgm:pt modelId="{FBFFD2DC-F6B0-49D1-810D-F4D76A3BAAA4}" type="sibTrans" cxnId="{26C998BE-C593-4CA5-B7F1-AB17476CBBEA}">
      <dgm:prSet/>
      <dgm:spPr/>
      <dgm:t>
        <a:bodyPr/>
        <a:lstStyle/>
        <a:p>
          <a:endParaRPr lang="en-US"/>
        </a:p>
      </dgm:t>
    </dgm:pt>
    <dgm:pt modelId="{2DD51BDF-8334-4C57-ABEE-9A26110F496D}" type="pres">
      <dgm:prSet presAssocID="{D0DF88AE-858E-4FFA-9C04-4C165820C832}" presName="diagram" presStyleCnt="0">
        <dgm:presLayoutVars>
          <dgm:chPref val="1"/>
          <dgm:dir/>
          <dgm:animOne val="branch"/>
          <dgm:animLvl val="lvl"/>
          <dgm:resizeHandles/>
        </dgm:presLayoutVars>
      </dgm:prSet>
      <dgm:spPr/>
    </dgm:pt>
    <dgm:pt modelId="{A4249241-148A-4B31-8D46-2FE088004047}" type="pres">
      <dgm:prSet presAssocID="{917068FC-E1CA-4D6D-A716-4797C689D2A9}" presName="root" presStyleCnt="0"/>
      <dgm:spPr/>
    </dgm:pt>
    <dgm:pt modelId="{00F3B922-F37C-43D6-9552-81941D770912}" type="pres">
      <dgm:prSet presAssocID="{917068FC-E1CA-4D6D-A716-4797C689D2A9}" presName="rootComposite" presStyleCnt="0"/>
      <dgm:spPr/>
    </dgm:pt>
    <dgm:pt modelId="{0D1DB842-A751-4A5F-8D0C-907CBAE7B666}" type="pres">
      <dgm:prSet presAssocID="{917068FC-E1CA-4D6D-A716-4797C689D2A9}" presName="rootText" presStyleLbl="node1" presStyleIdx="0" presStyleCnt="3" custScaleY="239048" custLinFactNeighborX="-43" custLinFactNeighborY="-882"/>
      <dgm:spPr/>
    </dgm:pt>
    <dgm:pt modelId="{E869CB8E-75DD-4FC4-9DA5-D467DB3A8EDA}" type="pres">
      <dgm:prSet presAssocID="{917068FC-E1CA-4D6D-A716-4797C689D2A9}" presName="rootConnector" presStyleLbl="node1" presStyleIdx="0" presStyleCnt="3"/>
      <dgm:spPr/>
    </dgm:pt>
    <dgm:pt modelId="{E46F283E-1420-4017-A09A-4AABB808A932}" type="pres">
      <dgm:prSet presAssocID="{917068FC-E1CA-4D6D-A716-4797C689D2A9}" presName="childShape" presStyleCnt="0"/>
      <dgm:spPr/>
    </dgm:pt>
    <dgm:pt modelId="{566146C8-3340-4F71-92A4-4B6D19E15FE4}" type="pres">
      <dgm:prSet presAssocID="{F21E679F-5D3A-4419-819F-42A99BEBF0C9}" presName="root" presStyleCnt="0"/>
      <dgm:spPr/>
    </dgm:pt>
    <dgm:pt modelId="{B35D4013-30A7-47C5-8A11-53303201FCDA}" type="pres">
      <dgm:prSet presAssocID="{F21E679F-5D3A-4419-819F-42A99BEBF0C9}" presName="rootComposite" presStyleCnt="0"/>
      <dgm:spPr/>
    </dgm:pt>
    <dgm:pt modelId="{82CEC2DE-D2CF-4403-BF90-D1665DC0BAA8}" type="pres">
      <dgm:prSet presAssocID="{F21E679F-5D3A-4419-819F-42A99BEBF0C9}" presName="rootText" presStyleLbl="node1" presStyleIdx="1" presStyleCnt="3" custScaleY="239048"/>
      <dgm:spPr/>
    </dgm:pt>
    <dgm:pt modelId="{B5DF6F0E-3E75-4CA2-9877-E45460238215}" type="pres">
      <dgm:prSet presAssocID="{F21E679F-5D3A-4419-819F-42A99BEBF0C9}" presName="rootConnector" presStyleLbl="node1" presStyleIdx="1" presStyleCnt="3"/>
      <dgm:spPr/>
    </dgm:pt>
    <dgm:pt modelId="{1AEBC6FF-8EB6-45B6-A0A4-87EFAE589C3C}" type="pres">
      <dgm:prSet presAssocID="{F21E679F-5D3A-4419-819F-42A99BEBF0C9}" presName="childShape" presStyleCnt="0"/>
      <dgm:spPr/>
    </dgm:pt>
    <dgm:pt modelId="{0D2FE25A-E955-4B98-83A7-A9929F1CE9D7}" type="pres">
      <dgm:prSet presAssocID="{3EAA456A-CA38-4D0B-8182-B29F44E9EA5D}" presName="root" presStyleCnt="0"/>
      <dgm:spPr/>
    </dgm:pt>
    <dgm:pt modelId="{7C1908DA-A262-4AA1-AA38-99BBF3C6FF02}" type="pres">
      <dgm:prSet presAssocID="{3EAA456A-CA38-4D0B-8182-B29F44E9EA5D}" presName="rootComposite" presStyleCnt="0"/>
      <dgm:spPr/>
    </dgm:pt>
    <dgm:pt modelId="{A73ABFD6-BE52-481B-9C01-A564A98B3066}" type="pres">
      <dgm:prSet presAssocID="{3EAA456A-CA38-4D0B-8182-B29F44E9EA5D}" presName="rootText" presStyleLbl="node1" presStyleIdx="2" presStyleCnt="3" custScaleY="235840"/>
      <dgm:spPr/>
    </dgm:pt>
    <dgm:pt modelId="{1597C97C-18EB-49CB-8D5D-FE17444A07FE}" type="pres">
      <dgm:prSet presAssocID="{3EAA456A-CA38-4D0B-8182-B29F44E9EA5D}" presName="rootConnector" presStyleLbl="node1" presStyleIdx="2" presStyleCnt="3"/>
      <dgm:spPr/>
    </dgm:pt>
    <dgm:pt modelId="{E005F24B-DCBC-4CA5-AF0D-D9765B56C1DB}" type="pres">
      <dgm:prSet presAssocID="{3EAA456A-CA38-4D0B-8182-B29F44E9EA5D}" presName="childShape" presStyleCnt="0"/>
      <dgm:spPr/>
    </dgm:pt>
  </dgm:ptLst>
  <dgm:cxnLst>
    <dgm:cxn modelId="{9E518A02-D7F1-4F9B-A5E0-EE0AD5621CCA}" type="presOf" srcId="{F21E679F-5D3A-4419-819F-42A99BEBF0C9}" destId="{82CEC2DE-D2CF-4403-BF90-D1665DC0BAA8}" srcOrd="0" destOrd="0" presId="urn:microsoft.com/office/officeart/2005/8/layout/hierarchy3"/>
    <dgm:cxn modelId="{71B67419-3562-4858-A21F-A446CC6A927D}" type="presOf" srcId="{917068FC-E1CA-4D6D-A716-4797C689D2A9}" destId="{E869CB8E-75DD-4FC4-9DA5-D467DB3A8EDA}" srcOrd="1" destOrd="0" presId="urn:microsoft.com/office/officeart/2005/8/layout/hierarchy3"/>
    <dgm:cxn modelId="{63747B26-154A-4EFF-8018-68F109C0C46D}" srcId="{D0DF88AE-858E-4FFA-9C04-4C165820C832}" destId="{917068FC-E1CA-4D6D-A716-4797C689D2A9}" srcOrd="0" destOrd="0" parTransId="{638E710F-BDF8-41A4-83BB-C254BFA18EEE}" sibTransId="{968F3A6F-C2B8-40DA-991B-66A777BBE69E}"/>
    <dgm:cxn modelId="{D3AC4249-B925-4ADD-88B1-44B902B74047}" type="presOf" srcId="{D0DF88AE-858E-4FFA-9C04-4C165820C832}" destId="{2DD51BDF-8334-4C57-ABEE-9A26110F496D}" srcOrd="0" destOrd="0" presId="urn:microsoft.com/office/officeart/2005/8/layout/hierarchy3"/>
    <dgm:cxn modelId="{1079436A-7EA2-44F3-8CD0-AA69CD261C21}" type="presOf" srcId="{3EAA456A-CA38-4D0B-8182-B29F44E9EA5D}" destId="{1597C97C-18EB-49CB-8D5D-FE17444A07FE}" srcOrd="1" destOrd="0" presId="urn:microsoft.com/office/officeart/2005/8/layout/hierarchy3"/>
    <dgm:cxn modelId="{46848C58-BAFF-450B-908B-5D38D3E38E00}" type="presOf" srcId="{3EAA456A-CA38-4D0B-8182-B29F44E9EA5D}" destId="{A73ABFD6-BE52-481B-9C01-A564A98B3066}" srcOrd="0" destOrd="0" presId="urn:microsoft.com/office/officeart/2005/8/layout/hierarchy3"/>
    <dgm:cxn modelId="{702B3A9E-99A0-465E-BD0F-8AF4703D6F70}" type="presOf" srcId="{F21E679F-5D3A-4419-819F-42A99BEBF0C9}" destId="{B5DF6F0E-3E75-4CA2-9877-E45460238215}" srcOrd="1" destOrd="0" presId="urn:microsoft.com/office/officeart/2005/8/layout/hierarchy3"/>
    <dgm:cxn modelId="{26C998BE-C593-4CA5-B7F1-AB17476CBBEA}" srcId="{D0DF88AE-858E-4FFA-9C04-4C165820C832}" destId="{3EAA456A-CA38-4D0B-8182-B29F44E9EA5D}" srcOrd="2" destOrd="0" parTransId="{E1D99217-5CFD-462A-9DC7-F6A33EF87905}" sibTransId="{FBFFD2DC-F6B0-49D1-810D-F4D76A3BAAA4}"/>
    <dgm:cxn modelId="{C05DDFDF-3A16-4E5C-BABD-B88395C2E698}" type="presOf" srcId="{917068FC-E1CA-4D6D-A716-4797C689D2A9}" destId="{0D1DB842-A751-4A5F-8D0C-907CBAE7B666}" srcOrd="0" destOrd="0" presId="urn:microsoft.com/office/officeart/2005/8/layout/hierarchy3"/>
    <dgm:cxn modelId="{390607F0-7C30-417B-A5EF-D06A1AB7ED28}" srcId="{D0DF88AE-858E-4FFA-9C04-4C165820C832}" destId="{F21E679F-5D3A-4419-819F-42A99BEBF0C9}" srcOrd="1" destOrd="0" parTransId="{24301561-2D4E-4699-9ACF-F84BC23138E1}" sibTransId="{B77A304B-5D4D-49A0-87D6-970B73763F31}"/>
    <dgm:cxn modelId="{08B7B522-58E0-4EF4-AA3B-8002EA305DB9}" type="presParOf" srcId="{2DD51BDF-8334-4C57-ABEE-9A26110F496D}" destId="{A4249241-148A-4B31-8D46-2FE088004047}" srcOrd="0" destOrd="0" presId="urn:microsoft.com/office/officeart/2005/8/layout/hierarchy3"/>
    <dgm:cxn modelId="{67D23E5C-673A-4EEF-A7E1-8E39E65A4B31}" type="presParOf" srcId="{A4249241-148A-4B31-8D46-2FE088004047}" destId="{00F3B922-F37C-43D6-9552-81941D770912}" srcOrd="0" destOrd="0" presId="urn:microsoft.com/office/officeart/2005/8/layout/hierarchy3"/>
    <dgm:cxn modelId="{6414A515-C64D-4DE9-8DC3-722498FD2B6B}" type="presParOf" srcId="{00F3B922-F37C-43D6-9552-81941D770912}" destId="{0D1DB842-A751-4A5F-8D0C-907CBAE7B666}" srcOrd="0" destOrd="0" presId="urn:microsoft.com/office/officeart/2005/8/layout/hierarchy3"/>
    <dgm:cxn modelId="{E18E3CB5-6CDA-4949-8131-7C884DDBD72C}" type="presParOf" srcId="{00F3B922-F37C-43D6-9552-81941D770912}" destId="{E869CB8E-75DD-4FC4-9DA5-D467DB3A8EDA}" srcOrd="1" destOrd="0" presId="urn:microsoft.com/office/officeart/2005/8/layout/hierarchy3"/>
    <dgm:cxn modelId="{F2FBF39E-C711-423F-B89D-C67C38684189}" type="presParOf" srcId="{A4249241-148A-4B31-8D46-2FE088004047}" destId="{E46F283E-1420-4017-A09A-4AABB808A932}" srcOrd="1" destOrd="0" presId="urn:microsoft.com/office/officeart/2005/8/layout/hierarchy3"/>
    <dgm:cxn modelId="{E64F8E15-8ED0-42BB-841B-7AC24110C1D0}" type="presParOf" srcId="{2DD51BDF-8334-4C57-ABEE-9A26110F496D}" destId="{566146C8-3340-4F71-92A4-4B6D19E15FE4}" srcOrd="1" destOrd="0" presId="urn:microsoft.com/office/officeart/2005/8/layout/hierarchy3"/>
    <dgm:cxn modelId="{B3C03906-7686-48BF-9B9E-9AA05F49CC48}" type="presParOf" srcId="{566146C8-3340-4F71-92A4-4B6D19E15FE4}" destId="{B35D4013-30A7-47C5-8A11-53303201FCDA}" srcOrd="0" destOrd="0" presId="urn:microsoft.com/office/officeart/2005/8/layout/hierarchy3"/>
    <dgm:cxn modelId="{50C815F2-4FD0-49B9-9195-3E712381DC0E}" type="presParOf" srcId="{B35D4013-30A7-47C5-8A11-53303201FCDA}" destId="{82CEC2DE-D2CF-4403-BF90-D1665DC0BAA8}" srcOrd="0" destOrd="0" presId="urn:microsoft.com/office/officeart/2005/8/layout/hierarchy3"/>
    <dgm:cxn modelId="{CA9B0C46-6AB1-4418-B891-B76E60F92593}" type="presParOf" srcId="{B35D4013-30A7-47C5-8A11-53303201FCDA}" destId="{B5DF6F0E-3E75-4CA2-9877-E45460238215}" srcOrd="1" destOrd="0" presId="urn:microsoft.com/office/officeart/2005/8/layout/hierarchy3"/>
    <dgm:cxn modelId="{EB9052AB-A168-4BAD-96E1-82A566B5204B}" type="presParOf" srcId="{566146C8-3340-4F71-92A4-4B6D19E15FE4}" destId="{1AEBC6FF-8EB6-45B6-A0A4-87EFAE589C3C}" srcOrd="1" destOrd="0" presId="urn:microsoft.com/office/officeart/2005/8/layout/hierarchy3"/>
    <dgm:cxn modelId="{4E1DD211-38A7-4BED-94CD-ABB9D976512D}" type="presParOf" srcId="{2DD51BDF-8334-4C57-ABEE-9A26110F496D}" destId="{0D2FE25A-E955-4B98-83A7-A9929F1CE9D7}" srcOrd="2" destOrd="0" presId="urn:microsoft.com/office/officeart/2005/8/layout/hierarchy3"/>
    <dgm:cxn modelId="{65BA358B-D448-42B1-A9F4-10045E13FBA5}" type="presParOf" srcId="{0D2FE25A-E955-4B98-83A7-A9929F1CE9D7}" destId="{7C1908DA-A262-4AA1-AA38-99BBF3C6FF02}" srcOrd="0" destOrd="0" presId="urn:microsoft.com/office/officeart/2005/8/layout/hierarchy3"/>
    <dgm:cxn modelId="{E625F830-9DD2-4E67-83B3-7B066FF95746}" type="presParOf" srcId="{7C1908DA-A262-4AA1-AA38-99BBF3C6FF02}" destId="{A73ABFD6-BE52-481B-9C01-A564A98B3066}" srcOrd="0" destOrd="0" presId="urn:microsoft.com/office/officeart/2005/8/layout/hierarchy3"/>
    <dgm:cxn modelId="{8AD3AC26-DDFE-46E1-B987-DAEE3A8132CC}" type="presParOf" srcId="{7C1908DA-A262-4AA1-AA38-99BBF3C6FF02}" destId="{1597C97C-18EB-49CB-8D5D-FE17444A07FE}" srcOrd="1" destOrd="0" presId="urn:microsoft.com/office/officeart/2005/8/layout/hierarchy3"/>
    <dgm:cxn modelId="{BD87C599-6CC0-4B0D-A6BB-AD4C200329BA}" type="presParOf" srcId="{0D2FE25A-E955-4B98-83A7-A9929F1CE9D7}" destId="{E005F24B-DCBC-4CA5-AF0D-D9765B56C1D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DB842-A751-4A5F-8D0C-907CBAE7B666}">
      <dsp:nvSpPr>
        <dsp:cNvPr id="0" name=""/>
        <dsp:cNvSpPr/>
      </dsp:nvSpPr>
      <dsp:spPr>
        <a:xfrm>
          <a:off x="0" y="0"/>
          <a:ext cx="3003723" cy="359017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t" anchorCtr="0">
          <a:noAutofit/>
        </a:bodyPr>
        <a:lstStyle/>
        <a:p>
          <a:pPr marL="0" lvl="0" indent="0" algn="ctr" defTabSz="1778000">
            <a:lnSpc>
              <a:spcPct val="90000"/>
            </a:lnSpc>
            <a:spcBef>
              <a:spcPct val="0"/>
            </a:spcBef>
            <a:spcAft>
              <a:spcPct val="35000"/>
            </a:spcAft>
            <a:buNone/>
          </a:pPr>
          <a:r>
            <a:rPr lang="en-US" sz="4000" kern="1200"/>
            <a:t>Visual</a:t>
          </a:r>
          <a:r>
            <a:rPr lang="en-US" sz="6500" kern="1200"/>
            <a:t> </a:t>
          </a:r>
          <a:endParaRPr lang="en-US" sz="6500" kern="1200" dirty="0"/>
        </a:p>
      </dsp:txBody>
      <dsp:txXfrm>
        <a:off x="87976" y="87976"/>
        <a:ext cx="2827771" cy="3414218"/>
      </dsp:txXfrm>
    </dsp:sp>
    <dsp:sp modelId="{82CEC2DE-D2CF-4403-BF90-D1665DC0BAA8}">
      <dsp:nvSpPr>
        <dsp:cNvPr id="0" name=""/>
        <dsp:cNvSpPr/>
      </dsp:nvSpPr>
      <dsp:spPr>
        <a:xfrm>
          <a:off x="3755938" y="1"/>
          <a:ext cx="3003723" cy="3590170"/>
        </a:xfrm>
        <a:prstGeom prst="roundRect">
          <a:avLst>
            <a:gd name="adj" fmla="val 10000"/>
          </a:avLst>
        </a:prstGeom>
        <a:solidFill>
          <a:schemeClr val="accent1">
            <a:lumMod val="60000"/>
            <a:lumOff val="4000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t" anchorCtr="0">
          <a:noAutofit/>
        </a:bodyPr>
        <a:lstStyle/>
        <a:p>
          <a:pPr marL="0" lvl="0" indent="0" algn="ctr" defTabSz="1511300">
            <a:lnSpc>
              <a:spcPct val="150000"/>
            </a:lnSpc>
            <a:spcBef>
              <a:spcPct val="0"/>
            </a:spcBef>
            <a:spcAft>
              <a:spcPct val="35000"/>
            </a:spcAft>
            <a:buNone/>
          </a:pPr>
          <a:r>
            <a:rPr lang="en-US" sz="3400" kern="1200" dirty="0"/>
            <a:t>Somatosensory </a:t>
          </a:r>
        </a:p>
      </dsp:txBody>
      <dsp:txXfrm>
        <a:off x="3843914" y="87977"/>
        <a:ext cx="2827771" cy="3414218"/>
      </dsp:txXfrm>
    </dsp:sp>
    <dsp:sp modelId="{A73ABFD6-BE52-481B-9C01-A564A98B3066}">
      <dsp:nvSpPr>
        <dsp:cNvPr id="0" name=""/>
        <dsp:cNvSpPr/>
      </dsp:nvSpPr>
      <dsp:spPr>
        <a:xfrm>
          <a:off x="7510592" y="1"/>
          <a:ext cx="3003723" cy="354199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t" anchorCtr="0">
          <a:noAutofit/>
        </a:bodyPr>
        <a:lstStyle/>
        <a:p>
          <a:pPr marL="0" lvl="0" indent="0" algn="ctr" defTabSz="1511300">
            <a:lnSpc>
              <a:spcPct val="150000"/>
            </a:lnSpc>
            <a:spcBef>
              <a:spcPct val="0"/>
            </a:spcBef>
            <a:spcAft>
              <a:spcPct val="35000"/>
            </a:spcAft>
            <a:buNone/>
          </a:pPr>
          <a:r>
            <a:rPr lang="en-US" sz="3400" kern="1200" dirty="0"/>
            <a:t>Vestibular </a:t>
          </a:r>
        </a:p>
      </dsp:txBody>
      <dsp:txXfrm>
        <a:off x="7598568" y="87977"/>
        <a:ext cx="2827771" cy="33660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565C0-F4F3-488A-9FE4-93F689A21CC6}" type="datetimeFigureOut">
              <a:rPr lang="en-US" smtClean="0"/>
              <a:t>4/27/2024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D7B8F-2DB3-41EB-B55E-CB39301DB55B}" type="slidenum">
              <a:rPr lang="en-US" smtClean="0"/>
              <a:t>‹#›</a:t>
            </a:fld>
            <a:endParaRPr lang="en-US"/>
          </a:p>
        </p:txBody>
      </p:sp>
    </p:spTree>
    <p:extLst>
      <p:ext uri="{BB962C8B-B14F-4D97-AF65-F5344CB8AC3E}">
        <p14:creationId xmlns:p14="http://schemas.microsoft.com/office/powerpoint/2010/main" val="4165474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 These three systems work together to create a sense of equilibrium, maintain upright posture, and allow for controlled motion of the center of mass. Input from each is compared and contrasted. Disagreements in input (such as moving visual environment while standing still) can contribute to feelings of motion sickness. </a:t>
            </a:r>
          </a:p>
          <a:p>
            <a:r>
              <a:rPr lang="en-US" sz="1800" dirty="0"/>
              <a:t>- Remember that input from each of these systems goes to a myriad of destinations throughout the nervous system. Visual and somatosensory information in particular have a number of destinations within the central nervous system</a:t>
            </a:r>
          </a:p>
          <a:p>
            <a:endParaRPr lang="en-US" dirty="0"/>
          </a:p>
          <a:p>
            <a:endParaRPr lang="en-US" dirty="0"/>
          </a:p>
        </p:txBody>
      </p:sp>
      <p:sp>
        <p:nvSpPr>
          <p:cNvPr id="4" name="Slide Number Placeholder 3"/>
          <p:cNvSpPr>
            <a:spLocks noGrp="1"/>
          </p:cNvSpPr>
          <p:nvPr>
            <p:ph type="sldNum" sz="quarter" idx="5"/>
          </p:nvPr>
        </p:nvSpPr>
        <p:spPr/>
        <p:txBody>
          <a:bodyPr/>
          <a:lstStyle/>
          <a:p>
            <a:fld id="{8FBD7B8F-2DB3-41EB-B55E-CB39301DB55B}" type="slidenum">
              <a:rPr lang="en-US" smtClean="0"/>
              <a:t>3</a:t>
            </a:fld>
            <a:endParaRPr lang="en-US"/>
          </a:p>
        </p:txBody>
      </p:sp>
    </p:spTree>
    <p:extLst>
      <p:ext uri="{BB962C8B-B14F-4D97-AF65-F5344CB8AC3E}">
        <p14:creationId xmlns:p14="http://schemas.microsoft.com/office/powerpoint/2010/main" val="3488343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Potential link between hearing loss and balance first described by Gerson et al in a 1989 study</a:t>
            </a:r>
            <a:r>
              <a:rPr lang="en-US" sz="1200" baseline="30000" dirty="0"/>
              <a:t>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Gerson study: interview of 977 older adults asking a variety of questions to determine associations between frequent fallers</a:t>
            </a:r>
            <a:endParaRPr lang="en-US" sz="1200" dirty="0"/>
          </a:p>
          <a:p>
            <a:r>
              <a:rPr lang="en-US" sz="1200" dirty="0"/>
              <a:t>Further studies have used various methods to examine this trend. </a:t>
            </a:r>
            <a:r>
              <a:rPr lang="en-US" dirty="0"/>
              <a:t>Not all studies have confirmed this link, but the consensus supports a small impact of hearing loss on falls</a:t>
            </a:r>
          </a:p>
          <a:p>
            <a:pPr lvl="1"/>
            <a:r>
              <a:rPr lang="en-US" dirty="0"/>
              <a:t>	</a:t>
            </a:r>
            <a:r>
              <a:rPr lang="en-US" sz="1200" dirty="0" err="1"/>
              <a:t>Helzner</a:t>
            </a:r>
            <a:r>
              <a:rPr lang="en-US" sz="1200" dirty="0"/>
              <a:t> et al (2003) – 6480 older adult women, followed an average of 6.7 years</a:t>
            </a:r>
          </a:p>
          <a:p>
            <a:pPr lvl="1"/>
            <a:r>
              <a:rPr lang="en-US" sz="1200" dirty="0"/>
              <a:t>	</a:t>
            </a:r>
            <a:r>
              <a:rPr lang="en-US" sz="1200" dirty="0" err="1"/>
              <a:t>Baloh</a:t>
            </a:r>
            <a:r>
              <a:rPr lang="en-US" sz="1200" dirty="0"/>
              <a:t> et al (2004)– 59 older adults, followed 8-10 years</a:t>
            </a:r>
          </a:p>
          <a:p>
            <a:pPr lvl="1"/>
            <a:r>
              <a:rPr lang="en-US" sz="1200" dirty="0"/>
              <a:t>	</a:t>
            </a:r>
            <a:r>
              <a:rPr lang="en-US" sz="1200" dirty="0" err="1"/>
              <a:t>Viljanen</a:t>
            </a:r>
            <a:r>
              <a:rPr lang="en-US" sz="1200" dirty="0"/>
              <a:t> et al (2009) – 417 female older adult twin pairs, followed one year with daily log</a:t>
            </a:r>
          </a:p>
        </p:txBody>
      </p:sp>
      <p:sp>
        <p:nvSpPr>
          <p:cNvPr id="4" name="Slide Number Placeholder 3"/>
          <p:cNvSpPr>
            <a:spLocks noGrp="1"/>
          </p:cNvSpPr>
          <p:nvPr>
            <p:ph type="sldNum" sz="quarter" idx="5"/>
          </p:nvPr>
        </p:nvSpPr>
        <p:spPr/>
        <p:txBody>
          <a:bodyPr/>
          <a:lstStyle/>
          <a:p>
            <a:fld id="{8FBD7B8F-2DB3-41EB-B55E-CB39301DB55B}" type="slidenum">
              <a:rPr lang="en-US" smtClean="0"/>
              <a:t>12</a:t>
            </a:fld>
            <a:endParaRPr lang="en-US"/>
          </a:p>
        </p:txBody>
      </p:sp>
    </p:spTree>
    <p:extLst>
      <p:ext uri="{BB962C8B-B14F-4D97-AF65-F5344CB8AC3E}">
        <p14:creationId xmlns:p14="http://schemas.microsoft.com/office/powerpoint/2010/main" val="249575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a:t>Center of Pressure (COP) data is a measure of postural stability</a:t>
            </a:r>
            <a:r>
              <a:rPr lang="en-US" sz="1200" baseline="30000" dirty="0"/>
              <a:t>14</a:t>
            </a:r>
            <a:r>
              <a:rPr lang="en-US" sz="1200" dirty="0"/>
              <a:t>. It involves having the participant stand as still as possible on a force plate for a determined period of time, during which the plate collects data on the movement of the COP.</a:t>
            </a:r>
          </a:p>
          <a:p>
            <a:pPr marL="628650" lvl="1" indent="-171450">
              <a:buFontTx/>
              <a:buChar char="-"/>
            </a:pPr>
            <a:r>
              <a:rPr lang="en-US" sz="1200" dirty="0"/>
              <a:t>From this, there are a number of variables you can assess. One of the most common is the average velocity of the change in center of pressure, as this has been identified as more reliable for measuring postural sway</a:t>
            </a:r>
            <a:r>
              <a:rPr lang="en-US" sz="1200" baseline="30000" dirty="0"/>
              <a:t>15</a:t>
            </a:r>
            <a:r>
              <a:rPr lang="en-US" sz="1200" dirty="0"/>
              <a:t>. Higher average velocities indicate greater postural sway, meaning that lower values indicate the individual likely had greater postural stability during that period. </a:t>
            </a:r>
          </a:p>
          <a:p>
            <a:pPr marL="171450" lvl="0" indent="-171450">
              <a:buFontTx/>
              <a:buChar char="-"/>
            </a:pPr>
            <a:r>
              <a:rPr lang="en-US" sz="1200" dirty="0"/>
              <a:t>Typically measurements are calculated as:</a:t>
            </a:r>
          </a:p>
          <a:p>
            <a:pPr marL="628650" lvl="1" indent="-171450">
              <a:buFontTx/>
              <a:buChar char="-"/>
            </a:pPr>
            <a:r>
              <a:rPr lang="en-US" sz="1200" dirty="0"/>
              <a:t>Medial/Lateral velocity - indicates action of the hip</a:t>
            </a:r>
          </a:p>
          <a:p>
            <a:pPr marL="628650" lvl="1" indent="-171450">
              <a:buFontTx/>
              <a:buChar char="-"/>
            </a:pPr>
            <a:r>
              <a:rPr lang="en-US" sz="1200" dirty="0"/>
              <a:t>Anterior/posterior velocity - more indicative of action occurring at the ankle</a:t>
            </a:r>
          </a:p>
          <a:p>
            <a:pPr marL="628650" lvl="1" indent="-171450">
              <a:buFontTx/>
              <a:buChar char="-"/>
            </a:pPr>
            <a:r>
              <a:rPr lang="en-US" sz="1200" dirty="0"/>
              <a:t>Total – global picture of the motion occurring</a:t>
            </a:r>
          </a:p>
          <a:p>
            <a:pPr marL="171450" lvl="0" indent="-171450">
              <a:buFontTx/>
              <a:buChar char="-"/>
            </a:pPr>
            <a:r>
              <a:rPr lang="en-US" sz="1200" dirty="0"/>
              <a:t>I bring up COP as it will come up again later on….</a:t>
            </a:r>
          </a:p>
        </p:txBody>
      </p:sp>
      <p:sp>
        <p:nvSpPr>
          <p:cNvPr id="4" name="Slide Number Placeholder 3"/>
          <p:cNvSpPr>
            <a:spLocks noGrp="1"/>
          </p:cNvSpPr>
          <p:nvPr>
            <p:ph type="sldNum" sz="quarter" idx="5"/>
          </p:nvPr>
        </p:nvSpPr>
        <p:spPr/>
        <p:txBody>
          <a:bodyPr/>
          <a:lstStyle/>
          <a:p>
            <a:fld id="{8FBD7B8F-2DB3-41EB-B55E-CB39301DB55B}" type="slidenum">
              <a:rPr lang="en-US" smtClean="0"/>
              <a:t>13</a:t>
            </a:fld>
            <a:endParaRPr lang="en-US"/>
          </a:p>
        </p:txBody>
      </p:sp>
    </p:spTree>
    <p:extLst>
      <p:ext uri="{BB962C8B-B14F-4D97-AF65-F5344CB8AC3E}">
        <p14:creationId xmlns:p14="http://schemas.microsoft.com/office/powerpoint/2010/main" val="2728947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studies have looked further into this association</a:t>
            </a:r>
          </a:p>
          <a:p>
            <a:pPr lvl="1"/>
            <a:r>
              <a:rPr lang="en-US" dirty="0" err="1"/>
              <a:t>Rumalla</a:t>
            </a:r>
            <a:r>
              <a:rPr lang="en-US" dirty="0"/>
              <a:t> et al (2015): Demonstrated that the use of hearing aids improves balance performance in older adults</a:t>
            </a:r>
          </a:p>
          <a:p>
            <a:pPr lvl="1"/>
            <a:r>
              <a:rPr lang="en-US" dirty="0"/>
              <a:t>	- also demonstrated by </a:t>
            </a:r>
            <a:r>
              <a:rPr lang="en-US" dirty="0" err="1"/>
              <a:t>Negahban</a:t>
            </a:r>
            <a:r>
              <a:rPr lang="en-US" dirty="0"/>
              <a:t> et al</a:t>
            </a:r>
            <a:r>
              <a:rPr lang="en-US" sz="1200" baseline="30000" dirty="0"/>
              <a:t>17</a:t>
            </a:r>
            <a:endParaRPr lang="en-US" dirty="0"/>
          </a:p>
          <a:p>
            <a:pPr lvl="1"/>
            <a:r>
              <a:rPr lang="en-US" dirty="0"/>
              <a:t>Kamil et al (2016): demonstrated that fall risk increases with progressive hearing loss</a:t>
            </a:r>
          </a:p>
          <a:p>
            <a:pPr lvl="1"/>
            <a:r>
              <a:rPr lang="en-US" dirty="0"/>
              <a:t>	- used national health survey data from 2109 individuals to examine relationships between frailty, hearing loss, and falls</a:t>
            </a:r>
          </a:p>
          <a:p>
            <a:pPr lvl="1"/>
            <a:r>
              <a:rPr lang="en-US" dirty="0"/>
              <a:t>	- also found that hearing loss increases risk for frailty</a:t>
            </a:r>
          </a:p>
          <a:p>
            <a:endParaRPr lang="en-US" dirty="0"/>
          </a:p>
        </p:txBody>
      </p:sp>
      <p:sp>
        <p:nvSpPr>
          <p:cNvPr id="4" name="Slide Number Placeholder 3"/>
          <p:cNvSpPr>
            <a:spLocks noGrp="1"/>
          </p:cNvSpPr>
          <p:nvPr>
            <p:ph type="sldNum" sz="quarter" idx="5"/>
          </p:nvPr>
        </p:nvSpPr>
        <p:spPr/>
        <p:txBody>
          <a:bodyPr/>
          <a:lstStyle/>
          <a:p>
            <a:fld id="{8FBD7B8F-2DB3-41EB-B55E-CB39301DB55B}" type="slidenum">
              <a:rPr lang="en-US" smtClean="0"/>
              <a:t>14</a:t>
            </a:fld>
            <a:endParaRPr lang="en-US"/>
          </a:p>
        </p:txBody>
      </p:sp>
    </p:spTree>
    <p:extLst>
      <p:ext uri="{BB962C8B-B14F-4D97-AF65-F5344CB8AC3E}">
        <p14:creationId xmlns:p14="http://schemas.microsoft.com/office/powerpoint/2010/main" val="3611166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 loss is not a niche condition. It is common in older adults and has implications for mobility. Knowing this enables you to have a more complete understanding of falls risk and have discussions with patients of this population about the importance of caring for their hearing. </a:t>
            </a:r>
          </a:p>
          <a:p>
            <a:endParaRPr lang="en-US" dirty="0"/>
          </a:p>
          <a:p>
            <a:r>
              <a:rPr lang="en-US" dirty="0"/>
              <a:t>The Foster et al article was a 2022 meta-analysis, one of the most current works on this topic. It concluded hearing loss has significant effects on not just fall risk, but also postural stability, frailty, cognition, and social participation. This contributes to the idea of the multidimensional nature of hearing loss, and furthers the confusion in identifying a specific mechanism between hearing loss and balance. </a:t>
            </a:r>
          </a:p>
        </p:txBody>
      </p:sp>
      <p:sp>
        <p:nvSpPr>
          <p:cNvPr id="4" name="Slide Number Placeholder 3"/>
          <p:cNvSpPr>
            <a:spLocks noGrp="1"/>
          </p:cNvSpPr>
          <p:nvPr>
            <p:ph type="sldNum" sz="quarter" idx="5"/>
          </p:nvPr>
        </p:nvSpPr>
        <p:spPr/>
        <p:txBody>
          <a:bodyPr/>
          <a:lstStyle/>
          <a:p>
            <a:fld id="{8FBD7B8F-2DB3-41EB-B55E-CB39301DB55B}" type="slidenum">
              <a:rPr lang="en-US" smtClean="0"/>
              <a:t>15</a:t>
            </a:fld>
            <a:endParaRPr lang="en-US"/>
          </a:p>
        </p:txBody>
      </p:sp>
    </p:spTree>
    <p:extLst>
      <p:ext uri="{BB962C8B-B14F-4D97-AF65-F5344CB8AC3E}">
        <p14:creationId xmlns:p14="http://schemas.microsoft.com/office/powerpoint/2010/main" val="1596957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200" dirty="0"/>
              <a:t>So we know that hearing is connected to falls, and balance is connected to falls, so how does hearing connect to balance?</a:t>
            </a:r>
          </a:p>
          <a:p>
            <a:pPr marL="457200" indent="-457200">
              <a:buAutoNum type="arabicPeriod"/>
            </a:pPr>
            <a:r>
              <a:rPr lang="en-US" sz="2200" dirty="0"/>
              <a:t>The cochlea is in close proximity to the vestibular organs, so age-related changes of the cochlea may also implicate deficits in the vestibular organs</a:t>
            </a:r>
          </a:p>
          <a:p>
            <a:pPr marL="457200" indent="-457200">
              <a:buAutoNum type="arabicPeriod"/>
            </a:pPr>
            <a:r>
              <a:rPr lang="en-US" sz="2200" dirty="0"/>
              <a:t>Hearing loss contributes to increased social isolation, making an individual more likely to remain at home and decrease physical activity as a result. This in turn leads to balance difficulties due to weakness</a:t>
            </a:r>
          </a:p>
          <a:p>
            <a:pPr marL="457200" indent="-457200">
              <a:buAutoNum type="arabicPeriod"/>
            </a:pPr>
            <a:r>
              <a:rPr lang="en-US" sz="2200" dirty="0"/>
              <a:t>Decreased auditory input requires that the individual divert additional attention to sound, decreasing attention devoted to balance</a:t>
            </a:r>
          </a:p>
          <a:p>
            <a:pPr marL="457200" indent="-457200">
              <a:buAutoNum type="arabicPeriod"/>
            </a:pPr>
            <a:r>
              <a:rPr lang="en-US" sz="2200" dirty="0"/>
              <a:t>Auditory input allows for spatial localization, which is the idea that the sounds around you assist in determining your position in space, and loss of this can lead to a deficit in balance.</a:t>
            </a:r>
          </a:p>
          <a:p>
            <a:pPr marL="457200" lvl="1" indent="0">
              <a:buNone/>
            </a:pPr>
            <a:r>
              <a:rPr lang="en-US" sz="1800" dirty="0"/>
              <a:t>	- This theory is the focus of the current study</a:t>
            </a:r>
          </a:p>
          <a:p>
            <a:endParaRPr lang="en-US" dirty="0"/>
          </a:p>
        </p:txBody>
      </p:sp>
      <p:sp>
        <p:nvSpPr>
          <p:cNvPr id="4" name="Slide Number Placeholder 3"/>
          <p:cNvSpPr>
            <a:spLocks noGrp="1"/>
          </p:cNvSpPr>
          <p:nvPr>
            <p:ph type="sldNum" sz="quarter" idx="5"/>
          </p:nvPr>
        </p:nvSpPr>
        <p:spPr/>
        <p:txBody>
          <a:bodyPr/>
          <a:lstStyle/>
          <a:p>
            <a:fld id="{8FBD7B8F-2DB3-41EB-B55E-CB39301DB55B}" type="slidenum">
              <a:rPr lang="en-US" smtClean="0"/>
              <a:t>16</a:t>
            </a:fld>
            <a:endParaRPr lang="en-US"/>
          </a:p>
        </p:txBody>
      </p:sp>
    </p:spTree>
    <p:extLst>
      <p:ext uri="{BB962C8B-B14F-4D97-AF65-F5344CB8AC3E}">
        <p14:creationId xmlns:p14="http://schemas.microsoft.com/office/powerpoint/2010/main" val="4034444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Gabriel et al (2022) – 23 older adults with normal hearing, and 23 with hearing loss. Used COP data while standing on platform that translated slightly in various directions to determine the threshold for vestibular response</a:t>
            </a:r>
          </a:p>
          <a:p>
            <a:endParaRPr 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Shukla et al (2020) – 14 studies, not all used objective hearing assessment. Isolation effects more profound among women</a:t>
            </a:r>
          </a:p>
          <a:p>
            <a:endParaRPr lang="en-US" sz="2200" dirty="0"/>
          </a:p>
          <a:p>
            <a:r>
              <a:rPr lang="en-US" sz="2200" dirty="0"/>
              <a:t>Bruce et al (2017) – 29 younger adults, 26 normal hearing older adults, and 32 age related hearing loss adults performed number recall task on platform giving random perturbations in noise vs quiet conditions</a:t>
            </a:r>
          </a:p>
          <a:p>
            <a:r>
              <a:rPr lang="en-US" sz="2200" dirty="0"/>
              <a:t>	*found that noise condition decreased dual task performance across the board, which would work against spatial localization</a:t>
            </a:r>
          </a:p>
          <a:p>
            <a:endParaRPr lang="en-US" sz="2200" dirty="0"/>
          </a:p>
          <a:p>
            <a:r>
              <a:rPr lang="en-US" sz="2200" dirty="0" err="1"/>
              <a:t>Vitkovic</a:t>
            </a:r>
            <a:r>
              <a:rPr lang="en-US" sz="2200" dirty="0"/>
              <a:t> et al (2016) – 50 normal hearing subjects, 28 hearing loss, 19 vestibular dysfunction. Looked at postural sway using COP and auditory cues vs silence. Found bigger difference between conditions in the vestibular group</a:t>
            </a:r>
          </a:p>
          <a:p>
            <a:endParaRPr lang="en-US" sz="1800" dirty="0"/>
          </a:p>
          <a:p>
            <a:r>
              <a:rPr lang="en-US" dirty="0"/>
              <a:t>- Studies finding results in multiple theories, possibly indicating </a:t>
            </a:r>
            <a:r>
              <a:rPr lang="en-US" dirty="0" err="1"/>
              <a:t>mulitmodal</a:t>
            </a:r>
            <a:r>
              <a:rPr lang="en-US" dirty="0"/>
              <a:t> effects?</a:t>
            </a:r>
          </a:p>
          <a:p>
            <a:r>
              <a:rPr lang="en-US" dirty="0"/>
              <a:t>- Limited by small effect sizes, number of potential confounders</a:t>
            </a:r>
          </a:p>
        </p:txBody>
      </p:sp>
      <p:sp>
        <p:nvSpPr>
          <p:cNvPr id="4" name="Slide Number Placeholder 3"/>
          <p:cNvSpPr>
            <a:spLocks noGrp="1"/>
          </p:cNvSpPr>
          <p:nvPr>
            <p:ph type="sldNum" sz="quarter" idx="5"/>
          </p:nvPr>
        </p:nvSpPr>
        <p:spPr/>
        <p:txBody>
          <a:bodyPr/>
          <a:lstStyle/>
          <a:p>
            <a:fld id="{8FBD7B8F-2DB3-41EB-B55E-CB39301DB55B}" type="slidenum">
              <a:rPr lang="en-US" smtClean="0"/>
              <a:t>17</a:t>
            </a:fld>
            <a:endParaRPr lang="en-US"/>
          </a:p>
        </p:txBody>
      </p:sp>
    </p:spTree>
    <p:extLst>
      <p:ext uri="{BB962C8B-B14F-4D97-AF65-F5344CB8AC3E}">
        <p14:creationId xmlns:p14="http://schemas.microsoft.com/office/powerpoint/2010/main" val="768073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study, conducted by Dr. Vicki Mercer, PT, PhD, is looking into the relationship between hearing and balance in older adults. This study uses COP data and different hearing conditions with the idea of teasing out the possibility of the spatial localization theory. </a:t>
            </a:r>
          </a:p>
          <a:p>
            <a:endParaRPr lang="en-US" dirty="0"/>
          </a:p>
          <a:p>
            <a:r>
              <a:rPr lang="en-US" dirty="0"/>
              <a:t>Picture of the COP data collection in the study protocol. The participant is standing in a semi-tandem position on a force plate underneath the treadmill belt during the ‘no sound’ condition. The speakers set up around them are utilized for the sound conditions.</a:t>
            </a:r>
          </a:p>
          <a:p>
            <a:endParaRPr lang="en-US" dirty="0"/>
          </a:p>
          <a:p>
            <a:r>
              <a:rPr lang="en-US" dirty="0"/>
              <a:t>A photo release was obtained for this participant prior to taking the pictures.</a:t>
            </a:r>
          </a:p>
        </p:txBody>
      </p:sp>
      <p:sp>
        <p:nvSpPr>
          <p:cNvPr id="4" name="Slide Number Placeholder 3"/>
          <p:cNvSpPr>
            <a:spLocks noGrp="1"/>
          </p:cNvSpPr>
          <p:nvPr>
            <p:ph type="sldNum" sz="quarter" idx="5"/>
          </p:nvPr>
        </p:nvSpPr>
        <p:spPr/>
        <p:txBody>
          <a:bodyPr/>
          <a:lstStyle/>
          <a:p>
            <a:fld id="{8FBD7B8F-2DB3-41EB-B55E-CB39301DB55B}" type="slidenum">
              <a:rPr lang="en-US" smtClean="0"/>
              <a:t>18</a:t>
            </a:fld>
            <a:endParaRPr lang="en-US"/>
          </a:p>
        </p:txBody>
      </p:sp>
    </p:spTree>
    <p:extLst>
      <p:ext uri="{BB962C8B-B14F-4D97-AF65-F5344CB8AC3E}">
        <p14:creationId xmlns:p14="http://schemas.microsoft.com/office/powerpoint/2010/main" val="4165352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Recruitment</a:t>
            </a:r>
          </a:p>
          <a:p>
            <a:pPr marL="342900" indent="-342900">
              <a:buFontTx/>
              <a:buChar char="-"/>
            </a:pPr>
            <a:r>
              <a:rPr lang="en-US" sz="2200" dirty="0"/>
              <a:t>Individuals with hearing loss must have diagnosed sensorineural hearing loss, and it equally in each ear. Additionally, their hearing loss must fall in certain decibel ranges, which change depending on the frequency</a:t>
            </a:r>
          </a:p>
          <a:p>
            <a:pPr marL="342900" indent="-342900">
              <a:buFontTx/>
              <a:buChar char="-"/>
            </a:pPr>
            <a:r>
              <a:rPr lang="en-US" sz="2200" dirty="0"/>
              <a:t>For individuals without hearing loss, to get into the ‘normal hearing’ group they must pass a hearing screen using a portable audiometer. Many people who thought they had normal hearing actually had mild (or sometimes moderate) hearing loss that was undiagnosed, making them ineligible for the study.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US" sz="2200" dirty="0"/>
              <a:t>Participants also must be able to walk without pain or assistive device, and have protective sensation in their feet, have a MoCA score of at least 18/22</a:t>
            </a:r>
          </a:p>
          <a:p>
            <a:pPr marL="342900" indent="-342900">
              <a:buFontTx/>
              <a:buChar char="-"/>
            </a:pPr>
            <a:r>
              <a:rPr lang="en-US" sz="2200" dirty="0"/>
              <a:t>Participants were recruited through the use of flyers posted at various community locations, email sent to university staff, and referrals from an audiology office</a:t>
            </a:r>
          </a:p>
          <a:p>
            <a:r>
              <a:rPr lang="en-US" sz="2200" dirty="0"/>
              <a:t>- Hypothesis was that sound conditions would reduce postural sway, and that individuals with hearing loss would have increased postural sway.</a:t>
            </a:r>
            <a:endParaRPr lang="en-US" sz="1800" dirty="0"/>
          </a:p>
          <a:p>
            <a:endParaRPr lang="en-US" dirty="0"/>
          </a:p>
        </p:txBody>
      </p:sp>
      <p:sp>
        <p:nvSpPr>
          <p:cNvPr id="4" name="Slide Number Placeholder 3"/>
          <p:cNvSpPr>
            <a:spLocks noGrp="1"/>
          </p:cNvSpPr>
          <p:nvPr>
            <p:ph type="sldNum" sz="quarter" idx="5"/>
          </p:nvPr>
        </p:nvSpPr>
        <p:spPr/>
        <p:txBody>
          <a:bodyPr/>
          <a:lstStyle/>
          <a:p>
            <a:fld id="{8FBD7B8F-2DB3-41EB-B55E-CB39301DB55B}" type="slidenum">
              <a:rPr lang="en-US" smtClean="0"/>
              <a:t>19</a:t>
            </a:fld>
            <a:endParaRPr lang="en-US"/>
          </a:p>
        </p:txBody>
      </p:sp>
    </p:spTree>
    <p:extLst>
      <p:ext uri="{BB962C8B-B14F-4D97-AF65-F5344CB8AC3E}">
        <p14:creationId xmlns:p14="http://schemas.microsoft.com/office/powerpoint/2010/main" val="3691159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an audiogram for an individual with hearing loss, but not one that would qualify for the study. </a:t>
            </a:r>
          </a:p>
          <a:p>
            <a:endParaRPr lang="en-US" dirty="0"/>
          </a:p>
          <a:p>
            <a:r>
              <a:rPr lang="en-US" dirty="0"/>
              <a:t>Audiograms are the collected results of a hearing test, usually conducted by audiologists. They show what decibel levels an individual is able to hear at various frequencies. Normal hearing would have relatively consistent results across all tested frequencies, with the individual able to hear all tones at a volume of 20 decibels between 250-8000 Hz. </a:t>
            </a:r>
          </a:p>
          <a:p>
            <a:endParaRPr lang="en-US" dirty="0"/>
          </a:p>
          <a:p>
            <a:r>
              <a:rPr lang="en-US" dirty="0"/>
              <a:t>Older adults tend to lose high frequency hearing as a normal part of ageing, so our inclusion criteria for normal hearing has slightly looser criteria at 2000 and 4000 Hz. </a:t>
            </a:r>
          </a:p>
          <a:p>
            <a:endParaRPr lang="en-US" dirty="0"/>
          </a:p>
          <a:p>
            <a:r>
              <a:rPr lang="en-US" dirty="0"/>
              <a:t>Individuals in the hearing loss group need to have their decibel threshold in specific ranges that the example audiogram does not meet, as this individual has normal hearing in the low frequency ranges.</a:t>
            </a:r>
          </a:p>
        </p:txBody>
      </p:sp>
      <p:sp>
        <p:nvSpPr>
          <p:cNvPr id="4" name="Slide Number Placeholder 3"/>
          <p:cNvSpPr>
            <a:spLocks noGrp="1"/>
          </p:cNvSpPr>
          <p:nvPr>
            <p:ph type="sldNum" sz="quarter" idx="5"/>
          </p:nvPr>
        </p:nvSpPr>
        <p:spPr/>
        <p:txBody>
          <a:bodyPr/>
          <a:lstStyle/>
          <a:p>
            <a:fld id="{8FBD7B8F-2DB3-41EB-B55E-CB39301DB55B}" type="slidenum">
              <a:rPr lang="en-US" smtClean="0"/>
              <a:t>20</a:t>
            </a:fld>
            <a:endParaRPr lang="en-US"/>
          </a:p>
        </p:txBody>
      </p:sp>
    </p:spTree>
    <p:extLst>
      <p:ext uri="{BB962C8B-B14F-4D97-AF65-F5344CB8AC3E}">
        <p14:creationId xmlns:p14="http://schemas.microsoft.com/office/powerpoint/2010/main" val="1335411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Collection of the additional measures allows for drawing connections between other constructs of balance and theories of hearing’ relationship to balance.</a:t>
            </a:r>
          </a:p>
          <a:p>
            <a:pPr marL="171450" indent="-171450">
              <a:buFontTx/>
              <a:buChar char="-"/>
            </a:pPr>
            <a:r>
              <a:rPr lang="en-US" dirty="0"/>
              <a:t>The </a:t>
            </a:r>
            <a:r>
              <a:rPr lang="en-US" dirty="0" err="1"/>
              <a:t>MiniBEST</a:t>
            </a:r>
            <a:r>
              <a:rPr lang="en-US" dirty="0"/>
              <a:t> is a clinical measure of balance. Previous studies have shown mixed results on the relationship between postural sway and balance performance, so utilization of the </a:t>
            </a:r>
            <a:r>
              <a:rPr lang="en-US" dirty="0" err="1"/>
              <a:t>MiniBEST</a:t>
            </a:r>
            <a:r>
              <a:rPr lang="en-US" dirty="0"/>
              <a:t> would contribute to the research base on that topic.</a:t>
            </a:r>
          </a:p>
          <a:p>
            <a:pPr marL="171450" indent="-171450">
              <a:buFontTx/>
              <a:buChar char="-"/>
            </a:pPr>
            <a:r>
              <a:rPr lang="en-US" dirty="0"/>
              <a:t>The CHAMPS questionnaire is a measure of time and frequency doing various activities such as social events, house work, and physical activity. Higher scores on various dimensions of the questionnaire in the normal hearing vs hearing loss groups could indicate ties between hearing loss and social/physical engagement. </a:t>
            </a:r>
          </a:p>
          <a:p>
            <a:pPr marL="0" indent="0">
              <a:buFontTx/>
              <a:buNone/>
            </a:pPr>
            <a:r>
              <a:rPr lang="en-US" dirty="0"/>
              <a:t>Looking at the COP data: the figure on the left shows a trial with relatively little postural sway. Notice the scale of the velocity changes in each axis. The figure on the right shows a trial where the individual had several near losses of balance.</a:t>
            </a:r>
          </a:p>
        </p:txBody>
      </p:sp>
      <p:sp>
        <p:nvSpPr>
          <p:cNvPr id="4" name="Slide Number Placeholder 3"/>
          <p:cNvSpPr>
            <a:spLocks noGrp="1"/>
          </p:cNvSpPr>
          <p:nvPr>
            <p:ph type="sldNum" sz="quarter" idx="5"/>
          </p:nvPr>
        </p:nvSpPr>
        <p:spPr/>
        <p:txBody>
          <a:bodyPr/>
          <a:lstStyle/>
          <a:p>
            <a:fld id="{8FBD7B8F-2DB3-41EB-B55E-CB39301DB55B}" type="slidenum">
              <a:rPr lang="en-US" smtClean="0"/>
              <a:t>21</a:t>
            </a:fld>
            <a:endParaRPr lang="en-US"/>
          </a:p>
        </p:txBody>
      </p:sp>
    </p:spTree>
    <p:extLst>
      <p:ext uri="{BB962C8B-B14F-4D97-AF65-F5344CB8AC3E}">
        <p14:creationId xmlns:p14="http://schemas.microsoft.com/office/powerpoint/2010/main" val="300769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Visual – use of visual input from eyes to establish position in space and verticality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indent="-171450">
              <a:buFontTx/>
              <a:buChar char="-"/>
            </a:pPr>
            <a:r>
              <a:rPr lang="en-US" dirty="0"/>
              <a:t>Visual input is commonly thought of for creating the perception of vision, but the input is also projected to the cerebellum and the vestibular nuclei for contributing to a sense of equilibrium and reacting to changes in balance</a:t>
            </a:r>
          </a:p>
          <a:p>
            <a:pPr marL="171450" indent="-171450">
              <a:buFontTx/>
              <a:buChar char="-"/>
            </a:pPr>
            <a:r>
              <a:rPr lang="en-US" dirty="0"/>
              <a:t>Optic flow refers to the idea that one of the mechanisms by which we maintain our balance is through reaction to change in our visual environment. Direction and speed of motion in our environment can help to inform how our body is moving so that we can make corrections as necessary</a:t>
            </a:r>
          </a:p>
          <a:p>
            <a:pPr marL="171450" indent="-171450">
              <a:buFontTx/>
              <a:buChar char="-"/>
            </a:pPr>
            <a:r>
              <a:rPr lang="en-US" dirty="0"/>
              <a:t>Postural reaction to visual input occurs (comparatively) slowly compared to the other two systems. Individuals with heavy reliance on the visual system for balance often have increased postural instability</a:t>
            </a:r>
            <a:r>
              <a:rPr lang="en-US" baseline="30000" dirty="0"/>
              <a:t>20neubal</a:t>
            </a:r>
            <a:r>
              <a:rPr lang="en-US" dirty="0"/>
              <a:t>. </a:t>
            </a:r>
          </a:p>
          <a:p>
            <a:pPr marL="171450" indent="-171450">
              <a:buFontTx/>
              <a:buChar char="-"/>
            </a:pPr>
            <a:r>
              <a:rPr lang="en-US" dirty="0"/>
              <a:t>Output from balance information integration impacts eye motion. The main example of this is the vestibular ocular reflex, which directs eye motion based upon head positioning to maintain gaze stability</a:t>
            </a:r>
          </a:p>
          <a:p>
            <a:endParaRPr lang="en-US" dirty="0"/>
          </a:p>
        </p:txBody>
      </p:sp>
      <p:sp>
        <p:nvSpPr>
          <p:cNvPr id="4" name="Slide Number Placeholder 3"/>
          <p:cNvSpPr>
            <a:spLocks noGrp="1"/>
          </p:cNvSpPr>
          <p:nvPr>
            <p:ph type="sldNum" sz="quarter" idx="5"/>
          </p:nvPr>
        </p:nvSpPr>
        <p:spPr/>
        <p:txBody>
          <a:bodyPr/>
          <a:lstStyle/>
          <a:p>
            <a:fld id="{8FBD7B8F-2DB3-41EB-B55E-CB39301DB55B}" type="slidenum">
              <a:rPr lang="en-US" smtClean="0"/>
              <a:t>4</a:t>
            </a:fld>
            <a:endParaRPr lang="en-US"/>
          </a:p>
        </p:txBody>
      </p:sp>
    </p:spTree>
    <p:extLst>
      <p:ext uri="{BB962C8B-B14F-4D97-AF65-F5344CB8AC3E}">
        <p14:creationId xmlns:p14="http://schemas.microsoft.com/office/powerpoint/2010/main" val="3297825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Collected data on 19 (COP data on 10) individuals with normal hearing, and 2 with hearing loss</a:t>
            </a:r>
          </a:p>
          <a:p>
            <a:endParaRPr lang="en-US" dirty="0"/>
          </a:p>
          <a:p>
            <a:pPr marL="171450" indent="-171450">
              <a:buFontTx/>
              <a:buChar char="-"/>
            </a:pPr>
            <a:r>
              <a:rPr lang="en-US" dirty="0"/>
              <a:t>No significant differences between conditions at this time</a:t>
            </a:r>
          </a:p>
          <a:p>
            <a:pPr marL="171450" indent="-171450">
              <a:buFontTx/>
              <a:buChar char="-"/>
            </a:pPr>
            <a:r>
              <a:rPr lang="en-US" dirty="0"/>
              <a:t>Medial/Lateral and Anterior/Posterior mean velocities are as expected for the project setup. There is more room to sway in the A/P direction when in a semi-tandem position </a:t>
            </a:r>
          </a:p>
          <a:p>
            <a:pPr marL="171450" indent="-171450">
              <a:buFontTx/>
              <a:buChar char="-"/>
            </a:pPr>
            <a:r>
              <a:rPr lang="en-US" dirty="0"/>
              <a:t>As a reminder, lower values in mean velocity indicate less postural sway</a:t>
            </a:r>
          </a:p>
          <a:p>
            <a:pPr marL="171450" indent="-171450">
              <a:buFontTx/>
              <a:buChar char="-"/>
            </a:pPr>
            <a:r>
              <a:rPr lang="en-US" dirty="0"/>
              <a:t>Red dots indicate averages for the two individuals with hearing loss</a:t>
            </a:r>
          </a:p>
        </p:txBody>
      </p:sp>
      <p:sp>
        <p:nvSpPr>
          <p:cNvPr id="4" name="Slide Number Placeholder 3"/>
          <p:cNvSpPr>
            <a:spLocks noGrp="1"/>
          </p:cNvSpPr>
          <p:nvPr>
            <p:ph type="sldNum" sz="quarter" idx="5"/>
          </p:nvPr>
        </p:nvSpPr>
        <p:spPr/>
        <p:txBody>
          <a:bodyPr/>
          <a:lstStyle/>
          <a:p>
            <a:fld id="{8FBD7B8F-2DB3-41EB-B55E-CB39301DB55B}" type="slidenum">
              <a:rPr lang="en-US" smtClean="0"/>
              <a:t>22</a:t>
            </a:fld>
            <a:endParaRPr lang="en-US"/>
          </a:p>
        </p:txBody>
      </p:sp>
    </p:spTree>
    <p:extLst>
      <p:ext uri="{BB962C8B-B14F-4D97-AF65-F5344CB8AC3E}">
        <p14:creationId xmlns:p14="http://schemas.microsoft.com/office/powerpoint/2010/main" val="3054072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 a multifactorial </a:t>
            </a:r>
            <a:r>
              <a:rPr lang="en-US"/>
              <a:t>problem, addressing </a:t>
            </a:r>
            <a:r>
              <a:rPr lang="en-US" dirty="0"/>
              <a:t>a fall risk factor can’t fully eliminate risk, but it can mitigate it</a:t>
            </a:r>
          </a:p>
          <a:p>
            <a:r>
              <a:rPr lang="en-US" dirty="0"/>
              <a:t>- Be sure to ask about hearing when working with older adult patients. If they feel like their hearing has declined, suggest seeking out an audiologist, and educate on the fact that hearing has a role in their balance. </a:t>
            </a:r>
          </a:p>
        </p:txBody>
      </p:sp>
      <p:sp>
        <p:nvSpPr>
          <p:cNvPr id="4" name="Slide Number Placeholder 3"/>
          <p:cNvSpPr>
            <a:spLocks noGrp="1"/>
          </p:cNvSpPr>
          <p:nvPr>
            <p:ph type="sldNum" sz="quarter" idx="5"/>
          </p:nvPr>
        </p:nvSpPr>
        <p:spPr/>
        <p:txBody>
          <a:bodyPr/>
          <a:lstStyle/>
          <a:p>
            <a:fld id="{8FBD7B8F-2DB3-41EB-B55E-CB39301DB55B}" type="slidenum">
              <a:rPr lang="en-US" smtClean="0"/>
              <a:t>23</a:t>
            </a:fld>
            <a:endParaRPr lang="en-US"/>
          </a:p>
        </p:txBody>
      </p:sp>
    </p:spTree>
    <p:extLst>
      <p:ext uri="{BB962C8B-B14F-4D97-AF65-F5344CB8AC3E}">
        <p14:creationId xmlns:p14="http://schemas.microsoft.com/office/powerpoint/2010/main" val="4155710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Somatosensory – use of sensory input from throughout the body, such as the feet, </a:t>
            </a:r>
            <a:r>
              <a:rPr lang="en-US" sz="1200" dirty="0" err="1"/>
              <a:t>golgi</a:t>
            </a:r>
            <a:r>
              <a:rPr lang="en-US" sz="1200" dirty="0"/>
              <a:t> tendon organs, and more to determine position in space, change in position,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Output to the musculoskeletal system from balance information integration is primary seen in automatic postural reactions, where muscles are activated in response to changes in body positioning to maintain upright posture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Somatosensory input is processed the fastest</a:t>
            </a:r>
          </a:p>
          <a:p>
            <a:endParaRPr lang="en-US" dirty="0"/>
          </a:p>
        </p:txBody>
      </p:sp>
      <p:sp>
        <p:nvSpPr>
          <p:cNvPr id="4" name="Slide Number Placeholder 3"/>
          <p:cNvSpPr>
            <a:spLocks noGrp="1"/>
          </p:cNvSpPr>
          <p:nvPr>
            <p:ph type="sldNum" sz="quarter" idx="5"/>
          </p:nvPr>
        </p:nvSpPr>
        <p:spPr/>
        <p:txBody>
          <a:bodyPr/>
          <a:lstStyle/>
          <a:p>
            <a:fld id="{8FBD7B8F-2DB3-41EB-B55E-CB39301DB55B}" type="slidenum">
              <a:rPr lang="en-US" smtClean="0"/>
              <a:t>5</a:t>
            </a:fld>
            <a:endParaRPr lang="en-US"/>
          </a:p>
        </p:txBody>
      </p:sp>
    </p:spTree>
    <p:extLst>
      <p:ext uri="{BB962C8B-B14F-4D97-AF65-F5344CB8AC3E}">
        <p14:creationId xmlns:p14="http://schemas.microsoft.com/office/powerpoint/2010/main" val="170599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Vestibular – use of input from vestibular labyrinth to determine verticality, as well as acceleration and direction of movement based on head positioning.</a:t>
            </a:r>
          </a:p>
          <a:p>
            <a:endParaRPr lang="en-US" dirty="0"/>
          </a:p>
          <a:p>
            <a:r>
              <a:rPr lang="en-US" dirty="0"/>
              <a:t>-especially important in situations of conflicting input from other systems or decreased input (standing on compliant surfaces and/or eyes closed)</a:t>
            </a:r>
          </a:p>
        </p:txBody>
      </p:sp>
      <p:sp>
        <p:nvSpPr>
          <p:cNvPr id="4" name="Slide Number Placeholder 3"/>
          <p:cNvSpPr>
            <a:spLocks noGrp="1"/>
          </p:cNvSpPr>
          <p:nvPr>
            <p:ph type="sldNum" sz="quarter" idx="5"/>
          </p:nvPr>
        </p:nvSpPr>
        <p:spPr/>
        <p:txBody>
          <a:bodyPr/>
          <a:lstStyle/>
          <a:p>
            <a:fld id="{8FBD7B8F-2DB3-41EB-B55E-CB39301DB55B}" type="slidenum">
              <a:rPr lang="en-US" smtClean="0"/>
              <a:t>6</a:t>
            </a:fld>
            <a:endParaRPr lang="en-US"/>
          </a:p>
        </p:txBody>
      </p:sp>
    </p:spTree>
    <p:extLst>
      <p:ext uri="{BB962C8B-B14F-4D97-AF65-F5344CB8AC3E}">
        <p14:creationId xmlns:p14="http://schemas.microsoft.com/office/powerpoint/2010/main" val="49100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https://blogs.cdn.medel.com/blog.medel.com/uploads/20180628145811/how-the-ear-hears-sound-tonotopy-2.jpg</a:t>
            </a:r>
          </a:p>
          <a:p>
            <a:endParaRPr lang="en-US" sz="2200" dirty="0"/>
          </a:p>
          <a:p>
            <a:r>
              <a:rPr lang="en-US" sz="2200" dirty="0"/>
              <a:t>Before we discuss the relationship of hearing to falls, we also need to get a basic understanding of how hearing normally functions</a:t>
            </a:r>
          </a:p>
          <a:p>
            <a:endParaRPr lang="en-US" sz="2200" dirty="0"/>
          </a:p>
          <a:p>
            <a:r>
              <a:rPr lang="en-US" sz="2200" dirty="0"/>
              <a:t>One thing to note is that different regions of the cochlea respond better to different frequencies. The further along the cochlea, the lower frequencies the cells respond to</a:t>
            </a:r>
          </a:p>
          <a:p>
            <a:endParaRPr lang="en-US" sz="2200" dirty="0"/>
          </a:p>
        </p:txBody>
      </p:sp>
      <p:sp>
        <p:nvSpPr>
          <p:cNvPr id="4" name="Slide Number Placeholder 3"/>
          <p:cNvSpPr>
            <a:spLocks noGrp="1"/>
          </p:cNvSpPr>
          <p:nvPr>
            <p:ph type="sldNum" sz="quarter" idx="5"/>
          </p:nvPr>
        </p:nvSpPr>
        <p:spPr/>
        <p:txBody>
          <a:bodyPr/>
          <a:lstStyle/>
          <a:p>
            <a:fld id="{8FBD7B8F-2DB3-41EB-B55E-CB39301DB55B}" type="slidenum">
              <a:rPr lang="en-US" smtClean="0"/>
              <a:t>7</a:t>
            </a:fld>
            <a:endParaRPr lang="en-US"/>
          </a:p>
        </p:txBody>
      </p:sp>
    </p:spTree>
    <p:extLst>
      <p:ext uri="{BB962C8B-B14F-4D97-AF65-F5344CB8AC3E}">
        <p14:creationId xmlns:p14="http://schemas.microsoft.com/office/powerpoint/2010/main" val="941702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https://www.researchgate.net/figure/The-anatomy-of-the-auditory-system-of-human-ear_fig1_344278403 </a:t>
            </a:r>
          </a:p>
          <a:p>
            <a:endParaRPr lang="en-US" dirty="0"/>
          </a:p>
          <a:p>
            <a:r>
              <a:rPr lang="en-US" dirty="0"/>
              <a:t>Note how close the cochlea and the vestibular labyrinth are to one another. They share a common source for circulation of the endolymph fluid within them</a:t>
            </a:r>
          </a:p>
        </p:txBody>
      </p:sp>
      <p:sp>
        <p:nvSpPr>
          <p:cNvPr id="4" name="Slide Number Placeholder 3"/>
          <p:cNvSpPr>
            <a:spLocks noGrp="1"/>
          </p:cNvSpPr>
          <p:nvPr>
            <p:ph type="sldNum" sz="quarter" idx="5"/>
          </p:nvPr>
        </p:nvSpPr>
        <p:spPr/>
        <p:txBody>
          <a:bodyPr/>
          <a:lstStyle/>
          <a:p>
            <a:fld id="{8FBD7B8F-2DB3-41EB-B55E-CB39301DB55B}" type="slidenum">
              <a:rPr lang="en-US" smtClean="0"/>
              <a:t>8</a:t>
            </a:fld>
            <a:endParaRPr lang="en-US"/>
          </a:p>
        </p:txBody>
      </p:sp>
    </p:spTree>
    <p:extLst>
      <p:ext uri="{BB962C8B-B14F-4D97-AF65-F5344CB8AC3E}">
        <p14:creationId xmlns:p14="http://schemas.microsoft.com/office/powerpoint/2010/main" val="59150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Decreased nerve conduction means signals from receptors will not be processed as fast, so individuals will not be able to respond to stimuli as quickly</a:t>
            </a:r>
          </a:p>
          <a:p>
            <a:r>
              <a:rPr lang="en-US" sz="2200" dirty="0"/>
              <a:t>Decreased visual acuity means that the reliability of the input will be decreased for use in spatial awareness</a:t>
            </a:r>
          </a:p>
          <a:p>
            <a:r>
              <a:rPr lang="en-US" sz="2200" dirty="0"/>
              <a:t>Decreased circulation within the inner ear means that the receptors and related structures of each part of the inner ear is more prone to damage over time. When receptor cells of the inner ear die, they do not grow back. These changes can affect either the vestibular system, the auditory system, or both depending on the underlying cause</a:t>
            </a:r>
          </a:p>
          <a:p>
            <a:pPr marL="342900" indent="-342900">
              <a:buFontTx/>
              <a:buChar char="-"/>
            </a:pPr>
            <a:r>
              <a:rPr lang="en-US" sz="2200" dirty="0"/>
              <a:t>For the vestibular system, this means that the individual is more prone to develop vestibular issues, such as BPPV or hypofunction</a:t>
            </a:r>
          </a:p>
          <a:p>
            <a:pPr marL="342900" indent="-342900">
              <a:buFontTx/>
              <a:buChar char="-"/>
            </a:pPr>
            <a:r>
              <a:rPr lang="en-US" sz="2200" dirty="0"/>
              <a:t>For the auditory system, this means that the individual is more likely to develop hearing loss, most commonly in high frequencies</a:t>
            </a:r>
          </a:p>
          <a:p>
            <a:pPr marL="342900" indent="-342900">
              <a:buFontTx/>
              <a:buChar char="-"/>
            </a:pPr>
            <a:endParaRPr lang="en-US" sz="2200" dirty="0"/>
          </a:p>
          <a:p>
            <a:pPr marL="0" indent="0">
              <a:buFontTx/>
              <a:buNone/>
            </a:pPr>
            <a:r>
              <a:rPr lang="en-US" sz="2200" dirty="0"/>
              <a:t>These changes to the balance systems create part of the complex picture that is increased rates of falls in older adults</a:t>
            </a:r>
          </a:p>
          <a:p>
            <a:endParaRPr lang="en-US" sz="2200" dirty="0"/>
          </a:p>
        </p:txBody>
      </p:sp>
      <p:sp>
        <p:nvSpPr>
          <p:cNvPr id="4" name="Slide Number Placeholder 3"/>
          <p:cNvSpPr>
            <a:spLocks noGrp="1"/>
          </p:cNvSpPr>
          <p:nvPr>
            <p:ph type="sldNum" sz="quarter" idx="5"/>
          </p:nvPr>
        </p:nvSpPr>
        <p:spPr/>
        <p:txBody>
          <a:bodyPr/>
          <a:lstStyle/>
          <a:p>
            <a:fld id="{8FBD7B8F-2DB3-41EB-B55E-CB39301DB55B}" type="slidenum">
              <a:rPr lang="en-US" smtClean="0"/>
              <a:t>9</a:t>
            </a:fld>
            <a:endParaRPr lang="en-US"/>
          </a:p>
        </p:txBody>
      </p:sp>
    </p:spTree>
    <p:extLst>
      <p:ext uri="{BB962C8B-B14F-4D97-AF65-F5344CB8AC3E}">
        <p14:creationId xmlns:p14="http://schemas.microsoft.com/office/powerpoint/2010/main" val="1131234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overarching goal of this presentation is to answer this question</a:t>
            </a:r>
          </a:p>
        </p:txBody>
      </p:sp>
      <p:sp>
        <p:nvSpPr>
          <p:cNvPr id="4" name="Slide Number Placeholder 3"/>
          <p:cNvSpPr>
            <a:spLocks noGrp="1"/>
          </p:cNvSpPr>
          <p:nvPr>
            <p:ph type="sldNum" sz="quarter" idx="5"/>
          </p:nvPr>
        </p:nvSpPr>
        <p:spPr/>
        <p:txBody>
          <a:bodyPr/>
          <a:lstStyle/>
          <a:p>
            <a:fld id="{8FBD7B8F-2DB3-41EB-B55E-CB39301DB55B}" type="slidenum">
              <a:rPr lang="en-US" smtClean="0"/>
              <a:t>10</a:t>
            </a:fld>
            <a:endParaRPr lang="en-US"/>
          </a:p>
        </p:txBody>
      </p:sp>
    </p:spTree>
    <p:extLst>
      <p:ext uri="{BB962C8B-B14F-4D97-AF65-F5344CB8AC3E}">
        <p14:creationId xmlns:p14="http://schemas.microsoft.com/office/powerpoint/2010/main" val="812783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a:p>
            <a:r>
              <a:rPr lang="en-US" sz="2200" dirty="0"/>
              <a:t>Falls continue to be a common cause of adverse health outcomes in older adults</a:t>
            </a:r>
          </a:p>
          <a:p>
            <a:pPr lvl="1"/>
            <a:r>
              <a:rPr lang="en-US" sz="1800" dirty="0"/>
              <a:t>Over 3 million older adults are admitted to the emergency room annually for fall related injuries</a:t>
            </a:r>
            <a:r>
              <a:rPr lang="en-US" sz="1800" baseline="30000" dirty="0"/>
              <a:t>7</a:t>
            </a:r>
            <a:endParaRPr lang="en-US" sz="1800" dirty="0"/>
          </a:p>
          <a:p>
            <a:r>
              <a:rPr lang="en-US" sz="2200" dirty="0"/>
              <a:t>Falls are typically caused by tripping due to declines in strength and balance attributed to older age</a:t>
            </a:r>
          </a:p>
          <a:p>
            <a:pPr lvl="1"/>
            <a:r>
              <a:rPr lang="en-US" sz="1800" dirty="0"/>
              <a:t>This is why identifying risk factors for falls is a research priority for the physical therapy profession</a:t>
            </a:r>
          </a:p>
          <a:p>
            <a:r>
              <a:rPr lang="en-US" sz="2200" dirty="0"/>
              <a:t>Hearing loss has been identified as a risk factor for falling, but the mechanism remains unclear</a:t>
            </a:r>
            <a:r>
              <a:rPr lang="en-US" sz="2400" baseline="30000" dirty="0"/>
              <a:t>8,9</a:t>
            </a:r>
            <a:endParaRPr lang="en-US" sz="2200" dirty="0"/>
          </a:p>
          <a:p>
            <a:endParaRPr lang="en-US" sz="2200" dirty="0"/>
          </a:p>
        </p:txBody>
      </p:sp>
      <p:sp>
        <p:nvSpPr>
          <p:cNvPr id="4" name="Slide Number Placeholder 3"/>
          <p:cNvSpPr>
            <a:spLocks noGrp="1"/>
          </p:cNvSpPr>
          <p:nvPr>
            <p:ph type="sldNum" sz="quarter" idx="5"/>
          </p:nvPr>
        </p:nvSpPr>
        <p:spPr/>
        <p:txBody>
          <a:bodyPr/>
          <a:lstStyle/>
          <a:p>
            <a:fld id="{8FBD7B8F-2DB3-41EB-B55E-CB39301DB55B}" type="slidenum">
              <a:rPr lang="en-US" smtClean="0"/>
              <a:t>11</a:t>
            </a:fld>
            <a:endParaRPr lang="en-US"/>
          </a:p>
        </p:txBody>
      </p:sp>
    </p:spTree>
    <p:extLst>
      <p:ext uri="{BB962C8B-B14F-4D97-AF65-F5344CB8AC3E}">
        <p14:creationId xmlns:p14="http://schemas.microsoft.com/office/powerpoint/2010/main" val="93497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1CA60-6B22-6963-B63A-452FB5669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7786D9-3C4A-EFC0-5CD6-644375C54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C059F6-33C1-DBF6-970A-1A9AF673D086}"/>
              </a:ext>
            </a:extLst>
          </p:cNvPr>
          <p:cNvSpPr>
            <a:spLocks noGrp="1"/>
          </p:cNvSpPr>
          <p:nvPr>
            <p:ph type="dt" sz="half" idx="10"/>
          </p:nvPr>
        </p:nvSpPr>
        <p:spPr/>
        <p:txBody>
          <a:bodyPr/>
          <a:lstStyle/>
          <a:p>
            <a:fld id="{37506CF9-9E29-4FB3-AF72-63359966A88A}" type="datetimeFigureOut">
              <a:rPr lang="en-US" smtClean="0"/>
              <a:t>4/27/2024</a:t>
            </a:fld>
            <a:endParaRPr lang="en-US"/>
          </a:p>
        </p:txBody>
      </p:sp>
      <p:sp>
        <p:nvSpPr>
          <p:cNvPr id="5" name="Footer Placeholder 4">
            <a:extLst>
              <a:ext uri="{FF2B5EF4-FFF2-40B4-BE49-F238E27FC236}">
                <a16:creationId xmlns:a16="http://schemas.microsoft.com/office/drawing/2014/main" id="{07ADF544-F751-F74E-0B25-5CC630AD3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F9F32-FE61-86B8-30AF-2E2D921A2F51}"/>
              </a:ext>
            </a:extLst>
          </p:cNvPr>
          <p:cNvSpPr>
            <a:spLocks noGrp="1"/>
          </p:cNvSpPr>
          <p:nvPr>
            <p:ph type="sldNum" sz="quarter" idx="12"/>
          </p:nvPr>
        </p:nvSpPr>
        <p:spPr/>
        <p:txBody>
          <a:bodyPr/>
          <a:lstStyle/>
          <a:p>
            <a:fld id="{8FA68D8C-A5E5-478C-89B9-2C4706DB421E}" type="slidenum">
              <a:rPr lang="en-US" smtClean="0"/>
              <a:t>‹#›</a:t>
            </a:fld>
            <a:endParaRPr lang="en-US"/>
          </a:p>
        </p:txBody>
      </p:sp>
    </p:spTree>
    <p:extLst>
      <p:ext uri="{BB962C8B-B14F-4D97-AF65-F5344CB8AC3E}">
        <p14:creationId xmlns:p14="http://schemas.microsoft.com/office/powerpoint/2010/main" val="124178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04F7-7C33-F413-49ED-D1738343E8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38946D-746E-DB76-C783-9338578B80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D70E5-1DBA-B938-A0DA-BF6C68EC9637}"/>
              </a:ext>
            </a:extLst>
          </p:cNvPr>
          <p:cNvSpPr>
            <a:spLocks noGrp="1"/>
          </p:cNvSpPr>
          <p:nvPr>
            <p:ph type="dt" sz="half" idx="10"/>
          </p:nvPr>
        </p:nvSpPr>
        <p:spPr/>
        <p:txBody>
          <a:bodyPr/>
          <a:lstStyle/>
          <a:p>
            <a:fld id="{37506CF9-9E29-4FB3-AF72-63359966A88A}" type="datetimeFigureOut">
              <a:rPr lang="en-US" smtClean="0"/>
              <a:t>4/27/2024</a:t>
            </a:fld>
            <a:endParaRPr lang="en-US"/>
          </a:p>
        </p:txBody>
      </p:sp>
      <p:sp>
        <p:nvSpPr>
          <p:cNvPr id="5" name="Footer Placeholder 4">
            <a:extLst>
              <a:ext uri="{FF2B5EF4-FFF2-40B4-BE49-F238E27FC236}">
                <a16:creationId xmlns:a16="http://schemas.microsoft.com/office/drawing/2014/main" id="{FC4F1299-AAA2-92C3-EAEB-7A55ADD0B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CC633-D24A-472E-AEA1-C955275BB9F2}"/>
              </a:ext>
            </a:extLst>
          </p:cNvPr>
          <p:cNvSpPr>
            <a:spLocks noGrp="1"/>
          </p:cNvSpPr>
          <p:nvPr>
            <p:ph type="sldNum" sz="quarter" idx="12"/>
          </p:nvPr>
        </p:nvSpPr>
        <p:spPr/>
        <p:txBody>
          <a:bodyPr/>
          <a:lstStyle/>
          <a:p>
            <a:fld id="{8FA68D8C-A5E5-478C-89B9-2C4706DB421E}" type="slidenum">
              <a:rPr lang="en-US" smtClean="0"/>
              <a:t>‹#›</a:t>
            </a:fld>
            <a:endParaRPr lang="en-US"/>
          </a:p>
        </p:txBody>
      </p:sp>
    </p:spTree>
    <p:extLst>
      <p:ext uri="{BB962C8B-B14F-4D97-AF65-F5344CB8AC3E}">
        <p14:creationId xmlns:p14="http://schemas.microsoft.com/office/powerpoint/2010/main" val="49315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B5992C-77E3-573A-BD15-AF7C74F02B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DF3366-03C9-09AF-EAE3-04635A5AAC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120F6-462D-8862-315C-B85AE047EA3F}"/>
              </a:ext>
            </a:extLst>
          </p:cNvPr>
          <p:cNvSpPr>
            <a:spLocks noGrp="1"/>
          </p:cNvSpPr>
          <p:nvPr>
            <p:ph type="dt" sz="half" idx="10"/>
          </p:nvPr>
        </p:nvSpPr>
        <p:spPr/>
        <p:txBody>
          <a:bodyPr/>
          <a:lstStyle/>
          <a:p>
            <a:fld id="{37506CF9-9E29-4FB3-AF72-63359966A88A}" type="datetimeFigureOut">
              <a:rPr lang="en-US" smtClean="0"/>
              <a:t>4/27/2024</a:t>
            </a:fld>
            <a:endParaRPr lang="en-US"/>
          </a:p>
        </p:txBody>
      </p:sp>
      <p:sp>
        <p:nvSpPr>
          <p:cNvPr id="5" name="Footer Placeholder 4">
            <a:extLst>
              <a:ext uri="{FF2B5EF4-FFF2-40B4-BE49-F238E27FC236}">
                <a16:creationId xmlns:a16="http://schemas.microsoft.com/office/drawing/2014/main" id="{56565646-A659-194B-87BD-EB7836742E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D9D09-83F6-0E2F-F850-C6D9E0A0A7D8}"/>
              </a:ext>
            </a:extLst>
          </p:cNvPr>
          <p:cNvSpPr>
            <a:spLocks noGrp="1"/>
          </p:cNvSpPr>
          <p:nvPr>
            <p:ph type="sldNum" sz="quarter" idx="12"/>
          </p:nvPr>
        </p:nvSpPr>
        <p:spPr/>
        <p:txBody>
          <a:bodyPr/>
          <a:lstStyle/>
          <a:p>
            <a:fld id="{8FA68D8C-A5E5-478C-89B9-2C4706DB421E}" type="slidenum">
              <a:rPr lang="en-US" smtClean="0"/>
              <a:t>‹#›</a:t>
            </a:fld>
            <a:endParaRPr lang="en-US"/>
          </a:p>
        </p:txBody>
      </p:sp>
    </p:spTree>
    <p:extLst>
      <p:ext uri="{BB962C8B-B14F-4D97-AF65-F5344CB8AC3E}">
        <p14:creationId xmlns:p14="http://schemas.microsoft.com/office/powerpoint/2010/main" val="175241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66B1-7D9D-57CB-CB3B-8CC0373B8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96B83-1EE9-9925-0297-325AD14E6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01D47F-EFED-D354-5511-2A781E67F069}"/>
              </a:ext>
            </a:extLst>
          </p:cNvPr>
          <p:cNvSpPr>
            <a:spLocks noGrp="1"/>
          </p:cNvSpPr>
          <p:nvPr>
            <p:ph type="dt" sz="half" idx="10"/>
          </p:nvPr>
        </p:nvSpPr>
        <p:spPr/>
        <p:txBody>
          <a:bodyPr/>
          <a:lstStyle/>
          <a:p>
            <a:fld id="{37506CF9-9E29-4FB3-AF72-63359966A88A}" type="datetimeFigureOut">
              <a:rPr lang="en-US" smtClean="0"/>
              <a:t>4/27/2024</a:t>
            </a:fld>
            <a:endParaRPr lang="en-US"/>
          </a:p>
        </p:txBody>
      </p:sp>
      <p:sp>
        <p:nvSpPr>
          <p:cNvPr id="5" name="Footer Placeholder 4">
            <a:extLst>
              <a:ext uri="{FF2B5EF4-FFF2-40B4-BE49-F238E27FC236}">
                <a16:creationId xmlns:a16="http://schemas.microsoft.com/office/drawing/2014/main" id="{45C388DE-D95B-9CB8-B392-E5B602934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4B4F4-1566-945F-AA7C-2F6C6FB315CE}"/>
              </a:ext>
            </a:extLst>
          </p:cNvPr>
          <p:cNvSpPr>
            <a:spLocks noGrp="1"/>
          </p:cNvSpPr>
          <p:nvPr>
            <p:ph type="sldNum" sz="quarter" idx="12"/>
          </p:nvPr>
        </p:nvSpPr>
        <p:spPr/>
        <p:txBody>
          <a:bodyPr/>
          <a:lstStyle/>
          <a:p>
            <a:fld id="{8FA68D8C-A5E5-478C-89B9-2C4706DB421E}" type="slidenum">
              <a:rPr lang="en-US" smtClean="0"/>
              <a:t>‹#›</a:t>
            </a:fld>
            <a:endParaRPr lang="en-US"/>
          </a:p>
        </p:txBody>
      </p:sp>
    </p:spTree>
    <p:extLst>
      <p:ext uri="{BB962C8B-B14F-4D97-AF65-F5344CB8AC3E}">
        <p14:creationId xmlns:p14="http://schemas.microsoft.com/office/powerpoint/2010/main" val="150223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3764-D8AD-5301-B91D-4160503614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8712D1-238C-E3CD-E978-EAC1C989D0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8A736-324F-6F50-5823-9D5F7F5F36C2}"/>
              </a:ext>
            </a:extLst>
          </p:cNvPr>
          <p:cNvSpPr>
            <a:spLocks noGrp="1"/>
          </p:cNvSpPr>
          <p:nvPr>
            <p:ph type="dt" sz="half" idx="10"/>
          </p:nvPr>
        </p:nvSpPr>
        <p:spPr/>
        <p:txBody>
          <a:bodyPr/>
          <a:lstStyle/>
          <a:p>
            <a:fld id="{37506CF9-9E29-4FB3-AF72-63359966A88A}" type="datetimeFigureOut">
              <a:rPr lang="en-US" smtClean="0"/>
              <a:t>4/27/2024</a:t>
            </a:fld>
            <a:endParaRPr lang="en-US"/>
          </a:p>
        </p:txBody>
      </p:sp>
      <p:sp>
        <p:nvSpPr>
          <p:cNvPr id="5" name="Footer Placeholder 4">
            <a:extLst>
              <a:ext uri="{FF2B5EF4-FFF2-40B4-BE49-F238E27FC236}">
                <a16:creationId xmlns:a16="http://schemas.microsoft.com/office/drawing/2014/main" id="{614103F3-767D-9173-B455-66B85CBF1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020C6-9014-139F-EA0C-17A0ECE17D7B}"/>
              </a:ext>
            </a:extLst>
          </p:cNvPr>
          <p:cNvSpPr>
            <a:spLocks noGrp="1"/>
          </p:cNvSpPr>
          <p:nvPr>
            <p:ph type="sldNum" sz="quarter" idx="12"/>
          </p:nvPr>
        </p:nvSpPr>
        <p:spPr/>
        <p:txBody>
          <a:bodyPr/>
          <a:lstStyle/>
          <a:p>
            <a:fld id="{8FA68D8C-A5E5-478C-89B9-2C4706DB421E}" type="slidenum">
              <a:rPr lang="en-US" smtClean="0"/>
              <a:t>‹#›</a:t>
            </a:fld>
            <a:endParaRPr lang="en-US"/>
          </a:p>
        </p:txBody>
      </p:sp>
    </p:spTree>
    <p:extLst>
      <p:ext uri="{BB962C8B-B14F-4D97-AF65-F5344CB8AC3E}">
        <p14:creationId xmlns:p14="http://schemas.microsoft.com/office/powerpoint/2010/main" val="258888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E28A-54FF-441D-A39F-109C654E04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01B6D0-8E9C-FE1E-58F5-7EAB9256F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E4F46B-2FCC-9031-14E2-1BCA17472F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A7BCF5-5933-5400-396C-8DDD06CC8B0C}"/>
              </a:ext>
            </a:extLst>
          </p:cNvPr>
          <p:cNvSpPr>
            <a:spLocks noGrp="1"/>
          </p:cNvSpPr>
          <p:nvPr>
            <p:ph type="dt" sz="half" idx="10"/>
          </p:nvPr>
        </p:nvSpPr>
        <p:spPr/>
        <p:txBody>
          <a:bodyPr/>
          <a:lstStyle/>
          <a:p>
            <a:fld id="{37506CF9-9E29-4FB3-AF72-63359966A88A}" type="datetimeFigureOut">
              <a:rPr lang="en-US" smtClean="0"/>
              <a:t>4/27/2024</a:t>
            </a:fld>
            <a:endParaRPr lang="en-US"/>
          </a:p>
        </p:txBody>
      </p:sp>
      <p:sp>
        <p:nvSpPr>
          <p:cNvPr id="6" name="Footer Placeholder 5">
            <a:extLst>
              <a:ext uri="{FF2B5EF4-FFF2-40B4-BE49-F238E27FC236}">
                <a16:creationId xmlns:a16="http://schemas.microsoft.com/office/drawing/2014/main" id="{347FD2CB-79F9-9A60-CE8F-CB4D803C6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6EBE5-486A-181F-65B0-4773CA3277B5}"/>
              </a:ext>
            </a:extLst>
          </p:cNvPr>
          <p:cNvSpPr>
            <a:spLocks noGrp="1"/>
          </p:cNvSpPr>
          <p:nvPr>
            <p:ph type="sldNum" sz="quarter" idx="12"/>
          </p:nvPr>
        </p:nvSpPr>
        <p:spPr/>
        <p:txBody>
          <a:bodyPr/>
          <a:lstStyle/>
          <a:p>
            <a:fld id="{8FA68D8C-A5E5-478C-89B9-2C4706DB421E}" type="slidenum">
              <a:rPr lang="en-US" smtClean="0"/>
              <a:t>‹#›</a:t>
            </a:fld>
            <a:endParaRPr lang="en-US"/>
          </a:p>
        </p:txBody>
      </p:sp>
    </p:spTree>
    <p:extLst>
      <p:ext uri="{BB962C8B-B14F-4D97-AF65-F5344CB8AC3E}">
        <p14:creationId xmlns:p14="http://schemas.microsoft.com/office/powerpoint/2010/main" val="38120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0F97-A47B-CD0E-ADD5-61A45BE777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E250FE-1441-0FEA-DF6B-9779EF817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B39BC4-E095-F009-C9F3-6352AE452E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CACF04-2481-FA4E-16C6-B57C40CB1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78312F-D9E4-0D45-772C-6C3B83407E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6FB060-6A03-4978-CE55-71C708608E46}"/>
              </a:ext>
            </a:extLst>
          </p:cNvPr>
          <p:cNvSpPr>
            <a:spLocks noGrp="1"/>
          </p:cNvSpPr>
          <p:nvPr>
            <p:ph type="dt" sz="half" idx="10"/>
          </p:nvPr>
        </p:nvSpPr>
        <p:spPr/>
        <p:txBody>
          <a:bodyPr/>
          <a:lstStyle/>
          <a:p>
            <a:fld id="{37506CF9-9E29-4FB3-AF72-63359966A88A}" type="datetimeFigureOut">
              <a:rPr lang="en-US" smtClean="0"/>
              <a:t>4/27/2024</a:t>
            </a:fld>
            <a:endParaRPr lang="en-US"/>
          </a:p>
        </p:txBody>
      </p:sp>
      <p:sp>
        <p:nvSpPr>
          <p:cNvPr id="8" name="Footer Placeholder 7">
            <a:extLst>
              <a:ext uri="{FF2B5EF4-FFF2-40B4-BE49-F238E27FC236}">
                <a16:creationId xmlns:a16="http://schemas.microsoft.com/office/drawing/2014/main" id="{F5EBBEDF-F472-F10A-6548-77481C235E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76FC15-511A-3C3E-881C-B93FE1308D2F}"/>
              </a:ext>
            </a:extLst>
          </p:cNvPr>
          <p:cNvSpPr>
            <a:spLocks noGrp="1"/>
          </p:cNvSpPr>
          <p:nvPr>
            <p:ph type="sldNum" sz="quarter" idx="12"/>
          </p:nvPr>
        </p:nvSpPr>
        <p:spPr/>
        <p:txBody>
          <a:bodyPr/>
          <a:lstStyle/>
          <a:p>
            <a:fld id="{8FA68D8C-A5E5-478C-89B9-2C4706DB421E}" type="slidenum">
              <a:rPr lang="en-US" smtClean="0"/>
              <a:t>‹#›</a:t>
            </a:fld>
            <a:endParaRPr lang="en-US"/>
          </a:p>
        </p:txBody>
      </p:sp>
    </p:spTree>
    <p:extLst>
      <p:ext uri="{BB962C8B-B14F-4D97-AF65-F5344CB8AC3E}">
        <p14:creationId xmlns:p14="http://schemas.microsoft.com/office/powerpoint/2010/main" val="56378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07EB-A631-D866-029E-0EA2E4DE1C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DE5C6B-A1A4-381E-C9D2-F79DF19AE56E}"/>
              </a:ext>
            </a:extLst>
          </p:cNvPr>
          <p:cNvSpPr>
            <a:spLocks noGrp="1"/>
          </p:cNvSpPr>
          <p:nvPr>
            <p:ph type="dt" sz="half" idx="10"/>
          </p:nvPr>
        </p:nvSpPr>
        <p:spPr/>
        <p:txBody>
          <a:bodyPr/>
          <a:lstStyle/>
          <a:p>
            <a:fld id="{37506CF9-9E29-4FB3-AF72-63359966A88A}" type="datetimeFigureOut">
              <a:rPr lang="en-US" smtClean="0"/>
              <a:t>4/27/2024</a:t>
            </a:fld>
            <a:endParaRPr lang="en-US"/>
          </a:p>
        </p:txBody>
      </p:sp>
      <p:sp>
        <p:nvSpPr>
          <p:cNvPr id="4" name="Footer Placeholder 3">
            <a:extLst>
              <a:ext uri="{FF2B5EF4-FFF2-40B4-BE49-F238E27FC236}">
                <a16:creationId xmlns:a16="http://schemas.microsoft.com/office/drawing/2014/main" id="{3A573E77-49BB-8594-8A18-7B4E536FEF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2F4A07-4397-8416-6562-DA5C69A5D5E0}"/>
              </a:ext>
            </a:extLst>
          </p:cNvPr>
          <p:cNvSpPr>
            <a:spLocks noGrp="1"/>
          </p:cNvSpPr>
          <p:nvPr>
            <p:ph type="sldNum" sz="quarter" idx="12"/>
          </p:nvPr>
        </p:nvSpPr>
        <p:spPr/>
        <p:txBody>
          <a:bodyPr/>
          <a:lstStyle/>
          <a:p>
            <a:fld id="{8FA68D8C-A5E5-478C-89B9-2C4706DB421E}" type="slidenum">
              <a:rPr lang="en-US" smtClean="0"/>
              <a:t>‹#›</a:t>
            </a:fld>
            <a:endParaRPr lang="en-US"/>
          </a:p>
        </p:txBody>
      </p:sp>
    </p:spTree>
    <p:extLst>
      <p:ext uri="{BB962C8B-B14F-4D97-AF65-F5344CB8AC3E}">
        <p14:creationId xmlns:p14="http://schemas.microsoft.com/office/powerpoint/2010/main" val="340394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E9262A-141B-8D78-2E77-8189386E412C}"/>
              </a:ext>
            </a:extLst>
          </p:cNvPr>
          <p:cNvSpPr>
            <a:spLocks noGrp="1"/>
          </p:cNvSpPr>
          <p:nvPr>
            <p:ph type="dt" sz="half" idx="10"/>
          </p:nvPr>
        </p:nvSpPr>
        <p:spPr/>
        <p:txBody>
          <a:bodyPr/>
          <a:lstStyle/>
          <a:p>
            <a:fld id="{37506CF9-9E29-4FB3-AF72-63359966A88A}" type="datetimeFigureOut">
              <a:rPr lang="en-US" smtClean="0"/>
              <a:t>4/27/2024</a:t>
            </a:fld>
            <a:endParaRPr lang="en-US"/>
          </a:p>
        </p:txBody>
      </p:sp>
      <p:sp>
        <p:nvSpPr>
          <p:cNvPr id="3" name="Footer Placeholder 2">
            <a:extLst>
              <a:ext uri="{FF2B5EF4-FFF2-40B4-BE49-F238E27FC236}">
                <a16:creationId xmlns:a16="http://schemas.microsoft.com/office/drawing/2014/main" id="{218D02D4-A576-A9D6-646E-177A7D42A3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3AC65-5BA5-2576-620E-FF1C5FB2964A}"/>
              </a:ext>
            </a:extLst>
          </p:cNvPr>
          <p:cNvSpPr>
            <a:spLocks noGrp="1"/>
          </p:cNvSpPr>
          <p:nvPr>
            <p:ph type="sldNum" sz="quarter" idx="12"/>
          </p:nvPr>
        </p:nvSpPr>
        <p:spPr/>
        <p:txBody>
          <a:bodyPr/>
          <a:lstStyle/>
          <a:p>
            <a:fld id="{8FA68D8C-A5E5-478C-89B9-2C4706DB421E}" type="slidenum">
              <a:rPr lang="en-US" smtClean="0"/>
              <a:t>‹#›</a:t>
            </a:fld>
            <a:endParaRPr lang="en-US"/>
          </a:p>
        </p:txBody>
      </p:sp>
    </p:spTree>
    <p:extLst>
      <p:ext uri="{BB962C8B-B14F-4D97-AF65-F5344CB8AC3E}">
        <p14:creationId xmlns:p14="http://schemas.microsoft.com/office/powerpoint/2010/main" val="203957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375A-10EF-0C11-7239-A7439B9A6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5A0AC7-9190-E35F-C61E-330283C42B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4FBBB8-1AD2-8580-AACD-331025FC6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FC0910-C273-3481-28B0-EDBDA3797515}"/>
              </a:ext>
            </a:extLst>
          </p:cNvPr>
          <p:cNvSpPr>
            <a:spLocks noGrp="1"/>
          </p:cNvSpPr>
          <p:nvPr>
            <p:ph type="dt" sz="half" idx="10"/>
          </p:nvPr>
        </p:nvSpPr>
        <p:spPr/>
        <p:txBody>
          <a:bodyPr/>
          <a:lstStyle/>
          <a:p>
            <a:fld id="{37506CF9-9E29-4FB3-AF72-63359966A88A}" type="datetimeFigureOut">
              <a:rPr lang="en-US" smtClean="0"/>
              <a:t>4/27/2024</a:t>
            </a:fld>
            <a:endParaRPr lang="en-US"/>
          </a:p>
        </p:txBody>
      </p:sp>
      <p:sp>
        <p:nvSpPr>
          <p:cNvPr id="6" name="Footer Placeholder 5">
            <a:extLst>
              <a:ext uri="{FF2B5EF4-FFF2-40B4-BE49-F238E27FC236}">
                <a16:creationId xmlns:a16="http://schemas.microsoft.com/office/drawing/2014/main" id="{F424E297-79F8-318D-000D-D3DD597FA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D1A29-6FE5-F250-A9F4-D2ED40F6C9A9}"/>
              </a:ext>
            </a:extLst>
          </p:cNvPr>
          <p:cNvSpPr>
            <a:spLocks noGrp="1"/>
          </p:cNvSpPr>
          <p:nvPr>
            <p:ph type="sldNum" sz="quarter" idx="12"/>
          </p:nvPr>
        </p:nvSpPr>
        <p:spPr/>
        <p:txBody>
          <a:bodyPr/>
          <a:lstStyle/>
          <a:p>
            <a:fld id="{8FA68D8C-A5E5-478C-89B9-2C4706DB421E}" type="slidenum">
              <a:rPr lang="en-US" smtClean="0"/>
              <a:t>‹#›</a:t>
            </a:fld>
            <a:endParaRPr lang="en-US"/>
          </a:p>
        </p:txBody>
      </p:sp>
    </p:spTree>
    <p:extLst>
      <p:ext uri="{BB962C8B-B14F-4D97-AF65-F5344CB8AC3E}">
        <p14:creationId xmlns:p14="http://schemas.microsoft.com/office/powerpoint/2010/main" val="380522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D9E5-DB7D-0F47-E248-2CF381367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E76540-F21F-6BF3-23F0-E8D89B7DF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E1648B-D134-AD31-FCA1-452A7E16C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EBC217-4292-9A31-188E-7EB284D98DCE}"/>
              </a:ext>
            </a:extLst>
          </p:cNvPr>
          <p:cNvSpPr>
            <a:spLocks noGrp="1"/>
          </p:cNvSpPr>
          <p:nvPr>
            <p:ph type="dt" sz="half" idx="10"/>
          </p:nvPr>
        </p:nvSpPr>
        <p:spPr/>
        <p:txBody>
          <a:bodyPr/>
          <a:lstStyle/>
          <a:p>
            <a:fld id="{37506CF9-9E29-4FB3-AF72-63359966A88A}" type="datetimeFigureOut">
              <a:rPr lang="en-US" smtClean="0"/>
              <a:t>4/27/2024</a:t>
            </a:fld>
            <a:endParaRPr lang="en-US"/>
          </a:p>
        </p:txBody>
      </p:sp>
      <p:sp>
        <p:nvSpPr>
          <p:cNvPr id="6" name="Footer Placeholder 5">
            <a:extLst>
              <a:ext uri="{FF2B5EF4-FFF2-40B4-BE49-F238E27FC236}">
                <a16:creationId xmlns:a16="http://schemas.microsoft.com/office/drawing/2014/main" id="{75E8A469-A77D-E277-33A3-87B409A4C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808015-7D0C-6105-BAE1-701347CA3578}"/>
              </a:ext>
            </a:extLst>
          </p:cNvPr>
          <p:cNvSpPr>
            <a:spLocks noGrp="1"/>
          </p:cNvSpPr>
          <p:nvPr>
            <p:ph type="sldNum" sz="quarter" idx="12"/>
          </p:nvPr>
        </p:nvSpPr>
        <p:spPr/>
        <p:txBody>
          <a:bodyPr/>
          <a:lstStyle/>
          <a:p>
            <a:fld id="{8FA68D8C-A5E5-478C-89B9-2C4706DB421E}" type="slidenum">
              <a:rPr lang="en-US" smtClean="0"/>
              <a:t>‹#›</a:t>
            </a:fld>
            <a:endParaRPr lang="en-US"/>
          </a:p>
        </p:txBody>
      </p:sp>
    </p:spTree>
    <p:extLst>
      <p:ext uri="{BB962C8B-B14F-4D97-AF65-F5344CB8AC3E}">
        <p14:creationId xmlns:p14="http://schemas.microsoft.com/office/powerpoint/2010/main" val="107649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B85D3-D0FE-BECD-2096-709D9F54D1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A759DB-A9DB-13F4-EB03-CEA0F6FCDE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7A3B8-088A-E049-2F82-693594D3E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06CF9-9E29-4FB3-AF72-63359966A88A}" type="datetimeFigureOut">
              <a:rPr lang="en-US" smtClean="0"/>
              <a:t>4/27/2024</a:t>
            </a:fld>
            <a:endParaRPr lang="en-US"/>
          </a:p>
        </p:txBody>
      </p:sp>
      <p:sp>
        <p:nvSpPr>
          <p:cNvPr id="5" name="Footer Placeholder 4">
            <a:extLst>
              <a:ext uri="{FF2B5EF4-FFF2-40B4-BE49-F238E27FC236}">
                <a16:creationId xmlns:a16="http://schemas.microsoft.com/office/drawing/2014/main" id="{C3E5DE36-72B5-FD03-4EAB-6F38A03E86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273EFB-D9DC-E37B-13F2-1294973D30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68D8C-A5E5-478C-89B9-2C4706DB421E}" type="slidenum">
              <a:rPr lang="en-US" smtClean="0"/>
              <a:t>‹#›</a:t>
            </a:fld>
            <a:endParaRPr lang="en-US"/>
          </a:p>
        </p:txBody>
      </p:sp>
    </p:spTree>
    <p:extLst>
      <p:ext uri="{BB962C8B-B14F-4D97-AF65-F5344CB8AC3E}">
        <p14:creationId xmlns:p14="http://schemas.microsoft.com/office/powerpoint/2010/main" val="1843666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timberlineknolls.com/lp/ptsd-s-2/?utm_source=bing-o&amp;utm_medium=cpc&amp;sf_shortname=digitaltk&amp;utm_campaign=Mood+Disorder+RTC&amp;utm_term=treatment%20program%20for%20trauma&amp;k_clickid=_k_81f32d288e281a6e262e4b3e2715a3c8_k_&amp;utm_content=83501-c-p-81501422032278&amp;kpid=bi_cmp-627166470_adg-1304021898826552_ad-81501422032278_kwd-81501613586045:loc-190_dev-c_ext-_sig-81f32d288e281a6e262e4b3e2715a3c8&amp;utm_id=bi_cmp-627166470_adg-1304021898826552_ad-81501422032278_kwd-81501613586045:loc-190_dev-c_ext-_prd-_sig-81f32d288e281a6e262e4b3e2715a3c8&amp;msclkid=81f32d288e281a6e262e4b3e2715a3c8" TargetMode="External"/><Relationship Id="rId7" Type="http://schemas.openxmlformats.org/officeDocument/2006/relationships/hyperlink" Target="https://www.researchgate.net/figure/Center-of-pressure-COP-vs-reconstructed-center-of-mass-COM-for-different-values-of_fig10_8390359" TargetMode="External"/><Relationship Id="rId2" Type="http://schemas.openxmlformats.org/officeDocument/2006/relationships/hyperlink" Target="https://www.hearingsol.com/help/hearing-loss/mixed/" TargetMode="External"/><Relationship Id="rId1" Type="http://schemas.openxmlformats.org/officeDocument/2006/relationships/slideLayout" Target="../slideLayouts/slideLayout2.xml"/><Relationship Id="rId6" Type="http://schemas.openxmlformats.org/officeDocument/2006/relationships/hyperlink" Target="https://image.tigermedical.com/Products/LargeImages/WEL28200.jpg%20Accessed%20April%207" TargetMode="External"/><Relationship Id="rId5" Type="http://schemas.openxmlformats.org/officeDocument/2006/relationships/hyperlink" Target="https://www.hear.com/resources/hearing-loss/what-is-audiogram-how-to-read-it/" TargetMode="External"/><Relationship Id="rId4" Type="http://schemas.openxmlformats.org/officeDocument/2006/relationships/hyperlink" Target="https://www.redbubble.com/i/sticker/Fall-Risk-by-lightfixtures/42561673.EJUG5"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hdphoto" Target="../media/hdphoto1.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sv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B637223-D32F-2B2C-F4B5-4F4CA3207730}"/>
              </a:ext>
            </a:extLst>
          </p:cNvPr>
          <p:cNvPicPr>
            <a:picLocks noChangeAspect="1"/>
          </p:cNvPicPr>
          <p:nvPr/>
        </p:nvPicPr>
        <p:blipFill rotWithShape="1">
          <a:blip r:embed="rId2"/>
          <a:srcRect t="7977" b="7754"/>
          <a:stretch/>
        </p:blipFill>
        <p:spPr>
          <a:xfrm>
            <a:off x="-3048" y="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31C1E-B6BB-43A8-4B6D-32CF6A21452A}"/>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br>
              <a:rPr lang="en-US" sz="5200" dirty="0">
                <a:solidFill>
                  <a:srgbClr val="FFFFFF"/>
                </a:solidFill>
              </a:rPr>
            </a:br>
            <a:br>
              <a:rPr lang="en-US" sz="5200" dirty="0">
                <a:solidFill>
                  <a:srgbClr val="FFFFFF"/>
                </a:solidFill>
              </a:rPr>
            </a:br>
            <a:br>
              <a:rPr lang="en-US" sz="5200" dirty="0">
                <a:solidFill>
                  <a:srgbClr val="FFFFFF"/>
                </a:solidFill>
              </a:rPr>
            </a:br>
            <a:r>
              <a:rPr lang="en-US" sz="5200" dirty="0">
                <a:solidFill>
                  <a:srgbClr val="FFFFFF"/>
                </a:solidFill>
              </a:rPr>
              <a:t>Hearing and Balance in Older Adults</a:t>
            </a:r>
          </a:p>
        </p:txBody>
      </p:sp>
      <p:sp>
        <p:nvSpPr>
          <p:cNvPr id="3" name="Subtitle 2">
            <a:extLst>
              <a:ext uri="{FF2B5EF4-FFF2-40B4-BE49-F238E27FC236}">
                <a16:creationId xmlns:a16="http://schemas.microsoft.com/office/drawing/2014/main" id="{0F153369-0853-C1C0-4AEF-DBAB3560141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Gregory Rinn Capstone 2024</a:t>
            </a:r>
          </a:p>
        </p:txBody>
      </p:sp>
    </p:spTree>
    <p:extLst>
      <p:ext uri="{BB962C8B-B14F-4D97-AF65-F5344CB8AC3E}">
        <p14:creationId xmlns:p14="http://schemas.microsoft.com/office/powerpoint/2010/main" val="337162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700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B87D451-3BCA-8013-0E43-308E01BB720B}"/>
              </a:ext>
            </a:extLst>
          </p:cNvPr>
          <p:cNvSpPr/>
          <p:nvPr/>
        </p:nvSpPr>
        <p:spPr>
          <a:xfrm>
            <a:off x="2385391" y="0"/>
            <a:ext cx="7133978" cy="685799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861BE-60B2-3A71-BEDA-B832C23FBE20}"/>
              </a:ext>
            </a:extLst>
          </p:cNvPr>
          <p:cNvSpPr>
            <a:spLocks noGrp="1"/>
          </p:cNvSpPr>
          <p:nvPr>
            <p:ph type="title"/>
          </p:nvPr>
        </p:nvSpPr>
        <p:spPr>
          <a:xfrm>
            <a:off x="4354513" y="841375"/>
            <a:ext cx="3505200" cy="3114698"/>
          </a:xfrm>
        </p:spPr>
        <p:txBody>
          <a:bodyPr vert="horz" lIns="91440" tIns="45720" rIns="91440" bIns="45720" rtlCol="0" anchor="b">
            <a:normAutofit/>
          </a:bodyPr>
          <a:lstStyle/>
          <a:p>
            <a:pPr algn="ctr"/>
            <a:r>
              <a:rPr lang="en-US" sz="4800" kern="1200" dirty="0">
                <a:solidFill>
                  <a:schemeClr val="bg1"/>
                </a:solidFill>
                <a:latin typeface="+mj-lt"/>
                <a:ea typeface="+mj-ea"/>
                <a:cs typeface="+mj-cs"/>
              </a:rPr>
              <a:t>What does hearing have to do with </a:t>
            </a:r>
            <a:r>
              <a:rPr lang="en-US" sz="4800" dirty="0">
                <a:solidFill>
                  <a:schemeClr val="bg1"/>
                </a:solidFill>
              </a:rPr>
              <a:t>falls</a:t>
            </a:r>
            <a:r>
              <a:rPr lang="en-US" sz="4800" kern="1200" dirty="0">
                <a:solidFill>
                  <a:schemeClr val="bg1"/>
                </a:solidFill>
                <a:latin typeface="+mj-lt"/>
                <a:ea typeface="+mj-ea"/>
                <a:cs typeface="+mj-cs"/>
              </a:rPr>
              <a:t>?</a:t>
            </a:r>
          </a:p>
        </p:txBody>
      </p:sp>
      <p:grpSp>
        <p:nvGrpSpPr>
          <p:cNvPr id="1035" name="Group 1034">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036" name="Freeform: Shape 1035">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28" name="Picture 4" descr="5 Balance Exercises for Older Adults Using a Walker | Best Homecare Tips">
            <a:extLst>
              <a:ext uri="{FF2B5EF4-FFF2-40B4-BE49-F238E27FC236}">
                <a16:creationId xmlns:a16="http://schemas.microsoft.com/office/drawing/2014/main" id="{B0008727-A098-C4A5-FA91-95DB3A94A4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49" r="36911" b="1"/>
          <a:stretch/>
        </p:blipFill>
        <p:spPr bwMode="auto">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1039" name="Group 1038">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1040" name="Freeform: Shape 1039">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1" name="Freeform: Shape 1040">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43" name="Group 1042">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1044" name="Freeform: Shape 1043">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Freeform: Shape 1044">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26" name="Picture 2" descr="Mixed Hearing Loss | Know Cause, Symptoms &amp; Best Treatment">
            <a:extLst>
              <a:ext uri="{FF2B5EF4-FFF2-40B4-BE49-F238E27FC236}">
                <a16:creationId xmlns:a16="http://schemas.microsoft.com/office/drawing/2014/main" id="{E910A71B-E82F-121B-B666-64BEF90987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936" r="40006" b="-2"/>
          <a:stretch/>
        </p:blipFill>
        <p:spPr bwMode="auto">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a:noFill/>
          <a:extLst>
            <a:ext uri="{909E8E84-426E-40DD-AFC4-6F175D3DCCD1}">
              <a14:hiddenFill xmlns:a14="http://schemas.microsoft.com/office/drawing/2010/main">
                <a:solidFill>
                  <a:srgbClr val="FFFFFF"/>
                </a:solidFill>
              </a14:hiddenFill>
            </a:ext>
          </a:extLst>
        </p:spPr>
      </p:pic>
      <p:grpSp>
        <p:nvGrpSpPr>
          <p:cNvPr id="1047" name="Group 1046">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1048" name="Freeform: Shape 1047">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9" name="Freeform: Shape 1048">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679984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Background of Hearing and Falls</a:t>
            </a:r>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838200" y="2586789"/>
            <a:ext cx="8014252" cy="3590174"/>
          </a:xfrm>
        </p:spPr>
        <p:txBody>
          <a:bodyPr>
            <a:normAutofit/>
          </a:bodyPr>
          <a:lstStyle/>
          <a:p>
            <a:r>
              <a:rPr lang="en-US" dirty="0"/>
              <a:t>Falls continue to be a common cause of adverse health outcomes in older adults</a:t>
            </a:r>
          </a:p>
          <a:p>
            <a:pPr lvl="1"/>
            <a:r>
              <a:rPr lang="en-US" sz="1800" dirty="0"/>
              <a:t>Over 3 million older adults are admitted to the emergency room annually for fall related injuries</a:t>
            </a:r>
            <a:r>
              <a:rPr lang="en-US" sz="1800" baseline="30000" dirty="0"/>
              <a:t>7</a:t>
            </a:r>
          </a:p>
          <a:p>
            <a:r>
              <a:rPr lang="en-US" dirty="0"/>
              <a:t>Falls are typically caused by tripping due to declines in strength and balance attributed to older age</a:t>
            </a:r>
          </a:p>
          <a:p>
            <a:r>
              <a:rPr lang="en-US" dirty="0"/>
              <a:t>Hearing loss has been identified as a risk factor for falling, but the mechanism remains unclear</a:t>
            </a:r>
            <a:r>
              <a:rPr lang="en-US" baseline="30000" dirty="0"/>
              <a:t>8,9</a:t>
            </a:r>
            <a:endParaRPr lang="en-US" dirty="0"/>
          </a:p>
        </p:txBody>
      </p:sp>
      <p:pic>
        <p:nvPicPr>
          <p:cNvPr id="3074" name="Picture 2" descr="&quot;Fall Risk&quot; Sticker for Sale by lightfixtures | Redbubble">
            <a:extLst>
              <a:ext uri="{FF2B5EF4-FFF2-40B4-BE49-F238E27FC236}">
                <a16:creationId xmlns:a16="http://schemas.microsoft.com/office/drawing/2014/main" id="{F0A184DB-CEED-7A18-E43E-C95CDB230E3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4000" r="98933">
                        <a14:foregroundMark x1="17733" y1="66000" x2="4000" y2="68600"/>
                        <a14:foregroundMark x1="94533" y1="69700" x2="98933" y2="69700"/>
                        <a14:foregroundMark x1="56533" y1="86300" x2="56533" y2="83300"/>
                        <a14:foregroundMark x1="14800" y1="85900" x2="14800" y2="85900"/>
                        <a14:foregroundMark x1="23600" y1="85200" x2="23600" y2="85200"/>
                        <a14:foregroundMark x1="34000" y1="84800" x2="34000" y2="84800"/>
                        <a14:foregroundMark x1="43333" y1="84500" x2="43333" y2="84500"/>
                        <a14:foregroundMark x1="64933" y1="85900" x2="64933" y2="85900"/>
                        <a14:foregroundMark x1="74800" y1="85900" x2="74800" y2="85900"/>
                        <a14:foregroundMark x1="81733" y1="84100" x2="81733" y2="84100"/>
                      </a14:backgroundRemoval>
                    </a14:imgEffect>
                  </a14:imgLayer>
                </a14:imgProps>
              </a:ext>
              <a:ext uri="{28A0092B-C50C-407E-A947-70E740481C1C}">
                <a14:useLocalDpi xmlns:a14="http://schemas.microsoft.com/office/drawing/2010/main" val="0"/>
              </a:ext>
            </a:extLst>
          </a:blip>
          <a:srcRect/>
          <a:stretch>
            <a:fillRect/>
          </a:stretch>
        </p:blipFill>
        <p:spPr bwMode="auto">
          <a:xfrm>
            <a:off x="8852452" y="2586789"/>
            <a:ext cx="2692631" cy="359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20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Foundational Research</a:t>
            </a:r>
            <a:endParaRPr lang="en-US" sz="5400" dirty="0">
              <a:solidFill>
                <a:srgbClr val="FFFFFF"/>
              </a:solidFill>
            </a:endParaRPr>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838200" y="2586789"/>
            <a:ext cx="6927574" cy="3590174"/>
          </a:xfrm>
        </p:spPr>
        <p:txBody>
          <a:bodyPr>
            <a:normAutofit fontScale="92500" lnSpcReduction="10000"/>
          </a:bodyPr>
          <a:lstStyle/>
          <a:p>
            <a:r>
              <a:rPr lang="en-US" sz="2400" dirty="0"/>
              <a:t>Potential link between hearing loss and balance first described by Gerson et al in a 1989 study</a:t>
            </a:r>
            <a:r>
              <a:rPr lang="en-US" sz="2400" baseline="30000" dirty="0"/>
              <a:t>10</a:t>
            </a:r>
          </a:p>
          <a:p>
            <a:r>
              <a:rPr lang="en-US" sz="2400" dirty="0"/>
              <a:t>Further studies have used various methods to examine this trend</a:t>
            </a:r>
          </a:p>
          <a:p>
            <a:pPr lvl="1"/>
            <a:r>
              <a:rPr lang="en-US" sz="2000" dirty="0"/>
              <a:t>Purchase- </a:t>
            </a:r>
            <a:r>
              <a:rPr lang="en-US" sz="2000" dirty="0" err="1"/>
              <a:t>Helzner</a:t>
            </a:r>
            <a:r>
              <a:rPr lang="en-US" sz="2000" dirty="0"/>
              <a:t> et al</a:t>
            </a:r>
            <a:r>
              <a:rPr lang="en-US" sz="2000" baseline="30000" dirty="0"/>
              <a:t>11</a:t>
            </a:r>
            <a:r>
              <a:rPr lang="en-US" sz="2000" dirty="0"/>
              <a:t>: hearing screen followed by longitudinal fall monitoring – no association</a:t>
            </a:r>
          </a:p>
          <a:p>
            <a:pPr lvl="1"/>
            <a:r>
              <a:rPr lang="en-US" sz="2000" dirty="0" err="1"/>
              <a:t>Baloh</a:t>
            </a:r>
            <a:r>
              <a:rPr lang="en-US" sz="2000" dirty="0"/>
              <a:t> et al</a:t>
            </a:r>
            <a:r>
              <a:rPr lang="en-US" sz="2000" baseline="30000" dirty="0"/>
              <a:t>12</a:t>
            </a:r>
            <a:r>
              <a:rPr lang="en-US" sz="2000" dirty="0"/>
              <a:t>: hearing screen followed by longitudinal fall monitoring – weak association </a:t>
            </a:r>
          </a:p>
          <a:p>
            <a:pPr lvl="1"/>
            <a:r>
              <a:rPr lang="en-US" sz="2000" dirty="0" err="1"/>
              <a:t>Viljanen</a:t>
            </a:r>
            <a:r>
              <a:rPr lang="en-US" sz="2000" dirty="0"/>
              <a:t> et al</a:t>
            </a:r>
            <a:r>
              <a:rPr lang="en-US" sz="2000" baseline="30000" dirty="0"/>
              <a:t>13</a:t>
            </a:r>
            <a:r>
              <a:rPr lang="en-US" sz="2000" dirty="0"/>
              <a:t>: twin study involving hearing screen, balance measures, </a:t>
            </a:r>
            <a:r>
              <a:rPr lang="en-US" sz="2000" b="1" dirty="0"/>
              <a:t>COP analysis </a:t>
            </a:r>
            <a:r>
              <a:rPr lang="en-US" sz="2000" dirty="0"/>
              <a:t>and longitudinal fall monitoring – moderate association, not explained by other examined factors</a:t>
            </a:r>
          </a:p>
          <a:p>
            <a:endParaRPr lang="en-US" sz="2400" dirty="0"/>
          </a:p>
          <a:p>
            <a:pPr lvl="1"/>
            <a:endParaRPr lang="en-US" sz="2000" dirty="0"/>
          </a:p>
        </p:txBody>
      </p:sp>
      <p:pic>
        <p:nvPicPr>
          <p:cNvPr id="4" name="Graphic 3" descr="Deaf">
            <a:extLst>
              <a:ext uri="{FF2B5EF4-FFF2-40B4-BE49-F238E27FC236}">
                <a16:creationId xmlns:a16="http://schemas.microsoft.com/office/drawing/2014/main" id="{93AF9A7E-0195-7A12-D3D4-0801976396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7352" y="2556942"/>
            <a:ext cx="3620021" cy="3620021"/>
          </a:xfrm>
          <a:prstGeom prst="rect">
            <a:avLst/>
          </a:prstGeom>
        </p:spPr>
      </p:pic>
    </p:spTree>
    <p:extLst>
      <p:ext uri="{BB962C8B-B14F-4D97-AF65-F5344CB8AC3E}">
        <p14:creationId xmlns:p14="http://schemas.microsoft.com/office/powerpoint/2010/main" val="174358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630936" y="639520"/>
            <a:ext cx="3429000" cy="1719072"/>
          </a:xfrm>
        </p:spPr>
        <p:txBody>
          <a:bodyPr anchor="b">
            <a:normAutofit/>
          </a:bodyPr>
          <a:lstStyle/>
          <a:p>
            <a:r>
              <a:rPr lang="en-US" sz="4200"/>
              <a:t>Center of Pressure (COP)</a:t>
            </a:r>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630936" y="2807208"/>
            <a:ext cx="3429000" cy="3410712"/>
          </a:xfrm>
        </p:spPr>
        <p:txBody>
          <a:bodyPr anchor="t">
            <a:normAutofit/>
          </a:bodyPr>
          <a:lstStyle/>
          <a:p>
            <a:endParaRPr lang="en-US" sz="1900" dirty="0"/>
          </a:p>
          <a:p>
            <a:r>
              <a:rPr lang="en-US" sz="1900" dirty="0"/>
              <a:t>COP is the point of the application of the ground reaction force</a:t>
            </a:r>
          </a:p>
          <a:p>
            <a:r>
              <a:rPr lang="en-US" sz="1900" dirty="0"/>
              <a:t>Movement of the COP reflects the body’s reaction to change in the Center of mass (COM)</a:t>
            </a:r>
          </a:p>
          <a:p>
            <a:r>
              <a:rPr lang="en-US" sz="1900" dirty="0"/>
              <a:t>Average COP velocity is a measure of postural sway in quiet standing</a:t>
            </a:r>
            <a:r>
              <a:rPr lang="en-US" sz="1900" baseline="30000" dirty="0"/>
              <a:t>15</a:t>
            </a:r>
            <a:endParaRPr lang="en-US" sz="1900" dirty="0"/>
          </a:p>
          <a:p>
            <a:endParaRPr lang="en-US" sz="1900" dirty="0"/>
          </a:p>
        </p:txBody>
      </p:sp>
      <p:pic>
        <p:nvPicPr>
          <p:cNvPr id="1026" name="Picture 2" descr="Center of pressure (COP) vs. reconstructed center of mass (COM) for different values of the ξ parameter (± 30% of the nominal value).">
            <a:extLst>
              <a:ext uri="{FF2B5EF4-FFF2-40B4-BE49-F238E27FC236}">
                <a16:creationId xmlns:a16="http://schemas.microsoft.com/office/drawing/2014/main" id="{740ED2B2-A870-201C-7508-A97229EB52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718987"/>
            <a:ext cx="6903720" cy="5420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9DA1DF8-2FA8-B885-1DE8-7FC8FFCEA31E}"/>
              </a:ext>
            </a:extLst>
          </p:cNvPr>
          <p:cNvSpPr/>
          <p:nvPr/>
        </p:nvSpPr>
        <p:spPr>
          <a:xfrm>
            <a:off x="7135792" y="2873415"/>
            <a:ext cx="144684" cy="2343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69E578B-41C7-F090-AF12-EB9AFE0CB9A0}"/>
              </a:ext>
            </a:extLst>
          </p:cNvPr>
          <p:cNvSpPr txBox="1"/>
          <p:nvPr/>
        </p:nvSpPr>
        <p:spPr>
          <a:xfrm>
            <a:off x="6724891" y="2807208"/>
            <a:ext cx="596096" cy="365760"/>
          </a:xfrm>
          <a:prstGeom prst="rect">
            <a:avLst/>
          </a:prstGeom>
          <a:solidFill>
            <a:schemeClr val="bg1"/>
          </a:solidFill>
        </p:spPr>
        <p:txBody>
          <a:bodyPr wrap="square" rIns="0" rtlCol="0">
            <a:spAutoFit/>
          </a:bodyPr>
          <a:lstStyle/>
          <a:p>
            <a:r>
              <a:rPr lang="en-US" dirty="0"/>
              <a:t>COM</a:t>
            </a:r>
          </a:p>
        </p:txBody>
      </p:sp>
      <p:sp>
        <p:nvSpPr>
          <p:cNvPr id="7" name="TextBox 6">
            <a:extLst>
              <a:ext uri="{FF2B5EF4-FFF2-40B4-BE49-F238E27FC236}">
                <a16:creationId xmlns:a16="http://schemas.microsoft.com/office/drawing/2014/main" id="{72053454-8310-7D08-C610-7E3F96C617E5}"/>
              </a:ext>
            </a:extLst>
          </p:cNvPr>
          <p:cNvSpPr txBox="1"/>
          <p:nvPr/>
        </p:nvSpPr>
        <p:spPr>
          <a:xfrm>
            <a:off x="6724891" y="2175712"/>
            <a:ext cx="596096" cy="365760"/>
          </a:xfrm>
          <a:prstGeom prst="rect">
            <a:avLst/>
          </a:prstGeom>
          <a:solidFill>
            <a:schemeClr val="bg1"/>
          </a:solidFill>
        </p:spPr>
        <p:txBody>
          <a:bodyPr wrap="square" rIns="0" rtlCol="0">
            <a:spAutoFit/>
          </a:bodyPr>
          <a:lstStyle/>
          <a:p>
            <a:r>
              <a:rPr lang="en-US" dirty="0"/>
              <a:t>COP</a:t>
            </a:r>
          </a:p>
        </p:txBody>
      </p:sp>
    </p:spTree>
    <p:extLst>
      <p:ext uri="{BB962C8B-B14F-4D97-AF65-F5344CB8AC3E}">
        <p14:creationId xmlns:p14="http://schemas.microsoft.com/office/powerpoint/2010/main" val="91271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5297762" y="329184"/>
            <a:ext cx="6251110" cy="1783080"/>
          </a:xfrm>
        </p:spPr>
        <p:txBody>
          <a:bodyPr anchor="b">
            <a:normAutofit/>
          </a:bodyPr>
          <a:lstStyle/>
          <a:p>
            <a:r>
              <a:rPr lang="en-US" sz="5400" dirty="0"/>
              <a:t>Exploring the Connection</a:t>
            </a:r>
          </a:p>
        </p:txBody>
      </p:sp>
      <p:pic>
        <p:nvPicPr>
          <p:cNvPr id="5" name="Picture 4" descr="Pins pinned on a white surface and connecting a black thread">
            <a:extLst>
              <a:ext uri="{FF2B5EF4-FFF2-40B4-BE49-F238E27FC236}">
                <a16:creationId xmlns:a16="http://schemas.microsoft.com/office/drawing/2014/main" id="{E340C7D7-8CCC-E62C-F5A6-2B4F8380E69A}"/>
              </a:ext>
            </a:extLst>
          </p:cNvPr>
          <p:cNvPicPr>
            <a:picLocks noChangeAspect="1"/>
          </p:cNvPicPr>
          <p:nvPr/>
        </p:nvPicPr>
        <p:blipFill rotWithShape="1">
          <a:blip r:embed="rId3">
            <a:extLst>
              <a:ext uri="{28A0092B-C50C-407E-A947-70E740481C1C}">
                <a14:useLocalDpi xmlns:a14="http://schemas.microsoft.com/office/drawing/2010/main" val="0"/>
              </a:ext>
            </a:extLst>
          </a:blip>
          <a:srcRect l="12455" r="4221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5297762" y="2706624"/>
            <a:ext cx="6251110" cy="3483864"/>
          </a:xfrm>
        </p:spPr>
        <p:txBody>
          <a:bodyPr>
            <a:normAutofit/>
          </a:bodyPr>
          <a:lstStyle/>
          <a:p>
            <a:r>
              <a:rPr lang="en-US" sz="2200" dirty="0"/>
              <a:t>More recent studies have looked further into this association</a:t>
            </a:r>
          </a:p>
          <a:p>
            <a:pPr lvl="1"/>
            <a:r>
              <a:rPr lang="en-US" sz="2200" dirty="0" err="1"/>
              <a:t>Rumalla</a:t>
            </a:r>
            <a:r>
              <a:rPr lang="en-US" sz="2200" dirty="0"/>
              <a:t> et al</a:t>
            </a:r>
            <a:r>
              <a:rPr lang="en-US" baseline="30000" dirty="0"/>
              <a:t>16</a:t>
            </a:r>
            <a:r>
              <a:rPr lang="en-US" sz="2200" dirty="0"/>
              <a:t>: Demonstrated that the use of hearing aids improves balance performance in older adults with hearing loss</a:t>
            </a:r>
          </a:p>
          <a:p>
            <a:pPr lvl="1"/>
            <a:r>
              <a:rPr lang="en-US" sz="2200" dirty="0"/>
              <a:t>Kamil et al</a:t>
            </a:r>
            <a:r>
              <a:rPr lang="en-US" baseline="30000" dirty="0"/>
              <a:t>18</a:t>
            </a:r>
            <a:r>
              <a:rPr lang="en-US" sz="2200" dirty="0"/>
              <a:t>: demonstrated that fall risk increases with progressive hearing loss</a:t>
            </a:r>
          </a:p>
          <a:p>
            <a:r>
              <a:rPr lang="en-US" sz="2200" dirty="0"/>
              <a:t>Many studies hint at possible mechanisms, but demonstrating a mechanism is challenging</a:t>
            </a:r>
          </a:p>
        </p:txBody>
      </p:sp>
    </p:spTree>
    <p:extLst>
      <p:ext uri="{BB962C8B-B14F-4D97-AF65-F5344CB8AC3E}">
        <p14:creationId xmlns:p14="http://schemas.microsoft.com/office/powerpoint/2010/main" val="277324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Why Does This Matter?</a:t>
            </a:r>
            <a:r>
              <a:rPr lang="en-US" baseline="30000" dirty="0">
                <a:solidFill>
                  <a:srgbClr val="FFFFFF"/>
                </a:solidFill>
              </a:rPr>
              <a:t>19</a:t>
            </a:r>
            <a:endParaRPr lang="en-US" dirty="0">
              <a:solidFill>
                <a:srgbClr val="FFFFFF"/>
              </a:solidFill>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4447308" y="591344"/>
            <a:ext cx="6906491" cy="5585619"/>
          </a:xfrm>
        </p:spPr>
        <p:txBody>
          <a:bodyPr anchor="ctr">
            <a:normAutofit/>
          </a:bodyPr>
          <a:lstStyle/>
          <a:p>
            <a:r>
              <a:rPr lang="en-US" dirty="0"/>
              <a:t>40-60% of adults over the age of 60 have hearing loss</a:t>
            </a:r>
          </a:p>
          <a:p>
            <a:r>
              <a:rPr lang="en-US" dirty="0"/>
              <a:t>Odds of falling in the next 12 months increases 1.4x for every 10 decibel hearing loss</a:t>
            </a:r>
          </a:p>
          <a:p>
            <a:r>
              <a:rPr lang="en-US" dirty="0"/>
              <a:t>Hearing loss is also implicated in frailty, cognition, and social participation</a:t>
            </a:r>
          </a:p>
          <a:p>
            <a:r>
              <a:rPr lang="en-US" dirty="0"/>
              <a:t>You will see these patients</a:t>
            </a:r>
          </a:p>
          <a:p>
            <a:endParaRPr lang="en-US" dirty="0"/>
          </a:p>
        </p:txBody>
      </p:sp>
    </p:spTree>
    <p:extLst>
      <p:ext uri="{BB962C8B-B14F-4D97-AF65-F5344CB8AC3E}">
        <p14:creationId xmlns:p14="http://schemas.microsoft.com/office/powerpoint/2010/main" val="1348396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572493" y="795528"/>
            <a:ext cx="11018520" cy="995172"/>
          </a:xfrm>
        </p:spPr>
        <p:txBody>
          <a:bodyPr anchor="b">
            <a:normAutofit/>
          </a:bodyPr>
          <a:lstStyle/>
          <a:p>
            <a:r>
              <a:rPr lang="en-US" sz="6000" baseline="30000" dirty="0"/>
              <a:t>Current Theories</a:t>
            </a:r>
            <a:r>
              <a:rPr lang="en-US" sz="3200" baseline="80000" dirty="0"/>
              <a:t>19,20</a:t>
            </a:r>
            <a:endParaRPr lang="en-US" sz="5400" baseline="80000" dirty="0"/>
          </a:p>
        </p:txBody>
      </p:sp>
      <p:sp>
        <p:nvSpPr>
          <p:cNvPr id="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572493" y="2071316"/>
            <a:ext cx="6713552" cy="4119172"/>
          </a:xfrm>
        </p:spPr>
        <p:txBody>
          <a:bodyPr anchor="t">
            <a:normAutofit/>
          </a:bodyPr>
          <a:lstStyle/>
          <a:p>
            <a:pPr marL="0" indent="0">
              <a:buNone/>
            </a:pPr>
            <a:r>
              <a:rPr lang="en-US" sz="2200" dirty="0"/>
              <a:t>There are four current explanations for connecting hearing loss to balance</a:t>
            </a:r>
          </a:p>
          <a:p>
            <a:pPr marL="457200" indent="-457200">
              <a:buAutoNum type="arabicPeriod"/>
            </a:pPr>
            <a:r>
              <a:rPr lang="en-US" sz="3200" dirty="0"/>
              <a:t>Cochlear proximity to vestibular labyrinth</a:t>
            </a:r>
          </a:p>
          <a:p>
            <a:pPr marL="457200" indent="-457200">
              <a:buAutoNum type="arabicPeriod"/>
            </a:pPr>
            <a:r>
              <a:rPr lang="en-US" sz="3200" dirty="0"/>
              <a:t>Social isolation</a:t>
            </a:r>
          </a:p>
          <a:p>
            <a:pPr marL="457200" indent="-457200">
              <a:buAutoNum type="arabicPeriod"/>
            </a:pPr>
            <a:r>
              <a:rPr lang="en-US" sz="3200" dirty="0"/>
              <a:t>Increased cognitive demand</a:t>
            </a:r>
          </a:p>
          <a:p>
            <a:pPr marL="457200" indent="-457200">
              <a:buAutoNum type="arabicPeriod"/>
            </a:pPr>
            <a:r>
              <a:rPr lang="en-US" sz="3200" dirty="0"/>
              <a:t>Spatial localization</a:t>
            </a:r>
          </a:p>
        </p:txBody>
      </p:sp>
      <p:pic>
        <p:nvPicPr>
          <p:cNvPr id="12" name="Picture 11" descr="White puzzle with one red piece">
            <a:extLst>
              <a:ext uri="{FF2B5EF4-FFF2-40B4-BE49-F238E27FC236}">
                <a16:creationId xmlns:a16="http://schemas.microsoft.com/office/drawing/2014/main" id="{E7C22850-0126-582F-3B14-641DDD9C4490}"/>
              </a:ext>
            </a:extLst>
          </p:cNvPr>
          <p:cNvPicPr>
            <a:picLocks noChangeAspect="1"/>
          </p:cNvPicPr>
          <p:nvPr/>
        </p:nvPicPr>
        <p:blipFill rotWithShape="1">
          <a:blip r:embed="rId3"/>
          <a:srcRect l="23724" r="22162" b="2"/>
          <a:stretch/>
        </p:blipFill>
        <p:spPr>
          <a:xfrm>
            <a:off x="7675658" y="2093976"/>
            <a:ext cx="3941064" cy="4096512"/>
          </a:xfrm>
          <a:prstGeom prst="rect">
            <a:avLst/>
          </a:prstGeom>
        </p:spPr>
      </p:pic>
    </p:spTree>
    <p:extLst>
      <p:ext uri="{BB962C8B-B14F-4D97-AF65-F5344CB8AC3E}">
        <p14:creationId xmlns:p14="http://schemas.microsoft.com/office/powerpoint/2010/main" val="2581730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Studies on Possible Mechanisms</a:t>
            </a:r>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838200" y="2586789"/>
            <a:ext cx="10515600" cy="3590174"/>
          </a:xfrm>
        </p:spPr>
        <p:txBody>
          <a:bodyPr>
            <a:normAutofit fontScale="92500" lnSpcReduction="10000"/>
          </a:bodyPr>
          <a:lstStyle/>
          <a:p>
            <a:r>
              <a:rPr lang="en-US" sz="2400" dirty="0"/>
              <a:t>Cochlear Proximity</a:t>
            </a:r>
          </a:p>
          <a:p>
            <a:pPr lvl="1"/>
            <a:r>
              <a:rPr lang="en-US" sz="2000" dirty="0"/>
              <a:t>Gabriel et al</a:t>
            </a:r>
            <a:r>
              <a:rPr lang="en-US" sz="2000" baseline="30000" dirty="0"/>
              <a:t>21</a:t>
            </a:r>
            <a:r>
              <a:rPr lang="en-US" sz="2000" dirty="0"/>
              <a:t> – demonstrated mild changes to vestibular function in adults with age related hearing loss</a:t>
            </a:r>
          </a:p>
          <a:p>
            <a:r>
              <a:rPr lang="en-US" sz="2400" dirty="0"/>
              <a:t>Social Isolation</a:t>
            </a:r>
          </a:p>
          <a:p>
            <a:pPr lvl="1"/>
            <a:r>
              <a:rPr lang="en-US" sz="1800" dirty="0"/>
              <a:t>Shukla et al</a:t>
            </a:r>
            <a:r>
              <a:rPr lang="en-US" sz="2000" baseline="30000" dirty="0"/>
              <a:t>22</a:t>
            </a:r>
            <a:r>
              <a:rPr lang="en-US" sz="1800" dirty="0"/>
              <a:t> – systematic review demonstrating increased social isolation in individuals with hearing loss</a:t>
            </a:r>
          </a:p>
          <a:p>
            <a:r>
              <a:rPr lang="en-US" sz="2400" dirty="0"/>
              <a:t>Cognitive Demand</a:t>
            </a:r>
          </a:p>
          <a:p>
            <a:pPr lvl="1"/>
            <a:r>
              <a:rPr lang="en-US" sz="2000" dirty="0"/>
              <a:t>Bruce et al</a:t>
            </a:r>
            <a:r>
              <a:rPr lang="en-US" baseline="30000" dirty="0"/>
              <a:t>23</a:t>
            </a:r>
            <a:r>
              <a:rPr lang="en-US" sz="2000" dirty="0"/>
              <a:t> – hearing loss group had disproportionate dual task performance decrease in noise conditions*</a:t>
            </a:r>
          </a:p>
          <a:p>
            <a:r>
              <a:rPr lang="en-US" sz="2400" dirty="0"/>
              <a:t>Spatial Localization </a:t>
            </a:r>
          </a:p>
          <a:p>
            <a:pPr lvl="1"/>
            <a:r>
              <a:rPr lang="en-US" sz="1800" dirty="0" err="1"/>
              <a:t>Vitkovic</a:t>
            </a:r>
            <a:r>
              <a:rPr lang="en-US" sz="1800" dirty="0"/>
              <a:t> et al</a:t>
            </a:r>
            <a:r>
              <a:rPr lang="en-US" sz="2000" baseline="30000" dirty="0"/>
              <a:t>20</a:t>
            </a:r>
            <a:r>
              <a:rPr lang="en-US" sz="1800" dirty="0"/>
              <a:t> – preliminary evidence that postural sway is reduced in conditions where sound cues are present </a:t>
            </a:r>
          </a:p>
          <a:p>
            <a:endParaRPr lang="en-US" sz="2200" dirty="0"/>
          </a:p>
        </p:txBody>
      </p:sp>
    </p:spTree>
    <p:extLst>
      <p:ext uri="{BB962C8B-B14F-4D97-AF65-F5344CB8AC3E}">
        <p14:creationId xmlns:p14="http://schemas.microsoft.com/office/powerpoint/2010/main" val="318857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293428" y="1198418"/>
            <a:ext cx="3704413" cy="4461163"/>
          </a:xfrm>
        </p:spPr>
        <p:txBody>
          <a:bodyPr>
            <a:normAutofit/>
          </a:bodyPr>
          <a:lstStyle/>
          <a:p>
            <a:r>
              <a:rPr lang="en-US" dirty="0">
                <a:solidFill>
                  <a:srgbClr val="FFFFFF"/>
                </a:solidFill>
              </a:rPr>
              <a:t>Current Study: Hearing and Balance Project</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descr="A person standing next to a person in a gym&#10;&#10;Description automatically generated">
            <a:extLst>
              <a:ext uri="{FF2B5EF4-FFF2-40B4-BE49-F238E27FC236}">
                <a16:creationId xmlns:a16="http://schemas.microsoft.com/office/drawing/2014/main" id="{BDE5BFD3-0104-C82E-5FB1-A1A5C19EF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29485" y="960530"/>
            <a:ext cx="6618450" cy="4963838"/>
          </a:xfrm>
          <a:prstGeom prst="rect">
            <a:avLst/>
          </a:prstGeom>
        </p:spPr>
      </p:pic>
    </p:spTree>
    <p:extLst>
      <p:ext uri="{BB962C8B-B14F-4D97-AF65-F5344CB8AC3E}">
        <p14:creationId xmlns:p14="http://schemas.microsoft.com/office/powerpoint/2010/main" val="464319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Methods</a:t>
            </a:r>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159027" y="2347187"/>
            <a:ext cx="6414052" cy="4171820"/>
          </a:xfrm>
        </p:spPr>
        <p:txBody>
          <a:bodyPr>
            <a:normAutofit/>
          </a:bodyPr>
          <a:lstStyle/>
          <a:p>
            <a:pPr lvl="1"/>
            <a:r>
              <a:rPr lang="en-US" sz="2800" dirty="0"/>
              <a:t>Recruitment:</a:t>
            </a:r>
          </a:p>
          <a:p>
            <a:pPr lvl="2"/>
            <a:r>
              <a:rPr lang="en-US" sz="2400" dirty="0"/>
              <a:t>Older adults with and without hearing loss</a:t>
            </a:r>
          </a:p>
          <a:p>
            <a:pPr lvl="2"/>
            <a:r>
              <a:rPr lang="en-US" sz="2400" dirty="0"/>
              <a:t>Must have no vestibular or other neurological conditions</a:t>
            </a:r>
          </a:p>
          <a:p>
            <a:pPr lvl="1"/>
            <a:r>
              <a:rPr lang="en-US" sz="2800" dirty="0"/>
              <a:t>Protocol</a:t>
            </a:r>
          </a:p>
          <a:p>
            <a:pPr lvl="2"/>
            <a:r>
              <a:rPr lang="en-US" sz="2400" dirty="0"/>
              <a:t>Within subject and between subject design</a:t>
            </a:r>
          </a:p>
          <a:p>
            <a:pPr lvl="2"/>
            <a:r>
              <a:rPr lang="en-US" sz="2400" dirty="0"/>
              <a:t>Standing on force plate in semi-tandem stance under 3 different noise conditions (no sound, quiet sound, loud sound)</a:t>
            </a:r>
          </a:p>
        </p:txBody>
      </p:sp>
      <p:pic>
        <p:nvPicPr>
          <p:cNvPr id="4100" name="Picture 4" descr="Audiometer specifications – Lemainal">
            <a:extLst>
              <a:ext uri="{FF2B5EF4-FFF2-40B4-BE49-F238E27FC236}">
                <a16:creationId xmlns:a16="http://schemas.microsoft.com/office/drawing/2014/main" id="{10C637D7-8025-3782-38C0-8A980550F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079" y="2347414"/>
            <a:ext cx="5365475" cy="432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53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Objectives</a:t>
            </a:r>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838200" y="2586789"/>
            <a:ext cx="10515600" cy="3590174"/>
          </a:xfrm>
        </p:spPr>
        <p:txBody>
          <a:bodyPr>
            <a:normAutofit/>
          </a:bodyPr>
          <a:lstStyle/>
          <a:p>
            <a:pPr marL="457200" indent="-457200">
              <a:buAutoNum type="arabicPeriod"/>
            </a:pPr>
            <a:r>
              <a:rPr lang="en-US" sz="2400" dirty="0"/>
              <a:t>Review contributors to balance, and how changes in these systems commonly lead to balance impairments in older adults.</a:t>
            </a:r>
          </a:p>
          <a:p>
            <a:pPr marL="457200" indent="-457200">
              <a:buAutoNum type="arabicPeriod"/>
            </a:pPr>
            <a:r>
              <a:rPr lang="en-US" sz="2400" dirty="0"/>
              <a:t>Discuss existing literature that informs the study of the relationship between hearing and balance in older adults.</a:t>
            </a:r>
          </a:p>
          <a:p>
            <a:pPr marL="457200" indent="-457200">
              <a:buFont typeface="Arial" panose="020B0604020202020204" pitchFamily="34" charset="0"/>
              <a:buAutoNum type="arabicPeriod"/>
            </a:pPr>
            <a:r>
              <a:rPr lang="en-US" sz="2400" dirty="0"/>
              <a:t>Understand the role of the current study in investigating the mechanisms behind the effect of hearing loss on balance.</a:t>
            </a:r>
          </a:p>
          <a:p>
            <a:pPr marL="457200" indent="-457200">
              <a:buFont typeface="Arial" panose="020B0604020202020204" pitchFamily="34" charset="0"/>
              <a:buAutoNum type="arabicPeriod"/>
            </a:pPr>
            <a:r>
              <a:rPr lang="en-US" sz="2400" dirty="0"/>
              <a:t>Discuss the implications of hearing loss and balance performance on clinical practice.</a:t>
            </a:r>
          </a:p>
          <a:p>
            <a:pPr marL="457200" indent="-457200">
              <a:buAutoNum type="arabicPeriod"/>
            </a:pPr>
            <a:endParaRPr lang="en-US" sz="2200" dirty="0"/>
          </a:p>
        </p:txBody>
      </p:sp>
    </p:spTree>
    <p:extLst>
      <p:ext uri="{BB962C8B-B14F-4D97-AF65-F5344CB8AC3E}">
        <p14:creationId xmlns:p14="http://schemas.microsoft.com/office/powerpoint/2010/main" val="4234879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30961-8022-E7A4-4571-ADF68AFB9ED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a:solidFill>
                  <a:schemeClr val="tx1"/>
                </a:solidFill>
                <a:latin typeface="+mj-lt"/>
                <a:ea typeface="+mj-ea"/>
                <a:cs typeface="+mj-cs"/>
              </a:rPr>
              <a:t>Example Audiogram</a:t>
            </a:r>
          </a:p>
        </p:txBody>
      </p:sp>
      <p:sp>
        <p:nvSpPr>
          <p:cNvPr id="410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earing Tests - Kaiser Permanente Hearing Centers in Northern California">
            <a:extLst>
              <a:ext uri="{FF2B5EF4-FFF2-40B4-BE49-F238E27FC236}">
                <a16:creationId xmlns:a16="http://schemas.microsoft.com/office/drawing/2014/main" id="{A788A730-47A7-ECD5-9933-3EE26D7D68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664765" y="640080"/>
            <a:ext cx="6983977" cy="572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06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1051560" y="586822"/>
            <a:ext cx="3657600" cy="1645920"/>
          </a:xfrm>
        </p:spPr>
        <p:txBody>
          <a:bodyPr>
            <a:normAutofit/>
          </a:bodyPr>
          <a:lstStyle/>
          <a:p>
            <a:r>
              <a:rPr lang="en-US" sz="3200" dirty="0"/>
              <a:t>Tests and Measures</a:t>
            </a:r>
          </a:p>
        </p:txBody>
      </p:sp>
      <p:sp>
        <p:nvSpPr>
          <p:cNvPr id="19" name="Rectangle 18">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1" name="Rectangle 20">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5250106" y="586822"/>
            <a:ext cx="6106742" cy="1645920"/>
          </a:xfrm>
        </p:spPr>
        <p:txBody>
          <a:bodyPr anchor="ctr">
            <a:normAutofit/>
          </a:bodyPr>
          <a:lstStyle/>
          <a:p>
            <a:r>
              <a:rPr lang="en-US" sz="2200" dirty="0"/>
              <a:t>Average COP velocity in three different conditions</a:t>
            </a:r>
          </a:p>
          <a:p>
            <a:r>
              <a:rPr lang="en-US" sz="2200" dirty="0" err="1"/>
              <a:t>MiniBEST</a:t>
            </a:r>
            <a:r>
              <a:rPr lang="en-US" sz="2200" dirty="0"/>
              <a:t> test</a:t>
            </a:r>
          </a:p>
          <a:p>
            <a:r>
              <a:rPr lang="en-US" sz="2200" dirty="0"/>
              <a:t>CHAMPS activity questionnaire </a:t>
            </a:r>
          </a:p>
        </p:txBody>
      </p:sp>
      <p:pic>
        <p:nvPicPr>
          <p:cNvPr id="5" name="Picture 4" descr="A screen shot of a graph&#10;&#10;Description automatically generated">
            <a:extLst>
              <a:ext uri="{FF2B5EF4-FFF2-40B4-BE49-F238E27FC236}">
                <a16:creationId xmlns:a16="http://schemas.microsoft.com/office/drawing/2014/main" id="{69F23D2C-E452-4879-30DF-D787AA09376D}"/>
              </a:ext>
            </a:extLst>
          </p:cNvPr>
          <p:cNvPicPr>
            <a:picLocks noChangeAspect="1"/>
          </p:cNvPicPr>
          <p:nvPr/>
        </p:nvPicPr>
        <p:blipFill rotWithShape="1">
          <a:blip r:embed="rId3">
            <a:extLst>
              <a:ext uri="{28A0092B-C50C-407E-A947-70E740481C1C}">
                <a14:useLocalDpi xmlns:a14="http://schemas.microsoft.com/office/drawing/2010/main" val="0"/>
              </a:ext>
            </a:extLst>
          </a:blip>
          <a:srcRect l="3135" t="9315" r="42061"/>
          <a:stretch/>
        </p:blipFill>
        <p:spPr>
          <a:xfrm>
            <a:off x="1059712" y="2475379"/>
            <a:ext cx="4088187" cy="3856359"/>
          </a:xfrm>
          <a:prstGeom prst="rect">
            <a:avLst/>
          </a:prstGeom>
        </p:spPr>
      </p:pic>
      <p:pic>
        <p:nvPicPr>
          <p:cNvPr id="6" name="Picture 5" descr="A screen shot of a graph&#10;&#10;Description automatically generated">
            <a:extLst>
              <a:ext uri="{FF2B5EF4-FFF2-40B4-BE49-F238E27FC236}">
                <a16:creationId xmlns:a16="http://schemas.microsoft.com/office/drawing/2014/main" id="{25A7B3AC-3C10-F58F-D88F-81F6C00FB017}"/>
              </a:ext>
            </a:extLst>
          </p:cNvPr>
          <p:cNvPicPr>
            <a:picLocks noChangeAspect="1"/>
          </p:cNvPicPr>
          <p:nvPr/>
        </p:nvPicPr>
        <p:blipFill rotWithShape="1">
          <a:blip r:embed="rId4">
            <a:extLst>
              <a:ext uri="{28A0092B-C50C-407E-A947-70E740481C1C}">
                <a14:useLocalDpi xmlns:a14="http://schemas.microsoft.com/office/drawing/2010/main" val="0"/>
              </a:ext>
            </a:extLst>
          </a:blip>
          <a:srcRect l="3293" t="9315" r="42255"/>
          <a:stretch/>
        </p:blipFill>
        <p:spPr>
          <a:xfrm>
            <a:off x="6930172" y="2424588"/>
            <a:ext cx="4202116" cy="3957939"/>
          </a:xfrm>
          <a:prstGeom prst="rect">
            <a:avLst/>
          </a:prstGeom>
        </p:spPr>
      </p:pic>
    </p:spTree>
    <p:extLst>
      <p:ext uri="{BB962C8B-B14F-4D97-AF65-F5344CB8AC3E}">
        <p14:creationId xmlns:p14="http://schemas.microsoft.com/office/powerpoint/2010/main" val="467242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630936" y="639520"/>
            <a:ext cx="3429000" cy="1719072"/>
          </a:xfrm>
        </p:spPr>
        <p:txBody>
          <a:bodyPr anchor="b">
            <a:normAutofit/>
          </a:bodyPr>
          <a:lstStyle/>
          <a:p>
            <a:r>
              <a:rPr lang="en-US" sz="5400"/>
              <a:t>Initial Data</a:t>
            </a:r>
          </a:p>
        </p:txBody>
      </p:sp>
      <p:sp>
        <p:nvSpPr>
          <p:cNvPr id="3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630936" y="2807208"/>
            <a:ext cx="3429000" cy="3410712"/>
          </a:xfrm>
        </p:spPr>
        <p:txBody>
          <a:bodyPr anchor="t">
            <a:normAutofit/>
          </a:bodyPr>
          <a:lstStyle/>
          <a:p>
            <a:r>
              <a:rPr lang="en-US" sz="2200" dirty="0"/>
              <a:t>COP data on 10 individuals with normal hearing</a:t>
            </a:r>
          </a:p>
          <a:p>
            <a:endParaRPr lang="en-US" sz="2200" dirty="0"/>
          </a:p>
          <a:p>
            <a:pPr lvl="1"/>
            <a:endParaRPr lang="en-US" sz="2200" dirty="0"/>
          </a:p>
          <a:p>
            <a:pPr lvl="1"/>
            <a:endParaRPr lang="en-US" sz="2200" dirty="0"/>
          </a:p>
        </p:txBody>
      </p:sp>
      <p:sp>
        <p:nvSpPr>
          <p:cNvPr id="8" name="Oval 7">
            <a:extLst>
              <a:ext uri="{FF2B5EF4-FFF2-40B4-BE49-F238E27FC236}">
                <a16:creationId xmlns:a16="http://schemas.microsoft.com/office/drawing/2014/main" id="{60ECA89F-1F99-946B-38E9-CCEA8F29FF6E}"/>
              </a:ext>
            </a:extLst>
          </p:cNvPr>
          <p:cNvSpPr/>
          <p:nvPr/>
        </p:nvSpPr>
        <p:spPr>
          <a:xfrm>
            <a:off x="5645931" y="5226050"/>
            <a:ext cx="48768" cy="571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2A9F62A-254D-E233-7F5A-F1A941644CC2}"/>
              </a:ext>
            </a:extLst>
          </p:cNvPr>
          <p:cNvSpPr/>
          <p:nvPr/>
        </p:nvSpPr>
        <p:spPr>
          <a:xfrm>
            <a:off x="6047232" y="3244850"/>
            <a:ext cx="48768" cy="571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a:extLst>
              <a:ext uri="{FF2B5EF4-FFF2-40B4-BE49-F238E27FC236}">
                <a16:creationId xmlns:a16="http://schemas.microsoft.com/office/drawing/2014/main" id="{324F2460-8E69-2913-DAF9-FF89FF43F06C}"/>
              </a:ext>
            </a:extLst>
          </p:cNvPr>
          <p:cNvGraphicFramePr>
            <a:graphicFrameLocks/>
          </p:cNvGraphicFramePr>
          <p:nvPr>
            <p:extLst>
              <p:ext uri="{D42A27DB-BD31-4B8C-83A1-F6EECF244321}">
                <p14:modId xmlns:p14="http://schemas.microsoft.com/office/powerpoint/2010/main" val="1840004849"/>
              </p:ext>
            </p:extLst>
          </p:nvPr>
        </p:nvGraphicFramePr>
        <p:xfrm>
          <a:off x="4059936" y="657808"/>
          <a:ext cx="7501128" cy="5654093"/>
        </p:xfrm>
        <a:graphic>
          <a:graphicData uri="http://schemas.openxmlformats.org/drawingml/2006/chart">
            <c:chart xmlns:c="http://schemas.openxmlformats.org/drawingml/2006/chart" xmlns:r="http://schemas.openxmlformats.org/officeDocument/2006/relationships" r:id="rId3"/>
          </a:graphicData>
        </a:graphic>
      </p:graphicFrame>
      <p:sp>
        <p:nvSpPr>
          <p:cNvPr id="12" name="Oval 11">
            <a:extLst>
              <a:ext uri="{FF2B5EF4-FFF2-40B4-BE49-F238E27FC236}">
                <a16:creationId xmlns:a16="http://schemas.microsoft.com/office/drawing/2014/main" id="{BB2FC5C8-4DC9-6564-7C73-29EF4716F841}"/>
              </a:ext>
            </a:extLst>
          </p:cNvPr>
          <p:cNvSpPr/>
          <p:nvPr/>
        </p:nvSpPr>
        <p:spPr>
          <a:xfrm>
            <a:off x="5367837" y="4899390"/>
            <a:ext cx="48768" cy="5715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40160E1-A69C-2BC5-353F-B4F1E08FB603}"/>
              </a:ext>
            </a:extLst>
          </p:cNvPr>
          <p:cNvSpPr/>
          <p:nvPr/>
        </p:nvSpPr>
        <p:spPr>
          <a:xfrm>
            <a:off x="5735407" y="3650014"/>
            <a:ext cx="48768" cy="5715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D916AB9-B618-E462-BC5B-1F844580865C}"/>
              </a:ext>
            </a:extLst>
          </p:cNvPr>
          <p:cNvSpPr/>
          <p:nvPr/>
        </p:nvSpPr>
        <p:spPr>
          <a:xfrm>
            <a:off x="6131371" y="3130153"/>
            <a:ext cx="48768" cy="5715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97C37A-393E-7402-1940-0421BA8ECE2C}"/>
              </a:ext>
            </a:extLst>
          </p:cNvPr>
          <p:cNvSpPr/>
          <p:nvPr/>
        </p:nvSpPr>
        <p:spPr>
          <a:xfrm>
            <a:off x="7107781" y="4870815"/>
            <a:ext cx="48768" cy="5715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0504CC1-88EB-3724-D5C7-D4057C2A2A72}"/>
              </a:ext>
            </a:extLst>
          </p:cNvPr>
          <p:cNvSpPr/>
          <p:nvPr/>
        </p:nvSpPr>
        <p:spPr>
          <a:xfrm>
            <a:off x="7520741" y="3238865"/>
            <a:ext cx="48768" cy="5715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385E8ED-9F1B-48B4-861A-868D7FA9928C}"/>
              </a:ext>
            </a:extLst>
          </p:cNvPr>
          <p:cNvSpPr/>
          <p:nvPr/>
        </p:nvSpPr>
        <p:spPr>
          <a:xfrm>
            <a:off x="7920537" y="2817098"/>
            <a:ext cx="48768" cy="5715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726E98D-4865-41DF-6C5D-CD297CA612A2}"/>
              </a:ext>
            </a:extLst>
          </p:cNvPr>
          <p:cNvSpPr/>
          <p:nvPr/>
        </p:nvSpPr>
        <p:spPr>
          <a:xfrm>
            <a:off x="8923837" y="5064490"/>
            <a:ext cx="48768" cy="5715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DB25150-D842-A3CC-0F49-9C5A64569425}"/>
              </a:ext>
            </a:extLst>
          </p:cNvPr>
          <p:cNvSpPr/>
          <p:nvPr/>
        </p:nvSpPr>
        <p:spPr>
          <a:xfrm>
            <a:off x="9298487" y="3946890"/>
            <a:ext cx="48768" cy="5715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9285723-E929-8FDD-5C20-5160DD9FB9A6}"/>
              </a:ext>
            </a:extLst>
          </p:cNvPr>
          <p:cNvSpPr/>
          <p:nvPr/>
        </p:nvSpPr>
        <p:spPr>
          <a:xfrm>
            <a:off x="9698537" y="3323294"/>
            <a:ext cx="48768" cy="5715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EB1C979-E319-59BC-0C4C-A36A6684DAF3}"/>
              </a:ext>
            </a:extLst>
          </p:cNvPr>
          <p:cNvSpPr/>
          <p:nvPr/>
        </p:nvSpPr>
        <p:spPr>
          <a:xfrm>
            <a:off x="10014005" y="3296015"/>
            <a:ext cx="48768" cy="57150"/>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33E21E7-5F35-E150-40CF-21190FE95A74}"/>
              </a:ext>
            </a:extLst>
          </p:cNvPr>
          <p:cNvSpPr txBox="1"/>
          <p:nvPr/>
        </p:nvSpPr>
        <p:spPr>
          <a:xfrm>
            <a:off x="10014005" y="3187303"/>
            <a:ext cx="2592126" cy="261610"/>
          </a:xfrm>
          <a:prstGeom prst="rect">
            <a:avLst/>
          </a:prstGeom>
          <a:noFill/>
        </p:spPr>
        <p:txBody>
          <a:bodyPr wrap="square" rtlCol="0">
            <a:spAutoFit/>
          </a:bodyPr>
          <a:lstStyle/>
          <a:p>
            <a:r>
              <a:rPr lang="en-US" sz="1100" dirty="0"/>
              <a:t>Hearing Loss Participants</a:t>
            </a:r>
          </a:p>
        </p:txBody>
      </p:sp>
    </p:spTree>
    <p:extLst>
      <p:ext uri="{BB962C8B-B14F-4D97-AF65-F5344CB8AC3E}">
        <p14:creationId xmlns:p14="http://schemas.microsoft.com/office/powerpoint/2010/main" val="1629007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Takeaways</a:t>
            </a:r>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838200" y="2495349"/>
            <a:ext cx="10515600" cy="3590174"/>
          </a:xfrm>
        </p:spPr>
        <p:txBody>
          <a:bodyPr>
            <a:normAutofit fontScale="92500" lnSpcReduction="10000"/>
          </a:bodyPr>
          <a:lstStyle/>
          <a:p>
            <a:r>
              <a:rPr lang="en-US" sz="2400" dirty="0"/>
              <a:t>Hearing loss is common in older adults and is a risk factor for falls and other poor outcomes</a:t>
            </a:r>
          </a:p>
          <a:p>
            <a:r>
              <a:rPr lang="en-US" sz="2400" dirty="0"/>
              <a:t>Fall risk is a multifactorial problem, and hearing loss is just one piece of the larger puzzle</a:t>
            </a:r>
          </a:p>
          <a:p>
            <a:r>
              <a:rPr lang="en-US" sz="2400" dirty="0"/>
              <a:t>Several theories exist for explaining this relationship</a:t>
            </a:r>
          </a:p>
          <a:p>
            <a:r>
              <a:rPr lang="en-US" sz="2400" dirty="0"/>
              <a:t>When assessing your patients for fall risk, ask about existing hearing loss</a:t>
            </a:r>
          </a:p>
          <a:p>
            <a:pPr lvl="1"/>
            <a:r>
              <a:rPr lang="en-US" dirty="0"/>
              <a:t>For those with undiagnosed complaints, refer to an audiologist</a:t>
            </a:r>
          </a:p>
          <a:p>
            <a:pPr lvl="1"/>
            <a:r>
              <a:rPr lang="en-US" dirty="0"/>
              <a:t>For patients with hearing aids, ask to ensure they work and that the patient is familiar with proper care</a:t>
            </a:r>
          </a:p>
          <a:p>
            <a:r>
              <a:rPr lang="en-US" sz="2400" dirty="0"/>
              <a:t>Educate patients with hearing loss on the relationship of hearing to balance</a:t>
            </a:r>
            <a:r>
              <a:rPr lang="en-US" sz="2400" b="1" dirty="0"/>
              <a:t>. </a:t>
            </a:r>
          </a:p>
          <a:p>
            <a:r>
              <a:rPr lang="en-US" sz="2600" b="1" dirty="0"/>
              <a:t>Caring for hearing is caring for balance!</a:t>
            </a:r>
          </a:p>
          <a:p>
            <a:pPr lvl="1"/>
            <a:endParaRPr lang="en-US" sz="1800" dirty="0"/>
          </a:p>
        </p:txBody>
      </p:sp>
    </p:spTree>
    <p:extLst>
      <p:ext uri="{BB962C8B-B14F-4D97-AF65-F5344CB8AC3E}">
        <p14:creationId xmlns:p14="http://schemas.microsoft.com/office/powerpoint/2010/main" val="3858339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A9EB204-2D21-5632-AB2D-7581246A6C50}"/>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Literature Referenced</a:t>
            </a:r>
          </a:p>
        </p:txBody>
      </p:sp>
      <p:sp>
        <p:nvSpPr>
          <p:cNvPr id="3" name="Content Placeholder 2">
            <a:extLst>
              <a:ext uri="{FF2B5EF4-FFF2-40B4-BE49-F238E27FC236}">
                <a16:creationId xmlns:a16="http://schemas.microsoft.com/office/drawing/2014/main" id="{14762CD4-AA96-31C2-F64C-423E1F3CDBF1}"/>
              </a:ext>
            </a:extLst>
          </p:cNvPr>
          <p:cNvSpPr>
            <a:spLocks noGrp="1"/>
          </p:cNvSpPr>
          <p:nvPr>
            <p:ph idx="1"/>
          </p:nvPr>
        </p:nvSpPr>
        <p:spPr>
          <a:xfrm>
            <a:off x="838200" y="2347414"/>
            <a:ext cx="10515600" cy="3590174"/>
          </a:xfrm>
        </p:spPr>
        <p:txBody>
          <a:bodyPr>
            <a:noAutofit/>
          </a:bodyPr>
          <a:lstStyle/>
          <a:p>
            <a:pPr marL="0" indent="0">
              <a:buNone/>
            </a:pPr>
            <a:r>
              <a:rPr lang="en-US" sz="1400" dirty="0"/>
              <a:t>1. Balance Disorders. NIH Institute on Deafness. https://www.nidcd.nih.gov/health/balance-disorders#d Accessed April 7, 2024.</a:t>
            </a:r>
          </a:p>
          <a:p>
            <a:pPr marL="0" indent="0">
              <a:buNone/>
            </a:pPr>
            <a:r>
              <a:rPr lang="en-US" sz="1400" dirty="0"/>
              <a:t>2. The neuroscience of balance - The Physiological Society. Accessed April 17, 2024. https://www.physoc.org/magazine-articles/the-neuroscience-of-balance/</a:t>
            </a:r>
          </a:p>
          <a:p>
            <a:pPr marL="0" indent="0">
              <a:buNone/>
            </a:pPr>
            <a:r>
              <a:rPr lang="en-US" sz="1400" dirty="0"/>
              <a:t>3. </a:t>
            </a:r>
            <a:r>
              <a:rPr lang="en-US" sz="1400" dirty="0" err="1"/>
              <a:t>Lappe</a:t>
            </a:r>
            <a:r>
              <a:rPr lang="en-US" sz="1400" dirty="0"/>
              <a:t> M. Optic Flow. In: Binder MD, Hirokawa N, Windhorst U, eds. Encyclopedia of Neuroscience. Springer Berlin Heidelberg; 2009:3035-3039. doi:10.1007/978-3-540-29678-2_4245</a:t>
            </a:r>
          </a:p>
          <a:p>
            <a:pPr marL="0" indent="0">
              <a:buNone/>
            </a:pPr>
            <a:r>
              <a:rPr lang="en-US" sz="1400" dirty="0"/>
              <a:t>4. Peterson DC, Reddy V, </a:t>
            </a:r>
            <a:r>
              <a:rPr lang="en-US" sz="1400" dirty="0" err="1"/>
              <a:t>Launico</a:t>
            </a:r>
            <a:r>
              <a:rPr lang="en-US" sz="1400" dirty="0"/>
              <a:t> MV, et al. Neuroanatomy, Auditory Pathway. [Updated 2023 Oct 24]. In: </a:t>
            </a:r>
            <a:r>
              <a:rPr lang="en-US" sz="1400" dirty="0" err="1"/>
              <a:t>StatPearls</a:t>
            </a:r>
            <a:r>
              <a:rPr lang="en-US" sz="1400" dirty="0"/>
              <a:t> [Internet]. Treasure Island (FL): </a:t>
            </a:r>
            <a:r>
              <a:rPr lang="en-US" sz="1400" dirty="0" err="1"/>
              <a:t>StatPearls</a:t>
            </a:r>
            <a:r>
              <a:rPr lang="en-US" sz="1400" dirty="0"/>
              <a:t> Publishing; 2024 Jan-. Available from: https://www.ncbi.nlm.nih.gov/books/NBK532311/</a:t>
            </a:r>
          </a:p>
          <a:p>
            <a:pPr marL="0" indent="0">
              <a:buNone/>
            </a:pPr>
            <a:r>
              <a:rPr lang="en-US" sz="1400" dirty="0"/>
              <a:t>5. </a:t>
            </a:r>
            <a:r>
              <a:rPr lang="en-US" sz="1400" dirty="0" err="1"/>
              <a:t>Osoba</a:t>
            </a:r>
            <a:r>
              <a:rPr lang="en-US" sz="1400" dirty="0"/>
              <a:t> MY, Rao AK, Agrawal SK, Lalwani AK. Balance and gait in the elderly: A contemporary review. Laryngoscope </a:t>
            </a:r>
            <a:r>
              <a:rPr lang="en-US" sz="1400" dirty="0" err="1"/>
              <a:t>Investig</a:t>
            </a:r>
            <a:r>
              <a:rPr lang="en-US" sz="1400" dirty="0"/>
              <a:t> </a:t>
            </a:r>
            <a:r>
              <a:rPr lang="en-US" sz="1400" dirty="0" err="1"/>
              <a:t>Otolaryngol</a:t>
            </a:r>
            <a:r>
              <a:rPr lang="en-US" sz="1400" dirty="0"/>
              <a:t>. 2019;4(1):143-153. Published 2019 Feb 4. doi:10.1002/lio2.252</a:t>
            </a:r>
          </a:p>
          <a:p>
            <a:pPr marL="0" indent="0">
              <a:buNone/>
            </a:pPr>
            <a:r>
              <a:rPr lang="en-US" sz="1400" dirty="0"/>
              <a:t>6. Balance &amp; Aging - Vestibular Disorders Association. Accessed April 17, 2024. https://vestibular.org/article/coping-support/living-with-a-vestibular-disorder/age-related-dizziness-and-imbalance/balance-aging/</a:t>
            </a:r>
          </a:p>
          <a:p>
            <a:pPr marL="0" indent="0">
              <a:buNone/>
            </a:pPr>
            <a:r>
              <a:rPr lang="en-US" sz="1400" dirty="0"/>
              <a:t>7. CDC Injury Center. Important Facts about Falls. Centers for Disease Control and Prevention 2017. Available at: https://www.cdc.gov/falls/facts.html. Accessed March 5, 2024.</a:t>
            </a:r>
          </a:p>
          <a:p>
            <a:pPr marL="0" indent="0">
              <a:buNone/>
            </a:pPr>
            <a:r>
              <a:rPr lang="en-US" sz="1400" dirty="0"/>
              <a:t>8. Pluijm SMF, Smit JH, Tromp EAM, et al. A risk profile for identifying community-dwelling elderly with a high risk of recurrent falling: results of a 3-year prospective study. </a:t>
            </a:r>
            <a:r>
              <a:rPr lang="en-US" sz="1400" dirty="0" err="1"/>
              <a:t>Osteoporos</a:t>
            </a:r>
            <a:r>
              <a:rPr lang="en-US" sz="1400" dirty="0"/>
              <a:t>. Int. 2006;17(3):417-425. doi:10.1007/s00198-005-0002-0.</a:t>
            </a:r>
          </a:p>
          <a:p>
            <a:pPr marL="0" indent="0">
              <a:buNone/>
            </a:pPr>
            <a:r>
              <a:rPr lang="en-US" sz="1400" dirty="0"/>
              <a:t>9. Carpenter, M. G., &amp; Campos, J. L. (2020). The Effects of Hearing Loss on Balance: A Critical Review. Ear and hearing, 41 Suppl 1, 107S–119S. https://doi.org/10.1097/AUD.0000000000000929</a:t>
            </a:r>
          </a:p>
        </p:txBody>
      </p:sp>
    </p:spTree>
    <p:extLst>
      <p:ext uri="{BB962C8B-B14F-4D97-AF65-F5344CB8AC3E}">
        <p14:creationId xmlns:p14="http://schemas.microsoft.com/office/powerpoint/2010/main" val="1556057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A9EB204-2D21-5632-AB2D-7581246A6C50}"/>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Literature Referenced (cont.)</a:t>
            </a:r>
          </a:p>
        </p:txBody>
      </p:sp>
      <p:sp>
        <p:nvSpPr>
          <p:cNvPr id="3" name="Content Placeholder 2">
            <a:extLst>
              <a:ext uri="{FF2B5EF4-FFF2-40B4-BE49-F238E27FC236}">
                <a16:creationId xmlns:a16="http://schemas.microsoft.com/office/drawing/2014/main" id="{14762CD4-AA96-31C2-F64C-423E1F3CDBF1}"/>
              </a:ext>
            </a:extLst>
          </p:cNvPr>
          <p:cNvSpPr>
            <a:spLocks noGrp="1"/>
          </p:cNvSpPr>
          <p:nvPr>
            <p:ph idx="1"/>
          </p:nvPr>
        </p:nvSpPr>
        <p:spPr>
          <a:xfrm>
            <a:off x="836676" y="2347414"/>
            <a:ext cx="10515600" cy="3590174"/>
          </a:xfrm>
        </p:spPr>
        <p:txBody>
          <a:bodyPr>
            <a:noAutofit/>
          </a:bodyPr>
          <a:lstStyle/>
          <a:p>
            <a:pPr marL="0" indent="0">
              <a:buNone/>
            </a:pPr>
            <a:r>
              <a:rPr lang="en-US" sz="1400" dirty="0"/>
              <a:t>10. Gerson, L. W., </a:t>
            </a:r>
            <a:r>
              <a:rPr lang="en-US" sz="1400" dirty="0" err="1"/>
              <a:t>Jarjoura</a:t>
            </a:r>
            <a:r>
              <a:rPr lang="en-US" sz="1400" dirty="0"/>
              <a:t>, D., &amp; McCord, G. (1989). Risk of imbalance in elderly people with impaired hearing or vision. Age and ageing, 18(1), 31–34. https://doi.org/10.1093/ageing/18.1.31</a:t>
            </a:r>
          </a:p>
          <a:p>
            <a:pPr marL="0" indent="0">
              <a:buNone/>
            </a:pPr>
            <a:r>
              <a:rPr lang="en-US" sz="1400" dirty="0"/>
              <a:t>11. Purchase-</a:t>
            </a:r>
            <a:r>
              <a:rPr lang="en-US" sz="1400" dirty="0" err="1"/>
              <a:t>Helzner</a:t>
            </a:r>
            <a:r>
              <a:rPr lang="en-US" sz="1400" dirty="0"/>
              <a:t>, E. L., </a:t>
            </a:r>
            <a:r>
              <a:rPr lang="en-US" sz="1400" dirty="0" err="1"/>
              <a:t>Cauley</a:t>
            </a:r>
            <a:r>
              <a:rPr lang="en-US" sz="1400" dirty="0"/>
              <a:t>, J. A., Faulkner, K. A., Pratt, S., </a:t>
            </a:r>
            <a:r>
              <a:rPr lang="en-US" sz="1400" dirty="0" err="1"/>
              <a:t>Zmuda</a:t>
            </a:r>
            <a:r>
              <a:rPr lang="en-US" sz="1400" dirty="0"/>
              <a:t>, J. M., Talbott, E. O., Hochberg, M. C., Stone, K., &amp; Newman, A. (2004). Hearing sensitivity and the risk of incident falls and fracture in older women: the study of osteoporotic fractures. Annals of epidemiology, 14(5), 311–318.</a:t>
            </a:r>
          </a:p>
          <a:p>
            <a:pPr marL="0" indent="0">
              <a:buNone/>
            </a:pPr>
            <a:r>
              <a:rPr lang="en-US" sz="1400" dirty="0"/>
              <a:t>12. </a:t>
            </a:r>
            <a:r>
              <a:rPr lang="en-US" sz="1400" dirty="0" err="1"/>
              <a:t>Baloh</a:t>
            </a:r>
            <a:r>
              <a:rPr lang="en-US" sz="1400" dirty="0"/>
              <a:t>, R. W., Ying, S. H., &amp; Jacobson, K. M. (2003). A longitudinal study of gait and balance dysfunction in normal older people. Archives of neurology, 60(6), 835–839. https://doi.org/10.1001/archneur.60.6.835</a:t>
            </a:r>
          </a:p>
          <a:p>
            <a:pPr marL="0" indent="0">
              <a:buNone/>
            </a:pPr>
            <a:r>
              <a:rPr lang="en-US" sz="1400" dirty="0"/>
              <a:t>13. </a:t>
            </a:r>
            <a:r>
              <a:rPr lang="en-US" sz="1400" dirty="0" err="1"/>
              <a:t>Viljanen</a:t>
            </a:r>
            <a:r>
              <a:rPr lang="en-US" sz="1400" dirty="0"/>
              <a:t> A, </a:t>
            </a:r>
            <a:r>
              <a:rPr lang="en-US" sz="1400" dirty="0" err="1"/>
              <a:t>Kaprio</a:t>
            </a:r>
            <a:r>
              <a:rPr lang="en-US" sz="1400" dirty="0"/>
              <a:t> J, </a:t>
            </a:r>
            <a:r>
              <a:rPr lang="en-US" sz="1400" dirty="0" err="1"/>
              <a:t>Pyykkö</a:t>
            </a:r>
            <a:r>
              <a:rPr lang="en-US" sz="1400" dirty="0"/>
              <a:t> I, et al. Hearing as a predictor of falls and postural balance in older female twins. J. </a:t>
            </a:r>
            <a:r>
              <a:rPr lang="en-US" sz="1400" dirty="0" err="1"/>
              <a:t>Gerontol</a:t>
            </a:r>
            <a:r>
              <a:rPr lang="en-US" sz="1400" dirty="0"/>
              <a:t>. A. Biol. Sci. Med. Sci. 2009;64(2):312-317. doi:10.1093/</a:t>
            </a:r>
            <a:r>
              <a:rPr lang="en-US" sz="1400" dirty="0" err="1"/>
              <a:t>gerona</a:t>
            </a:r>
            <a:r>
              <a:rPr lang="en-US" sz="1400" dirty="0"/>
              <a:t>/gln015.</a:t>
            </a:r>
          </a:p>
          <a:p>
            <a:pPr marL="0" indent="0">
              <a:buNone/>
            </a:pPr>
            <a:r>
              <a:rPr lang="en-US" sz="1400" dirty="0"/>
              <a:t>14. </a:t>
            </a:r>
            <a:r>
              <a:rPr lang="en-US" sz="1400" dirty="0" err="1"/>
              <a:t>Harro</a:t>
            </a:r>
            <a:r>
              <a:rPr lang="en-US" sz="1400" dirty="0"/>
              <a:t> CC, </a:t>
            </a:r>
            <a:r>
              <a:rPr lang="en-US" sz="1400" dirty="0" err="1"/>
              <a:t>Garascia</a:t>
            </a:r>
            <a:r>
              <a:rPr lang="en-US" sz="1400" dirty="0"/>
              <a:t> C. Reliability and validity of computerized force platform measures of balance function in healthy older adults. J </a:t>
            </a:r>
            <a:r>
              <a:rPr lang="en-US" sz="1400" dirty="0" err="1"/>
              <a:t>Geriatr</a:t>
            </a:r>
            <a:r>
              <a:rPr lang="en-US" sz="1400" dirty="0"/>
              <a:t> Phys </a:t>
            </a:r>
            <a:r>
              <a:rPr lang="en-US" sz="1400" dirty="0" err="1"/>
              <a:t>Ther</a:t>
            </a:r>
            <a:r>
              <a:rPr lang="en-US" sz="1400" dirty="0"/>
              <a:t> 2019;42(3):E57-E66. doi:10.1519/JPT.0000000000000175.</a:t>
            </a:r>
          </a:p>
          <a:p>
            <a:pPr marL="0" indent="0">
              <a:buNone/>
            </a:pPr>
            <a:r>
              <a:rPr lang="en-US" sz="1400" dirty="0"/>
              <a:t>15. </a:t>
            </a:r>
            <a:r>
              <a:rPr lang="en-US" sz="1400" dirty="0" err="1"/>
              <a:t>Raymakers</a:t>
            </a:r>
            <a:r>
              <a:rPr lang="en-US" sz="1400" dirty="0"/>
              <a:t>, J. A., Samson, M. M., &amp; </a:t>
            </a:r>
            <a:r>
              <a:rPr lang="en-US" sz="1400" dirty="0" err="1"/>
              <a:t>Verhaar</a:t>
            </a:r>
            <a:r>
              <a:rPr lang="en-US" sz="1400" dirty="0"/>
              <a:t>, H. J. (2005). The assessment of body sway and the choice of the stability parameter(s). Gait &amp; posture, 21(1), 48–58. https://doi.org/10.1016/j.gaitpost.2003.11.006</a:t>
            </a:r>
          </a:p>
          <a:p>
            <a:pPr marL="0" indent="0">
              <a:buNone/>
            </a:pPr>
            <a:r>
              <a:rPr lang="en-US" sz="1400" dirty="0"/>
              <a:t>16. </a:t>
            </a:r>
            <a:r>
              <a:rPr lang="en-US" sz="1400" dirty="0" err="1"/>
              <a:t>Rumalla</a:t>
            </a:r>
            <a:r>
              <a:rPr lang="en-US" sz="1400" dirty="0"/>
              <a:t> K, Karim AM, </a:t>
            </a:r>
            <a:r>
              <a:rPr lang="en-US" sz="1400" dirty="0" err="1"/>
              <a:t>Hullar</a:t>
            </a:r>
            <a:r>
              <a:rPr lang="en-US" sz="1400" dirty="0"/>
              <a:t> TE. The effect of hearing aids on postural stability. Laryngoscope 2015;125(3):720-723. doi:10.1002/lary.24974</a:t>
            </a:r>
          </a:p>
          <a:p>
            <a:pPr marL="0" indent="0">
              <a:buNone/>
            </a:pPr>
            <a:r>
              <a:rPr lang="en-US" sz="1400" dirty="0"/>
              <a:t>17. </a:t>
            </a:r>
            <a:r>
              <a:rPr lang="en-US" sz="1400" dirty="0" err="1"/>
              <a:t>Negahban</a:t>
            </a:r>
            <a:r>
              <a:rPr lang="en-US" sz="1400" dirty="0"/>
              <a:t> H, </a:t>
            </a:r>
            <a:r>
              <a:rPr lang="en-US" sz="1400" dirty="0" err="1"/>
              <a:t>Bavarsad</a:t>
            </a:r>
            <a:r>
              <a:rPr lang="en-US" sz="1400" dirty="0"/>
              <a:t> </a:t>
            </a:r>
            <a:r>
              <a:rPr lang="en-US" sz="1400" dirty="0" err="1"/>
              <a:t>Cheshmeh</a:t>
            </a:r>
            <a:r>
              <a:rPr lang="en-US" sz="1400" dirty="0"/>
              <a:t> Ali M, </a:t>
            </a:r>
            <a:r>
              <a:rPr lang="en-US" sz="1400" dirty="0" err="1"/>
              <a:t>Nassadj</a:t>
            </a:r>
            <a:r>
              <a:rPr lang="en-US" sz="1400" dirty="0"/>
              <a:t> G. Effect of hearing aids on static balance function in elderly with hearing loss. Gait Posture 2017;58:126-129. doi:10.1016/j.gaitpost.2017.07.112.</a:t>
            </a:r>
          </a:p>
          <a:p>
            <a:pPr marL="0" indent="0">
              <a:buNone/>
            </a:pPr>
            <a:r>
              <a:rPr lang="en-US" sz="1400" dirty="0"/>
              <a:t>18. Kamil RJ, Betz J, Powers BB, et al. Association of hearing impairment with incident frailty and falls in older adults. J Aging Health 2016;28(4):644-660. doi:10.1177/0898264315608730.</a:t>
            </a:r>
          </a:p>
          <a:p>
            <a:pPr marL="0" indent="0">
              <a:buNone/>
            </a:pPr>
            <a:endParaRPr lang="en-US" sz="1200" dirty="0"/>
          </a:p>
        </p:txBody>
      </p:sp>
    </p:spTree>
    <p:extLst>
      <p:ext uri="{BB962C8B-B14F-4D97-AF65-F5344CB8AC3E}">
        <p14:creationId xmlns:p14="http://schemas.microsoft.com/office/powerpoint/2010/main" val="2348213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A9EB204-2D21-5632-AB2D-7581246A6C50}"/>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Literature Referenced (cont.)</a:t>
            </a:r>
          </a:p>
        </p:txBody>
      </p:sp>
      <p:sp>
        <p:nvSpPr>
          <p:cNvPr id="3" name="Content Placeholder 2">
            <a:extLst>
              <a:ext uri="{FF2B5EF4-FFF2-40B4-BE49-F238E27FC236}">
                <a16:creationId xmlns:a16="http://schemas.microsoft.com/office/drawing/2014/main" id="{14762CD4-AA96-31C2-F64C-423E1F3CDBF1}"/>
              </a:ext>
            </a:extLst>
          </p:cNvPr>
          <p:cNvSpPr>
            <a:spLocks noGrp="1"/>
          </p:cNvSpPr>
          <p:nvPr>
            <p:ph idx="1"/>
          </p:nvPr>
        </p:nvSpPr>
        <p:spPr>
          <a:xfrm>
            <a:off x="838200" y="2586789"/>
            <a:ext cx="10515600" cy="3590174"/>
          </a:xfrm>
        </p:spPr>
        <p:txBody>
          <a:bodyPr>
            <a:noAutofit/>
          </a:bodyPr>
          <a:lstStyle/>
          <a:p>
            <a:pPr marL="0" indent="0">
              <a:buNone/>
            </a:pPr>
            <a:r>
              <a:rPr lang="en-US" sz="1400" dirty="0"/>
              <a:t>19. Foster JI, Williams KL, Timmer BHB, </a:t>
            </a:r>
            <a:r>
              <a:rPr lang="en-US" sz="1400" dirty="0" err="1"/>
              <a:t>Brauer</a:t>
            </a:r>
            <a:r>
              <a:rPr lang="en-US" sz="1400" dirty="0"/>
              <a:t> SG. The Association between Hearing Impairment and Postural Stability in Older Adults: A Systematic Review and Meta-analysis. Trends Hear. 2022;26:23312165221144155. doi:10.1177/23312165221144155</a:t>
            </a:r>
          </a:p>
          <a:p>
            <a:pPr marL="0" indent="0">
              <a:buNone/>
            </a:pPr>
            <a:r>
              <a:rPr lang="en-US" sz="1400" dirty="0"/>
              <a:t>20. </a:t>
            </a:r>
            <a:r>
              <a:rPr lang="en-US" sz="1400" dirty="0" err="1"/>
              <a:t>Vitkovic</a:t>
            </a:r>
            <a:r>
              <a:rPr lang="en-US" sz="1400" dirty="0"/>
              <a:t> J, Le C, Lee S-L, Clark RA. The contribution of hearing and hearing loss to balance control. </a:t>
            </a:r>
            <a:r>
              <a:rPr lang="en-US" sz="1400" dirty="0" err="1"/>
              <a:t>Audiol</a:t>
            </a:r>
            <a:r>
              <a:rPr lang="en-US" sz="1400" dirty="0"/>
              <a:t> </a:t>
            </a:r>
            <a:r>
              <a:rPr lang="en-US" sz="1400" dirty="0" err="1"/>
              <a:t>Neurootol</a:t>
            </a:r>
            <a:r>
              <a:rPr lang="en-US" sz="1400" dirty="0"/>
              <a:t> 2016;21(4):195-202. doi:10.1159/000445100.</a:t>
            </a:r>
          </a:p>
          <a:p>
            <a:pPr marL="0" indent="0">
              <a:buNone/>
            </a:pPr>
            <a:r>
              <a:rPr lang="en-US" sz="1400" dirty="0"/>
              <a:t>21. Gabriel, G. A., Harris, L. R., </a:t>
            </a:r>
            <a:r>
              <a:rPr lang="en-US" sz="1400" dirty="0" err="1"/>
              <a:t>Gnanasegaram</a:t>
            </a:r>
            <a:r>
              <a:rPr lang="en-US" sz="1400" dirty="0"/>
              <a:t>, J. J., Cushing, S. L., Gordon, K. A., Haycock, B. C., </a:t>
            </a:r>
            <a:r>
              <a:rPr lang="en-US" sz="1400" dirty="0" err="1"/>
              <a:t>Pichora</a:t>
            </a:r>
            <a:r>
              <a:rPr lang="en-US" sz="1400" dirty="0"/>
              <a:t>-Fuller, M. K., &amp; Campos, J. L. (2022). Vestibular Perceptual Thresholds in Older Adults With and Without Age-related Hearing Loss. Ear and hearing, 43(2), 420–435. https://doi.org/10.1097/AUD.0000000000001118</a:t>
            </a:r>
          </a:p>
          <a:p>
            <a:pPr marL="0" indent="0">
              <a:buNone/>
            </a:pPr>
            <a:r>
              <a:rPr lang="en-US" sz="1400" dirty="0"/>
              <a:t>22. Shukla, A., Harper, M., Pedersen, E., </a:t>
            </a:r>
            <a:r>
              <a:rPr lang="en-US" sz="1400" dirty="0" err="1"/>
              <a:t>Goman</a:t>
            </a:r>
            <a:r>
              <a:rPr lang="en-US" sz="1400" dirty="0"/>
              <a:t>, A., Suen, J. J., Price, C., Applebaum, J., Hoyer, M., Lin, F. R., &amp; Reed, N. S. (2020). Hearing Loss, Loneliness, and Social Isolation: A Systematic Review. Otolaryngology--head and neck surgery : official journal of American Academy of Otolaryngology-Head and Neck Surgery, 162(5), 622–633. https://doi.org/10.1177/0194599820910377</a:t>
            </a:r>
          </a:p>
          <a:p>
            <a:pPr marL="0" indent="0">
              <a:buNone/>
            </a:pPr>
            <a:r>
              <a:rPr lang="en-US" sz="1400" dirty="0"/>
              <a:t>23. Bruce H, Aponte D, St-Onge N, Phillips N, </a:t>
            </a:r>
            <a:r>
              <a:rPr lang="en-US" sz="1400" dirty="0" err="1"/>
              <a:t>Gagné</a:t>
            </a:r>
            <a:r>
              <a:rPr lang="en-US" sz="1400" dirty="0"/>
              <a:t> JP, Li KZH. The Effects of Age and Hearing Loss on Dual-Task Balance and Listening. J </a:t>
            </a:r>
            <a:r>
              <a:rPr lang="en-US" sz="1400" dirty="0" err="1"/>
              <a:t>Gerontol</a:t>
            </a:r>
            <a:r>
              <a:rPr lang="en-US" sz="1400" dirty="0"/>
              <a:t> B Psychol Sci Soc Sci. 2019;74(2):275-283. doi:10.1093/</a:t>
            </a:r>
            <a:r>
              <a:rPr lang="en-US" sz="1400" dirty="0" err="1"/>
              <a:t>geronb</a:t>
            </a:r>
            <a:r>
              <a:rPr lang="en-US" sz="1400" dirty="0"/>
              <a:t>/gbx047</a:t>
            </a:r>
          </a:p>
          <a:p>
            <a:pPr marL="0" indent="0">
              <a:buNone/>
            </a:pPr>
            <a:endParaRPr lang="en-US" sz="1000" dirty="0"/>
          </a:p>
          <a:p>
            <a:pPr marL="0" indent="0">
              <a:buNone/>
            </a:pPr>
            <a:endParaRPr lang="en-US" sz="1200" dirty="0"/>
          </a:p>
        </p:txBody>
      </p:sp>
    </p:spTree>
    <p:extLst>
      <p:ext uri="{BB962C8B-B14F-4D97-AF65-F5344CB8AC3E}">
        <p14:creationId xmlns:p14="http://schemas.microsoft.com/office/powerpoint/2010/main" val="2621346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A9EB204-2D21-5632-AB2D-7581246A6C50}"/>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Image References</a:t>
            </a:r>
          </a:p>
        </p:txBody>
      </p:sp>
      <p:sp>
        <p:nvSpPr>
          <p:cNvPr id="3" name="Content Placeholder 2">
            <a:extLst>
              <a:ext uri="{FF2B5EF4-FFF2-40B4-BE49-F238E27FC236}">
                <a16:creationId xmlns:a16="http://schemas.microsoft.com/office/drawing/2014/main" id="{14762CD4-AA96-31C2-F64C-423E1F3CDBF1}"/>
              </a:ext>
            </a:extLst>
          </p:cNvPr>
          <p:cNvSpPr>
            <a:spLocks noGrp="1"/>
          </p:cNvSpPr>
          <p:nvPr>
            <p:ph idx="1"/>
          </p:nvPr>
        </p:nvSpPr>
        <p:spPr>
          <a:xfrm>
            <a:off x="838200" y="2586789"/>
            <a:ext cx="10515600" cy="3590174"/>
          </a:xfrm>
        </p:spPr>
        <p:txBody>
          <a:bodyPr>
            <a:noAutofit/>
          </a:bodyPr>
          <a:lstStyle/>
          <a:p>
            <a:pPr>
              <a:buFont typeface="Arial" panose="020B0604020202020204" pitchFamily="34" charset="0"/>
              <a:buAutoNum type="arabicPeriod"/>
            </a:pPr>
            <a:r>
              <a:rPr lang="en-US" sz="1200" dirty="0">
                <a:hlinkClick r:id="rId2"/>
              </a:rPr>
              <a:t>https://www.hearingsol.com/help/hearing-loss/mixed/</a:t>
            </a:r>
            <a:r>
              <a:rPr lang="en-US" sz="1200" dirty="0"/>
              <a:t> Accessed April 7, 2024</a:t>
            </a:r>
          </a:p>
          <a:p>
            <a:pPr>
              <a:buFont typeface="Arial" panose="020B0604020202020204" pitchFamily="34" charset="0"/>
              <a:buAutoNum type="arabicPeriod"/>
            </a:pPr>
            <a:r>
              <a:rPr lang="en-US" sz="1000" dirty="0">
                <a:hlinkClick r:id="rId3"/>
              </a:rPr>
              <a:t>Treatment Center for Women &amp; Teen Girls | Timberline Knolls</a:t>
            </a:r>
            <a:r>
              <a:rPr lang="en-US" sz="1200" dirty="0"/>
              <a:t> Accessed April 7, 2024</a:t>
            </a:r>
          </a:p>
          <a:p>
            <a:pPr>
              <a:buFont typeface="Arial" panose="020B0604020202020204" pitchFamily="34" charset="0"/>
              <a:buAutoNum type="arabicPeriod"/>
            </a:pPr>
            <a:r>
              <a:rPr lang="en-US" sz="1200" dirty="0">
                <a:hlinkClick r:id="rId4"/>
              </a:rPr>
              <a:t>https://www.redbubble.com/i/sticker/Fall-Risk-by-lightfixtures/42561673.EJUG5</a:t>
            </a:r>
            <a:r>
              <a:rPr lang="en-US" sz="1200" dirty="0"/>
              <a:t> Accessed April 7, 2024</a:t>
            </a:r>
          </a:p>
          <a:p>
            <a:pPr>
              <a:buAutoNum type="arabicPeriod"/>
            </a:pPr>
            <a:r>
              <a:rPr lang="en-US" sz="1200" dirty="0">
                <a:hlinkClick r:id="rId5"/>
              </a:rPr>
              <a:t>https://www.hear.com/resources/hearing-loss/what-is-audiogram-how-to-read-it/</a:t>
            </a:r>
            <a:r>
              <a:rPr lang="en-US" sz="1200" dirty="0"/>
              <a:t> Accessed April 7, 2024</a:t>
            </a:r>
          </a:p>
          <a:p>
            <a:pPr>
              <a:buAutoNum type="arabicPeriod"/>
            </a:pPr>
            <a:r>
              <a:rPr lang="en-US" sz="1200" dirty="0">
                <a:hlinkClick r:id="rId6"/>
              </a:rPr>
              <a:t>https://image.tigermedical.com/Products/LargeImages/WEL28200.jpg</a:t>
            </a:r>
            <a:r>
              <a:rPr lang="en-US" sz="1200" dirty="0"/>
              <a:t>, Accessed April 7, 2024</a:t>
            </a:r>
          </a:p>
          <a:p>
            <a:pPr>
              <a:buFont typeface="Arial" panose="020B0604020202020204" pitchFamily="34" charset="0"/>
              <a:buAutoNum type="arabicPeriod"/>
            </a:pPr>
            <a:r>
              <a:rPr lang="en-US" sz="1200" dirty="0">
                <a:hlinkClick r:id="rId7"/>
              </a:rPr>
              <a:t>https://www.researchgate.net/figure/Center-of-pressure-COP-vs-reconstructed-center-of-mass-COM-for-different-values-of_fig10_8390359</a:t>
            </a:r>
            <a:r>
              <a:rPr lang="en-US" sz="1200" dirty="0"/>
              <a:t> Accessed April 17, 2024</a:t>
            </a:r>
          </a:p>
          <a:p>
            <a:pPr>
              <a:buAutoNum type="arabicPeriod"/>
            </a:pPr>
            <a:endParaRPr lang="en-US" sz="1200" dirty="0"/>
          </a:p>
        </p:txBody>
      </p:sp>
    </p:spTree>
    <p:extLst>
      <p:ext uri="{BB962C8B-B14F-4D97-AF65-F5344CB8AC3E}">
        <p14:creationId xmlns:p14="http://schemas.microsoft.com/office/powerpoint/2010/main" val="108451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Review of Balance Systems</a:t>
            </a:r>
            <a:r>
              <a:rPr lang="en-US" sz="5400" baseline="30000" dirty="0">
                <a:solidFill>
                  <a:srgbClr val="FFFFFF"/>
                </a:solidFill>
              </a:rPr>
              <a:t>1,2</a:t>
            </a:r>
            <a:endParaRPr lang="en-US" sz="5400" dirty="0">
              <a:solidFill>
                <a:srgbClr val="FFFFFF"/>
              </a:solidFill>
            </a:endParaRPr>
          </a:p>
        </p:txBody>
      </p:sp>
      <p:graphicFrame>
        <p:nvGraphicFramePr>
          <p:cNvPr id="12" name="Content Placeholder 2">
            <a:extLst>
              <a:ext uri="{FF2B5EF4-FFF2-40B4-BE49-F238E27FC236}">
                <a16:creationId xmlns:a16="http://schemas.microsoft.com/office/drawing/2014/main" id="{9A881552-16BF-71C3-2714-7E3BF6CDA7F9}"/>
              </a:ext>
            </a:extLst>
          </p:cNvPr>
          <p:cNvGraphicFramePr>
            <a:graphicFrameLocks noGrp="1"/>
          </p:cNvGraphicFramePr>
          <p:nvPr>
            <p:ph idx="1"/>
            <p:extLst>
              <p:ext uri="{D42A27DB-BD31-4B8C-83A1-F6EECF244321}">
                <p14:modId xmlns:p14="http://schemas.microsoft.com/office/powerpoint/2010/main" val="2138610285"/>
              </p:ext>
            </p:extLst>
          </p:nvPr>
        </p:nvGraphicFramePr>
        <p:xfrm>
          <a:off x="838200" y="2586789"/>
          <a:ext cx="10515600" cy="3590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Eye with solid fill">
            <a:extLst>
              <a:ext uri="{FF2B5EF4-FFF2-40B4-BE49-F238E27FC236}">
                <a16:creationId xmlns:a16="http://schemas.microsoft.com/office/drawing/2014/main" id="{2C2C1ABB-9D82-B388-1313-798BBDACFC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83636" y="3858929"/>
            <a:ext cx="1487556" cy="1487556"/>
          </a:xfrm>
          <a:prstGeom prst="rect">
            <a:avLst/>
          </a:prstGeom>
        </p:spPr>
      </p:pic>
      <p:pic>
        <p:nvPicPr>
          <p:cNvPr id="7" name="Graphic 6" descr="Footprints with solid fill">
            <a:extLst>
              <a:ext uri="{FF2B5EF4-FFF2-40B4-BE49-F238E27FC236}">
                <a16:creationId xmlns:a16="http://schemas.microsoft.com/office/drawing/2014/main" id="{80D5CEBC-47C1-0CB4-4EDB-D537766A34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02203" y="3858929"/>
            <a:ext cx="1187594" cy="1187594"/>
          </a:xfrm>
          <a:prstGeom prst="rect">
            <a:avLst/>
          </a:prstGeom>
        </p:spPr>
      </p:pic>
      <p:pic>
        <p:nvPicPr>
          <p:cNvPr id="2050" name="Picture 2">
            <a:extLst>
              <a:ext uri="{FF2B5EF4-FFF2-40B4-BE49-F238E27FC236}">
                <a16:creationId xmlns:a16="http://schemas.microsoft.com/office/drawing/2014/main" id="{A7A45176-448E-B61D-CCC7-41E2433AD8D3}"/>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48044" r="94227"/>
                    </a14:imgEffect>
                  </a14:imgLayer>
                </a14:imgProps>
              </a:ext>
              <a:ext uri="{28A0092B-C50C-407E-A947-70E740481C1C}">
                <a14:useLocalDpi xmlns:a14="http://schemas.microsoft.com/office/drawing/2010/main" val="0"/>
              </a:ext>
            </a:extLst>
          </a:blip>
          <a:srcRect l="42271"/>
          <a:stretch/>
        </p:blipFill>
        <p:spPr bwMode="auto">
          <a:xfrm>
            <a:off x="9120808" y="3340855"/>
            <a:ext cx="1660483" cy="208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543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630936" y="639520"/>
            <a:ext cx="3429000" cy="1719072"/>
          </a:xfrm>
        </p:spPr>
        <p:txBody>
          <a:bodyPr anchor="b">
            <a:normAutofit/>
          </a:bodyPr>
          <a:lstStyle/>
          <a:p>
            <a:r>
              <a:rPr lang="en-US" sz="4200" dirty="0"/>
              <a:t>Visual Contributions</a:t>
            </a:r>
          </a:p>
        </p:txBody>
      </p:sp>
      <p:sp>
        <p:nvSpPr>
          <p:cNvPr id="20"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103082" y="2807208"/>
            <a:ext cx="4245633" cy="3410712"/>
          </a:xfrm>
        </p:spPr>
        <p:txBody>
          <a:bodyPr anchor="t">
            <a:normAutofit/>
          </a:bodyPr>
          <a:lstStyle/>
          <a:p>
            <a:pPr lvl="1"/>
            <a:r>
              <a:rPr lang="en-US" sz="2800" dirty="0"/>
              <a:t>Utilizes visual input from eyes</a:t>
            </a:r>
          </a:p>
          <a:p>
            <a:pPr lvl="1"/>
            <a:r>
              <a:rPr lang="en-US" sz="2800" dirty="0"/>
              <a:t>Optic flow</a:t>
            </a:r>
            <a:r>
              <a:rPr lang="en-US" sz="2800" baseline="30000" dirty="0"/>
              <a:t>3</a:t>
            </a:r>
            <a:endParaRPr lang="en-US" sz="2800" dirty="0">
              <a:solidFill>
                <a:srgbClr val="FF0000"/>
              </a:solidFill>
            </a:endParaRPr>
          </a:p>
          <a:p>
            <a:pPr lvl="1"/>
            <a:r>
              <a:rPr lang="en-US" sz="2800" dirty="0"/>
              <a:t>Sense of verticality</a:t>
            </a:r>
          </a:p>
          <a:p>
            <a:pPr lvl="1"/>
            <a:r>
              <a:rPr lang="en-US" sz="2800" dirty="0"/>
              <a:t>Input is processed slower compared to other two systems</a:t>
            </a:r>
          </a:p>
          <a:p>
            <a:pPr lvl="1"/>
            <a:endParaRPr lang="en-US" dirty="0"/>
          </a:p>
        </p:txBody>
      </p:sp>
      <p:grpSp>
        <p:nvGrpSpPr>
          <p:cNvPr id="4" name="Group 3">
            <a:extLst>
              <a:ext uri="{FF2B5EF4-FFF2-40B4-BE49-F238E27FC236}">
                <a16:creationId xmlns:a16="http://schemas.microsoft.com/office/drawing/2014/main" id="{3D0B2ED9-94A7-B791-A453-113C0BD5A4D6}"/>
              </a:ext>
            </a:extLst>
          </p:cNvPr>
          <p:cNvGrpSpPr/>
          <p:nvPr/>
        </p:nvGrpSpPr>
        <p:grpSpPr>
          <a:xfrm>
            <a:off x="4251960" y="1085850"/>
            <a:ext cx="2281221" cy="901720"/>
            <a:chOff x="847504" y="0"/>
            <a:chExt cx="7704464" cy="3331920"/>
          </a:xfrm>
          <a:solidFill>
            <a:schemeClr val="accent4">
              <a:lumMod val="75000"/>
            </a:schemeClr>
          </a:solidFill>
        </p:grpSpPr>
        <p:sp>
          <p:nvSpPr>
            <p:cNvPr id="5" name="Rectangle: Rounded Corners 4">
              <a:extLst>
                <a:ext uri="{FF2B5EF4-FFF2-40B4-BE49-F238E27FC236}">
                  <a16:creationId xmlns:a16="http://schemas.microsoft.com/office/drawing/2014/main" id="{7F1AEACB-92DF-1C5C-3C4B-36705E596F2F}"/>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7" name="Rectangle: Rounded Corners 4">
              <a:extLst>
                <a:ext uri="{FF2B5EF4-FFF2-40B4-BE49-F238E27FC236}">
                  <a16:creationId xmlns:a16="http://schemas.microsoft.com/office/drawing/2014/main" id="{4ED040B3-6512-A92E-B7E6-A94A6B84DD87}"/>
                </a:ext>
              </a:extLst>
            </p:cNvPr>
            <p:cNvSpPr txBox="1"/>
            <p:nvPr/>
          </p:nvSpPr>
          <p:spPr>
            <a:xfrm>
              <a:off x="945093" y="97589"/>
              <a:ext cx="7509286" cy="31367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kern="1200" dirty="0"/>
                <a:t>Visual Receptors</a:t>
              </a:r>
              <a:r>
                <a:rPr lang="en-US" sz="3600" kern="1200" dirty="0"/>
                <a:t> </a:t>
              </a:r>
            </a:p>
          </p:txBody>
        </p:sp>
      </p:grpSp>
      <p:pic>
        <p:nvPicPr>
          <p:cNvPr id="8" name="Graphic 7" descr="Eye with solid fill">
            <a:extLst>
              <a:ext uri="{FF2B5EF4-FFF2-40B4-BE49-F238E27FC236}">
                <a16:creationId xmlns:a16="http://schemas.microsoft.com/office/drawing/2014/main" id="{458550D4-BEF7-F1E0-807D-B5F7FAC20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3130" y="414489"/>
            <a:ext cx="918879" cy="918879"/>
          </a:xfrm>
          <a:prstGeom prst="rect">
            <a:avLst/>
          </a:prstGeom>
        </p:spPr>
      </p:pic>
      <p:grpSp>
        <p:nvGrpSpPr>
          <p:cNvPr id="9" name="Group 8">
            <a:extLst>
              <a:ext uri="{FF2B5EF4-FFF2-40B4-BE49-F238E27FC236}">
                <a16:creationId xmlns:a16="http://schemas.microsoft.com/office/drawing/2014/main" id="{9AA66943-5429-1CC4-FE43-030DAE6C92DD}"/>
              </a:ext>
            </a:extLst>
          </p:cNvPr>
          <p:cNvGrpSpPr/>
          <p:nvPr/>
        </p:nvGrpSpPr>
        <p:grpSpPr>
          <a:xfrm>
            <a:off x="7042947" y="1067479"/>
            <a:ext cx="2429378" cy="901720"/>
            <a:chOff x="847504" y="0"/>
            <a:chExt cx="7704464" cy="3331920"/>
          </a:xfrm>
          <a:solidFill>
            <a:schemeClr val="accent4">
              <a:lumMod val="75000"/>
            </a:schemeClr>
          </a:solidFill>
        </p:grpSpPr>
        <p:sp>
          <p:nvSpPr>
            <p:cNvPr id="10" name="Rectangle: Rounded Corners 9">
              <a:extLst>
                <a:ext uri="{FF2B5EF4-FFF2-40B4-BE49-F238E27FC236}">
                  <a16:creationId xmlns:a16="http://schemas.microsoft.com/office/drawing/2014/main" id="{D914FEF0-80A8-658B-C2AB-401D2D774FDC}"/>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11" name="Rectangle: Rounded Corners 4">
              <a:extLst>
                <a:ext uri="{FF2B5EF4-FFF2-40B4-BE49-F238E27FC236}">
                  <a16:creationId xmlns:a16="http://schemas.microsoft.com/office/drawing/2014/main" id="{16F8811F-467F-6995-72F9-FE72917C2FFA}"/>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dirty="0"/>
                <a:t>Somatosensory Receptors</a:t>
              </a:r>
              <a:r>
                <a:rPr lang="en-US" sz="3600" kern="1200" dirty="0"/>
                <a:t> </a:t>
              </a:r>
            </a:p>
          </p:txBody>
        </p:sp>
      </p:grpSp>
      <p:grpSp>
        <p:nvGrpSpPr>
          <p:cNvPr id="12" name="Group 11">
            <a:extLst>
              <a:ext uri="{FF2B5EF4-FFF2-40B4-BE49-F238E27FC236}">
                <a16:creationId xmlns:a16="http://schemas.microsoft.com/office/drawing/2014/main" id="{D18628AA-E64F-2917-9890-9B4F2ADB3B57}"/>
              </a:ext>
            </a:extLst>
          </p:cNvPr>
          <p:cNvGrpSpPr/>
          <p:nvPr/>
        </p:nvGrpSpPr>
        <p:grpSpPr>
          <a:xfrm>
            <a:off x="9967173" y="1075319"/>
            <a:ext cx="2203813" cy="901720"/>
            <a:chOff x="847504" y="0"/>
            <a:chExt cx="7704464" cy="3331920"/>
          </a:xfrm>
          <a:solidFill>
            <a:schemeClr val="accent4">
              <a:lumMod val="75000"/>
            </a:schemeClr>
          </a:solidFill>
        </p:grpSpPr>
        <p:sp>
          <p:nvSpPr>
            <p:cNvPr id="13" name="Rectangle: Rounded Corners 12">
              <a:extLst>
                <a:ext uri="{FF2B5EF4-FFF2-40B4-BE49-F238E27FC236}">
                  <a16:creationId xmlns:a16="http://schemas.microsoft.com/office/drawing/2014/main" id="{961AEAE4-0B8A-2EFD-0CAF-B8265559D7F4}"/>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14" name="Rectangle: Rounded Corners 4">
              <a:extLst>
                <a:ext uri="{FF2B5EF4-FFF2-40B4-BE49-F238E27FC236}">
                  <a16:creationId xmlns:a16="http://schemas.microsoft.com/office/drawing/2014/main" id="{2F55BF91-B700-A670-E62C-710EB504D7C4}"/>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kern="1200" dirty="0"/>
                <a:t>Vestibular Receptors</a:t>
              </a:r>
              <a:r>
                <a:rPr lang="en-US" sz="3600" kern="1200" dirty="0"/>
                <a:t> </a:t>
              </a:r>
            </a:p>
          </p:txBody>
        </p:sp>
      </p:grpSp>
      <p:grpSp>
        <p:nvGrpSpPr>
          <p:cNvPr id="16" name="Group 15">
            <a:extLst>
              <a:ext uri="{FF2B5EF4-FFF2-40B4-BE49-F238E27FC236}">
                <a16:creationId xmlns:a16="http://schemas.microsoft.com/office/drawing/2014/main" id="{361CFE44-7A1E-C0DA-2A8C-942471688380}"/>
              </a:ext>
            </a:extLst>
          </p:cNvPr>
          <p:cNvGrpSpPr/>
          <p:nvPr/>
        </p:nvGrpSpPr>
        <p:grpSpPr>
          <a:xfrm>
            <a:off x="5553972" y="2710925"/>
            <a:ext cx="2429378" cy="901720"/>
            <a:chOff x="847504" y="0"/>
            <a:chExt cx="7704464" cy="3331920"/>
          </a:xfrm>
          <a:solidFill>
            <a:schemeClr val="accent2">
              <a:lumMod val="75000"/>
            </a:schemeClr>
          </a:solidFill>
        </p:grpSpPr>
        <p:sp>
          <p:nvSpPr>
            <p:cNvPr id="17" name="Rectangle: Rounded Corners 16">
              <a:extLst>
                <a:ext uri="{FF2B5EF4-FFF2-40B4-BE49-F238E27FC236}">
                  <a16:creationId xmlns:a16="http://schemas.microsoft.com/office/drawing/2014/main" id="{55C33F69-03E3-C28F-C5EC-18681D487BC0}"/>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18" name="Rectangle: Rounded Corners 4">
              <a:extLst>
                <a:ext uri="{FF2B5EF4-FFF2-40B4-BE49-F238E27FC236}">
                  <a16:creationId xmlns:a16="http://schemas.microsoft.com/office/drawing/2014/main" id="{3E3F5E13-C16B-EB48-3474-0183DD3B44D2}"/>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kern="1200" dirty="0"/>
                <a:t>Cerebellum</a:t>
              </a:r>
              <a:r>
                <a:rPr lang="en-US" sz="3600" kern="1200" dirty="0"/>
                <a:t> </a:t>
              </a:r>
            </a:p>
          </p:txBody>
        </p:sp>
      </p:grpSp>
      <p:grpSp>
        <p:nvGrpSpPr>
          <p:cNvPr id="21" name="Group 20">
            <a:extLst>
              <a:ext uri="{FF2B5EF4-FFF2-40B4-BE49-F238E27FC236}">
                <a16:creationId xmlns:a16="http://schemas.microsoft.com/office/drawing/2014/main" id="{AABA5E3D-8C0C-499E-ACB1-123E123114F6}"/>
              </a:ext>
            </a:extLst>
          </p:cNvPr>
          <p:cNvGrpSpPr/>
          <p:nvPr/>
        </p:nvGrpSpPr>
        <p:grpSpPr>
          <a:xfrm>
            <a:off x="8758933" y="2735058"/>
            <a:ext cx="2429378" cy="901720"/>
            <a:chOff x="847504" y="0"/>
            <a:chExt cx="7704464" cy="3331920"/>
          </a:xfrm>
          <a:solidFill>
            <a:schemeClr val="accent2">
              <a:lumMod val="75000"/>
            </a:schemeClr>
          </a:solidFill>
        </p:grpSpPr>
        <p:sp>
          <p:nvSpPr>
            <p:cNvPr id="22" name="Rectangle: Rounded Corners 21">
              <a:extLst>
                <a:ext uri="{FF2B5EF4-FFF2-40B4-BE49-F238E27FC236}">
                  <a16:creationId xmlns:a16="http://schemas.microsoft.com/office/drawing/2014/main" id="{6C5E3E1C-427E-E69D-0258-D6A7238EFC25}"/>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23" name="Rectangle: Rounded Corners 4">
              <a:extLst>
                <a:ext uri="{FF2B5EF4-FFF2-40B4-BE49-F238E27FC236}">
                  <a16:creationId xmlns:a16="http://schemas.microsoft.com/office/drawing/2014/main" id="{9A680587-221B-E2FD-81B6-8577B5B298C6}"/>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kern="1200" dirty="0"/>
                <a:t>Vestibular Nuclei</a:t>
              </a:r>
              <a:r>
                <a:rPr lang="en-US" sz="3600" kern="1200" dirty="0"/>
                <a:t> </a:t>
              </a:r>
            </a:p>
          </p:txBody>
        </p:sp>
      </p:grpSp>
      <p:grpSp>
        <p:nvGrpSpPr>
          <p:cNvPr id="24" name="Group 23">
            <a:extLst>
              <a:ext uri="{FF2B5EF4-FFF2-40B4-BE49-F238E27FC236}">
                <a16:creationId xmlns:a16="http://schemas.microsoft.com/office/drawing/2014/main" id="{2F47145F-60CB-2A20-E4B9-97B731134521}"/>
              </a:ext>
            </a:extLst>
          </p:cNvPr>
          <p:cNvGrpSpPr/>
          <p:nvPr/>
        </p:nvGrpSpPr>
        <p:grpSpPr>
          <a:xfrm>
            <a:off x="8789705" y="4344170"/>
            <a:ext cx="2429378" cy="1412100"/>
            <a:chOff x="847504" y="0"/>
            <a:chExt cx="7704464" cy="3331920"/>
          </a:xfrm>
          <a:solidFill>
            <a:schemeClr val="accent1">
              <a:lumMod val="60000"/>
              <a:lumOff val="40000"/>
            </a:schemeClr>
          </a:solidFill>
        </p:grpSpPr>
        <p:sp>
          <p:nvSpPr>
            <p:cNvPr id="25" name="Rectangle: Rounded Corners 24">
              <a:extLst>
                <a:ext uri="{FF2B5EF4-FFF2-40B4-BE49-F238E27FC236}">
                  <a16:creationId xmlns:a16="http://schemas.microsoft.com/office/drawing/2014/main" id="{CA73FB96-22D0-4BA5-EBB0-83E26A962E64}"/>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26" name="Rectangle: Rounded Corners 4">
              <a:extLst>
                <a:ext uri="{FF2B5EF4-FFF2-40B4-BE49-F238E27FC236}">
                  <a16:creationId xmlns:a16="http://schemas.microsoft.com/office/drawing/2014/main" id="{D2B80794-59CB-4631-3F28-D036BDBD7163}"/>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sz="2400" dirty="0"/>
                <a:t>Integration</a:t>
              </a:r>
            </a:p>
            <a:p>
              <a:pPr marL="342900" lvl="0" indent="-342900" defTabSz="889000">
                <a:lnSpc>
                  <a:spcPct val="50000"/>
                </a:lnSpc>
                <a:spcBef>
                  <a:spcPct val="0"/>
                </a:spcBef>
                <a:spcAft>
                  <a:spcPct val="35000"/>
                </a:spcAft>
                <a:buFont typeface="Arial" panose="020B0604020202020204" pitchFamily="34" charset="0"/>
                <a:buChar char="•"/>
              </a:pPr>
              <a:r>
                <a:rPr lang="en-US" sz="2000" kern="1200" dirty="0"/>
                <a:t>Perception</a:t>
              </a:r>
              <a:endParaRPr lang="en-US" sz="2000" dirty="0"/>
            </a:p>
            <a:p>
              <a:pPr marL="342900" lvl="0" indent="-342900" defTabSz="889000">
                <a:lnSpc>
                  <a:spcPct val="50000"/>
                </a:lnSpc>
                <a:spcBef>
                  <a:spcPct val="0"/>
                </a:spcBef>
                <a:spcAft>
                  <a:spcPct val="35000"/>
                </a:spcAft>
                <a:buFont typeface="Arial" panose="020B0604020202020204" pitchFamily="34" charset="0"/>
                <a:buChar char="•"/>
              </a:pPr>
              <a:r>
                <a:rPr lang="en-US" sz="2000" dirty="0"/>
                <a:t>Action</a:t>
              </a:r>
              <a:r>
                <a:rPr lang="en-US" sz="3200" kern="1200" dirty="0"/>
                <a:t> </a:t>
              </a:r>
            </a:p>
          </p:txBody>
        </p:sp>
      </p:grpSp>
      <p:cxnSp>
        <p:nvCxnSpPr>
          <p:cNvPr id="32" name="Connector: Elbow 31">
            <a:extLst>
              <a:ext uri="{FF2B5EF4-FFF2-40B4-BE49-F238E27FC236}">
                <a16:creationId xmlns:a16="http://schemas.microsoft.com/office/drawing/2014/main" id="{56054B66-F02D-0F62-4879-7F18D36FD4A1}"/>
              </a:ext>
            </a:extLst>
          </p:cNvPr>
          <p:cNvCxnSpPr>
            <a:cxnSpLocks/>
          </p:cNvCxnSpPr>
          <p:nvPr/>
        </p:nvCxnSpPr>
        <p:spPr>
          <a:xfrm>
            <a:off x="6533181" y="2019999"/>
            <a:ext cx="2724478" cy="60579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8" name="Connector: Elbow 31">
            <a:extLst>
              <a:ext uri="{FF2B5EF4-FFF2-40B4-BE49-F238E27FC236}">
                <a16:creationId xmlns:a16="http://schemas.microsoft.com/office/drawing/2014/main" id="{929144C1-3CC9-8033-D4B3-3F1BC73859CE}"/>
              </a:ext>
            </a:extLst>
          </p:cNvPr>
          <p:cNvCxnSpPr>
            <a:cxnSpLocks/>
          </p:cNvCxnSpPr>
          <p:nvPr/>
        </p:nvCxnSpPr>
        <p:spPr>
          <a:xfrm>
            <a:off x="5994818" y="2040084"/>
            <a:ext cx="523206" cy="63701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0" name="Connector: Elbow 31">
            <a:extLst>
              <a:ext uri="{FF2B5EF4-FFF2-40B4-BE49-F238E27FC236}">
                <a16:creationId xmlns:a16="http://schemas.microsoft.com/office/drawing/2014/main" id="{3782357B-41BB-A5F9-1417-28CED11A6FF4}"/>
              </a:ext>
            </a:extLst>
          </p:cNvPr>
          <p:cNvCxnSpPr>
            <a:cxnSpLocks/>
          </p:cNvCxnSpPr>
          <p:nvPr/>
        </p:nvCxnSpPr>
        <p:spPr>
          <a:xfrm>
            <a:off x="8074234" y="3024625"/>
            <a:ext cx="63136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3" name="Connector: Elbow 31">
            <a:extLst>
              <a:ext uri="{FF2B5EF4-FFF2-40B4-BE49-F238E27FC236}">
                <a16:creationId xmlns:a16="http://schemas.microsoft.com/office/drawing/2014/main" id="{662E7C7C-F10B-2273-30CB-1ED57ED2D9C2}"/>
              </a:ext>
            </a:extLst>
          </p:cNvPr>
          <p:cNvCxnSpPr>
            <a:cxnSpLocks/>
          </p:cNvCxnSpPr>
          <p:nvPr/>
        </p:nvCxnSpPr>
        <p:spPr>
          <a:xfrm flipH="1">
            <a:off x="8044048" y="3394195"/>
            <a:ext cx="62018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5" name="Connector: Elbow 31">
            <a:extLst>
              <a:ext uri="{FF2B5EF4-FFF2-40B4-BE49-F238E27FC236}">
                <a16:creationId xmlns:a16="http://schemas.microsoft.com/office/drawing/2014/main" id="{9970EC2C-3AAD-E103-0DB2-E010A378E5C0}"/>
              </a:ext>
            </a:extLst>
          </p:cNvPr>
          <p:cNvCxnSpPr>
            <a:cxnSpLocks/>
          </p:cNvCxnSpPr>
          <p:nvPr/>
        </p:nvCxnSpPr>
        <p:spPr>
          <a:xfrm>
            <a:off x="10004394" y="3783845"/>
            <a:ext cx="0" cy="5603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851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630936" y="639520"/>
            <a:ext cx="3429000" cy="1719072"/>
          </a:xfrm>
        </p:spPr>
        <p:txBody>
          <a:bodyPr anchor="b">
            <a:normAutofit fontScale="90000"/>
          </a:bodyPr>
          <a:lstStyle/>
          <a:p>
            <a:r>
              <a:rPr lang="en-US" sz="4200" dirty="0"/>
              <a:t>Somatosensory Contributions</a:t>
            </a:r>
          </a:p>
        </p:txBody>
      </p:sp>
      <p:sp>
        <p:nvSpPr>
          <p:cNvPr id="20"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103082" y="2807208"/>
            <a:ext cx="4508741" cy="3410712"/>
          </a:xfrm>
        </p:spPr>
        <p:txBody>
          <a:bodyPr anchor="t">
            <a:normAutofit/>
          </a:bodyPr>
          <a:lstStyle/>
          <a:p>
            <a:pPr lvl="1"/>
            <a:r>
              <a:rPr lang="en-US" sz="2800" dirty="0"/>
              <a:t>Utilizes proprioceptive input from the musculoskeletal system</a:t>
            </a:r>
          </a:p>
          <a:p>
            <a:pPr lvl="2"/>
            <a:r>
              <a:rPr lang="en-US" sz="2400" dirty="0"/>
              <a:t>Muscle spindles</a:t>
            </a:r>
          </a:p>
          <a:p>
            <a:pPr lvl="2"/>
            <a:r>
              <a:rPr lang="en-US" sz="2400" dirty="0"/>
              <a:t>Golgi tendon organs</a:t>
            </a:r>
          </a:p>
          <a:p>
            <a:pPr lvl="2"/>
            <a:r>
              <a:rPr lang="en-US" sz="2400" dirty="0"/>
              <a:t>Touch receptors</a:t>
            </a:r>
          </a:p>
          <a:p>
            <a:pPr lvl="1"/>
            <a:r>
              <a:rPr lang="en-US" sz="2800" dirty="0"/>
              <a:t>Kinesthetic awareness</a:t>
            </a:r>
          </a:p>
        </p:txBody>
      </p:sp>
      <p:grpSp>
        <p:nvGrpSpPr>
          <p:cNvPr id="4" name="Group 3">
            <a:extLst>
              <a:ext uri="{FF2B5EF4-FFF2-40B4-BE49-F238E27FC236}">
                <a16:creationId xmlns:a16="http://schemas.microsoft.com/office/drawing/2014/main" id="{3D0B2ED9-94A7-B791-A453-113C0BD5A4D6}"/>
              </a:ext>
            </a:extLst>
          </p:cNvPr>
          <p:cNvGrpSpPr/>
          <p:nvPr/>
        </p:nvGrpSpPr>
        <p:grpSpPr>
          <a:xfrm>
            <a:off x="4251960" y="1085850"/>
            <a:ext cx="2281221" cy="901720"/>
            <a:chOff x="847504" y="0"/>
            <a:chExt cx="7704464" cy="3331920"/>
          </a:xfrm>
          <a:solidFill>
            <a:schemeClr val="accent4">
              <a:lumMod val="75000"/>
            </a:schemeClr>
          </a:solidFill>
        </p:grpSpPr>
        <p:sp>
          <p:nvSpPr>
            <p:cNvPr id="5" name="Rectangle: Rounded Corners 4">
              <a:extLst>
                <a:ext uri="{FF2B5EF4-FFF2-40B4-BE49-F238E27FC236}">
                  <a16:creationId xmlns:a16="http://schemas.microsoft.com/office/drawing/2014/main" id="{7F1AEACB-92DF-1C5C-3C4B-36705E596F2F}"/>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7" name="Rectangle: Rounded Corners 4">
              <a:extLst>
                <a:ext uri="{FF2B5EF4-FFF2-40B4-BE49-F238E27FC236}">
                  <a16:creationId xmlns:a16="http://schemas.microsoft.com/office/drawing/2014/main" id="{4ED040B3-6512-A92E-B7E6-A94A6B84DD87}"/>
                </a:ext>
              </a:extLst>
            </p:cNvPr>
            <p:cNvSpPr txBox="1"/>
            <p:nvPr/>
          </p:nvSpPr>
          <p:spPr>
            <a:xfrm>
              <a:off x="945093" y="97589"/>
              <a:ext cx="7509286" cy="31367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kern="1200" dirty="0"/>
                <a:t>Visual Receptors</a:t>
              </a:r>
              <a:r>
                <a:rPr lang="en-US" sz="3600" kern="1200" dirty="0"/>
                <a:t> </a:t>
              </a:r>
            </a:p>
          </p:txBody>
        </p:sp>
      </p:grpSp>
      <p:grpSp>
        <p:nvGrpSpPr>
          <p:cNvPr id="9" name="Group 8">
            <a:extLst>
              <a:ext uri="{FF2B5EF4-FFF2-40B4-BE49-F238E27FC236}">
                <a16:creationId xmlns:a16="http://schemas.microsoft.com/office/drawing/2014/main" id="{9AA66943-5429-1CC4-FE43-030DAE6C92DD}"/>
              </a:ext>
            </a:extLst>
          </p:cNvPr>
          <p:cNvGrpSpPr/>
          <p:nvPr/>
        </p:nvGrpSpPr>
        <p:grpSpPr>
          <a:xfrm>
            <a:off x="7042947" y="1067479"/>
            <a:ext cx="2429378" cy="901720"/>
            <a:chOff x="847504" y="0"/>
            <a:chExt cx="7704464" cy="3331920"/>
          </a:xfrm>
          <a:solidFill>
            <a:schemeClr val="accent4">
              <a:lumMod val="75000"/>
            </a:schemeClr>
          </a:solidFill>
        </p:grpSpPr>
        <p:sp>
          <p:nvSpPr>
            <p:cNvPr id="10" name="Rectangle: Rounded Corners 9">
              <a:extLst>
                <a:ext uri="{FF2B5EF4-FFF2-40B4-BE49-F238E27FC236}">
                  <a16:creationId xmlns:a16="http://schemas.microsoft.com/office/drawing/2014/main" id="{D914FEF0-80A8-658B-C2AB-401D2D774FDC}"/>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11" name="Rectangle: Rounded Corners 4">
              <a:extLst>
                <a:ext uri="{FF2B5EF4-FFF2-40B4-BE49-F238E27FC236}">
                  <a16:creationId xmlns:a16="http://schemas.microsoft.com/office/drawing/2014/main" id="{16F8811F-467F-6995-72F9-FE72917C2FFA}"/>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dirty="0"/>
                <a:t>Somatosensory Receptors</a:t>
              </a:r>
              <a:r>
                <a:rPr lang="en-US" sz="3600" kern="1200" dirty="0"/>
                <a:t> </a:t>
              </a:r>
            </a:p>
          </p:txBody>
        </p:sp>
      </p:grpSp>
      <p:grpSp>
        <p:nvGrpSpPr>
          <p:cNvPr id="12" name="Group 11">
            <a:extLst>
              <a:ext uri="{FF2B5EF4-FFF2-40B4-BE49-F238E27FC236}">
                <a16:creationId xmlns:a16="http://schemas.microsoft.com/office/drawing/2014/main" id="{D18628AA-E64F-2917-9890-9B4F2ADB3B57}"/>
              </a:ext>
            </a:extLst>
          </p:cNvPr>
          <p:cNvGrpSpPr/>
          <p:nvPr/>
        </p:nvGrpSpPr>
        <p:grpSpPr>
          <a:xfrm>
            <a:off x="9967173" y="1075319"/>
            <a:ext cx="2203813" cy="901720"/>
            <a:chOff x="847504" y="0"/>
            <a:chExt cx="7704464" cy="3331920"/>
          </a:xfrm>
          <a:solidFill>
            <a:schemeClr val="accent4">
              <a:lumMod val="75000"/>
            </a:schemeClr>
          </a:solidFill>
        </p:grpSpPr>
        <p:sp>
          <p:nvSpPr>
            <p:cNvPr id="13" name="Rectangle: Rounded Corners 12">
              <a:extLst>
                <a:ext uri="{FF2B5EF4-FFF2-40B4-BE49-F238E27FC236}">
                  <a16:creationId xmlns:a16="http://schemas.microsoft.com/office/drawing/2014/main" id="{961AEAE4-0B8A-2EFD-0CAF-B8265559D7F4}"/>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14" name="Rectangle: Rounded Corners 4">
              <a:extLst>
                <a:ext uri="{FF2B5EF4-FFF2-40B4-BE49-F238E27FC236}">
                  <a16:creationId xmlns:a16="http://schemas.microsoft.com/office/drawing/2014/main" id="{2F55BF91-B700-A670-E62C-710EB504D7C4}"/>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kern="1200" dirty="0"/>
                <a:t>Vestibular Receptors</a:t>
              </a:r>
              <a:r>
                <a:rPr lang="en-US" sz="3600" kern="1200" dirty="0"/>
                <a:t> </a:t>
              </a:r>
            </a:p>
          </p:txBody>
        </p:sp>
      </p:grpSp>
      <p:pic>
        <p:nvPicPr>
          <p:cNvPr id="15" name="Graphic 14" descr="Footprints with solid fill">
            <a:extLst>
              <a:ext uri="{FF2B5EF4-FFF2-40B4-BE49-F238E27FC236}">
                <a16:creationId xmlns:a16="http://schemas.microsoft.com/office/drawing/2014/main" id="{2012B599-329A-EF03-7FFE-946BD02BBB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30595" y="220667"/>
            <a:ext cx="974999" cy="974999"/>
          </a:xfrm>
          <a:prstGeom prst="rect">
            <a:avLst/>
          </a:prstGeom>
        </p:spPr>
      </p:pic>
      <p:grpSp>
        <p:nvGrpSpPr>
          <p:cNvPr id="16" name="Group 15">
            <a:extLst>
              <a:ext uri="{FF2B5EF4-FFF2-40B4-BE49-F238E27FC236}">
                <a16:creationId xmlns:a16="http://schemas.microsoft.com/office/drawing/2014/main" id="{361CFE44-7A1E-C0DA-2A8C-942471688380}"/>
              </a:ext>
            </a:extLst>
          </p:cNvPr>
          <p:cNvGrpSpPr/>
          <p:nvPr/>
        </p:nvGrpSpPr>
        <p:grpSpPr>
          <a:xfrm>
            <a:off x="5553972" y="2710925"/>
            <a:ext cx="2429378" cy="901720"/>
            <a:chOff x="847504" y="0"/>
            <a:chExt cx="7704464" cy="3331920"/>
          </a:xfrm>
          <a:solidFill>
            <a:schemeClr val="accent2">
              <a:lumMod val="75000"/>
            </a:schemeClr>
          </a:solidFill>
        </p:grpSpPr>
        <p:sp>
          <p:nvSpPr>
            <p:cNvPr id="17" name="Rectangle: Rounded Corners 16">
              <a:extLst>
                <a:ext uri="{FF2B5EF4-FFF2-40B4-BE49-F238E27FC236}">
                  <a16:creationId xmlns:a16="http://schemas.microsoft.com/office/drawing/2014/main" id="{55C33F69-03E3-C28F-C5EC-18681D487BC0}"/>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18" name="Rectangle: Rounded Corners 4">
              <a:extLst>
                <a:ext uri="{FF2B5EF4-FFF2-40B4-BE49-F238E27FC236}">
                  <a16:creationId xmlns:a16="http://schemas.microsoft.com/office/drawing/2014/main" id="{3E3F5E13-C16B-EB48-3474-0183DD3B44D2}"/>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kern="1200" dirty="0"/>
                <a:t>Cerebellum</a:t>
              </a:r>
              <a:r>
                <a:rPr lang="en-US" sz="3600" kern="1200" dirty="0"/>
                <a:t> </a:t>
              </a:r>
            </a:p>
          </p:txBody>
        </p:sp>
      </p:grpSp>
      <p:grpSp>
        <p:nvGrpSpPr>
          <p:cNvPr id="21" name="Group 20">
            <a:extLst>
              <a:ext uri="{FF2B5EF4-FFF2-40B4-BE49-F238E27FC236}">
                <a16:creationId xmlns:a16="http://schemas.microsoft.com/office/drawing/2014/main" id="{AABA5E3D-8C0C-499E-ACB1-123E123114F6}"/>
              </a:ext>
            </a:extLst>
          </p:cNvPr>
          <p:cNvGrpSpPr/>
          <p:nvPr/>
        </p:nvGrpSpPr>
        <p:grpSpPr>
          <a:xfrm>
            <a:off x="8758933" y="2735058"/>
            <a:ext cx="2429378" cy="901720"/>
            <a:chOff x="847504" y="0"/>
            <a:chExt cx="7704464" cy="3331920"/>
          </a:xfrm>
          <a:solidFill>
            <a:schemeClr val="accent2">
              <a:lumMod val="75000"/>
            </a:schemeClr>
          </a:solidFill>
        </p:grpSpPr>
        <p:sp>
          <p:nvSpPr>
            <p:cNvPr id="22" name="Rectangle: Rounded Corners 21">
              <a:extLst>
                <a:ext uri="{FF2B5EF4-FFF2-40B4-BE49-F238E27FC236}">
                  <a16:creationId xmlns:a16="http://schemas.microsoft.com/office/drawing/2014/main" id="{6C5E3E1C-427E-E69D-0258-D6A7238EFC25}"/>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23" name="Rectangle: Rounded Corners 4">
              <a:extLst>
                <a:ext uri="{FF2B5EF4-FFF2-40B4-BE49-F238E27FC236}">
                  <a16:creationId xmlns:a16="http://schemas.microsoft.com/office/drawing/2014/main" id="{9A680587-221B-E2FD-81B6-8577B5B298C6}"/>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kern="1200" dirty="0"/>
                <a:t>Vestibular Nuclei</a:t>
              </a:r>
              <a:r>
                <a:rPr lang="en-US" sz="3600" kern="1200" dirty="0"/>
                <a:t> </a:t>
              </a:r>
            </a:p>
          </p:txBody>
        </p:sp>
      </p:grpSp>
      <p:grpSp>
        <p:nvGrpSpPr>
          <p:cNvPr id="24" name="Group 23">
            <a:extLst>
              <a:ext uri="{FF2B5EF4-FFF2-40B4-BE49-F238E27FC236}">
                <a16:creationId xmlns:a16="http://schemas.microsoft.com/office/drawing/2014/main" id="{2F47145F-60CB-2A20-E4B9-97B731134521}"/>
              </a:ext>
            </a:extLst>
          </p:cNvPr>
          <p:cNvGrpSpPr/>
          <p:nvPr/>
        </p:nvGrpSpPr>
        <p:grpSpPr>
          <a:xfrm>
            <a:off x="8789705" y="4344170"/>
            <a:ext cx="2429378" cy="1412100"/>
            <a:chOff x="847504" y="0"/>
            <a:chExt cx="7704464" cy="3331920"/>
          </a:xfrm>
          <a:solidFill>
            <a:schemeClr val="accent1">
              <a:lumMod val="60000"/>
              <a:lumOff val="40000"/>
            </a:schemeClr>
          </a:solidFill>
        </p:grpSpPr>
        <p:sp>
          <p:nvSpPr>
            <p:cNvPr id="25" name="Rectangle: Rounded Corners 24">
              <a:extLst>
                <a:ext uri="{FF2B5EF4-FFF2-40B4-BE49-F238E27FC236}">
                  <a16:creationId xmlns:a16="http://schemas.microsoft.com/office/drawing/2014/main" id="{CA73FB96-22D0-4BA5-EBB0-83E26A962E64}"/>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26" name="Rectangle: Rounded Corners 4">
              <a:extLst>
                <a:ext uri="{FF2B5EF4-FFF2-40B4-BE49-F238E27FC236}">
                  <a16:creationId xmlns:a16="http://schemas.microsoft.com/office/drawing/2014/main" id="{D2B80794-59CB-4631-3F28-D036BDBD7163}"/>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sz="2400" dirty="0"/>
                <a:t>Integration</a:t>
              </a:r>
            </a:p>
            <a:p>
              <a:pPr marL="342900" lvl="0" indent="-342900" defTabSz="889000">
                <a:lnSpc>
                  <a:spcPct val="50000"/>
                </a:lnSpc>
                <a:spcBef>
                  <a:spcPct val="0"/>
                </a:spcBef>
                <a:spcAft>
                  <a:spcPct val="35000"/>
                </a:spcAft>
                <a:buFont typeface="Arial" panose="020B0604020202020204" pitchFamily="34" charset="0"/>
                <a:buChar char="•"/>
              </a:pPr>
              <a:r>
                <a:rPr lang="en-US" sz="2000" kern="1200" dirty="0"/>
                <a:t>Perception</a:t>
              </a:r>
              <a:endParaRPr lang="en-US" sz="2000" dirty="0"/>
            </a:p>
            <a:p>
              <a:pPr marL="342900" lvl="0" indent="-342900" defTabSz="889000">
                <a:lnSpc>
                  <a:spcPct val="50000"/>
                </a:lnSpc>
                <a:spcBef>
                  <a:spcPct val="0"/>
                </a:spcBef>
                <a:spcAft>
                  <a:spcPct val="35000"/>
                </a:spcAft>
                <a:buFont typeface="Arial" panose="020B0604020202020204" pitchFamily="34" charset="0"/>
                <a:buChar char="•"/>
              </a:pPr>
              <a:r>
                <a:rPr lang="en-US" sz="2000" dirty="0"/>
                <a:t>Action</a:t>
              </a:r>
              <a:r>
                <a:rPr lang="en-US" sz="3200" kern="1200" dirty="0"/>
                <a:t> </a:t>
              </a:r>
            </a:p>
          </p:txBody>
        </p:sp>
      </p:grpSp>
      <p:cxnSp>
        <p:nvCxnSpPr>
          <p:cNvPr id="32" name="Connector: Elbow 31">
            <a:extLst>
              <a:ext uri="{FF2B5EF4-FFF2-40B4-BE49-F238E27FC236}">
                <a16:creationId xmlns:a16="http://schemas.microsoft.com/office/drawing/2014/main" id="{56054B66-F02D-0F62-4879-7F18D36FD4A1}"/>
              </a:ext>
            </a:extLst>
          </p:cNvPr>
          <p:cNvCxnSpPr>
            <a:cxnSpLocks/>
          </p:cNvCxnSpPr>
          <p:nvPr/>
        </p:nvCxnSpPr>
        <p:spPr>
          <a:xfrm>
            <a:off x="8664234" y="2040084"/>
            <a:ext cx="593425" cy="5857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8" name="Connector: Elbow 31">
            <a:extLst>
              <a:ext uri="{FF2B5EF4-FFF2-40B4-BE49-F238E27FC236}">
                <a16:creationId xmlns:a16="http://schemas.microsoft.com/office/drawing/2014/main" id="{929144C1-3CC9-8033-D4B3-3F1BC73859CE}"/>
              </a:ext>
            </a:extLst>
          </p:cNvPr>
          <p:cNvCxnSpPr>
            <a:cxnSpLocks/>
          </p:cNvCxnSpPr>
          <p:nvPr/>
        </p:nvCxnSpPr>
        <p:spPr>
          <a:xfrm flipH="1">
            <a:off x="7291867" y="2040084"/>
            <a:ext cx="572498" cy="63701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0" name="Connector: Elbow 31">
            <a:extLst>
              <a:ext uri="{FF2B5EF4-FFF2-40B4-BE49-F238E27FC236}">
                <a16:creationId xmlns:a16="http://schemas.microsoft.com/office/drawing/2014/main" id="{3782357B-41BB-A5F9-1417-28CED11A6FF4}"/>
              </a:ext>
            </a:extLst>
          </p:cNvPr>
          <p:cNvCxnSpPr>
            <a:cxnSpLocks/>
          </p:cNvCxnSpPr>
          <p:nvPr/>
        </p:nvCxnSpPr>
        <p:spPr>
          <a:xfrm>
            <a:off x="8074234" y="3024625"/>
            <a:ext cx="63136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3" name="Connector: Elbow 31">
            <a:extLst>
              <a:ext uri="{FF2B5EF4-FFF2-40B4-BE49-F238E27FC236}">
                <a16:creationId xmlns:a16="http://schemas.microsoft.com/office/drawing/2014/main" id="{662E7C7C-F10B-2273-30CB-1ED57ED2D9C2}"/>
              </a:ext>
            </a:extLst>
          </p:cNvPr>
          <p:cNvCxnSpPr>
            <a:cxnSpLocks/>
          </p:cNvCxnSpPr>
          <p:nvPr/>
        </p:nvCxnSpPr>
        <p:spPr>
          <a:xfrm flipH="1">
            <a:off x="8044048" y="3394195"/>
            <a:ext cx="62018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5" name="Connector: Elbow 31">
            <a:extLst>
              <a:ext uri="{FF2B5EF4-FFF2-40B4-BE49-F238E27FC236}">
                <a16:creationId xmlns:a16="http://schemas.microsoft.com/office/drawing/2014/main" id="{9970EC2C-3AAD-E103-0DB2-E010A378E5C0}"/>
              </a:ext>
            </a:extLst>
          </p:cNvPr>
          <p:cNvCxnSpPr>
            <a:cxnSpLocks/>
          </p:cNvCxnSpPr>
          <p:nvPr/>
        </p:nvCxnSpPr>
        <p:spPr>
          <a:xfrm>
            <a:off x="10004394" y="3783845"/>
            <a:ext cx="0" cy="5603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41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630936" y="639520"/>
            <a:ext cx="3429000" cy="1719072"/>
          </a:xfrm>
        </p:spPr>
        <p:txBody>
          <a:bodyPr anchor="b">
            <a:normAutofit/>
          </a:bodyPr>
          <a:lstStyle/>
          <a:p>
            <a:r>
              <a:rPr lang="en-US" sz="4200" dirty="0"/>
              <a:t>Vestibular Contributions</a:t>
            </a:r>
          </a:p>
        </p:txBody>
      </p:sp>
      <p:sp>
        <p:nvSpPr>
          <p:cNvPr id="20"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103082" y="2807208"/>
            <a:ext cx="4245633" cy="3410712"/>
          </a:xfrm>
        </p:spPr>
        <p:txBody>
          <a:bodyPr anchor="t">
            <a:normAutofit/>
          </a:bodyPr>
          <a:lstStyle/>
          <a:p>
            <a:pPr lvl="1"/>
            <a:r>
              <a:rPr lang="en-US" sz="2800" dirty="0"/>
              <a:t>Utilizes input from the semicircular canals, utricle, and saccule</a:t>
            </a:r>
          </a:p>
          <a:p>
            <a:pPr lvl="1"/>
            <a:r>
              <a:rPr lang="en-US" sz="2800" dirty="0"/>
              <a:t>Sense of verticality</a:t>
            </a:r>
          </a:p>
          <a:p>
            <a:pPr lvl="1"/>
            <a:r>
              <a:rPr lang="en-US" sz="2800" dirty="0"/>
              <a:t>Head position and kinematic awareness</a:t>
            </a:r>
          </a:p>
        </p:txBody>
      </p:sp>
      <p:grpSp>
        <p:nvGrpSpPr>
          <p:cNvPr id="4" name="Group 3">
            <a:extLst>
              <a:ext uri="{FF2B5EF4-FFF2-40B4-BE49-F238E27FC236}">
                <a16:creationId xmlns:a16="http://schemas.microsoft.com/office/drawing/2014/main" id="{3D0B2ED9-94A7-B791-A453-113C0BD5A4D6}"/>
              </a:ext>
            </a:extLst>
          </p:cNvPr>
          <p:cNvGrpSpPr/>
          <p:nvPr/>
        </p:nvGrpSpPr>
        <p:grpSpPr>
          <a:xfrm>
            <a:off x="4251960" y="1085850"/>
            <a:ext cx="2281221" cy="901720"/>
            <a:chOff x="847504" y="0"/>
            <a:chExt cx="7704464" cy="3331920"/>
          </a:xfrm>
          <a:solidFill>
            <a:schemeClr val="accent4">
              <a:lumMod val="75000"/>
            </a:schemeClr>
          </a:solidFill>
        </p:grpSpPr>
        <p:sp>
          <p:nvSpPr>
            <p:cNvPr id="5" name="Rectangle: Rounded Corners 4">
              <a:extLst>
                <a:ext uri="{FF2B5EF4-FFF2-40B4-BE49-F238E27FC236}">
                  <a16:creationId xmlns:a16="http://schemas.microsoft.com/office/drawing/2014/main" id="{7F1AEACB-92DF-1C5C-3C4B-36705E596F2F}"/>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7" name="Rectangle: Rounded Corners 4">
              <a:extLst>
                <a:ext uri="{FF2B5EF4-FFF2-40B4-BE49-F238E27FC236}">
                  <a16:creationId xmlns:a16="http://schemas.microsoft.com/office/drawing/2014/main" id="{4ED040B3-6512-A92E-B7E6-A94A6B84DD87}"/>
                </a:ext>
              </a:extLst>
            </p:cNvPr>
            <p:cNvSpPr txBox="1"/>
            <p:nvPr/>
          </p:nvSpPr>
          <p:spPr>
            <a:xfrm>
              <a:off x="945093" y="97589"/>
              <a:ext cx="7509286" cy="313674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kern="1200" dirty="0"/>
                <a:t>Visual Receptors</a:t>
              </a:r>
              <a:r>
                <a:rPr lang="en-US" sz="3600" kern="1200" dirty="0"/>
                <a:t> </a:t>
              </a:r>
            </a:p>
          </p:txBody>
        </p:sp>
      </p:grpSp>
      <p:grpSp>
        <p:nvGrpSpPr>
          <p:cNvPr id="9" name="Group 8">
            <a:extLst>
              <a:ext uri="{FF2B5EF4-FFF2-40B4-BE49-F238E27FC236}">
                <a16:creationId xmlns:a16="http://schemas.microsoft.com/office/drawing/2014/main" id="{9AA66943-5429-1CC4-FE43-030DAE6C92DD}"/>
              </a:ext>
            </a:extLst>
          </p:cNvPr>
          <p:cNvGrpSpPr/>
          <p:nvPr/>
        </p:nvGrpSpPr>
        <p:grpSpPr>
          <a:xfrm>
            <a:off x="7042947" y="1067479"/>
            <a:ext cx="2429378" cy="901720"/>
            <a:chOff x="847504" y="0"/>
            <a:chExt cx="7704464" cy="3331920"/>
          </a:xfrm>
          <a:solidFill>
            <a:schemeClr val="accent4">
              <a:lumMod val="75000"/>
            </a:schemeClr>
          </a:solidFill>
        </p:grpSpPr>
        <p:sp>
          <p:nvSpPr>
            <p:cNvPr id="10" name="Rectangle: Rounded Corners 9">
              <a:extLst>
                <a:ext uri="{FF2B5EF4-FFF2-40B4-BE49-F238E27FC236}">
                  <a16:creationId xmlns:a16="http://schemas.microsoft.com/office/drawing/2014/main" id="{D914FEF0-80A8-658B-C2AB-401D2D774FDC}"/>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11" name="Rectangle: Rounded Corners 4">
              <a:extLst>
                <a:ext uri="{FF2B5EF4-FFF2-40B4-BE49-F238E27FC236}">
                  <a16:creationId xmlns:a16="http://schemas.microsoft.com/office/drawing/2014/main" id="{16F8811F-467F-6995-72F9-FE72917C2FFA}"/>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dirty="0"/>
                <a:t>Somatosensory Receptors</a:t>
              </a:r>
              <a:r>
                <a:rPr lang="en-US" sz="3600" kern="1200" dirty="0"/>
                <a:t> </a:t>
              </a:r>
            </a:p>
          </p:txBody>
        </p:sp>
      </p:grpSp>
      <p:grpSp>
        <p:nvGrpSpPr>
          <p:cNvPr id="12" name="Group 11">
            <a:extLst>
              <a:ext uri="{FF2B5EF4-FFF2-40B4-BE49-F238E27FC236}">
                <a16:creationId xmlns:a16="http://schemas.microsoft.com/office/drawing/2014/main" id="{D18628AA-E64F-2917-9890-9B4F2ADB3B57}"/>
              </a:ext>
            </a:extLst>
          </p:cNvPr>
          <p:cNvGrpSpPr/>
          <p:nvPr/>
        </p:nvGrpSpPr>
        <p:grpSpPr>
          <a:xfrm>
            <a:off x="9967173" y="1075319"/>
            <a:ext cx="2203813" cy="901720"/>
            <a:chOff x="847504" y="0"/>
            <a:chExt cx="7704464" cy="3331920"/>
          </a:xfrm>
          <a:solidFill>
            <a:schemeClr val="accent4">
              <a:lumMod val="75000"/>
            </a:schemeClr>
          </a:solidFill>
        </p:grpSpPr>
        <p:sp>
          <p:nvSpPr>
            <p:cNvPr id="13" name="Rectangle: Rounded Corners 12">
              <a:extLst>
                <a:ext uri="{FF2B5EF4-FFF2-40B4-BE49-F238E27FC236}">
                  <a16:creationId xmlns:a16="http://schemas.microsoft.com/office/drawing/2014/main" id="{961AEAE4-0B8A-2EFD-0CAF-B8265559D7F4}"/>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14" name="Rectangle: Rounded Corners 4">
              <a:extLst>
                <a:ext uri="{FF2B5EF4-FFF2-40B4-BE49-F238E27FC236}">
                  <a16:creationId xmlns:a16="http://schemas.microsoft.com/office/drawing/2014/main" id="{2F55BF91-B700-A670-E62C-710EB504D7C4}"/>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kern="1200" dirty="0"/>
                <a:t>Vestibular Receptors</a:t>
              </a:r>
              <a:r>
                <a:rPr lang="en-US" sz="3600" kern="1200" dirty="0"/>
                <a:t> </a:t>
              </a:r>
            </a:p>
          </p:txBody>
        </p:sp>
      </p:grpSp>
      <p:grpSp>
        <p:nvGrpSpPr>
          <p:cNvPr id="16" name="Group 15">
            <a:extLst>
              <a:ext uri="{FF2B5EF4-FFF2-40B4-BE49-F238E27FC236}">
                <a16:creationId xmlns:a16="http://schemas.microsoft.com/office/drawing/2014/main" id="{361CFE44-7A1E-C0DA-2A8C-942471688380}"/>
              </a:ext>
            </a:extLst>
          </p:cNvPr>
          <p:cNvGrpSpPr/>
          <p:nvPr/>
        </p:nvGrpSpPr>
        <p:grpSpPr>
          <a:xfrm>
            <a:off x="5553972" y="2710925"/>
            <a:ext cx="2429378" cy="901720"/>
            <a:chOff x="847504" y="0"/>
            <a:chExt cx="7704464" cy="3331920"/>
          </a:xfrm>
          <a:solidFill>
            <a:schemeClr val="accent2">
              <a:lumMod val="75000"/>
            </a:schemeClr>
          </a:solidFill>
        </p:grpSpPr>
        <p:sp>
          <p:nvSpPr>
            <p:cNvPr id="17" name="Rectangle: Rounded Corners 16">
              <a:extLst>
                <a:ext uri="{FF2B5EF4-FFF2-40B4-BE49-F238E27FC236}">
                  <a16:creationId xmlns:a16="http://schemas.microsoft.com/office/drawing/2014/main" id="{55C33F69-03E3-C28F-C5EC-18681D487BC0}"/>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18" name="Rectangle: Rounded Corners 4">
              <a:extLst>
                <a:ext uri="{FF2B5EF4-FFF2-40B4-BE49-F238E27FC236}">
                  <a16:creationId xmlns:a16="http://schemas.microsoft.com/office/drawing/2014/main" id="{3E3F5E13-C16B-EB48-3474-0183DD3B44D2}"/>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kern="1200" dirty="0"/>
                <a:t>Cerebellum</a:t>
              </a:r>
              <a:r>
                <a:rPr lang="en-US" sz="3600" kern="1200" dirty="0"/>
                <a:t> </a:t>
              </a:r>
            </a:p>
          </p:txBody>
        </p:sp>
      </p:grpSp>
      <p:grpSp>
        <p:nvGrpSpPr>
          <p:cNvPr id="21" name="Group 20">
            <a:extLst>
              <a:ext uri="{FF2B5EF4-FFF2-40B4-BE49-F238E27FC236}">
                <a16:creationId xmlns:a16="http://schemas.microsoft.com/office/drawing/2014/main" id="{AABA5E3D-8C0C-499E-ACB1-123E123114F6}"/>
              </a:ext>
            </a:extLst>
          </p:cNvPr>
          <p:cNvGrpSpPr/>
          <p:nvPr/>
        </p:nvGrpSpPr>
        <p:grpSpPr>
          <a:xfrm>
            <a:off x="8758933" y="2735058"/>
            <a:ext cx="2429378" cy="901720"/>
            <a:chOff x="847504" y="0"/>
            <a:chExt cx="7704464" cy="3331920"/>
          </a:xfrm>
          <a:solidFill>
            <a:schemeClr val="accent2">
              <a:lumMod val="75000"/>
            </a:schemeClr>
          </a:solidFill>
        </p:grpSpPr>
        <p:sp>
          <p:nvSpPr>
            <p:cNvPr id="22" name="Rectangle: Rounded Corners 21">
              <a:extLst>
                <a:ext uri="{FF2B5EF4-FFF2-40B4-BE49-F238E27FC236}">
                  <a16:creationId xmlns:a16="http://schemas.microsoft.com/office/drawing/2014/main" id="{6C5E3E1C-427E-E69D-0258-D6A7238EFC25}"/>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23" name="Rectangle: Rounded Corners 4">
              <a:extLst>
                <a:ext uri="{FF2B5EF4-FFF2-40B4-BE49-F238E27FC236}">
                  <a16:creationId xmlns:a16="http://schemas.microsoft.com/office/drawing/2014/main" id="{9A680587-221B-E2FD-81B6-8577B5B298C6}"/>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kern="1200" dirty="0"/>
                <a:t>Vestibular Nuclei</a:t>
              </a:r>
              <a:r>
                <a:rPr lang="en-US" sz="3600" kern="1200" dirty="0"/>
                <a:t> </a:t>
              </a:r>
            </a:p>
          </p:txBody>
        </p:sp>
      </p:grpSp>
      <p:grpSp>
        <p:nvGrpSpPr>
          <p:cNvPr id="24" name="Group 23">
            <a:extLst>
              <a:ext uri="{FF2B5EF4-FFF2-40B4-BE49-F238E27FC236}">
                <a16:creationId xmlns:a16="http://schemas.microsoft.com/office/drawing/2014/main" id="{2F47145F-60CB-2A20-E4B9-97B731134521}"/>
              </a:ext>
            </a:extLst>
          </p:cNvPr>
          <p:cNvGrpSpPr/>
          <p:nvPr/>
        </p:nvGrpSpPr>
        <p:grpSpPr>
          <a:xfrm>
            <a:off x="8789705" y="4344170"/>
            <a:ext cx="2429378" cy="1412100"/>
            <a:chOff x="847504" y="0"/>
            <a:chExt cx="7704464" cy="3331920"/>
          </a:xfrm>
          <a:solidFill>
            <a:schemeClr val="accent1">
              <a:lumMod val="60000"/>
              <a:lumOff val="40000"/>
            </a:schemeClr>
          </a:solidFill>
        </p:grpSpPr>
        <p:sp>
          <p:nvSpPr>
            <p:cNvPr id="25" name="Rectangle: Rounded Corners 24">
              <a:extLst>
                <a:ext uri="{FF2B5EF4-FFF2-40B4-BE49-F238E27FC236}">
                  <a16:creationId xmlns:a16="http://schemas.microsoft.com/office/drawing/2014/main" id="{CA73FB96-22D0-4BA5-EBB0-83E26A962E64}"/>
                </a:ext>
              </a:extLst>
            </p:cNvPr>
            <p:cNvSpPr/>
            <p:nvPr/>
          </p:nvSpPr>
          <p:spPr>
            <a:xfrm>
              <a:off x="847504" y="0"/>
              <a:ext cx="7704464" cy="333192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26" name="Rectangle: Rounded Corners 4">
              <a:extLst>
                <a:ext uri="{FF2B5EF4-FFF2-40B4-BE49-F238E27FC236}">
                  <a16:creationId xmlns:a16="http://schemas.microsoft.com/office/drawing/2014/main" id="{D2B80794-59CB-4631-3F28-D036BDBD7163}"/>
                </a:ext>
              </a:extLst>
            </p:cNvPr>
            <p:cNvSpPr txBox="1"/>
            <p:nvPr/>
          </p:nvSpPr>
          <p:spPr>
            <a:xfrm>
              <a:off x="945094" y="97590"/>
              <a:ext cx="7509285" cy="31367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t" anchorCtr="0">
              <a:noAutofit/>
            </a:bodyPr>
            <a:lstStyle/>
            <a:p>
              <a:pPr marL="0" lvl="0" indent="0" algn="ctr" defTabSz="889000">
                <a:lnSpc>
                  <a:spcPct val="90000"/>
                </a:lnSpc>
                <a:spcBef>
                  <a:spcPct val="0"/>
                </a:spcBef>
                <a:spcAft>
                  <a:spcPct val="35000"/>
                </a:spcAft>
                <a:buNone/>
              </a:pPr>
              <a:r>
                <a:rPr lang="en-US" sz="2400" dirty="0"/>
                <a:t>Integration</a:t>
              </a:r>
            </a:p>
            <a:p>
              <a:pPr marL="342900" lvl="0" indent="-342900" defTabSz="889000">
                <a:lnSpc>
                  <a:spcPct val="50000"/>
                </a:lnSpc>
                <a:spcBef>
                  <a:spcPct val="0"/>
                </a:spcBef>
                <a:spcAft>
                  <a:spcPct val="35000"/>
                </a:spcAft>
                <a:buFont typeface="Arial" panose="020B0604020202020204" pitchFamily="34" charset="0"/>
                <a:buChar char="•"/>
              </a:pPr>
              <a:r>
                <a:rPr lang="en-US" sz="2000" kern="1200" dirty="0"/>
                <a:t>Perception</a:t>
              </a:r>
              <a:endParaRPr lang="en-US" sz="2000" dirty="0"/>
            </a:p>
            <a:p>
              <a:pPr marL="342900" lvl="0" indent="-342900" defTabSz="889000">
                <a:lnSpc>
                  <a:spcPct val="50000"/>
                </a:lnSpc>
                <a:spcBef>
                  <a:spcPct val="0"/>
                </a:spcBef>
                <a:spcAft>
                  <a:spcPct val="35000"/>
                </a:spcAft>
                <a:buFont typeface="Arial" panose="020B0604020202020204" pitchFamily="34" charset="0"/>
                <a:buChar char="•"/>
              </a:pPr>
              <a:r>
                <a:rPr lang="en-US" sz="2000" dirty="0"/>
                <a:t>Action</a:t>
              </a:r>
              <a:r>
                <a:rPr lang="en-US" sz="3200" kern="1200" dirty="0"/>
                <a:t> </a:t>
              </a:r>
            </a:p>
          </p:txBody>
        </p:sp>
      </p:grpSp>
      <p:pic>
        <p:nvPicPr>
          <p:cNvPr id="30" name="Picture 2">
            <a:extLst>
              <a:ext uri="{FF2B5EF4-FFF2-40B4-BE49-F238E27FC236}">
                <a16:creationId xmlns:a16="http://schemas.microsoft.com/office/drawing/2014/main" id="{D2A602AC-D415-4B52-DA29-6F8B19F1E5B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8044" r="94227"/>
                    </a14:imgEffect>
                  </a14:imgLayer>
                </a14:imgProps>
              </a:ext>
              <a:ext uri="{28A0092B-C50C-407E-A947-70E740481C1C}">
                <a14:useLocalDpi xmlns:a14="http://schemas.microsoft.com/office/drawing/2010/main" val="0"/>
              </a:ext>
            </a:extLst>
          </a:blip>
          <a:srcRect l="42271"/>
          <a:stretch/>
        </p:blipFill>
        <p:spPr bwMode="auto">
          <a:xfrm>
            <a:off x="10538342" y="36184"/>
            <a:ext cx="1061473" cy="1330956"/>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nector: Elbow 31">
            <a:extLst>
              <a:ext uri="{FF2B5EF4-FFF2-40B4-BE49-F238E27FC236}">
                <a16:creationId xmlns:a16="http://schemas.microsoft.com/office/drawing/2014/main" id="{56054B66-F02D-0F62-4879-7F18D36FD4A1}"/>
              </a:ext>
            </a:extLst>
          </p:cNvPr>
          <p:cNvCxnSpPr>
            <a:cxnSpLocks/>
          </p:cNvCxnSpPr>
          <p:nvPr/>
        </p:nvCxnSpPr>
        <p:spPr>
          <a:xfrm flipH="1">
            <a:off x="9995088" y="2088509"/>
            <a:ext cx="835031" cy="5857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8" name="Connector: Elbow 31">
            <a:extLst>
              <a:ext uri="{FF2B5EF4-FFF2-40B4-BE49-F238E27FC236}">
                <a16:creationId xmlns:a16="http://schemas.microsoft.com/office/drawing/2014/main" id="{929144C1-3CC9-8033-D4B3-3F1BC73859CE}"/>
              </a:ext>
            </a:extLst>
          </p:cNvPr>
          <p:cNvCxnSpPr>
            <a:cxnSpLocks/>
          </p:cNvCxnSpPr>
          <p:nvPr/>
        </p:nvCxnSpPr>
        <p:spPr>
          <a:xfrm flipH="1">
            <a:off x="7258050" y="2098724"/>
            <a:ext cx="2737038" cy="4933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0" name="Connector: Elbow 31">
            <a:extLst>
              <a:ext uri="{FF2B5EF4-FFF2-40B4-BE49-F238E27FC236}">
                <a16:creationId xmlns:a16="http://schemas.microsoft.com/office/drawing/2014/main" id="{3782357B-41BB-A5F9-1417-28CED11A6FF4}"/>
              </a:ext>
            </a:extLst>
          </p:cNvPr>
          <p:cNvCxnSpPr>
            <a:cxnSpLocks/>
          </p:cNvCxnSpPr>
          <p:nvPr/>
        </p:nvCxnSpPr>
        <p:spPr>
          <a:xfrm>
            <a:off x="8074234" y="3024625"/>
            <a:ext cx="63136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3" name="Connector: Elbow 31">
            <a:extLst>
              <a:ext uri="{FF2B5EF4-FFF2-40B4-BE49-F238E27FC236}">
                <a16:creationId xmlns:a16="http://schemas.microsoft.com/office/drawing/2014/main" id="{662E7C7C-F10B-2273-30CB-1ED57ED2D9C2}"/>
              </a:ext>
            </a:extLst>
          </p:cNvPr>
          <p:cNvCxnSpPr>
            <a:cxnSpLocks/>
          </p:cNvCxnSpPr>
          <p:nvPr/>
        </p:nvCxnSpPr>
        <p:spPr>
          <a:xfrm flipH="1">
            <a:off x="8044048" y="3394195"/>
            <a:ext cx="62018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5" name="Connector: Elbow 31">
            <a:extLst>
              <a:ext uri="{FF2B5EF4-FFF2-40B4-BE49-F238E27FC236}">
                <a16:creationId xmlns:a16="http://schemas.microsoft.com/office/drawing/2014/main" id="{9970EC2C-3AAD-E103-0DB2-E010A378E5C0}"/>
              </a:ext>
            </a:extLst>
          </p:cNvPr>
          <p:cNvCxnSpPr>
            <a:cxnSpLocks/>
          </p:cNvCxnSpPr>
          <p:nvPr/>
        </p:nvCxnSpPr>
        <p:spPr>
          <a:xfrm>
            <a:off x="10004394" y="3783845"/>
            <a:ext cx="0" cy="5603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803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rPr>
              <a:t>Overview of Auditory System</a:t>
            </a:r>
            <a:r>
              <a:rPr lang="en-US" sz="5400" baseline="30000" dirty="0">
                <a:solidFill>
                  <a:srgbClr val="FFFFFF"/>
                </a:solidFill>
              </a:rPr>
              <a:t>4</a:t>
            </a:r>
            <a:endParaRPr lang="en-US" sz="5400" dirty="0">
              <a:solidFill>
                <a:srgbClr val="FFFFFF"/>
              </a:solidFill>
            </a:endParaRPr>
          </a:p>
        </p:txBody>
      </p:sp>
      <p:sp>
        <p:nvSpPr>
          <p:cNvPr id="3" name="Content Placeholder 2">
            <a:extLst>
              <a:ext uri="{FF2B5EF4-FFF2-40B4-BE49-F238E27FC236}">
                <a16:creationId xmlns:a16="http://schemas.microsoft.com/office/drawing/2014/main" id="{1186F499-92D5-9768-0809-6EDDE22F577A}"/>
              </a:ext>
            </a:extLst>
          </p:cNvPr>
          <p:cNvSpPr>
            <a:spLocks noGrp="1"/>
          </p:cNvSpPr>
          <p:nvPr>
            <p:ph idx="1"/>
          </p:nvPr>
        </p:nvSpPr>
        <p:spPr>
          <a:xfrm>
            <a:off x="227076" y="2495517"/>
            <a:ext cx="5867400" cy="3841874"/>
          </a:xfrm>
        </p:spPr>
        <p:txBody>
          <a:bodyPr>
            <a:normAutofit fontScale="92500" lnSpcReduction="10000"/>
          </a:bodyPr>
          <a:lstStyle/>
          <a:p>
            <a:r>
              <a:rPr lang="en-US" dirty="0"/>
              <a:t>Sound waves travel to eardrum, which translates sound via 3 ossicle bones to the cochlea</a:t>
            </a:r>
          </a:p>
          <a:p>
            <a:r>
              <a:rPr lang="en-US" dirty="0"/>
              <a:t>Cochlea is filled with fluid (endolymph) and hair cells attached to sensory receptors</a:t>
            </a:r>
          </a:p>
          <a:p>
            <a:r>
              <a:rPr lang="en-US" dirty="0"/>
              <a:t>Waves travel through the fluid, moving the hair cells and activating the sensory receptors</a:t>
            </a:r>
          </a:p>
          <a:p>
            <a:r>
              <a:rPr lang="en-US" dirty="0"/>
              <a:t>This input is translated as sound</a:t>
            </a:r>
          </a:p>
        </p:txBody>
      </p:sp>
      <p:pic>
        <p:nvPicPr>
          <p:cNvPr id="4098" name="Picture 2" descr="How the Ear Hears Sound | The MED-EL Blog">
            <a:extLst>
              <a:ext uri="{FF2B5EF4-FFF2-40B4-BE49-F238E27FC236}">
                <a16:creationId xmlns:a16="http://schemas.microsoft.com/office/drawing/2014/main" id="{FB9D4C1E-B101-D07F-EFEA-E94EB8BBF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2383406"/>
            <a:ext cx="6197600" cy="398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5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A7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anatomy of the auditory system of human ear. | Download Scientific ...">
            <a:extLst>
              <a:ext uri="{FF2B5EF4-FFF2-40B4-BE49-F238E27FC236}">
                <a16:creationId xmlns:a16="http://schemas.microsoft.com/office/drawing/2014/main" id="{E39FD4FB-CCC9-A45F-831E-9E4B2D15A67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27204" y="643467"/>
            <a:ext cx="773759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693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2BAC0E3-5596-8F53-2EC5-B1182318B867}"/>
              </a:ext>
            </a:extLst>
          </p:cNvPr>
          <p:cNvSpPr>
            <a:spLocks noGrp="1"/>
          </p:cNvSpPr>
          <p:nvPr>
            <p:ph type="title"/>
          </p:nvPr>
        </p:nvSpPr>
        <p:spPr>
          <a:xfrm>
            <a:off x="571500" y="401221"/>
            <a:ext cx="11366500" cy="1348065"/>
          </a:xfrm>
        </p:spPr>
        <p:txBody>
          <a:bodyPr>
            <a:noAutofit/>
          </a:bodyPr>
          <a:lstStyle/>
          <a:p>
            <a:r>
              <a:rPr lang="en-US" dirty="0">
                <a:solidFill>
                  <a:srgbClr val="FFFFFF"/>
                </a:solidFill>
              </a:rPr>
              <a:t>Relevant Age-Related Changes in Older Adults</a:t>
            </a:r>
            <a:r>
              <a:rPr lang="en-US" baseline="30000" dirty="0">
                <a:solidFill>
                  <a:srgbClr val="FFFFFF"/>
                </a:solidFill>
              </a:rPr>
              <a:t>5,6</a:t>
            </a:r>
            <a:endParaRPr lang="en-US" dirty="0">
              <a:solidFill>
                <a:srgbClr val="FFFFFF"/>
              </a:solidFill>
            </a:endParaRPr>
          </a:p>
        </p:txBody>
      </p:sp>
      <p:sp>
        <p:nvSpPr>
          <p:cNvPr id="6" name="Rectangle: Rounded Corners 5">
            <a:extLst>
              <a:ext uri="{FF2B5EF4-FFF2-40B4-BE49-F238E27FC236}">
                <a16:creationId xmlns:a16="http://schemas.microsoft.com/office/drawing/2014/main" id="{FB7D70DD-1C7D-43B9-D374-01E9260E0257}"/>
              </a:ext>
            </a:extLst>
          </p:cNvPr>
          <p:cNvSpPr/>
          <p:nvPr/>
        </p:nvSpPr>
        <p:spPr>
          <a:xfrm>
            <a:off x="294574" y="3061403"/>
            <a:ext cx="3880126" cy="286379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2000"/>
          </a:p>
        </p:txBody>
      </p:sp>
      <p:grpSp>
        <p:nvGrpSpPr>
          <p:cNvPr id="9" name="Group 8">
            <a:extLst>
              <a:ext uri="{FF2B5EF4-FFF2-40B4-BE49-F238E27FC236}">
                <a16:creationId xmlns:a16="http://schemas.microsoft.com/office/drawing/2014/main" id="{13CB90CB-A37F-B072-53DA-9C4EC25643F3}"/>
              </a:ext>
            </a:extLst>
          </p:cNvPr>
          <p:cNvGrpSpPr/>
          <p:nvPr/>
        </p:nvGrpSpPr>
        <p:grpSpPr>
          <a:xfrm>
            <a:off x="423552" y="3303826"/>
            <a:ext cx="3880126" cy="2626576"/>
            <a:chOff x="1508124" y="-1419038"/>
            <a:chExt cx="3880126" cy="2626576"/>
          </a:xfrm>
        </p:grpSpPr>
        <p:sp>
          <p:nvSpPr>
            <p:cNvPr id="11" name="Rectangle 10">
              <a:extLst>
                <a:ext uri="{FF2B5EF4-FFF2-40B4-BE49-F238E27FC236}">
                  <a16:creationId xmlns:a16="http://schemas.microsoft.com/office/drawing/2014/main" id="{B006284B-F083-EEEF-7727-D6BCBB044F06}"/>
                </a:ext>
              </a:extLst>
            </p:cNvPr>
            <p:cNvSpPr/>
            <p:nvPr/>
          </p:nvSpPr>
          <p:spPr>
            <a:xfrm>
              <a:off x="1654383" y="182025"/>
              <a:ext cx="3606413" cy="10255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a:p>
          </p:txBody>
        </p:sp>
        <p:sp>
          <p:nvSpPr>
            <p:cNvPr id="13" name="TextBox 12">
              <a:extLst>
                <a:ext uri="{FF2B5EF4-FFF2-40B4-BE49-F238E27FC236}">
                  <a16:creationId xmlns:a16="http://schemas.microsoft.com/office/drawing/2014/main" id="{1D58C9DA-08FC-95A9-CAF9-8AE7B77C5A66}"/>
                </a:ext>
              </a:extLst>
            </p:cNvPr>
            <p:cNvSpPr txBox="1"/>
            <p:nvPr/>
          </p:nvSpPr>
          <p:spPr>
            <a:xfrm>
              <a:off x="1508124" y="-1419038"/>
              <a:ext cx="3880126" cy="1025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534" tIns="108534" rIns="108534" bIns="108534" numCol="1" spcCol="1270" anchor="ctr" anchorCtr="0">
              <a:noAutofit/>
            </a:bodyPr>
            <a:lstStyle/>
            <a:p>
              <a:pPr marL="0" lvl="0" indent="0" algn="l" defTabSz="977900">
                <a:lnSpc>
                  <a:spcPct val="100000"/>
                </a:lnSpc>
                <a:spcBef>
                  <a:spcPct val="0"/>
                </a:spcBef>
                <a:spcAft>
                  <a:spcPct val="35000"/>
                </a:spcAft>
                <a:buNone/>
              </a:pPr>
              <a:r>
                <a:rPr lang="en-US" sz="2800" kern="1200" dirty="0"/>
                <a:t>Decreased nerve conduction speed and number of cells</a:t>
              </a:r>
            </a:p>
          </p:txBody>
        </p:sp>
      </p:grpSp>
      <p:grpSp>
        <p:nvGrpSpPr>
          <p:cNvPr id="15" name="Group 14">
            <a:extLst>
              <a:ext uri="{FF2B5EF4-FFF2-40B4-BE49-F238E27FC236}">
                <a16:creationId xmlns:a16="http://schemas.microsoft.com/office/drawing/2014/main" id="{38043747-5098-F27C-FED8-18AA7243D07E}"/>
              </a:ext>
            </a:extLst>
          </p:cNvPr>
          <p:cNvGrpSpPr/>
          <p:nvPr/>
        </p:nvGrpSpPr>
        <p:grpSpPr>
          <a:xfrm>
            <a:off x="566763" y="4089950"/>
            <a:ext cx="3223370" cy="1186643"/>
            <a:chOff x="4447979" y="107809"/>
            <a:chExt cx="3223370" cy="1186643"/>
          </a:xfrm>
        </p:grpSpPr>
        <p:sp>
          <p:nvSpPr>
            <p:cNvPr id="16" name="Rectangle 15">
              <a:extLst>
                <a:ext uri="{FF2B5EF4-FFF2-40B4-BE49-F238E27FC236}">
                  <a16:creationId xmlns:a16="http://schemas.microsoft.com/office/drawing/2014/main" id="{ED533F45-2BDF-78AA-9CA1-DB49303F35F3}"/>
                </a:ext>
              </a:extLst>
            </p:cNvPr>
            <p:cNvSpPr/>
            <p:nvPr/>
          </p:nvSpPr>
          <p:spPr>
            <a:xfrm>
              <a:off x="4447979" y="107809"/>
              <a:ext cx="3223370" cy="10255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a:p>
          </p:txBody>
        </p:sp>
        <p:sp>
          <p:nvSpPr>
            <p:cNvPr id="17" name="TextBox 16">
              <a:extLst>
                <a:ext uri="{FF2B5EF4-FFF2-40B4-BE49-F238E27FC236}">
                  <a16:creationId xmlns:a16="http://schemas.microsoft.com/office/drawing/2014/main" id="{94CF076F-9D16-B103-87A2-3933235BD074}"/>
                </a:ext>
              </a:extLst>
            </p:cNvPr>
            <p:cNvSpPr txBox="1"/>
            <p:nvPr/>
          </p:nvSpPr>
          <p:spPr>
            <a:xfrm>
              <a:off x="4447979" y="268939"/>
              <a:ext cx="3223370" cy="1025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534" tIns="108534" rIns="108534" bIns="108534" numCol="1" spcCol="1270" anchor="ctr" anchorCtr="0">
              <a:noAutofit/>
            </a:bodyPr>
            <a:lstStyle/>
            <a:p>
              <a:pPr marL="0" lvl="0" indent="0" algn="l" defTabSz="755650">
                <a:lnSpc>
                  <a:spcPct val="100000"/>
                </a:lnSpc>
                <a:spcBef>
                  <a:spcPct val="0"/>
                </a:spcBef>
                <a:spcAft>
                  <a:spcPct val="35000"/>
                </a:spcAft>
                <a:buNone/>
              </a:pPr>
              <a:r>
                <a:rPr lang="en-US" sz="2000" kern="1200" dirty="0"/>
                <a:t>- Decreased efficiency of all related systems</a:t>
              </a:r>
            </a:p>
          </p:txBody>
        </p:sp>
      </p:grpSp>
      <p:sp>
        <p:nvSpPr>
          <p:cNvPr id="18" name="Rectangle: Rounded Corners 17">
            <a:extLst>
              <a:ext uri="{FF2B5EF4-FFF2-40B4-BE49-F238E27FC236}">
                <a16:creationId xmlns:a16="http://schemas.microsoft.com/office/drawing/2014/main" id="{62659751-12BB-9A73-A5C1-6431F76CFA7D}"/>
              </a:ext>
            </a:extLst>
          </p:cNvPr>
          <p:cNvSpPr/>
          <p:nvPr/>
        </p:nvSpPr>
        <p:spPr>
          <a:xfrm>
            <a:off x="4281624" y="3096503"/>
            <a:ext cx="3880126" cy="287420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2000"/>
          </a:p>
        </p:txBody>
      </p:sp>
      <p:grpSp>
        <p:nvGrpSpPr>
          <p:cNvPr id="19" name="Group 18">
            <a:extLst>
              <a:ext uri="{FF2B5EF4-FFF2-40B4-BE49-F238E27FC236}">
                <a16:creationId xmlns:a16="http://schemas.microsoft.com/office/drawing/2014/main" id="{787718AA-0C94-05E8-C392-5ACCEE6D9565}"/>
              </a:ext>
            </a:extLst>
          </p:cNvPr>
          <p:cNvGrpSpPr/>
          <p:nvPr/>
        </p:nvGrpSpPr>
        <p:grpSpPr>
          <a:xfrm>
            <a:off x="4442010" y="2932284"/>
            <a:ext cx="3880126" cy="2874422"/>
            <a:chOff x="1427729" y="-1666884"/>
            <a:chExt cx="3880126" cy="2874422"/>
          </a:xfrm>
        </p:grpSpPr>
        <p:sp>
          <p:nvSpPr>
            <p:cNvPr id="20" name="Rectangle 19">
              <a:extLst>
                <a:ext uri="{FF2B5EF4-FFF2-40B4-BE49-F238E27FC236}">
                  <a16:creationId xmlns:a16="http://schemas.microsoft.com/office/drawing/2014/main" id="{3136E83F-3D20-968E-A5E5-5BA7336E8183}"/>
                </a:ext>
              </a:extLst>
            </p:cNvPr>
            <p:cNvSpPr/>
            <p:nvPr/>
          </p:nvSpPr>
          <p:spPr>
            <a:xfrm>
              <a:off x="1654383" y="182025"/>
              <a:ext cx="3606413" cy="10255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a:p>
          </p:txBody>
        </p:sp>
        <p:sp>
          <p:nvSpPr>
            <p:cNvPr id="21" name="TextBox 20">
              <a:extLst>
                <a:ext uri="{FF2B5EF4-FFF2-40B4-BE49-F238E27FC236}">
                  <a16:creationId xmlns:a16="http://schemas.microsoft.com/office/drawing/2014/main" id="{B9888A68-5D70-B5F0-E2FA-BD091832D258}"/>
                </a:ext>
              </a:extLst>
            </p:cNvPr>
            <p:cNvSpPr txBox="1"/>
            <p:nvPr/>
          </p:nvSpPr>
          <p:spPr>
            <a:xfrm>
              <a:off x="1427729" y="-1666884"/>
              <a:ext cx="3880126" cy="1025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534" tIns="108534" rIns="108534" bIns="108534" numCol="1" spcCol="1270" anchor="ctr" anchorCtr="0">
              <a:noAutofit/>
            </a:bodyPr>
            <a:lstStyle/>
            <a:p>
              <a:pPr marL="0" lvl="0" indent="0" algn="l" defTabSz="977900">
                <a:lnSpc>
                  <a:spcPct val="100000"/>
                </a:lnSpc>
                <a:spcBef>
                  <a:spcPct val="0"/>
                </a:spcBef>
                <a:spcAft>
                  <a:spcPct val="35000"/>
                </a:spcAft>
                <a:buNone/>
              </a:pPr>
              <a:r>
                <a:rPr lang="en-US" sz="2800" kern="1200" dirty="0"/>
                <a:t>Decreased Visual Acuity</a:t>
              </a:r>
            </a:p>
          </p:txBody>
        </p:sp>
      </p:grpSp>
      <p:sp>
        <p:nvSpPr>
          <p:cNvPr id="25" name="Rectangle: Rounded Corners 24">
            <a:extLst>
              <a:ext uri="{FF2B5EF4-FFF2-40B4-BE49-F238E27FC236}">
                <a16:creationId xmlns:a16="http://schemas.microsoft.com/office/drawing/2014/main" id="{1EB0BF9A-6C7E-A4E8-CCEF-D46261ABACE8}"/>
              </a:ext>
            </a:extLst>
          </p:cNvPr>
          <p:cNvSpPr/>
          <p:nvPr/>
        </p:nvSpPr>
        <p:spPr>
          <a:xfrm>
            <a:off x="8268674" y="3056197"/>
            <a:ext cx="3880126" cy="2874205"/>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2000"/>
          </a:p>
        </p:txBody>
      </p:sp>
      <p:grpSp>
        <p:nvGrpSpPr>
          <p:cNvPr id="26" name="Group 25">
            <a:extLst>
              <a:ext uri="{FF2B5EF4-FFF2-40B4-BE49-F238E27FC236}">
                <a16:creationId xmlns:a16="http://schemas.microsoft.com/office/drawing/2014/main" id="{2C6BE3FB-C5B8-9BAD-6A2F-59CEE1A88377}"/>
              </a:ext>
            </a:extLst>
          </p:cNvPr>
          <p:cNvGrpSpPr/>
          <p:nvPr/>
        </p:nvGrpSpPr>
        <p:grpSpPr>
          <a:xfrm>
            <a:off x="8322136" y="3214993"/>
            <a:ext cx="3880126" cy="2710203"/>
            <a:chOff x="1432608" y="-1502665"/>
            <a:chExt cx="3880126" cy="2710203"/>
          </a:xfrm>
        </p:grpSpPr>
        <p:sp>
          <p:nvSpPr>
            <p:cNvPr id="27" name="Rectangle 26">
              <a:extLst>
                <a:ext uri="{FF2B5EF4-FFF2-40B4-BE49-F238E27FC236}">
                  <a16:creationId xmlns:a16="http://schemas.microsoft.com/office/drawing/2014/main" id="{7328E470-E4EB-E3B9-7DAF-330698744A50}"/>
                </a:ext>
              </a:extLst>
            </p:cNvPr>
            <p:cNvSpPr/>
            <p:nvPr/>
          </p:nvSpPr>
          <p:spPr>
            <a:xfrm>
              <a:off x="1654383" y="182025"/>
              <a:ext cx="3606413" cy="10255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a:p>
          </p:txBody>
        </p:sp>
        <p:sp>
          <p:nvSpPr>
            <p:cNvPr id="28" name="TextBox 27">
              <a:extLst>
                <a:ext uri="{FF2B5EF4-FFF2-40B4-BE49-F238E27FC236}">
                  <a16:creationId xmlns:a16="http://schemas.microsoft.com/office/drawing/2014/main" id="{804E5A77-A3AB-1B42-BAD6-3D0E710E9B5D}"/>
                </a:ext>
              </a:extLst>
            </p:cNvPr>
            <p:cNvSpPr txBox="1"/>
            <p:nvPr/>
          </p:nvSpPr>
          <p:spPr>
            <a:xfrm>
              <a:off x="1432608" y="-1502665"/>
              <a:ext cx="3880126" cy="1025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534" tIns="108534" rIns="108534" bIns="108534" numCol="1" spcCol="1270" anchor="ctr" anchorCtr="0">
              <a:noAutofit/>
            </a:bodyPr>
            <a:lstStyle/>
            <a:p>
              <a:pPr marL="0" lvl="0" indent="0" algn="l" defTabSz="977900">
                <a:lnSpc>
                  <a:spcPct val="100000"/>
                </a:lnSpc>
                <a:spcBef>
                  <a:spcPct val="0"/>
                </a:spcBef>
                <a:spcAft>
                  <a:spcPct val="35000"/>
                </a:spcAft>
                <a:buNone/>
              </a:pPr>
              <a:r>
                <a:rPr lang="en-US" sz="2800" kern="1200" dirty="0"/>
                <a:t>Decreased blood flow to inner ear</a:t>
              </a:r>
            </a:p>
          </p:txBody>
        </p:sp>
      </p:grpSp>
      <p:grpSp>
        <p:nvGrpSpPr>
          <p:cNvPr id="29" name="Group 28">
            <a:extLst>
              <a:ext uri="{FF2B5EF4-FFF2-40B4-BE49-F238E27FC236}">
                <a16:creationId xmlns:a16="http://schemas.microsoft.com/office/drawing/2014/main" id="{AF82DE69-A291-B444-98D8-0BE25FE8EBC5}"/>
              </a:ext>
            </a:extLst>
          </p:cNvPr>
          <p:cNvGrpSpPr/>
          <p:nvPr/>
        </p:nvGrpSpPr>
        <p:grpSpPr>
          <a:xfrm>
            <a:off x="8540862" y="4084744"/>
            <a:ext cx="3397137" cy="1025513"/>
            <a:chOff x="4447978" y="107809"/>
            <a:chExt cx="3397137" cy="1025513"/>
          </a:xfrm>
        </p:grpSpPr>
        <p:sp>
          <p:nvSpPr>
            <p:cNvPr id="30" name="Rectangle 29">
              <a:extLst>
                <a:ext uri="{FF2B5EF4-FFF2-40B4-BE49-F238E27FC236}">
                  <a16:creationId xmlns:a16="http://schemas.microsoft.com/office/drawing/2014/main" id="{F29A7DEA-0010-4BD5-3825-0D000A2E1310}"/>
                </a:ext>
              </a:extLst>
            </p:cNvPr>
            <p:cNvSpPr/>
            <p:nvPr/>
          </p:nvSpPr>
          <p:spPr>
            <a:xfrm>
              <a:off x="4447979" y="107809"/>
              <a:ext cx="3223370" cy="10255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a:p>
          </p:txBody>
        </p:sp>
        <p:sp>
          <p:nvSpPr>
            <p:cNvPr id="31" name="TextBox 30">
              <a:extLst>
                <a:ext uri="{FF2B5EF4-FFF2-40B4-BE49-F238E27FC236}">
                  <a16:creationId xmlns:a16="http://schemas.microsoft.com/office/drawing/2014/main" id="{F258BF71-B380-0B20-11DE-5E11FEAE56E1}"/>
                </a:ext>
              </a:extLst>
            </p:cNvPr>
            <p:cNvSpPr txBox="1"/>
            <p:nvPr/>
          </p:nvSpPr>
          <p:spPr>
            <a:xfrm>
              <a:off x="4447978" y="107809"/>
              <a:ext cx="3397137" cy="1025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534" tIns="108534" rIns="108534" bIns="108534" numCol="1" spcCol="1270" anchor="ctr" anchorCtr="0">
              <a:noAutofit/>
            </a:bodyPr>
            <a:lstStyle/>
            <a:p>
              <a:pPr lvl="0">
                <a:lnSpc>
                  <a:spcPct val="100000"/>
                </a:lnSpc>
              </a:pPr>
              <a:r>
                <a:rPr lang="en-US" sz="2000" dirty="0"/>
                <a:t>- Impacts nutrition circulation to vestibular labyrinth and cochlea</a:t>
              </a:r>
            </a:p>
          </p:txBody>
        </p:sp>
      </p:grpSp>
      <p:sp>
        <p:nvSpPr>
          <p:cNvPr id="34" name="TextBox 33">
            <a:extLst>
              <a:ext uri="{FF2B5EF4-FFF2-40B4-BE49-F238E27FC236}">
                <a16:creationId xmlns:a16="http://schemas.microsoft.com/office/drawing/2014/main" id="{6DEC6B8C-71A3-32C8-FC2B-697966A1D23D}"/>
              </a:ext>
            </a:extLst>
          </p:cNvPr>
          <p:cNvSpPr txBox="1"/>
          <p:nvPr/>
        </p:nvSpPr>
        <p:spPr>
          <a:xfrm>
            <a:off x="4477444" y="3755680"/>
            <a:ext cx="3488486" cy="1025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8534" tIns="108534" rIns="108534" bIns="108534" numCol="1" spcCol="1270" anchor="ctr" anchorCtr="0">
            <a:noAutofit/>
          </a:bodyPr>
          <a:lstStyle/>
          <a:p>
            <a:pPr marL="0" lvl="0" indent="0" algn="l" defTabSz="755650">
              <a:lnSpc>
                <a:spcPct val="100000"/>
              </a:lnSpc>
              <a:spcBef>
                <a:spcPct val="0"/>
              </a:spcBef>
              <a:spcAft>
                <a:spcPct val="35000"/>
              </a:spcAft>
              <a:buNone/>
            </a:pPr>
            <a:r>
              <a:rPr lang="en-US" sz="2000" kern="1200" dirty="0"/>
              <a:t>- Decreased reliability of visual input</a:t>
            </a:r>
          </a:p>
        </p:txBody>
      </p:sp>
    </p:spTree>
    <p:extLst>
      <p:ext uri="{BB962C8B-B14F-4D97-AF65-F5344CB8AC3E}">
        <p14:creationId xmlns:p14="http://schemas.microsoft.com/office/powerpoint/2010/main" val="2119284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14919</TotalTime>
  <Words>4550</Words>
  <Application>Microsoft Office PowerPoint</Application>
  <PresentationFormat>Widescreen</PresentationFormat>
  <Paragraphs>294</Paragraphs>
  <Slides>27</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Arial</vt:lpstr>
      <vt:lpstr>Calibri</vt:lpstr>
      <vt:lpstr>Calibri Light</vt:lpstr>
      <vt:lpstr>Office Theme</vt:lpstr>
      <vt:lpstr>   Hearing and Balance in Older Adults</vt:lpstr>
      <vt:lpstr>Objectives</vt:lpstr>
      <vt:lpstr>Review of Balance Systems1,2</vt:lpstr>
      <vt:lpstr>Visual Contributions</vt:lpstr>
      <vt:lpstr>Somatosensory Contributions</vt:lpstr>
      <vt:lpstr>Vestibular Contributions</vt:lpstr>
      <vt:lpstr>Overview of Auditory System4</vt:lpstr>
      <vt:lpstr>PowerPoint Presentation</vt:lpstr>
      <vt:lpstr>Relevant Age-Related Changes in Older Adults5,6</vt:lpstr>
      <vt:lpstr>What does hearing have to do with falls?</vt:lpstr>
      <vt:lpstr>Background of Hearing and Falls</vt:lpstr>
      <vt:lpstr>Foundational Research</vt:lpstr>
      <vt:lpstr>Center of Pressure (COP)</vt:lpstr>
      <vt:lpstr>Exploring the Connection</vt:lpstr>
      <vt:lpstr>Why Does This Matter?19</vt:lpstr>
      <vt:lpstr>Current Theories19,20</vt:lpstr>
      <vt:lpstr>Studies on Possible Mechanisms</vt:lpstr>
      <vt:lpstr>Current Study: Hearing and Balance Project</vt:lpstr>
      <vt:lpstr>Methods</vt:lpstr>
      <vt:lpstr>Example Audiogram</vt:lpstr>
      <vt:lpstr>Tests and Measures</vt:lpstr>
      <vt:lpstr>Initial Data</vt:lpstr>
      <vt:lpstr>Takeaways</vt:lpstr>
      <vt:lpstr>Literature Referenced</vt:lpstr>
      <vt:lpstr>Literature Referenced (cont.)</vt:lpstr>
      <vt:lpstr>Literature Referenced (cont.)</vt:lpstr>
      <vt:lpstr>Image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and Balance in Older Adults</dc:title>
  <dc:creator>Greg Rinn</dc:creator>
  <cp:lastModifiedBy>Greg Rinn</cp:lastModifiedBy>
  <cp:revision>43</cp:revision>
  <dcterms:created xsi:type="dcterms:W3CDTF">2024-02-27T20:38:33Z</dcterms:created>
  <dcterms:modified xsi:type="dcterms:W3CDTF">2024-04-27T13:39:02Z</dcterms:modified>
</cp:coreProperties>
</file>