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78" r:id="rId6"/>
    <p:sldId id="279" r:id="rId7"/>
    <p:sldId id="281" r:id="rId8"/>
    <p:sldId id="287" r:id="rId9"/>
    <p:sldId id="280" r:id="rId10"/>
    <p:sldId id="282" r:id="rId11"/>
    <p:sldId id="283" r:id="rId12"/>
    <p:sldId id="288" r:id="rId13"/>
    <p:sldId id="284" r:id="rId14"/>
    <p:sldId id="292" r:id="rId15"/>
    <p:sldId id="285" r:id="rId16"/>
    <p:sldId id="299" r:id="rId17"/>
    <p:sldId id="286" r:id="rId18"/>
    <p:sldId id="291" r:id="rId19"/>
    <p:sldId id="296" r:id="rId20"/>
    <p:sldId id="293" r:id="rId21"/>
    <p:sldId id="294" r:id="rId22"/>
    <p:sldId id="302" r:id="rId23"/>
    <p:sldId id="295" r:id="rId24"/>
    <p:sldId id="289" r:id="rId25"/>
    <p:sldId id="304" r:id="rId26"/>
    <p:sldId id="309" r:id="rId27"/>
    <p:sldId id="305" r:id="rId28"/>
    <p:sldId id="306" r:id="rId29"/>
    <p:sldId id="307" r:id="rId30"/>
    <p:sldId id="308" r:id="rId31"/>
    <p:sldId id="290" r:id="rId32"/>
    <p:sldId id="297" r:id="rId33"/>
    <p:sldId id="298" r:id="rId34"/>
    <p:sldId id="301"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74887" autoAdjust="0"/>
  </p:normalViewPr>
  <p:slideViewPr>
    <p:cSldViewPr snapToGrid="0">
      <p:cViewPr varScale="1">
        <p:scale>
          <a:sx n="54" d="100"/>
          <a:sy n="54" d="100"/>
        </p:scale>
        <p:origin x="36" y="32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5/26/2024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libproxy.lib.unc.edu/10.1111/ggi.125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Today we will be discussing depression, delirium, and dementia and their implications on you as an acute care therapist. </a:t>
            </a:r>
          </a:p>
        </p:txBody>
      </p:sp>
      <p:sp>
        <p:nvSpPr>
          <p:cNvPr id="4" name="Slide Number Placeholder 3"/>
          <p:cNvSpPr>
            <a:spLocks noGrp="1"/>
          </p:cNvSpPr>
          <p:nvPr>
            <p:ph type="sldNum" sz="quarter" idx="5"/>
          </p:nvPr>
        </p:nvSpPr>
        <p:spPr/>
        <p:txBody>
          <a:bodyPr/>
          <a:lstStyle/>
          <a:p>
            <a:fld id="{4B725628-3A68-42F4-BA86-981817953149}" type="slidenum">
              <a:rPr lang="en-US" smtClean="0"/>
              <a:t>1</a:t>
            </a:fld>
            <a:endParaRPr lang="en-US" dirty="0"/>
          </a:p>
        </p:txBody>
      </p:sp>
    </p:spTree>
    <p:extLst>
      <p:ext uri="{BB962C8B-B14F-4D97-AF65-F5344CB8AC3E}">
        <p14:creationId xmlns:p14="http://schemas.microsoft.com/office/powerpoint/2010/main" val="65307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E"/>
                </a:solidFill>
                <a:effectLst/>
                <a:latin typeface="Open Sans" panose="020B0606030504020204" pitchFamily="34" charset="0"/>
              </a:rPr>
              <a:t>Miu, D. K. Y., Chan, C. W., and </a:t>
            </a:r>
            <a:r>
              <a:rPr lang="en-US" b="0" i="0" dirty="0" err="1">
                <a:solidFill>
                  <a:srgbClr val="1C1D1E"/>
                </a:solidFill>
                <a:effectLst/>
                <a:latin typeface="Open Sans" panose="020B0606030504020204" pitchFamily="34" charset="0"/>
              </a:rPr>
              <a:t>Kok</a:t>
            </a:r>
            <a:r>
              <a:rPr lang="en-US" b="0" i="0" dirty="0">
                <a:solidFill>
                  <a:srgbClr val="1C1D1E"/>
                </a:solidFill>
                <a:effectLst/>
                <a:latin typeface="Open Sans" panose="020B0606030504020204" pitchFamily="34" charset="0"/>
              </a:rPr>
              <a:t>, C. (2016) Delirium among elderly patients admitted to a post-acute care facility and 3-months outcome. </a:t>
            </a:r>
            <a:r>
              <a:rPr lang="en-US" b="0" i="1" dirty="0">
                <a:solidFill>
                  <a:srgbClr val="1C1D1E"/>
                </a:solidFill>
                <a:effectLst/>
                <a:latin typeface="Open Sans" panose="020B0606030504020204" pitchFamily="34" charset="0"/>
              </a:rPr>
              <a:t>Geriatrics &amp; Gerontology International</a:t>
            </a:r>
            <a:r>
              <a:rPr lang="en-US" b="0" i="0" dirty="0">
                <a:solidFill>
                  <a:srgbClr val="1C1D1E"/>
                </a:solidFill>
                <a:effectLst/>
                <a:latin typeface="Open Sans" panose="020B0606030504020204" pitchFamily="34" charset="0"/>
              </a:rPr>
              <a:t>, 16: 586– 592. </a:t>
            </a:r>
            <a:r>
              <a:rPr lang="en-US" b="0" i="0" dirty="0" err="1">
                <a:solidFill>
                  <a:srgbClr val="1C1D1E"/>
                </a:solidFill>
                <a:effectLst/>
                <a:latin typeface="Open Sans" panose="020B0606030504020204" pitchFamily="34" charset="0"/>
              </a:rPr>
              <a:t>doi</a:t>
            </a:r>
            <a:r>
              <a:rPr lang="en-US" b="0" i="0" dirty="0">
                <a:solidFill>
                  <a:srgbClr val="1C1D1E"/>
                </a:solidFill>
                <a:effectLst/>
                <a:latin typeface="Open Sans" panose="020B0606030504020204" pitchFamily="34" charset="0"/>
              </a:rPr>
              <a:t>: </a:t>
            </a:r>
            <a:r>
              <a:rPr lang="en-US" b="0" i="0" u="none" strike="noStrike" dirty="0">
                <a:solidFill>
                  <a:srgbClr val="005274"/>
                </a:solidFill>
                <a:effectLst/>
                <a:latin typeface="Open Sans" panose="020B0606030504020204" pitchFamily="34" charset="0"/>
                <a:hlinkClick r:id="rId3" tooltip="Link to external resource: 10.1111/ggi.12521"/>
              </a:rPr>
              <a:t>10.1111/ggi.12521</a:t>
            </a:r>
            <a:r>
              <a:rPr lang="en-US" b="0" i="0" dirty="0">
                <a:solidFill>
                  <a:srgbClr val="1C1D1E"/>
                </a:solidFill>
                <a:effectLst/>
                <a:latin typeface="Open Sans" panose="020B0606030504020204" pitchFamily="34" charset="0"/>
              </a:rPr>
              <a:t>.</a:t>
            </a:r>
            <a:endParaRPr lang="en-US" dirty="0"/>
          </a:p>
          <a:p>
            <a:endParaRPr lang="en-US" b="0" i="0" dirty="0">
              <a:solidFill>
                <a:srgbClr val="212121"/>
              </a:solidFill>
              <a:effectLst/>
              <a:latin typeface="BlinkMacSystemFont"/>
            </a:endParaRPr>
          </a:p>
          <a:p>
            <a:r>
              <a:rPr lang="en-US" b="0" i="0" dirty="0" err="1">
                <a:solidFill>
                  <a:srgbClr val="212121"/>
                </a:solidFill>
                <a:effectLst/>
                <a:latin typeface="BlinkMacSystemFont"/>
              </a:rPr>
              <a:t>Pagad</a:t>
            </a:r>
            <a:r>
              <a:rPr lang="en-US" b="0" i="0" dirty="0">
                <a:solidFill>
                  <a:srgbClr val="212121"/>
                </a:solidFill>
                <a:effectLst/>
                <a:latin typeface="BlinkMacSystemFont"/>
              </a:rPr>
              <a:t> S, </a:t>
            </a:r>
            <a:r>
              <a:rPr lang="en-US" b="0" i="0" dirty="0" err="1">
                <a:solidFill>
                  <a:srgbClr val="212121"/>
                </a:solidFill>
                <a:effectLst/>
                <a:latin typeface="BlinkMacSystemFont"/>
              </a:rPr>
              <a:t>Somagutta</a:t>
            </a:r>
            <a:r>
              <a:rPr lang="en-US" b="0" i="0" dirty="0">
                <a:solidFill>
                  <a:srgbClr val="212121"/>
                </a:solidFill>
                <a:effectLst/>
                <a:latin typeface="BlinkMacSystemFont"/>
              </a:rPr>
              <a:t> MR, May V, et al. Delirium in Cardiac Intensive Care Unit. </a:t>
            </a:r>
            <a:r>
              <a:rPr lang="en-US" b="0" i="1" dirty="0" err="1">
                <a:solidFill>
                  <a:srgbClr val="212121"/>
                </a:solidFill>
                <a:effectLst/>
                <a:latin typeface="BlinkMacSystemFont"/>
              </a:rPr>
              <a:t>Cureus</a:t>
            </a:r>
            <a:r>
              <a:rPr lang="en-US" b="0" i="0" dirty="0">
                <a:solidFill>
                  <a:srgbClr val="212121"/>
                </a:solidFill>
                <a:effectLst/>
                <a:latin typeface="BlinkMacSystemFont"/>
              </a:rPr>
              <a:t>. 2020;12(8):e10096. Published 2020 Aug 28. doi:10.7759/cureus.10096</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“The hypoactive being the most common form of delirium as high as 92% in one study, is also associated with increased mortality as it is challenging to diagnose in earlier stages.”</a:t>
            </a:r>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10</a:t>
            </a:fld>
            <a:endParaRPr lang="en-US" dirty="0"/>
          </a:p>
        </p:txBody>
      </p:sp>
    </p:spTree>
    <p:extLst>
      <p:ext uri="{BB962C8B-B14F-4D97-AF65-F5344CB8AC3E}">
        <p14:creationId xmlns:p14="http://schemas.microsoft.com/office/powerpoint/2010/main" val="218975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screening tools for delirium that I will introduce today. The first is the 4 A’s test for delirium. I found this online calculator that provides you with a score after inputting the information you gathered from your interaction with your patient. This tool is simple, effective, and may be a way to produce objective results from subjective information that you are already gathering from most if not all your patients. </a:t>
            </a:r>
          </a:p>
        </p:txBody>
      </p:sp>
      <p:sp>
        <p:nvSpPr>
          <p:cNvPr id="4" name="Slide Number Placeholder 3"/>
          <p:cNvSpPr>
            <a:spLocks noGrp="1"/>
          </p:cNvSpPr>
          <p:nvPr>
            <p:ph type="sldNum" sz="quarter" idx="5"/>
          </p:nvPr>
        </p:nvSpPr>
        <p:spPr/>
        <p:txBody>
          <a:bodyPr/>
          <a:lstStyle/>
          <a:p>
            <a:fld id="{4B725628-3A68-42F4-BA86-981817953149}" type="slidenum">
              <a:rPr lang="en-US" smtClean="0"/>
              <a:t>12</a:t>
            </a:fld>
            <a:endParaRPr lang="en-US" dirty="0"/>
          </a:p>
        </p:txBody>
      </p:sp>
    </p:spTree>
    <p:extLst>
      <p:ext uri="{BB962C8B-B14F-4D97-AF65-F5344CB8AC3E}">
        <p14:creationId xmlns:p14="http://schemas.microsoft.com/office/powerpoint/2010/main" val="207000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CAM. This is a common screening tool for delirium used in the acute setting. </a:t>
            </a:r>
          </a:p>
        </p:txBody>
      </p:sp>
      <p:sp>
        <p:nvSpPr>
          <p:cNvPr id="4" name="Slide Number Placeholder 3"/>
          <p:cNvSpPr>
            <a:spLocks noGrp="1"/>
          </p:cNvSpPr>
          <p:nvPr>
            <p:ph type="sldNum" sz="quarter" idx="5"/>
          </p:nvPr>
        </p:nvSpPr>
        <p:spPr/>
        <p:txBody>
          <a:bodyPr/>
          <a:lstStyle/>
          <a:p>
            <a:fld id="{4B725628-3A68-42F4-BA86-981817953149}" type="slidenum">
              <a:rPr lang="en-US" smtClean="0"/>
              <a:t>13</a:t>
            </a:fld>
            <a:endParaRPr lang="en-US" dirty="0"/>
          </a:p>
        </p:txBody>
      </p:sp>
    </p:spTree>
    <p:extLst>
      <p:ext uri="{BB962C8B-B14F-4D97-AF65-F5344CB8AC3E}">
        <p14:creationId xmlns:p14="http://schemas.microsoft.com/office/powerpoint/2010/main" val="188015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related to the onset of Alzheimer’s disease are noted over a 6-month to 12-month period and can last 8 to 12 years. Most are often not diagnosed with dementia until the later stages as the initial small changes are often missed by physicians and families . Early symptoms may also be mistaken for normal parts of the aging process or symptoms of depression or delirium. </a:t>
            </a:r>
          </a:p>
          <a:p>
            <a:r>
              <a:rPr lang="en-US" dirty="0"/>
              <a:t>Alzheimer’s is diagnosed through CT scan, MRI, and observation of symptoms. </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15</a:t>
            </a:fld>
            <a:endParaRPr lang="en-US" dirty="0"/>
          </a:p>
        </p:txBody>
      </p:sp>
    </p:spTree>
    <p:extLst>
      <p:ext uri="{BB962C8B-B14F-4D97-AF65-F5344CB8AC3E}">
        <p14:creationId xmlns:p14="http://schemas.microsoft.com/office/powerpoint/2010/main" val="88641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take less than 10 minutes to administer. </a:t>
            </a:r>
          </a:p>
          <a:p>
            <a:r>
              <a:rPr lang="en-US" dirty="0"/>
              <a:t>Can infer a lot about the patient’s ability to learn new skills or information. </a:t>
            </a:r>
          </a:p>
        </p:txBody>
      </p:sp>
      <p:sp>
        <p:nvSpPr>
          <p:cNvPr id="4" name="Slide Number Placeholder 3"/>
          <p:cNvSpPr>
            <a:spLocks noGrp="1"/>
          </p:cNvSpPr>
          <p:nvPr>
            <p:ph type="sldNum" sz="quarter" idx="5"/>
          </p:nvPr>
        </p:nvSpPr>
        <p:spPr/>
        <p:txBody>
          <a:bodyPr/>
          <a:lstStyle/>
          <a:p>
            <a:fld id="{4B725628-3A68-42F4-BA86-981817953149}" type="slidenum">
              <a:rPr lang="en-US" smtClean="0"/>
              <a:t>16</a:t>
            </a:fld>
            <a:endParaRPr lang="en-US" dirty="0"/>
          </a:p>
        </p:txBody>
      </p:sp>
    </p:spTree>
    <p:extLst>
      <p:ext uri="{BB962C8B-B14F-4D97-AF65-F5344CB8AC3E}">
        <p14:creationId xmlns:p14="http://schemas.microsoft.com/office/powerpoint/2010/main" val="290048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that this was a simple graphic to remind us that our verbal and nonverbal communication are both equally important when interacting and building a rapport with patients living with dementia. Often the best communication is less words and more action. </a:t>
            </a:r>
          </a:p>
        </p:txBody>
      </p:sp>
      <p:sp>
        <p:nvSpPr>
          <p:cNvPr id="4" name="Slide Number Placeholder 3"/>
          <p:cNvSpPr>
            <a:spLocks noGrp="1"/>
          </p:cNvSpPr>
          <p:nvPr>
            <p:ph type="sldNum" sz="quarter" idx="5"/>
          </p:nvPr>
        </p:nvSpPr>
        <p:spPr/>
        <p:txBody>
          <a:bodyPr/>
          <a:lstStyle/>
          <a:p>
            <a:fld id="{4B725628-3A68-42F4-BA86-981817953149}" type="slidenum">
              <a:rPr lang="en-US" smtClean="0"/>
              <a:t>20</a:t>
            </a:fld>
            <a:endParaRPr lang="en-US" dirty="0"/>
          </a:p>
        </p:txBody>
      </p:sp>
    </p:spTree>
    <p:extLst>
      <p:ext uri="{BB962C8B-B14F-4D97-AF65-F5344CB8AC3E}">
        <p14:creationId xmlns:p14="http://schemas.microsoft.com/office/powerpoint/2010/main" val="3030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can impact physical therapy treatments and the inpatient population is more susceptible to this syndrome. Delirium is an acute and reversible consequence of another health issue while dementia is irreversible and progressive. Dementia comes in many forms with earlier onset mimicking depression. All three syndromes and their symptoms can co-exist and predispose patients to the others, like having dementia can predispose you to having delirium. It is important as therapists to understand these syndromes we can best tailor our interventions to meet the specific needs of these patients. </a:t>
            </a:r>
          </a:p>
        </p:txBody>
      </p:sp>
      <p:sp>
        <p:nvSpPr>
          <p:cNvPr id="4" name="Slide Number Placeholder 3"/>
          <p:cNvSpPr>
            <a:spLocks noGrp="1"/>
          </p:cNvSpPr>
          <p:nvPr>
            <p:ph type="sldNum" sz="quarter" idx="5"/>
          </p:nvPr>
        </p:nvSpPr>
        <p:spPr/>
        <p:txBody>
          <a:bodyPr/>
          <a:lstStyle/>
          <a:p>
            <a:fld id="{4B725628-3A68-42F4-BA86-981817953149}" type="slidenum">
              <a:rPr lang="en-US" smtClean="0"/>
              <a:t>21</a:t>
            </a:fld>
            <a:endParaRPr lang="en-US" dirty="0"/>
          </a:p>
        </p:txBody>
      </p:sp>
    </p:spTree>
    <p:extLst>
      <p:ext uri="{BB962C8B-B14F-4D97-AF65-F5344CB8AC3E}">
        <p14:creationId xmlns:p14="http://schemas.microsoft.com/office/powerpoint/2010/main" val="277069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Global Deterioration Scale (GDS)</a:t>
            </a:r>
          </a:p>
        </p:txBody>
      </p:sp>
      <p:sp>
        <p:nvSpPr>
          <p:cNvPr id="4" name="Slide Number Placeholder 3"/>
          <p:cNvSpPr>
            <a:spLocks noGrp="1"/>
          </p:cNvSpPr>
          <p:nvPr>
            <p:ph type="sldNum" sz="quarter" idx="5"/>
          </p:nvPr>
        </p:nvSpPr>
        <p:spPr/>
        <p:txBody>
          <a:bodyPr/>
          <a:lstStyle/>
          <a:p>
            <a:fld id="{4B725628-3A68-42F4-BA86-981817953149}" type="slidenum">
              <a:rPr lang="en-US" smtClean="0"/>
              <a:t>25</a:t>
            </a:fld>
            <a:endParaRPr lang="en-US" dirty="0"/>
          </a:p>
        </p:txBody>
      </p:sp>
    </p:spTree>
    <p:extLst>
      <p:ext uri="{BB962C8B-B14F-4D97-AF65-F5344CB8AC3E}">
        <p14:creationId xmlns:p14="http://schemas.microsoft.com/office/powerpoint/2010/main" val="321179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learning objectives for today. </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2</a:t>
            </a:fld>
            <a:endParaRPr lang="en-US" dirty="0"/>
          </a:p>
        </p:txBody>
      </p:sp>
    </p:spTree>
    <p:extLst>
      <p:ext uri="{BB962C8B-B14F-4D97-AF65-F5344CB8AC3E}">
        <p14:creationId xmlns:p14="http://schemas.microsoft.com/office/powerpoint/2010/main" val="54480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https://www.medstarhealth.org/blog/recognizing-and-treating-depression-in-hospital-patients</a:t>
            </a:r>
          </a:p>
          <a:p>
            <a:pPr>
              <a:buFont typeface="Arial" panose="020B0604020202020204" pitchFamily="34" charset="0"/>
              <a:buChar char="•"/>
            </a:pPr>
            <a:r>
              <a:rPr lang="en-US" dirty="0"/>
              <a:t>https://www.nimh.nih.gov/health/topics/depression</a:t>
            </a:r>
          </a:p>
        </p:txBody>
      </p:sp>
      <p:sp>
        <p:nvSpPr>
          <p:cNvPr id="4" name="Slide Number Placeholder 3"/>
          <p:cNvSpPr>
            <a:spLocks noGrp="1"/>
          </p:cNvSpPr>
          <p:nvPr>
            <p:ph type="sldNum" sz="quarter" idx="5"/>
          </p:nvPr>
        </p:nvSpPr>
        <p:spPr/>
        <p:txBody>
          <a:bodyPr/>
          <a:lstStyle/>
          <a:p>
            <a:fld id="{4B725628-3A68-42F4-BA86-981817953149}" type="slidenum">
              <a:rPr lang="en-US" smtClean="0"/>
              <a:t>3</a:t>
            </a:fld>
            <a:endParaRPr lang="en-US" dirty="0"/>
          </a:p>
        </p:txBody>
      </p:sp>
    </p:spTree>
    <p:extLst>
      <p:ext uri="{BB962C8B-B14F-4D97-AF65-F5344CB8AC3E}">
        <p14:creationId xmlns:p14="http://schemas.microsoft.com/office/powerpoint/2010/main" val="106281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Delayed thinking and problem solving </a:t>
            </a:r>
          </a:p>
          <a:p>
            <a:pPr>
              <a:buFont typeface="Arial" panose="020B0604020202020204" pitchFamily="34" charset="0"/>
              <a:buChar char="•"/>
            </a:pPr>
            <a:r>
              <a:rPr lang="en-US" dirty="0"/>
              <a:t>Indecisiveness </a:t>
            </a:r>
          </a:p>
          <a:p>
            <a:pPr>
              <a:buFont typeface="Arial" panose="020B0604020202020204" pitchFamily="34" charset="0"/>
              <a:buChar char="•"/>
            </a:pPr>
            <a:r>
              <a:rPr lang="en-US" dirty="0"/>
              <a:t>Confusion or agitation </a:t>
            </a:r>
          </a:p>
          <a:p>
            <a:pPr>
              <a:buFont typeface="Arial" panose="020B0604020202020204" pitchFamily="34" charset="0"/>
              <a:buChar char="•"/>
            </a:pPr>
            <a:r>
              <a:rPr lang="en-US" dirty="0"/>
              <a:t>Perceived lack of competence and control </a:t>
            </a:r>
          </a:p>
          <a:p>
            <a:pPr>
              <a:buFont typeface="Arial" panose="020B0604020202020204" pitchFamily="34" charset="0"/>
              <a:buChar char="•"/>
            </a:pPr>
            <a:r>
              <a:rPr lang="en-US" dirty="0"/>
              <a:t>Low self-esteem </a:t>
            </a:r>
          </a:p>
          <a:p>
            <a:pPr>
              <a:buFont typeface="Arial" panose="020B0604020202020204" pitchFamily="34" charset="0"/>
              <a:buChar char="•"/>
            </a:pPr>
            <a:r>
              <a:rPr lang="en-US" dirty="0"/>
              <a:t>Apathy </a:t>
            </a:r>
          </a:p>
          <a:p>
            <a:pPr>
              <a:buFont typeface="Arial" panose="020B0604020202020204" pitchFamily="34" charset="0"/>
              <a:buChar char="•"/>
            </a:pPr>
            <a:r>
              <a:rPr lang="en-US" dirty="0"/>
              <a:t>Irritability </a:t>
            </a:r>
          </a:p>
          <a:p>
            <a:pPr>
              <a:buFont typeface="Arial" panose="020B0604020202020204" pitchFamily="34" charset="0"/>
              <a:buChar char="•"/>
            </a:pPr>
            <a:r>
              <a:rPr lang="en-US" dirty="0"/>
              <a:t>Sleeping pattern changes</a:t>
            </a:r>
          </a:p>
          <a:p>
            <a:pPr>
              <a:buFont typeface="Arial" panose="020B0604020202020204" pitchFamily="34" charset="0"/>
              <a:buChar char="•"/>
            </a:pPr>
            <a:r>
              <a:rPr lang="en-US" dirty="0"/>
              <a:t>Appetite or weight changes </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4</a:t>
            </a:fld>
            <a:endParaRPr lang="en-US" dirty="0"/>
          </a:p>
        </p:txBody>
      </p:sp>
    </p:spTree>
    <p:extLst>
      <p:ext uri="{BB962C8B-B14F-4D97-AF65-F5344CB8AC3E}">
        <p14:creationId xmlns:p14="http://schemas.microsoft.com/office/powerpoint/2010/main" val="305306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who have a first-degree relative with depression have a higher incidence of developing depression. </a:t>
            </a:r>
          </a:p>
          <a:p>
            <a:r>
              <a:rPr lang="en-US" dirty="0"/>
              <a:t>Women are diagnosed 70% more frequently than men.</a:t>
            </a:r>
          </a:p>
          <a:p>
            <a:r>
              <a:rPr lang="en-US" dirty="0"/>
              <a:t>Environmental or situational factors may be related to medical illness and associated signs and symptoms, stress, death, financial problems, trauma, or other</a:t>
            </a:r>
          </a:p>
          <a:p>
            <a:r>
              <a:rPr lang="en-US" dirty="0"/>
              <a:t>Porth and </a:t>
            </a:r>
            <a:r>
              <a:rPr lang="en-US" dirty="0" err="1"/>
              <a:t>Matfin</a:t>
            </a:r>
            <a:r>
              <a:rPr lang="en-US" dirty="0"/>
              <a:t> report that the incidence of depression is higher in those living in or near poverty.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t>Alamri</a:t>
            </a:r>
            <a:r>
              <a:rPr lang="en-US" sz="2400" dirty="0"/>
              <a:t> SH, Bari AI, Ali AT. Depression and associated factors in hospitalized elderly: a cross-sectional study in a Saudi teaching hospital. </a:t>
            </a:r>
            <a:r>
              <a:rPr lang="en-US" sz="2400" i="1" dirty="0"/>
              <a:t>Ann Saudi Med</a:t>
            </a:r>
            <a:r>
              <a:rPr lang="en-US" sz="2400" dirty="0"/>
              <a:t>. 2017;37(2):122-129. doi:10.5144/0256-4947.2017.122</a:t>
            </a:r>
          </a:p>
          <a:p>
            <a:pPr>
              <a:buFont typeface="Arial" panose="020B0604020202020204" pitchFamily="34" charset="0"/>
              <a:buChar char="•"/>
            </a:pPr>
            <a:r>
              <a:rPr lang="en-US" sz="1600" dirty="0" err="1"/>
              <a:t>Billek</a:t>
            </a:r>
            <a:r>
              <a:rPr lang="en-US" sz="1600" dirty="0"/>
              <a:t>-Sawhney B, Wagner A, Braun J. Depression. </a:t>
            </a:r>
            <a:r>
              <a:rPr lang="en-US" sz="1600" i="1" dirty="0"/>
              <a:t>J Acute Care Phys </a:t>
            </a:r>
            <a:r>
              <a:rPr lang="en-US" sz="1600" i="1" dirty="0" err="1"/>
              <a:t>Ther</a:t>
            </a:r>
            <a:r>
              <a:rPr lang="en-US" sz="1600" dirty="0"/>
              <a:t>. 2014;5(2):77-88. doi:10.1097/01.JAT.0000453142.16547.86</a:t>
            </a:r>
            <a:endParaRPr lang="en-US" sz="2000" dirty="0"/>
          </a:p>
          <a:p>
            <a:pPr lvl="1">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5</a:t>
            </a:fld>
            <a:endParaRPr lang="en-US" dirty="0"/>
          </a:p>
        </p:txBody>
      </p:sp>
    </p:spTree>
    <p:extLst>
      <p:ext uri="{BB962C8B-B14F-4D97-AF65-F5344CB8AC3E}">
        <p14:creationId xmlns:p14="http://schemas.microsoft.com/office/powerpoint/2010/main" val="372592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Prina</a:t>
            </a:r>
            <a:r>
              <a:rPr lang="en-US" dirty="0"/>
              <a:t> AM, </a:t>
            </a:r>
            <a:r>
              <a:rPr lang="en-US" dirty="0" err="1"/>
              <a:t>Cosco</a:t>
            </a:r>
            <a:r>
              <a:rPr lang="en-US" dirty="0"/>
              <a:t> TD, </a:t>
            </a:r>
            <a:r>
              <a:rPr lang="en-US" dirty="0" err="1"/>
              <a:t>Dening</a:t>
            </a:r>
            <a:r>
              <a:rPr lang="en-US" dirty="0"/>
              <a:t> T, Beekman A, </a:t>
            </a:r>
            <a:r>
              <a:rPr lang="en-US" dirty="0" err="1"/>
              <a:t>Brayne</a:t>
            </a:r>
            <a:r>
              <a:rPr lang="en-US" dirty="0"/>
              <a:t> C, Huisman M. The association between depressive symptoms in the community, non-psychiatric hospital admission and hospital outcomes: a systematic review. </a:t>
            </a:r>
            <a:r>
              <a:rPr lang="en-US" i="1" dirty="0"/>
              <a:t>J </a:t>
            </a:r>
            <a:r>
              <a:rPr lang="en-US" i="1" dirty="0" err="1"/>
              <a:t>Psychosom</a:t>
            </a:r>
            <a:r>
              <a:rPr lang="en-US" i="1" dirty="0"/>
              <a:t> Res</a:t>
            </a:r>
            <a:r>
              <a:rPr lang="en-US" dirty="0"/>
              <a:t>. 2015;78(1):25-33. doi:10.1016/j.jpsychores.2014.11.002</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6</a:t>
            </a:fld>
            <a:endParaRPr lang="en-US" dirty="0"/>
          </a:p>
        </p:txBody>
      </p:sp>
    </p:spTree>
    <p:extLst>
      <p:ext uri="{BB962C8B-B14F-4D97-AF65-F5344CB8AC3E}">
        <p14:creationId xmlns:p14="http://schemas.microsoft.com/office/powerpoint/2010/main" val="353528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Specificity – 89%</a:t>
            </a:r>
          </a:p>
          <a:p>
            <a:r>
              <a:rPr lang="en-US" dirty="0"/>
              <a:t>Sensitivity – 97% </a:t>
            </a:r>
          </a:p>
        </p:txBody>
      </p:sp>
      <p:sp>
        <p:nvSpPr>
          <p:cNvPr id="4" name="Slide Number Placeholder 3"/>
          <p:cNvSpPr>
            <a:spLocks noGrp="1"/>
          </p:cNvSpPr>
          <p:nvPr>
            <p:ph type="sldNum" sz="quarter" idx="5"/>
          </p:nvPr>
        </p:nvSpPr>
        <p:spPr/>
        <p:txBody>
          <a:bodyPr/>
          <a:lstStyle/>
          <a:p>
            <a:fld id="{4B725628-3A68-42F4-BA86-981817953149}" type="slidenum">
              <a:rPr lang="en-US" smtClean="0"/>
              <a:t>7</a:t>
            </a:fld>
            <a:endParaRPr lang="en-US" dirty="0"/>
          </a:p>
        </p:txBody>
      </p:sp>
    </p:spTree>
    <p:extLst>
      <p:ext uri="{BB962C8B-B14F-4D97-AF65-F5344CB8AC3E}">
        <p14:creationId xmlns:p14="http://schemas.microsoft.com/office/powerpoint/2010/main" val="254044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the motor control model to also consider what variables we should modify when working with individuals with psychological concerns. </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8</a:t>
            </a:fld>
            <a:endParaRPr lang="en-US" dirty="0"/>
          </a:p>
        </p:txBody>
      </p:sp>
    </p:spTree>
    <p:extLst>
      <p:ext uri="{BB962C8B-B14F-4D97-AF65-F5344CB8AC3E}">
        <p14:creationId xmlns:p14="http://schemas.microsoft.com/office/powerpoint/2010/main" val="327129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activities promote self-efficacy and a greater sense of personal control. “Self-efficacy has long been shown to provide a buffering effect on depression. The promotion of self-efficacy takes on greater significance in light of research indicating that recovery from illness and injury is enhanced in individuals with a strong belief in their physical efficacy.”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Grade level of complexity as the patient’s confidence and capabilities improve </a:t>
            </a:r>
          </a:p>
          <a:p>
            <a:r>
              <a:rPr lang="en-US" dirty="0"/>
              <a:t>Including gross motor activities in patients’ interventions can relieve depressive symptoms by releasing stress and increasing oxygen intake and blood flow to the brain</a:t>
            </a:r>
          </a:p>
          <a:p>
            <a:r>
              <a:rPr lang="en-US" dirty="0"/>
              <a:t>Resistive and aerobic better than aerobic alone </a:t>
            </a:r>
          </a:p>
          <a:p>
            <a:r>
              <a:rPr lang="en-US" dirty="0"/>
              <a:t>Some but limited choice increases self control and empowerment </a:t>
            </a:r>
          </a:p>
          <a:p>
            <a:r>
              <a:rPr lang="en-US" dirty="0"/>
              <a:t>Stimulating environments may cause feelings of helplessness and/or powerlessness to be exacerbated – resulting in feeling overwhelmed and withdrawing </a:t>
            </a:r>
          </a:p>
          <a:p>
            <a:r>
              <a:rPr lang="en-US" dirty="0"/>
              <a:t>Allow for venting, gently redirect to be kept on task at hand </a:t>
            </a:r>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9</a:t>
            </a:fld>
            <a:endParaRPr lang="en-US" dirty="0"/>
          </a:p>
        </p:txBody>
      </p:sp>
    </p:spTree>
    <p:extLst>
      <p:ext uri="{BB962C8B-B14F-4D97-AF65-F5344CB8AC3E}">
        <p14:creationId xmlns:p14="http://schemas.microsoft.com/office/powerpoint/2010/main" val="45151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5/26/2024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5/26/2024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libproxy.lib.unc.edu/10.1111/ggi.12521" TargetMode="External"/><Relationship Id="rId2" Type="http://schemas.openxmlformats.org/officeDocument/2006/relationships/hyperlink" Target="https://www.medstarhealth.org/blog/recognizing-and-treating-depression-in-hospital-patients" TargetMode="External"/><Relationship Id="rId1" Type="http://schemas.openxmlformats.org/officeDocument/2006/relationships/slideLayout" Target="../slideLayouts/slideLayout2.xml"/><Relationship Id="rId5" Type="http://schemas.openxmlformats.org/officeDocument/2006/relationships/hyperlink" Target="https://aptageriatrics.org/wp-content/uploads/2022/12/CMHSIG-Toolkit-Final-version.pdf" TargetMode="External"/><Relationship Id="rId4" Type="http://schemas.openxmlformats.org/officeDocument/2006/relationships/hyperlink" Target="https://www.alz.org/alzheimers-dementia/stag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anchor="b">
            <a:normAutofit fontScale="90000"/>
          </a:bodyPr>
          <a:lstStyle/>
          <a:p>
            <a:pPr algn="l"/>
            <a:r>
              <a:rPr lang="en-US" dirty="0">
                <a:solidFill>
                  <a:srgbClr val="FFFFFF"/>
                </a:solidFill>
              </a:rPr>
              <a:t>Depression, Delirium, &amp; Dementia</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anchor="t">
            <a:normAutofit fontScale="85000" lnSpcReduction="20000"/>
          </a:bodyPr>
          <a:lstStyle/>
          <a:p>
            <a:r>
              <a:rPr lang="en-US" sz="1800" b="1" dirty="0">
                <a:solidFill>
                  <a:schemeClr val="bg2"/>
                </a:solidFill>
                <a:effectLst/>
                <a:ea typeface="Times New Roman" panose="02020603050405020304" pitchFamily="18" charset="0"/>
                <a:cs typeface="Times New Roman" panose="02020603050405020304" pitchFamily="18" charset="0"/>
              </a:rPr>
              <a:t>Screening, Interventions, and Referral as it applies to the Acute Care Therapist </a:t>
            </a:r>
          </a:p>
          <a:p>
            <a:r>
              <a:rPr lang="en-US" b="1" dirty="0">
                <a:solidFill>
                  <a:schemeClr val="bg2"/>
                </a:solidFill>
                <a:ea typeface="Times New Roman" panose="02020603050405020304" pitchFamily="18" charset="0"/>
                <a:cs typeface="Times New Roman" panose="02020603050405020304" pitchFamily="18" charset="0"/>
              </a:rPr>
              <a:t>Presented by: </a:t>
            </a:r>
            <a:r>
              <a:rPr lang="en-US" sz="1800" b="1" dirty="0">
                <a:solidFill>
                  <a:schemeClr val="bg2"/>
                </a:solidFill>
                <a:effectLst/>
                <a:ea typeface="Times New Roman" panose="02020603050405020304" pitchFamily="18" charset="0"/>
                <a:cs typeface="Times New Roman" panose="02020603050405020304" pitchFamily="18" charset="0"/>
              </a:rPr>
              <a:t>Karolyne Hill </a:t>
            </a:r>
            <a:endParaRPr lang="en-US" sz="1800" dirty="0">
              <a:solidFill>
                <a:schemeClr val="bg2"/>
              </a:solidFill>
              <a:effectLst/>
              <a:ea typeface="Times New Roman" panose="02020603050405020304" pitchFamily="18" charset="0"/>
              <a:cs typeface="Times New Roman" panose="02020603050405020304" pitchFamily="18" charset="0"/>
            </a:endParaRPr>
          </a:p>
          <a:p>
            <a:endParaRPr lang="en-US" dirty="0">
              <a:solidFill>
                <a:srgbClr val="FFFFFF"/>
              </a:solidFill>
            </a:endParaRP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E24F-C2FA-0598-B9C8-F93EAB29B2DE}"/>
              </a:ext>
            </a:extLst>
          </p:cNvPr>
          <p:cNvSpPr>
            <a:spLocks noGrp="1"/>
          </p:cNvSpPr>
          <p:nvPr>
            <p:ph type="title"/>
          </p:nvPr>
        </p:nvSpPr>
        <p:spPr/>
        <p:txBody>
          <a:bodyPr/>
          <a:lstStyle/>
          <a:p>
            <a:r>
              <a:rPr lang="en-US" dirty="0"/>
              <a:t>What is Delirium?</a:t>
            </a:r>
          </a:p>
        </p:txBody>
      </p:sp>
      <p:sp>
        <p:nvSpPr>
          <p:cNvPr id="3" name="Content Placeholder 2">
            <a:extLst>
              <a:ext uri="{FF2B5EF4-FFF2-40B4-BE49-F238E27FC236}">
                <a16:creationId xmlns:a16="http://schemas.microsoft.com/office/drawing/2014/main" id="{6CDBB769-7934-80CB-3801-E3BB6FE50F25}"/>
              </a:ext>
            </a:extLst>
          </p:cNvPr>
          <p:cNvSpPr>
            <a:spLocks noGrp="1"/>
          </p:cNvSpPr>
          <p:nvPr>
            <p:ph idx="1"/>
          </p:nvPr>
        </p:nvSpPr>
        <p:spPr>
          <a:xfrm>
            <a:off x="1024129" y="2286000"/>
            <a:ext cx="5179723" cy="4023360"/>
          </a:xfrm>
        </p:spPr>
        <p:txBody>
          <a:bodyPr>
            <a:normAutofit/>
          </a:bodyPr>
          <a:lstStyle/>
          <a:p>
            <a:pPr>
              <a:buFont typeface="Arial" panose="020B0604020202020204" pitchFamily="34" charset="0"/>
              <a:buChar char="•"/>
            </a:pPr>
            <a:r>
              <a:rPr lang="en-US" sz="2000" b="0" i="0" dirty="0">
                <a:solidFill>
                  <a:srgbClr val="1C1D1E"/>
                </a:solidFill>
                <a:effectLst/>
              </a:rPr>
              <a:t>An acute disturbance of consciousness with changes in cognitive functioning, inattention, perceptual disturbances and fluctuating symptoms during the course of the day. </a:t>
            </a:r>
          </a:p>
          <a:p>
            <a:pPr>
              <a:buFont typeface="Arial" panose="020B0604020202020204" pitchFamily="34" charset="0"/>
              <a:buChar char="•"/>
            </a:pPr>
            <a:r>
              <a:rPr lang="en-US" sz="2000" b="0" i="0" dirty="0">
                <a:solidFill>
                  <a:srgbClr val="1C1D1E"/>
                </a:solidFill>
                <a:effectLst/>
              </a:rPr>
              <a:t>Two types: </a:t>
            </a:r>
            <a:r>
              <a:rPr lang="en-US" sz="1600" b="0" i="0" dirty="0">
                <a:solidFill>
                  <a:srgbClr val="1C1D1E"/>
                </a:solidFill>
                <a:effectLst/>
              </a:rPr>
              <a:t>hyperactive and hypoactive </a:t>
            </a:r>
          </a:p>
          <a:p>
            <a:pPr>
              <a:buFont typeface="Arial" panose="020B0604020202020204" pitchFamily="34" charset="0"/>
              <a:buChar char="•"/>
            </a:pPr>
            <a:r>
              <a:rPr lang="en-US" sz="2000" dirty="0">
                <a:solidFill>
                  <a:srgbClr val="1C1D1E"/>
                </a:solidFill>
              </a:rPr>
              <a:t>Associated with prolonged hospital stay, cognitive and functional decline, increased mortality and increased risk of institutionalization </a:t>
            </a:r>
          </a:p>
          <a:p>
            <a:pPr>
              <a:buFont typeface="Arial" panose="020B0604020202020204" pitchFamily="34" charset="0"/>
              <a:buChar char="•"/>
            </a:pPr>
            <a:r>
              <a:rPr lang="en-US" sz="2000" b="0" i="0" dirty="0">
                <a:solidFill>
                  <a:srgbClr val="1C1D1E"/>
                </a:solidFill>
                <a:effectLst/>
              </a:rPr>
              <a:t>Underestimated in elderly hospitalized patients </a:t>
            </a:r>
          </a:p>
          <a:p>
            <a:pPr>
              <a:buFont typeface="Arial" panose="020B0604020202020204" pitchFamily="34" charset="0"/>
              <a:buChar char="•"/>
            </a:pPr>
            <a:r>
              <a:rPr lang="en-US" sz="2000" b="0" i="0" dirty="0">
                <a:solidFill>
                  <a:srgbClr val="1C1D1E"/>
                </a:solidFill>
                <a:effectLst/>
              </a:rPr>
              <a:t>Delirium symptoms can persist for up to 6 months after discharge from a hospital</a:t>
            </a:r>
          </a:p>
        </p:txBody>
      </p:sp>
      <p:pic>
        <p:nvPicPr>
          <p:cNvPr id="5" name="Picture 4">
            <a:extLst>
              <a:ext uri="{FF2B5EF4-FFF2-40B4-BE49-F238E27FC236}">
                <a16:creationId xmlns:a16="http://schemas.microsoft.com/office/drawing/2014/main" id="{B6DD40C4-0339-DBEE-720D-7F23974FBA78}"/>
              </a:ext>
            </a:extLst>
          </p:cNvPr>
          <p:cNvPicPr>
            <a:picLocks noChangeAspect="1"/>
          </p:cNvPicPr>
          <p:nvPr/>
        </p:nvPicPr>
        <p:blipFill>
          <a:blip r:embed="rId3"/>
          <a:stretch>
            <a:fillRect/>
          </a:stretch>
        </p:blipFill>
        <p:spPr>
          <a:xfrm>
            <a:off x="6330148" y="2343942"/>
            <a:ext cx="5524540" cy="3590951"/>
          </a:xfrm>
          <a:prstGeom prst="rect">
            <a:avLst/>
          </a:prstGeom>
        </p:spPr>
      </p:pic>
      <p:sp>
        <p:nvSpPr>
          <p:cNvPr id="6" name="TextBox 5">
            <a:extLst>
              <a:ext uri="{FF2B5EF4-FFF2-40B4-BE49-F238E27FC236}">
                <a16:creationId xmlns:a16="http://schemas.microsoft.com/office/drawing/2014/main" id="{39D90291-24EE-5CDF-0110-DDED998E885B}"/>
              </a:ext>
            </a:extLst>
          </p:cNvPr>
          <p:cNvSpPr txBox="1"/>
          <p:nvPr/>
        </p:nvSpPr>
        <p:spPr>
          <a:xfrm>
            <a:off x="7943869" y="5934893"/>
            <a:ext cx="3910819" cy="461665"/>
          </a:xfrm>
          <a:prstGeom prst="rect">
            <a:avLst/>
          </a:prstGeom>
          <a:noFill/>
        </p:spPr>
        <p:txBody>
          <a:bodyPr wrap="square" rtlCol="0">
            <a:spAutoFit/>
          </a:bodyPr>
          <a:lstStyle/>
          <a:p>
            <a:pPr algn="r"/>
            <a:r>
              <a:rPr lang="en-US" sz="1200" b="0" i="0" dirty="0" err="1">
                <a:solidFill>
                  <a:srgbClr val="212121"/>
                </a:solidFill>
                <a:effectLst/>
                <a:latin typeface="BlinkMacSystemFont"/>
              </a:rPr>
              <a:t>Pagad</a:t>
            </a:r>
            <a:r>
              <a:rPr lang="en-US" sz="1200" b="0" i="0" dirty="0">
                <a:solidFill>
                  <a:srgbClr val="212121"/>
                </a:solidFill>
                <a:effectLst/>
                <a:latin typeface="BlinkMacSystemFont"/>
              </a:rPr>
              <a:t> S, </a:t>
            </a:r>
            <a:r>
              <a:rPr lang="en-US" sz="1200" b="0" i="0" dirty="0" err="1">
                <a:solidFill>
                  <a:srgbClr val="212121"/>
                </a:solidFill>
                <a:effectLst/>
                <a:latin typeface="BlinkMacSystemFont"/>
              </a:rPr>
              <a:t>Somagutta</a:t>
            </a:r>
            <a:r>
              <a:rPr lang="en-US" sz="1200" b="0" i="0" dirty="0">
                <a:solidFill>
                  <a:srgbClr val="212121"/>
                </a:solidFill>
                <a:effectLst/>
                <a:latin typeface="BlinkMacSystemFont"/>
              </a:rPr>
              <a:t> MR, May V, et al. Delirium in Cardiac Intensive Care Unit. </a:t>
            </a:r>
            <a:endParaRPr lang="en-US" sz="1200" dirty="0"/>
          </a:p>
        </p:txBody>
      </p:sp>
    </p:spTree>
    <p:extLst>
      <p:ext uri="{BB962C8B-B14F-4D97-AF65-F5344CB8AC3E}">
        <p14:creationId xmlns:p14="http://schemas.microsoft.com/office/powerpoint/2010/main" val="197221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B4B9-822A-BBFF-2CBA-E244B8E09C1A}"/>
              </a:ext>
            </a:extLst>
          </p:cNvPr>
          <p:cNvSpPr>
            <a:spLocks noGrp="1"/>
          </p:cNvSpPr>
          <p:nvPr>
            <p:ph type="title"/>
          </p:nvPr>
        </p:nvSpPr>
        <p:spPr/>
        <p:txBody>
          <a:bodyPr/>
          <a:lstStyle/>
          <a:p>
            <a:r>
              <a:rPr lang="en-US" dirty="0"/>
              <a:t>Risk factors for delirium</a:t>
            </a:r>
          </a:p>
        </p:txBody>
      </p:sp>
      <p:sp>
        <p:nvSpPr>
          <p:cNvPr id="3" name="Content Placeholder 2">
            <a:extLst>
              <a:ext uri="{FF2B5EF4-FFF2-40B4-BE49-F238E27FC236}">
                <a16:creationId xmlns:a16="http://schemas.microsoft.com/office/drawing/2014/main" id="{02F13439-7CBC-F49C-CF9F-1AF26A7D65FA}"/>
              </a:ext>
            </a:extLst>
          </p:cNvPr>
          <p:cNvSpPr>
            <a:spLocks noGrp="1"/>
          </p:cNvSpPr>
          <p:nvPr>
            <p:ph sz="half" idx="1"/>
          </p:nvPr>
        </p:nvSpPr>
        <p:spPr/>
        <p:txBody>
          <a:bodyPr>
            <a:normAutofit lnSpcReduction="10000"/>
          </a:bodyPr>
          <a:lstStyle/>
          <a:p>
            <a:pPr>
              <a:buFont typeface="Arial" panose="020B0604020202020204" pitchFamily="34" charset="0"/>
              <a:buChar char="•"/>
            </a:pPr>
            <a:r>
              <a:rPr lang="en-US" b="1" dirty="0"/>
              <a:t>Pre-existing cognitive impairment </a:t>
            </a:r>
            <a:endParaRPr lang="en-US" dirty="0"/>
          </a:p>
          <a:p>
            <a:pPr>
              <a:buFont typeface="Arial" panose="020B0604020202020204" pitchFamily="34" charset="0"/>
              <a:buChar char="•"/>
            </a:pPr>
            <a:r>
              <a:rPr lang="en-US" dirty="0"/>
              <a:t>Illness/ acute infection </a:t>
            </a:r>
          </a:p>
          <a:p>
            <a:pPr lvl="1">
              <a:buFont typeface="Arial" panose="020B0604020202020204" pitchFamily="34" charset="0"/>
              <a:buChar char="•"/>
            </a:pPr>
            <a:r>
              <a:rPr lang="en-US" dirty="0"/>
              <a:t>Sepsis </a:t>
            </a:r>
          </a:p>
          <a:p>
            <a:pPr>
              <a:buFont typeface="Arial" panose="020B0604020202020204" pitchFamily="34" charset="0"/>
              <a:buChar char="•"/>
            </a:pPr>
            <a:r>
              <a:rPr lang="en-US" dirty="0"/>
              <a:t>Metabolic disturbance – glucose, electrolytes </a:t>
            </a:r>
          </a:p>
          <a:p>
            <a:pPr lvl="1">
              <a:buFont typeface="Arial" panose="020B0604020202020204" pitchFamily="34" charset="0"/>
              <a:buChar char="•"/>
            </a:pPr>
            <a:r>
              <a:rPr lang="en-US" dirty="0"/>
              <a:t>Dehydration </a:t>
            </a:r>
          </a:p>
          <a:p>
            <a:pPr>
              <a:buFont typeface="Arial" panose="020B0604020202020204" pitchFamily="34" charset="0"/>
              <a:buChar char="•"/>
            </a:pPr>
            <a:r>
              <a:rPr lang="en-US" dirty="0"/>
              <a:t>Surgery</a:t>
            </a:r>
          </a:p>
          <a:p>
            <a:pPr>
              <a:buFont typeface="Arial" panose="020B0604020202020204" pitchFamily="34" charset="0"/>
              <a:buChar char="•"/>
            </a:pPr>
            <a:r>
              <a:rPr lang="en-US" dirty="0"/>
              <a:t>Hospitalization / immobilization </a:t>
            </a:r>
          </a:p>
          <a:p>
            <a:pPr>
              <a:buFont typeface="Arial" panose="020B0604020202020204" pitchFamily="34" charset="0"/>
              <a:buChar char="•"/>
            </a:pPr>
            <a:r>
              <a:rPr lang="en-US" dirty="0"/>
              <a:t>Polypharmacy and the use of psychoactive drugs </a:t>
            </a:r>
          </a:p>
          <a:p>
            <a:pPr lvl="1">
              <a:buFont typeface="Arial" panose="020B0604020202020204" pitchFamily="34" charset="0"/>
              <a:buChar char="•"/>
            </a:pPr>
            <a:r>
              <a:rPr lang="en-US" dirty="0"/>
              <a:t>Narcotics, opioids, benzodiazepines </a:t>
            </a:r>
          </a:p>
        </p:txBody>
      </p:sp>
      <p:sp>
        <p:nvSpPr>
          <p:cNvPr id="4" name="Content Placeholder 3">
            <a:extLst>
              <a:ext uri="{FF2B5EF4-FFF2-40B4-BE49-F238E27FC236}">
                <a16:creationId xmlns:a16="http://schemas.microsoft.com/office/drawing/2014/main" id="{4BDAA253-D58A-3F5F-1D6A-351617E1DF05}"/>
              </a:ext>
            </a:extLst>
          </p:cNvPr>
          <p:cNvSpPr>
            <a:spLocks noGrp="1"/>
          </p:cNvSpPr>
          <p:nvPr>
            <p:ph sz="half" idx="2"/>
          </p:nvPr>
        </p:nvSpPr>
        <p:spPr/>
        <p:txBody>
          <a:bodyPr>
            <a:normAutofit lnSpcReduction="10000"/>
          </a:bodyPr>
          <a:lstStyle/>
          <a:p>
            <a:pPr>
              <a:buFont typeface="Arial" panose="020B0604020202020204" pitchFamily="34" charset="0"/>
              <a:buChar char="•"/>
            </a:pPr>
            <a:r>
              <a:rPr lang="en-US" dirty="0"/>
              <a:t>Older age </a:t>
            </a:r>
          </a:p>
          <a:p>
            <a:pPr>
              <a:buFont typeface="Arial" panose="020B0604020202020204" pitchFamily="34" charset="0"/>
              <a:buChar char="•"/>
            </a:pPr>
            <a:r>
              <a:rPr lang="en-US" dirty="0"/>
              <a:t>Chronic comorbidities </a:t>
            </a:r>
          </a:p>
          <a:p>
            <a:pPr>
              <a:buFont typeface="Arial" panose="020B0604020202020204" pitchFamily="34" charset="0"/>
              <a:buChar char="•"/>
            </a:pPr>
            <a:r>
              <a:rPr lang="en-US" dirty="0"/>
              <a:t>Sleep deprivation </a:t>
            </a:r>
          </a:p>
          <a:p>
            <a:pPr>
              <a:buFont typeface="Arial" panose="020B0604020202020204" pitchFamily="34" charset="0"/>
              <a:buChar char="•"/>
            </a:pPr>
            <a:r>
              <a:rPr lang="en-US" dirty="0"/>
              <a:t>Depression / Emotional distress</a:t>
            </a:r>
          </a:p>
          <a:p>
            <a:pPr>
              <a:buFont typeface="Arial" panose="020B0604020202020204" pitchFamily="34" charset="0"/>
              <a:buChar char="•"/>
            </a:pPr>
            <a:r>
              <a:rPr lang="en-US" dirty="0"/>
              <a:t>MCI / Dementia  </a:t>
            </a:r>
          </a:p>
          <a:p>
            <a:pPr>
              <a:buFont typeface="Arial" panose="020B0604020202020204" pitchFamily="34" charset="0"/>
              <a:buChar char="•"/>
            </a:pPr>
            <a:r>
              <a:rPr lang="en-US" dirty="0"/>
              <a:t>Mechanical ventilation </a:t>
            </a:r>
          </a:p>
          <a:p>
            <a:pPr>
              <a:buFont typeface="Arial" panose="020B0604020202020204" pitchFamily="34" charset="0"/>
              <a:buChar char="•"/>
            </a:pPr>
            <a:r>
              <a:rPr lang="en-US" dirty="0"/>
              <a:t>Sensory impairment </a:t>
            </a:r>
          </a:p>
          <a:p>
            <a:pPr>
              <a:buFont typeface="Arial" panose="020B0604020202020204" pitchFamily="34" charset="0"/>
              <a:buChar char="•"/>
            </a:pPr>
            <a:r>
              <a:rPr lang="en-US" dirty="0"/>
              <a:t>Pain </a:t>
            </a:r>
          </a:p>
          <a:p>
            <a:pPr>
              <a:buFont typeface="Arial" panose="020B0604020202020204" pitchFamily="34" charset="0"/>
              <a:buChar char="•"/>
            </a:pPr>
            <a:r>
              <a:rPr lang="en-US" dirty="0"/>
              <a:t>Alcohol misuse </a:t>
            </a:r>
          </a:p>
        </p:txBody>
      </p:sp>
    </p:spTree>
    <p:extLst>
      <p:ext uri="{BB962C8B-B14F-4D97-AF65-F5344CB8AC3E}">
        <p14:creationId xmlns:p14="http://schemas.microsoft.com/office/powerpoint/2010/main" val="307891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6BA9-0B7D-ACF4-EC57-FA006B61376C}"/>
              </a:ext>
            </a:extLst>
          </p:cNvPr>
          <p:cNvSpPr>
            <a:spLocks noGrp="1"/>
          </p:cNvSpPr>
          <p:nvPr>
            <p:ph type="title"/>
          </p:nvPr>
        </p:nvSpPr>
        <p:spPr/>
        <p:txBody>
          <a:bodyPr/>
          <a:lstStyle/>
          <a:p>
            <a:r>
              <a:rPr lang="en-US" dirty="0"/>
              <a:t>Screening for Delirium </a:t>
            </a:r>
          </a:p>
        </p:txBody>
      </p:sp>
      <p:sp>
        <p:nvSpPr>
          <p:cNvPr id="3" name="Content Placeholder 2">
            <a:extLst>
              <a:ext uri="{FF2B5EF4-FFF2-40B4-BE49-F238E27FC236}">
                <a16:creationId xmlns:a16="http://schemas.microsoft.com/office/drawing/2014/main" id="{4CC6BD7A-258C-59C3-18E1-9E3DFEBE6938}"/>
              </a:ext>
            </a:extLst>
          </p:cNvPr>
          <p:cNvSpPr>
            <a:spLocks noGrp="1"/>
          </p:cNvSpPr>
          <p:nvPr>
            <p:ph idx="1"/>
          </p:nvPr>
        </p:nvSpPr>
        <p:spPr>
          <a:xfrm>
            <a:off x="1024129" y="2286000"/>
            <a:ext cx="5208892" cy="4023360"/>
          </a:xfrm>
        </p:spPr>
        <p:txBody>
          <a:bodyPr>
            <a:normAutofit/>
          </a:bodyPr>
          <a:lstStyle/>
          <a:p>
            <a:pPr marL="0" indent="0">
              <a:buNone/>
            </a:pPr>
            <a:r>
              <a:rPr lang="en-US" dirty="0"/>
              <a:t>Screen for delirium in older patients who are at high risk based on information provided in the medical chart and patient/caregiver interview </a:t>
            </a:r>
          </a:p>
          <a:p>
            <a:pPr>
              <a:buFont typeface="Courier New" panose="02070309020205020404" pitchFamily="49" charset="0"/>
              <a:buChar char="o"/>
            </a:pPr>
            <a:r>
              <a:rPr lang="en-US" sz="2800" dirty="0"/>
              <a:t>4 A’s Test for Delirium </a:t>
            </a:r>
          </a:p>
          <a:p>
            <a:pPr lvl="1">
              <a:buFont typeface="Courier New" panose="02070309020205020404" pitchFamily="49" charset="0"/>
              <a:buChar char="o"/>
            </a:pPr>
            <a:r>
              <a:rPr lang="en-US" sz="2800" dirty="0"/>
              <a:t> 4 points = possible delirium</a:t>
            </a:r>
          </a:p>
        </p:txBody>
      </p:sp>
      <p:pic>
        <p:nvPicPr>
          <p:cNvPr id="5" name="Picture 4">
            <a:extLst>
              <a:ext uri="{FF2B5EF4-FFF2-40B4-BE49-F238E27FC236}">
                <a16:creationId xmlns:a16="http://schemas.microsoft.com/office/drawing/2014/main" id="{CB7FBEF7-F55A-B575-5467-754A5762D432}"/>
              </a:ext>
            </a:extLst>
          </p:cNvPr>
          <p:cNvPicPr>
            <a:picLocks noChangeAspect="1"/>
          </p:cNvPicPr>
          <p:nvPr/>
        </p:nvPicPr>
        <p:blipFill rotWithShape="1">
          <a:blip r:embed="rId3"/>
          <a:srcRect t="3943" r="2729"/>
          <a:stretch/>
        </p:blipFill>
        <p:spPr>
          <a:xfrm>
            <a:off x="6333689" y="1241571"/>
            <a:ext cx="5821918" cy="5406851"/>
          </a:xfrm>
          <a:prstGeom prst="rect">
            <a:avLst/>
          </a:prstGeom>
        </p:spPr>
      </p:pic>
      <p:sp>
        <p:nvSpPr>
          <p:cNvPr id="7" name="TextBox 6">
            <a:extLst>
              <a:ext uri="{FF2B5EF4-FFF2-40B4-BE49-F238E27FC236}">
                <a16:creationId xmlns:a16="http://schemas.microsoft.com/office/drawing/2014/main" id="{D2304D5E-4EAE-6A33-D1AB-53408AB43C9E}"/>
              </a:ext>
            </a:extLst>
          </p:cNvPr>
          <p:cNvSpPr txBox="1"/>
          <p:nvPr/>
        </p:nvSpPr>
        <p:spPr>
          <a:xfrm>
            <a:off x="239087" y="6325862"/>
            <a:ext cx="6094602" cy="369332"/>
          </a:xfrm>
          <a:prstGeom prst="rect">
            <a:avLst/>
          </a:prstGeom>
          <a:noFill/>
        </p:spPr>
        <p:txBody>
          <a:bodyPr wrap="square">
            <a:spAutoFit/>
          </a:bodyPr>
          <a:lstStyle/>
          <a:p>
            <a:r>
              <a:rPr lang="en-US" dirty="0"/>
              <a:t>https://www.mdcalc.com/calc/3982/4-test-delirium-assessment</a:t>
            </a:r>
          </a:p>
        </p:txBody>
      </p:sp>
    </p:spTree>
    <p:extLst>
      <p:ext uri="{BB962C8B-B14F-4D97-AF65-F5344CB8AC3E}">
        <p14:creationId xmlns:p14="http://schemas.microsoft.com/office/powerpoint/2010/main" val="272506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9571-214E-1FE3-B885-EEA96017B768}"/>
              </a:ext>
            </a:extLst>
          </p:cNvPr>
          <p:cNvSpPr>
            <a:spLocks noGrp="1"/>
          </p:cNvSpPr>
          <p:nvPr>
            <p:ph type="title"/>
          </p:nvPr>
        </p:nvSpPr>
        <p:spPr/>
        <p:txBody>
          <a:bodyPr/>
          <a:lstStyle/>
          <a:p>
            <a:r>
              <a:rPr lang="en-US" dirty="0"/>
              <a:t>Screening for Delirium Cont. </a:t>
            </a:r>
          </a:p>
        </p:txBody>
      </p:sp>
      <p:sp>
        <p:nvSpPr>
          <p:cNvPr id="3" name="Content Placeholder 2">
            <a:extLst>
              <a:ext uri="{FF2B5EF4-FFF2-40B4-BE49-F238E27FC236}">
                <a16:creationId xmlns:a16="http://schemas.microsoft.com/office/drawing/2014/main" id="{F76CDC4F-5535-E8ED-81E1-8D52E3C19736}"/>
              </a:ext>
            </a:extLst>
          </p:cNvPr>
          <p:cNvSpPr>
            <a:spLocks noGrp="1"/>
          </p:cNvSpPr>
          <p:nvPr>
            <p:ph idx="1"/>
          </p:nvPr>
        </p:nvSpPr>
        <p:spPr>
          <a:xfrm>
            <a:off x="1024128" y="2084832"/>
            <a:ext cx="6802800" cy="4023360"/>
          </a:xfrm>
        </p:spPr>
        <p:txBody>
          <a:bodyPr>
            <a:normAutofit/>
          </a:bodyPr>
          <a:lstStyle/>
          <a:p>
            <a:pPr>
              <a:buFont typeface="Courier New" panose="02070309020205020404" pitchFamily="49" charset="0"/>
              <a:buChar char="o"/>
            </a:pPr>
            <a:r>
              <a:rPr lang="en-US" sz="3200" dirty="0"/>
              <a:t>Confusion Assessment Method (CAM)</a:t>
            </a:r>
          </a:p>
          <a:p>
            <a:pPr lvl="1">
              <a:buFont typeface="Courier New" panose="02070309020205020404" pitchFamily="49" charset="0"/>
              <a:buChar char="o"/>
            </a:pPr>
            <a:r>
              <a:rPr lang="en-US" sz="3200" dirty="0"/>
              <a:t>Developed for use by trained non-psychiatric clinicians </a:t>
            </a:r>
          </a:p>
          <a:p>
            <a:pPr lvl="1">
              <a:buFont typeface="Courier New" panose="02070309020205020404" pitchFamily="49" charset="0"/>
              <a:buChar char="o"/>
            </a:pPr>
            <a:r>
              <a:rPr lang="en-US" sz="3200" dirty="0"/>
              <a:t>Can help differentiate delirium from depression and dementia </a:t>
            </a:r>
          </a:p>
          <a:p>
            <a:pPr lvl="1">
              <a:buFont typeface="Courier New" panose="02070309020205020404" pitchFamily="49" charset="0"/>
              <a:buChar char="o"/>
            </a:pPr>
            <a:r>
              <a:rPr lang="en-US" sz="3200" dirty="0"/>
              <a:t>Does NOT measure delirium severity </a:t>
            </a:r>
          </a:p>
          <a:p>
            <a:pPr lvl="1">
              <a:buFont typeface="Courier New" panose="02070309020205020404" pitchFamily="49" charset="0"/>
              <a:buChar char="o"/>
            </a:pPr>
            <a:r>
              <a:rPr lang="en-US" sz="3200" dirty="0"/>
              <a:t>Can be completed in 5 minutes, 9 clinical features with YES/NO options</a:t>
            </a:r>
          </a:p>
        </p:txBody>
      </p:sp>
      <p:pic>
        <p:nvPicPr>
          <p:cNvPr id="5" name="Picture 4">
            <a:extLst>
              <a:ext uri="{FF2B5EF4-FFF2-40B4-BE49-F238E27FC236}">
                <a16:creationId xmlns:a16="http://schemas.microsoft.com/office/drawing/2014/main" id="{1DA78190-4D08-09DC-04B9-1B8FF09C6125}"/>
              </a:ext>
            </a:extLst>
          </p:cNvPr>
          <p:cNvPicPr>
            <a:picLocks noChangeAspect="1"/>
          </p:cNvPicPr>
          <p:nvPr/>
        </p:nvPicPr>
        <p:blipFill>
          <a:blip r:embed="rId3"/>
          <a:stretch>
            <a:fillRect/>
          </a:stretch>
        </p:blipFill>
        <p:spPr>
          <a:xfrm>
            <a:off x="7983863" y="1238325"/>
            <a:ext cx="3769113" cy="5034459"/>
          </a:xfrm>
          <a:prstGeom prst="rect">
            <a:avLst/>
          </a:prstGeom>
        </p:spPr>
      </p:pic>
    </p:spTree>
    <p:extLst>
      <p:ext uri="{BB962C8B-B14F-4D97-AF65-F5344CB8AC3E}">
        <p14:creationId xmlns:p14="http://schemas.microsoft.com/office/powerpoint/2010/main" val="18828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5D8F-DC72-6438-802D-7B73157D5122}"/>
              </a:ext>
            </a:extLst>
          </p:cNvPr>
          <p:cNvSpPr>
            <a:spLocks noGrp="1"/>
          </p:cNvSpPr>
          <p:nvPr>
            <p:ph type="title"/>
          </p:nvPr>
        </p:nvSpPr>
        <p:spPr/>
        <p:txBody>
          <a:bodyPr/>
          <a:lstStyle/>
          <a:p>
            <a:r>
              <a:rPr lang="en-US" dirty="0"/>
              <a:t>Interventions for Delirium </a:t>
            </a:r>
          </a:p>
        </p:txBody>
      </p:sp>
      <p:sp>
        <p:nvSpPr>
          <p:cNvPr id="3" name="Content Placeholder 2">
            <a:extLst>
              <a:ext uri="{FF2B5EF4-FFF2-40B4-BE49-F238E27FC236}">
                <a16:creationId xmlns:a16="http://schemas.microsoft.com/office/drawing/2014/main" id="{B7F8321C-7DA5-7B3A-2AF8-75CC871A95E5}"/>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US" sz="2800" dirty="0"/>
              <a:t>Reduce risk factors </a:t>
            </a:r>
          </a:p>
          <a:p>
            <a:pPr lvl="1">
              <a:buFont typeface="Courier New" panose="02070309020205020404" pitchFamily="49" charset="0"/>
              <a:buChar char="o"/>
            </a:pPr>
            <a:r>
              <a:rPr lang="en-US" sz="2400" dirty="0"/>
              <a:t>Hydration, polypharmacy, educate caregivers </a:t>
            </a:r>
          </a:p>
          <a:p>
            <a:pPr>
              <a:buFont typeface="Courier New" panose="02070309020205020404" pitchFamily="49" charset="0"/>
              <a:buChar char="o"/>
            </a:pPr>
            <a:r>
              <a:rPr lang="en-US" sz="2800" dirty="0"/>
              <a:t>Early identification </a:t>
            </a:r>
          </a:p>
          <a:p>
            <a:pPr>
              <a:buFont typeface="Courier New" panose="02070309020205020404" pitchFamily="49" charset="0"/>
              <a:buChar char="o"/>
            </a:pPr>
            <a:r>
              <a:rPr lang="en-US" sz="2800" dirty="0"/>
              <a:t>Early mobility and exercise </a:t>
            </a:r>
          </a:p>
          <a:p>
            <a:pPr>
              <a:buFont typeface="Courier New" panose="02070309020205020404" pitchFamily="49" charset="0"/>
              <a:buChar char="o"/>
            </a:pPr>
            <a:r>
              <a:rPr lang="en-US" sz="2800" dirty="0"/>
              <a:t>Orientation </a:t>
            </a:r>
          </a:p>
          <a:p>
            <a:pPr>
              <a:buFont typeface="Courier New" panose="02070309020205020404" pitchFamily="49" charset="0"/>
              <a:buChar char="o"/>
            </a:pPr>
            <a:r>
              <a:rPr lang="en-US" sz="2800" dirty="0"/>
              <a:t>Encourage proper sleep-wake cycle </a:t>
            </a:r>
          </a:p>
          <a:p>
            <a:pPr>
              <a:buFont typeface="Courier New" panose="02070309020205020404" pitchFamily="49" charset="0"/>
              <a:buChar char="o"/>
            </a:pPr>
            <a:r>
              <a:rPr lang="en-US" sz="2800" dirty="0"/>
              <a:t>Address vision and hearing </a:t>
            </a:r>
          </a:p>
          <a:p>
            <a:pPr>
              <a:buFont typeface="Courier New" panose="02070309020205020404" pitchFamily="49" charset="0"/>
              <a:buChar char="o"/>
            </a:pPr>
            <a:r>
              <a:rPr lang="en-US" sz="2800" dirty="0"/>
              <a:t>Discharge - Return to a familiar environment </a:t>
            </a:r>
          </a:p>
          <a:p>
            <a:pPr>
              <a:buFont typeface="Courier New" panose="02070309020205020404" pitchFamily="49" charset="0"/>
              <a:buChar char="o"/>
            </a:pPr>
            <a:r>
              <a:rPr lang="en-US" sz="2800" dirty="0"/>
              <a:t>Referral – screen and tell the provider </a:t>
            </a:r>
          </a:p>
        </p:txBody>
      </p:sp>
    </p:spTree>
    <p:extLst>
      <p:ext uri="{BB962C8B-B14F-4D97-AF65-F5344CB8AC3E}">
        <p14:creationId xmlns:p14="http://schemas.microsoft.com/office/powerpoint/2010/main" val="32522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15E7-675F-7C2A-6167-92E36467891D}"/>
              </a:ext>
            </a:extLst>
          </p:cNvPr>
          <p:cNvSpPr>
            <a:spLocks noGrp="1"/>
          </p:cNvSpPr>
          <p:nvPr>
            <p:ph type="title"/>
          </p:nvPr>
        </p:nvSpPr>
        <p:spPr>
          <a:xfrm>
            <a:off x="1024128" y="501326"/>
            <a:ext cx="9720072" cy="1499616"/>
          </a:xfrm>
        </p:spPr>
        <p:txBody>
          <a:bodyPr/>
          <a:lstStyle/>
          <a:p>
            <a:r>
              <a:rPr lang="en-US" dirty="0"/>
              <a:t>What is Dementia? </a:t>
            </a:r>
          </a:p>
        </p:txBody>
      </p:sp>
      <p:sp>
        <p:nvSpPr>
          <p:cNvPr id="3" name="Content Placeholder 2">
            <a:extLst>
              <a:ext uri="{FF2B5EF4-FFF2-40B4-BE49-F238E27FC236}">
                <a16:creationId xmlns:a16="http://schemas.microsoft.com/office/drawing/2014/main" id="{B8CE53E5-FEB7-BFB6-5560-40BF8D600E96}"/>
              </a:ext>
            </a:extLst>
          </p:cNvPr>
          <p:cNvSpPr>
            <a:spLocks noGrp="1"/>
          </p:cNvSpPr>
          <p:nvPr>
            <p:ph idx="1"/>
          </p:nvPr>
        </p:nvSpPr>
        <p:spPr>
          <a:xfrm>
            <a:off x="1024128" y="1988526"/>
            <a:ext cx="10143744" cy="5075004"/>
          </a:xfrm>
        </p:spPr>
        <p:txBody>
          <a:bodyPr>
            <a:normAutofit fontScale="40000" lnSpcReduction="20000"/>
          </a:bodyPr>
          <a:lstStyle/>
          <a:p>
            <a:pPr marL="0" indent="0">
              <a:buNone/>
            </a:pPr>
            <a:r>
              <a:rPr lang="en-US" sz="6000" dirty="0"/>
              <a:t>Not a normal process of aging </a:t>
            </a:r>
          </a:p>
          <a:p>
            <a:pPr lvl="1">
              <a:buFont typeface="Arial" panose="020B0604020202020204" pitchFamily="34" charset="0"/>
              <a:buChar char="•"/>
            </a:pPr>
            <a:r>
              <a:rPr lang="en-US" sz="5600" dirty="0"/>
              <a:t>Pathological changes in the brain</a:t>
            </a:r>
          </a:p>
          <a:p>
            <a:pPr lvl="1">
              <a:buFont typeface="Arial" panose="020B0604020202020204" pitchFamily="34" charset="0"/>
              <a:buChar char="•"/>
            </a:pPr>
            <a:r>
              <a:rPr lang="en-US" sz="5600" dirty="0"/>
              <a:t>Increased amyloid plaques and neurofibrillary tangles </a:t>
            </a:r>
          </a:p>
          <a:p>
            <a:pPr marL="0" indent="0">
              <a:buNone/>
            </a:pPr>
            <a:r>
              <a:rPr lang="en-US" sz="6000" b="1" dirty="0"/>
              <a:t>Multiple cognitive deficits including memory and at least one of the following: </a:t>
            </a:r>
          </a:p>
          <a:p>
            <a:pPr lvl="1">
              <a:buFont typeface="Wingdings" panose="05000000000000000000" pitchFamily="2" charset="2"/>
              <a:buChar char="§"/>
            </a:pPr>
            <a:r>
              <a:rPr lang="en-US" sz="5600" b="1" dirty="0"/>
              <a:t>Aphasia</a:t>
            </a:r>
            <a:r>
              <a:rPr lang="en-US" sz="5600" dirty="0"/>
              <a:t>- </a:t>
            </a:r>
            <a:r>
              <a:rPr lang="en-US" sz="5600" b="0" i="0" dirty="0">
                <a:effectLst/>
              </a:rPr>
              <a:t>loss of ability to understand or express speech</a:t>
            </a:r>
            <a:endParaRPr lang="en-US" sz="5600" dirty="0"/>
          </a:p>
          <a:p>
            <a:pPr lvl="1">
              <a:buFont typeface="Wingdings" panose="05000000000000000000" pitchFamily="2" charset="2"/>
              <a:buChar char="§"/>
            </a:pPr>
            <a:r>
              <a:rPr lang="en-US" sz="5600" b="1" dirty="0"/>
              <a:t>Apraxia</a:t>
            </a:r>
            <a:r>
              <a:rPr lang="en-US" sz="5600" dirty="0"/>
              <a:t> - </a:t>
            </a:r>
            <a:r>
              <a:rPr lang="en-US" sz="5600" b="0" i="0" dirty="0">
                <a:effectLst/>
              </a:rPr>
              <a:t>the loss of ability to execute or carry out skilled movement and gestures, despite having the physical ability and desire to perform them</a:t>
            </a:r>
            <a:endParaRPr lang="en-US" sz="5600" dirty="0"/>
          </a:p>
          <a:p>
            <a:pPr lvl="1">
              <a:buFont typeface="Wingdings" panose="05000000000000000000" pitchFamily="2" charset="2"/>
              <a:buChar char="§"/>
            </a:pPr>
            <a:r>
              <a:rPr lang="en-US" sz="5600" b="1" dirty="0"/>
              <a:t>Agnosia</a:t>
            </a:r>
            <a:r>
              <a:rPr lang="en-US" sz="5600" dirty="0"/>
              <a:t> - </a:t>
            </a:r>
            <a:r>
              <a:rPr lang="en-US" sz="5600" b="0" i="0" dirty="0">
                <a:effectLst/>
              </a:rPr>
              <a:t>Loss of the ability to identify objects or people.</a:t>
            </a:r>
            <a:endParaRPr lang="en-US" sz="5600" dirty="0"/>
          </a:p>
          <a:p>
            <a:pPr lvl="1">
              <a:buFont typeface="Wingdings" panose="05000000000000000000" pitchFamily="2" charset="2"/>
              <a:buChar char="§"/>
            </a:pPr>
            <a:r>
              <a:rPr lang="en-US" sz="5600" b="1" dirty="0"/>
              <a:t>Disturbance of executive function </a:t>
            </a:r>
            <a:r>
              <a:rPr lang="en-US" sz="5600" dirty="0"/>
              <a:t>– impairments in p</a:t>
            </a:r>
            <a:r>
              <a:rPr lang="en-US" sz="5600" dirty="0">
                <a:effectLst/>
              </a:rPr>
              <a:t>roblem solving, decision making, following commands, comprehension </a:t>
            </a:r>
          </a:p>
          <a:p>
            <a:pPr marL="0" indent="0">
              <a:buNone/>
            </a:pPr>
            <a:r>
              <a:rPr lang="en-US" sz="6000" dirty="0">
                <a:effectLst/>
              </a:rPr>
              <a:t>Multiple types: Cortical, Subcortical, Combined, Other </a:t>
            </a:r>
          </a:p>
          <a:p>
            <a:pPr lvl="1">
              <a:buFont typeface="Arial" panose="020B0604020202020204" pitchFamily="34" charset="0"/>
              <a:buChar char="•"/>
            </a:pPr>
            <a:r>
              <a:rPr lang="en-US" sz="5600" dirty="0"/>
              <a:t>Most common type is Alzheimer's- 60-80% of people with dementia have Alzheimer’s</a:t>
            </a:r>
          </a:p>
          <a:p>
            <a:pPr lvl="1">
              <a:buFont typeface="Arial" panose="020B0604020202020204" pitchFamily="34" charset="0"/>
              <a:buChar char="•"/>
            </a:pPr>
            <a:r>
              <a:rPr lang="en-US" sz="5500" dirty="0"/>
              <a:t>½ of people over 85 have Alzheimer’s </a:t>
            </a:r>
          </a:p>
          <a:p>
            <a:pPr marL="0" indent="0">
              <a:buNone/>
            </a:pPr>
            <a:endParaRPr lang="en-US" dirty="0"/>
          </a:p>
        </p:txBody>
      </p:sp>
    </p:spTree>
    <p:extLst>
      <p:ext uri="{BB962C8B-B14F-4D97-AF65-F5344CB8AC3E}">
        <p14:creationId xmlns:p14="http://schemas.microsoft.com/office/powerpoint/2010/main" val="282869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CC2A-CBB3-1490-F48C-7E2F4D73AFDB}"/>
              </a:ext>
            </a:extLst>
          </p:cNvPr>
          <p:cNvSpPr>
            <a:spLocks noGrp="1"/>
          </p:cNvSpPr>
          <p:nvPr>
            <p:ph type="title"/>
          </p:nvPr>
        </p:nvSpPr>
        <p:spPr/>
        <p:txBody>
          <a:bodyPr/>
          <a:lstStyle/>
          <a:p>
            <a:r>
              <a:rPr lang="en-US" dirty="0"/>
              <a:t>Screening for Dementia </a:t>
            </a:r>
          </a:p>
        </p:txBody>
      </p:sp>
      <p:sp>
        <p:nvSpPr>
          <p:cNvPr id="3" name="Content Placeholder 2">
            <a:extLst>
              <a:ext uri="{FF2B5EF4-FFF2-40B4-BE49-F238E27FC236}">
                <a16:creationId xmlns:a16="http://schemas.microsoft.com/office/drawing/2014/main" id="{40240A83-1BF0-3DCA-8FE8-A4D8FB41FB85}"/>
              </a:ext>
            </a:extLst>
          </p:cNvPr>
          <p:cNvSpPr>
            <a:spLocks noGrp="1"/>
          </p:cNvSpPr>
          <p:nvPr>
            <p:ph idx="1"/>
          </p:nvPr>
        </p:nvSpPr>
        <p:spPr/>
        <p:txBody>
          <a:bodyPr>
            <a:normAutofit lnSpcReduction="10000"/>
          </a:bodyPr>
          <a:lstStyle/>
          <a:p>
            <a:r>
              <a:rPr lang="en-US" dirty="0"/>
              <a:t>6-Item Cognitive Impairment Test (6CIT)</a:t>
            </a:r>
          </a:p>
          <a:p>
            <a:r>
              <a:rPr lang="en-US" dirty="0"/>
              <a:t>Mini Mental State Examination (MMSE) </a:t>
            </a:r>
          </a:p>
          <a:p>
            <a:pPr lvl="1"/>
            <a:r>
              <a:rPr lang="en-US" dirty="0"/>
              <a:t>Most frequently used </a:t>
            </a:r>
          </a:p>
          <a:p>
            <a:r>
              <a:rPr lang="en-US" dirty="0"/>
              <a:t>Montreal Cognitive Assessment (MoCA) </a:t>
            </a:r>
          </a:p>
          <a:p>
            <a:r>
              <a:rPr lang="en-US" dirty="0"/>
              <a:t>St. Louis University Mental Status (SLUMS) </a:t>
            </a:r>
          </a:p>
          <a:p>
            <a:pPr lvl="1"/>
            <a:r>
              <a:rPr lang="en-US" dirty="0"/>
              <a:t>Takes into account education level </a:t>
            </a:r>
          </a:p>
          <a:p>
            <a:pPr lvl="1"/>
            <a:r>
              <a:rPr lang="en-US" dirty="0"/>
              <a:t>More sensitive than the MMSE </a:t>
            </a:r>
          </a:p>
          <a:p>
            <a:r>
              <a:rPr lang="en-US" dirty="0"/>
              <a:t>MMSE, MoCA, and SLUMS all help differentiate between the different cognitive domains </a:t>
            </a:r>
          </a:p>
          <a:p>
            <a:pPr lvl="1"/>
            <a:r>
              <a:rPr lang="en-US" sz="1900" dirty="0"/>
              <a:t>A</a:t>
            </a:r>
            <a:r>
              <a:rPr lang="en-US" sz="1900" b="0" i="0" dirty="0">
                <a:effectLst/>
              </a:rPr>
              <a:t>ttention and concentration, executive functions, memory, language, visuo-constructional skills, conceptual thinking, calculations, and orientation.</a:t>
            </a:r>
            <a:endParaRPr lang="en-US" sz="1900" dirty="0"/>
          </a:p>
        </p:txBody>
      </p:sp>
    </p:spTree>
    <p:extLst>
      <p:ext uri="{BB962C8B-B14F-4D97-AF65-F5344CB8AC3E}">
        <p14:creationId xmlns:p14="http://schemas.microsoft.com/office/powerpoint/2010/main" val="75692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FBE3-B342-99F8-3BAB-BA3E854BF4E2}"/>
              </a:ext>
            </a:extLst>
          </p:cNvPr>
          <p:cNvSpPr>
            <a:spLocks noGrp="1"/>
          </p:cNvSpPr>
          <p:nvPr>
            <p:ph type="title"/>
          </p:nvPr>
        </p:nvSpPr>
        <p:spPr/>
        <p:txBody>
          <a:bodyPr/>
          <a:lstStyle/>
          <a:p>
            <a:r>
              <a:rPr lang="en-US" dirty="0"/>
              <a:t>PT Interventions &amp; Dementia </a:t>
            </a:r>
          </a:p>
        </p:txBody>
      </p:sp>
      <p:sp>
        <p:nvSpPr>
          <p:cNvPr id="3" name="Content Placeholder 2">
            <a:extLst>
              <a:ext uri="{FF2B5EF4-FFF2-40B4-BE49-F238E27FC236}">
                <a16:creationId xmlns:a16="http://schemas.microsoft.com/office/drawing/2014/main" id="{B863EDA4-56ED-4D89-5E79-6178A67334CD}"/>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dirty="0"/>
              <a:t>Calm environment, eliminate distractions </a:t>
            </a:r>
          </a:p>
          <a:p>
            <a:pPr>
              <a:buFont typeface="Arial" panose="020B0604020202020204" pitchFamily="34" charset="0"/>
              <a:buChar char="•"/>
            </a:pPr>
            <a:r>
              <a:rPr lang="en-US" dirty="0"/>
              <a:t>Consistency with treatment sessions is best </a:t>
            </a:r>
          </a:p>
          <a:p>
            <a:pPr lvl="1">
              <a:buFont typeface="Arial" panose="020B0604020202020204" pitchFamily="34" charset="0"/>
              <a:buChar char="•"/>
            </a:pPr>
            <a:r>
              <a:rPr lang="en-US" dirty="0"/>
              <a:t>High repetition </a:t>
            </a:r>
          </a:p>
          <a:p>
            <a:pPr>
              <a:buFont typeface="Arial" panose="020B0604020202020204" pitchFamily="34" charset="0"/>
              <a:buChar char="•"/>
            </a:pPr>
            <a:r>
              <a:rPr lang="en-US" dirty="0"/>
              <a:t>Remove obstacles to ensure safety – mark steps or changes in surface with colored tape</a:t>
            </a:r>
          </a:p>
          <a:p>
            <a:pPr>
              <a:buFont typeface="Arial" panose="020B0604020202020204" pitchFamily="34" charset="0"/>
              <a:buChar char="•"/>
            </a:pPr>
            <a:r>
              <a:rPr lang="en-US" dirty="0"/>
              <a:t>Demonstrate tasks while providing tactile cues </a:t>
            </a:r>
          </a:p>
          <a:p>
            <a:pPr lvl="1">
              <a:buFont typeface="Arial" panose="020B0604020202020204" pitchFamily="34" charset="0"/>
              <a:buChar char="•"/>
            </a:pPr>
            <a:r>
              <a:rPr lang="en-US" dirty="0"/>
              <a:t>Show – tell – touch </a:t>
            </a:r>
          </a:p>
          <a:p>
            <a:pPr>
              <a:buFont typeface="Arial" panose="020B0604020202020204" pitchFamily="34" charset="0"/>
              <a:buChar char="•"/>
            </a:pPr>
            <a:r>
              <a:rPr lang="en-US" dirty="0"/>
              <a:t>Break the task down into parts </a:t>
            </a:r>
          </a:p>
          <a:p>
            <a:pPr>
              <a:buFont typeface="Arial" panose="020B0604020202020204" pitchFamily="34" charset="0"/>
              <a:buChar char="•"/>
            </a:pPr>
            <a:r>
              <a:rPr lang="en-US" dirty="0"/>
              <a:t>Exercise </a:t>
            </a:r>
          </a:p>
          <a:p>
            <a:pPr lvl="1">
              <a:buFont typeface="Arial" panose="020B0604020202020204" pitchFamily="34" charset="0"/>
              <a:buChar char="•"/>
            </a:pPr>
            <a:r>
              <a:rPr lang="en-US" dirty="0"/>
              <a:t>Moderate to high intensity aerobic training </a:t>
            </a:r>
          </a:p>
          <a:p>
            <a:pPr lvl="1">
              <a:buFont typeface="Arial" panose="020B0604020202020204" pitchFamily="34" charset="0"/>
              <a:buChar char="•"/>
            </a:pPr>
            <a:r>
              <a:rPr lang="en-US" dirty="0"/>
              <a:t>Resistance training </a:t>
            </a:r>
          </a:p>
          <a:p>
            <a:pPr lvl="1">
              <a:buFont typeface="Arial" panose="020B0604020202020204" pitchFamily="34" charset="0"/>
              <a:buChar char="•"/>
            </a:pPr>
            <a:r>
              <a:rPr lang="en-US" dirty="0"/>
              <a:t>Gait and balance training </a:t>
            </a:r>
          </a:p>
          <a:p>
            <a:pPr lvl="2">
              <a:buFont typeface="Arial" panose="020B0604020202020204" pitchFamily="34" charset="0"/>
              <a:buChar char="•"/>
            </a:pPr>
            <a:r>
              <a:rPr lang="en-US" dirty="0"/>
              <a:t>Assistive devices – Is this a new device? Can this patient learn to use a new device? Is this the least restrictive device? </a:t>
            </a:r>
          </a:p>
          <a:p>
            <a:pPr lvl="1">
              <a:buFont typeface="Arial" panose="020B0604020202020204" pitchFamily="34" charset="0"/>
              <a:buChar char="•"/>
            </a:pPr>
            <a:r>
              <a:rPr lang="en-US" dirty="0"/>
              <a:t>Cognitive tasks </a:t>
            </a:r>
          </a:p>
          <a:p>
            <a:pPr lvl="2">
              <a:buFont typeface="Arial" panose="020B0604020202020204" pitchFamily="34" charset="0"/>
              <a:buChar char="•"/>
            </a:pPr>
            <a:r>
              <a:rPr lang="en-US" dirty="0"/>
              <a:t>Dual tasking – use something meaningful to the patient </a:t>
            </a:r>
          </a:p>
          <a:p>
            <a:pPr lvl="2">
              <a:buFont typeface="Arial" panose="020B0604020202020204" pitchFamily="34" charset="0"/>
              <a:buChar char="•"/>
            </a:pPr>
            <a:r>
              <a:rPr lang="en-US" dirty="0"/>
              <a:t>Higher cognitive reserve linked to decreased progression of disease </a:t>
            </a:r>
          </a:p>
        </p:txBody>
      </p:sp>
    </p:spTree>
    <p:extLst>
      <p:ext uri="{BB962C8B-B14F-4D97-AF65-F5344CB8AC3E}">
        <p14:creationId xmlns:p14="http://schemas.microsoft.com/office/powerpoint/2010/main" val="366344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8457-1266-0215-B97A-1F6F7F103E2C}"/>
              </a:ext>
            </a:extLst>
          </p:cNvPr>
          <p:cNvSpPr>
            <a:spLocks noGrp="1"/>
          </p:cNvSpPr>
          <p:nvPr>
            <p:ph type="title"/>
          </p:nvPr>
        </p:nvSpPr>
        <p:spPr/>
        <p:txBody>
          <a:bodyPr/>
          <a:lstStyle/>
          <a:p>
            <a:r>
              <a:rPr lang="en-US" dirty="0"/>
              <a:t>Communication is key </a:t>
            </a:r>
          </a:p>
        </p:txBody>
      </p:sp>
      <p:sp>
        <p:nvSpPr>
          <p:cNvPr id="3" name="Content Placeholder 2">
            <a:extLst>
              <a:ext uri="{FF2B5EF4-FFF2-40B4-BE49-F238E27FC236}">
                <a16:creationId xmlns:a16="http://schemas.microsoft.com/office/drawing/2014/main" id="{476051F8-09E8-E892-3593-DE06988DF21F}"/>
              </a:ext>
            </a:extLst>
          </p:cNvPr>
          <p:cNvSpPr>
            <a:spLocks noGrp="1"/>
          </p:cNvSpPr>
          <p:nvPr>
            <p:ph idx="1"/>
          </p:nvPr>
        </p:nvSpPr>
        <p:spPr>
          <a:xfrm>
            <a:off x="1024128" y="2286000"/>
            <a:ext cx="10511380" cy="4023360"/>
          </a:xfrm>
        </p:spPr>
        <p:txBody>
          <a:bodyPr>
            <a:normAutofit/>
          </a:bodyPr>
          <a:lstStyle/>
          <a:p>
            <a:pPr>
              <a:buFont typeface="Arial" panose="020B0604020202020204" pitchFamily="34" charset="0"/>
              <a:buChar char="•"/>
            </a:pPr>
            <a:r>
              <a:rPr lang="en-US" dirty="0"/>
              <a:t>Approach from the front. Make eye contact. Speak slowly and smile. </a:t>
            </a:r>
          </a:p>
          <a:p>
            <a:pPr>
              <a:buFont typeface="Arial" panose="020B0604020202020204" pitchFamily="34" charset="0"/>
              <a:buChar char="•"/>
            </a:pPr>
            <a:r>
              <a:rPr lang="en-US" dirty="0"/>
              <a:t>Allow for a processing time before speaking again </a:t>
            </a:r>
          </a:p>
          <a:p>
            <a:pPr>
              <a:buFont typeface="Arial" panose="020B0604020202020204" pitchFamily="34" charset="0"/>
              <a:buChar char="•"/>
            </a:pPr>
            <a:r>
              <a:rPr lang="en-US" dirty="0"/>
              <a:t>Provide praise and encouragement often </a:t>
            </a:r>
          </a:p>
          <a:p>
            <a:pPr>
              <a:buFont typeface="Arial" panose="020B0604020202020204" pitchFamily="34" charset="0"/>
              <a:buChar char="•"/>
            </a:pPr>
            <a:r>
              <a:rPr lang="en-US" dirty="0"/>
              <a:t>Always agree, never argue </a:t>
            </a:r>
          </a:p>
          <a:p>
            <a:pPr lvl="1">
              <a:buFont typeface="Arial" panose="020B0604020202020204" pitchFamily="34" charset="0"/>
              <a:buChar char="•"/>
            </a:pPr>
            <a:r>
              <a:rPr lang="en-US" dirty="0"/>
              <a:t>Especially about orientation</a:t>
            </a:r>
          </a:p>
          <a:p>
            <a:pPr>
              <a:buFont typeface="Arial" panose="020B0604020202020204" pitchFamily="34" charset="0"/>
              <a:buChar char="•"/>
            </a:pPr>
            <a:r>
              <a:rPr lang="en-US" dirty="0"/>
              <a:t>Use simple, one step commands</a:t>
            </a:r>
          </a:p>
          <a:p>
            <a:pPr>
              <a:buFont typeface="Arial" panose="020B0604020202020204" pitchFamily="34" charset="0"/>
              <a:buChar char="•"/>
            </a:pPr>
            <a:r>
              <a:rPr lang="en-US" dirty="0"/>
              <a:t>Offer only two choices </a:t>
            </a:r>
          </a:p>
        </p:txBody>
      </p:sp>
    </p:spTree>
    <p:extLst>
      <p:ext uri="{BB962C8B-B14F-4D97-AF65-F5344CB8AC3E}">
        <p14:creationId xmlns:p14="http://schemas.microsoft.com/office/powerpoint/2010/main" val="49660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4B41-697A-1A40-35EB-84761A33D8E4}"/>
              </a:ext>
            </a:extLst>
          </p:cNvPr>
          <p:cNvSpPr>
            <a:spLocks noGrp="1"/>
          </p:cNvSpPr>
          <p:nvPr>
            <p:ph type="title"/>
          </p:nvPr>
        </p:nvSpPr>
        <p:spPr/>
        <p:txBody>
          <a:bodyPr/>
          <a:lstStyle/>
          <a:p>
            <a:r>
              <a:rPr lang="en-US" dirty="0"/>
              <a:t>OREO Cues</a:t>
            </a:r>
          </a:p>
        </p:txBody>
      </p:sp>
      <p:sp>
        <p:nvSpPr>
          <p:cNvPr id="3" name="Content Placeholder 2">
            <a:extLst>
              <a:ext uri="{FF2B5EF4-FFF2-40B4-BE49-F238E27FC236}">
                <a16:creationId xmlns:a16="http://schemas.microsoft.com/office/drawing/2014/main" id="{D7F8AB97-1F0E-65B9-3A97-2B2EC10ABC26}"/>
              </a:ext>
            </a:extLst>
          </p:cNvPr>
          <p:cNvSpPr>
            <a:spLocks noGrp="1"/>
          </p:cNvSpPr>
          <p:nvPr>
            <p:ph idx="1"/>
          </p:nvPr>
        </p:nvSpPr>
        <p:spPr>
          <a:xfrm>
            <a:off x="971710" y="2018087"/>
            <a:ext cx="9720073" cy="4023360"/>
          </a:xfrm>
        </p:spPr>
        <p:txBody>
          <a:bodyPr/>
          <a:lstStyle/>
          <a:p>
            <a:pPr>
              <a:buFont typeface="Arial" panose="020B0604020202020204" pitchFamily="34" charset="0"/>
              <a:buChar char="•"/>
            </a:pPr>
            <a:r>
              <a:rPr lang="en-US" dirty="0"/>
              <a:t>OREO cues- can be effective cues that are structured to help people living with mild cognitive impairment (MCI)/dementia digest and respond to verbal requests (</a:t>
            </a:r>
            <a:r>
              <a:rPr lang="en-US" dirty="0" err="1"/>
              <a:t>eg</a:t>
            </a:r>
            <a:r>
              <a:rPr lang="en-US" dirty="0"/>
              <a:t>, drink water, stand up, perform an exercise).</a:t>
            </a:r>
          </a:p>
          <a:p>
            <a:pPr lvl="1">
              <a:buFont typeface="Arial" panose="020B0604020202020204" pitchFamily="34" charset="0"/>
              <a:buChar char="•"/>
            </a:pPr>
            <a:r>
              <a:rPr lang="en-US" dirty="0"/>
              <a:t>ORIENT </a:t>
            </a:r>
          </a:p>
          <a:p>
            <a:pPr lvl="1">
              <a:buFont typeface="Arial" panose="020B0604020202020204" pitchFamily="34" charset="0"/>
              <a:buChar char="•"/>
            </a:pPr>
            <a:r>
              <a:rPr lang="en-US" dirty="0"/>
              <a:t>REORIENT </a:t>
            </a:r>
          </a:p>
          <a:p>
            <a:pPr lvl="1">
              <a:buFont typeface="Arial" panose="020B0604020202020204" pitchFamily="34" charset="0"/>
              <a:buChar char="•"/>
            </a:pPr>
            <a:r>
              <a:rPr lang="en-US" dirty="0"/>
              <a:t>ENCOURAGE </a:t>
            </a:r>
          </a:p>
          <a:p>
            <a:pPr lvl="1">
              <a:buFont typeface="Arial" panose="020B0604020202020204" pitchFamily="34" charset="0"/>
              <a:buChar char="•"/>
            </a:pPr>
            <a:r>
              <a:rPr lang="en-US" dirty="0"/>
              <a:t>OBSERVE </a:t>
            </a:r>
          </a:p>
          <a:p>
            <a:endParaRPr lang="en-US" dirty="0"/>
          </a:p>
        </p:txBody>
      </p:sp>
      <p:pic>
        <p:nvPicPr>
          <p:cNvPr id="5" name="Picture 4">
            <a:extLst>
              <a:ext uri="{FF2B5EF4-FFF2-40B4-BE49-F238E27FC236}">
                <a16:creationId xmlns:a16="http://schemas.microsoft.com/office/drawing/2014/main" id="{F836DE39-5F68-E4B9-C2B8-FD59D76E83D8}"/>
              </a:ext>
            </a:extLst>
          </p:cNvPr>
          <p:cNvPicPr>
            <a:picLocks noChangeAspect="1"/>
          </p:cNvPicPr>
          <p:nvPr/>
        </p:nvPicPr>
        <p:blipFill>
          <a:blip r:embed="rId2"/>
          <a:stretch>
            <a:fillRect/>
          </a:stretch>
        </p:blipFill>
        <p:spPr>
          <a:xfrm>
            <a:off x="3941821" y="3038962"/>
            <a:ext cx="7278469" cy="3468414"/>
          </a:xfrm>
          <a:prstGeom prst="rect">
            <a:avLst/>
          </a:prstGeom>
        </p:spPr>
      </p:pic>
    </p:spTree>
    <p:extLst>
      <p:ext uri="{BB962C8B-B14F-4D97-AF65-F5344CB8AC3E}">
        <p14:creationId xmlns:p14="http://schemas.microsoft.com/office/powerpoint/2010/main" val="174780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AE99-3C2C-8102-CF68-3D676741B5E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E462D2F-E954-EA3D-A4FD-6E60984683DA}"/>
              </a:ext>
            </a:extLst>
          </p:cNvPr>
          <p:cNvSpPr>
            <a:spLocks noGrp="1"/>
          </p:cNvSpPr>
          <p:nvPr>
            <p:ph idx="1"/>
          </p:nvPr>
        </p:nvSpPr>
        <p:spPr>
          <a:xfrm>
            <a:off x="1024127" y="2186247"/>
            <a:ext cx="9720073" cy="4023360"/>
          </a:xfrm>
        </p:spPr>
        <p:txBody>
          <a:bodyPr>
            <a:normAutofit lnSpcReduction="10000"/>
          </a:bodyPr>
          <a:lstStyle/>
          <a:p>
            <a:pPr marL="0" marR="0">
              <a:lnSpc>
                <a:spcPct val="115000"/>
              </a:lnSpc>
              <a:spcBef>
                <a:spcPts val="0"/>
              </a:spcBef>
              <a:spcAft>
                <a:spcPts val="1000"/>
              </a:spcAft>
            </a:pPr>
            <a:r>
              <a:rPr lang="en-US" sz="2000" b="1" dirty="0">
                <a:effectLst/>
                <a:ea typeface="Times New Roman" panose="02020603050405020304" pitchFamily="18" charset="0"/>
                <a:cs typeface="Times New Roman" panose="02020603050405020304" pitchFamily="18" charset="0"/>
              </a:rPr>
              <a:t>By the end of the presentation, viewers should be able to the following:</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Identify and recognize predisposing and precipitating risk factors for depression, delirium, and depression as they relate to acute care </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Recognize the symptoms and clinical presentation of each syndrome</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Distinguish between the three syndromes and differentiate between the signs of delirium and dementia </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Perform a basic screening for each syndrome within the acute care setting </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Provide physical therapy interventions tailored to combat symptoms and functional limitations with each of these syndromes </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Determine the need for referral for additional medical management in the acute care setting </a:t>
            </a:r>
            <a:endParaRPr lang="en-US" sz="2000" dirty="0">
              <a:effectLst/>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97811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5CAB27-4400-13FC-EDA9-D1E2AA1ABFF4}"/>
              </a:ext>
            </a:extLst>
          </p:cNvPr>
          <p:cNvPicPr>
            <a:picLocks noGrp="1" noChangeAspect="1"/>
          </p:cNvPicPr>
          <p:nvPr>
            <p:ph idx="1"/>
          </p:nvPr>
        </p:nvPicPr>
        <p:blipFill>
          <a:blip r:embed="rId3"/>
          <a:stretch>
            <a:fillRect/>
          </a:stretch>
        </p:blipFill>
        <p:spPr>
          <a:xfrm>
            <a:off x="1296113" y="583809"/>
            <a:ext cx="10114332" cy="5690382"/>
          </a:xfrm>
        </p:spPr>
      </p:pic>
    </p:spTree>
    <p:extLst>
      <p:ext uri="{BB962C8B-B14F-4D97-AF65-F5344CB8AC3E}">
        <p14:creationId xmlns:p14="http://schemas.microsoft.com/office/powerpoint/2010/main" val="292569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629A-F685-D85D-321B-73F263DE2F6F}"/>
              </a:ext>
            </a:extLst>
          </p:cNvPr>
          <p:cNvSpPr>
            <a:spLocks noGrp="1"/>
          </p:cNvSpPr>
          <p:nvPr>
            <p:ph type="title"/>
          </p:nvPr>
        </p:nvSpPr>
        <p:spPr/>
        <p:txBody>
          <a:bodyPr/>
          <a:lstStyle/>
          <a:p>
            <a:r>
              <a:rPr lang="en-US" dirty="0"/>
              <a:t>Summary  </a:t>
            </a:r>
          </a:p>
        </p:txBody>
      </p:sp>
      <p:pic>
        <p:nvPicPr>
          <p:cNvPr id="5" name="Picture 4">
            <a:extLst>
              <a:ext uri="{FF2B5EF4-FFF2-40B4-BE49-F238E27FC236}">
                <a16:creationId xmlns:a16="http://schemas.microsoft.com/office/drawing/2014/main" id="{BF31F779-A15E-49D9-A65B-4B6C15DC0E5E}"/>
              </a:ext>
            </a:extLst>
          </p:cNvPr>
          <p:cNvPicPr>
            <a:picLocks noChangeAspect="1"/>
          </p:cNvPicPr>
          <p:nvPr/>
        </p:nvPicPr>
        <p:blipFill>
          <a:blip r:embed="rId3"/>
          <a:stretch>
            <a:fillRect/>
          </a:stretch>
        </p:blipFill>
        <p:spPr>
          <a:xfrm>
            <a:off x="1304887" y="1742104"/>
            <a:ext cx="10268025" cy="5019712"/>
          </a:xfrm>
          <a:prstGeom prst="rect">
            <a:avLst/>
          </a:prstGeom>
        </p:spPr>
      </p:pic>
    </p:spTree>
    <p:extLst>
      <p:ext uri="{BB962C8B-B14F-4D97-AF65-F5344CB8AC3E}">
        <p14:creationId xmlns:p14="http://schemas.microsoft.com/office/powerpoint/2010/main" val="11514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1E8C-0FCA-69D0-EB98-4E13E29B40A6}"/>
              </a:ext>
            </a:extLst>
          </p:cNvPr>
          <p:cNvSpPr>
            <a:spLocks noGrp="1"/>
          </p:cNvSpPr>
          <p:nvPr>
            <p:ph type="ctrTitle"/>
          </p:nvPr>
        </p:nvSpPr>
        <p:spPr/>
        <p:txBody>
          <a:bodyPr/>
          <a:lstStyle/>
          <a:p>
            <a:r>
              <a:rPr lang="en-US" dirty="0"/>
              <a:t>Trivia TIME!!!!!!</a:t>
            </a:r>
          </a:p>
        </p:txBody>
      </p:sp>
      <p:sp>
        <p:nvSpPr>
          <p:cNvPr id="3" name="Subtitle 2">
            <a:extLst>
              <a:ext uri="{FF2B5EF4-FFF2-40B4-BE49-F238E27FC236}">
                <a16:creationId xmlns:a16="http://schemas.microsoft.com/office/drawing/2014/main" id="{0EFAC61B-B785-6E2B-24F8-033B11A6B7F7}"/>
              </a:ext>
            </a:extLst>
          </p:cNvPr>
          <p:cNvSpPr>
            <a:spLocks noGrp="1"/>
          </p:cNvSpPr>
          <p:nvPr>
            <p:ph type="subTitle" idx="1"/>
          </p:nvPr>
        </p:nvSpPr>
        <p:spPr/>
        <p:txBody>
          <a:bodyPr/>
          <a:lstStyle/>
          <a:p>
            <a:r>
              <a:rPr lang="en-US" dirty="0"/>
              <a:t>Prizes included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95921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35B4-3233-F332-53CB-F98F65931B9F}"/>
              </a:ext>
            </a:extLst>
          </p:cNvPr>
          <p:cNvSpPr>
            <a:spLocks noGrp="1"/>
          </p:cNvSpPr>
          <p:nvPr>
            <p:ph type="title"/>
          </p:nvPr>
        </p:nvSpPr>
        <p:spPr/>
        <p:txBody>
          <a:bodyPr/>
          <a:lstStyle/>
          <a:p>
            <a:r>
              <a:rPr lang="en-US" dirty="0"/>
              <a:t>Fill in the Blank </a:t>
            </a:r>
          </a:p>
        </p:txBody>
      </p:sp>
      <p:sp>
        <p:nvSpPr>
          <p:cNvPr id="3" name="Content Placeholder 2">
            <a:extLst>
              <a:ext uri="{FF2B5EF4-FFF2-40B4-BE49-F238E27FC236}">
                <a16:creationId xmlns:a16="http://schemas.microsoft.com/office/drawing/2014/main" id="{767379E8-A430-A060-40C9-0D5F6E4F5CE0}"/>
              </a:ext>
            </a:extLst>
          </p:cNvPr>
          <p:cNvSpPr>
            <a:spLocks noGrp="1"/>
          </p:cNvSpPr>
          <p:nvPr>
            <p:ph idx="1"/>
          </p:nvPr>
        </p:nvSpPr>
        <p:spPr/>
        <p:txBody>
          <a:bodyPr/>
          <a:lstStyle/>
          <a:p>
            <a:pPr algn="l">
              <a:lnSpc>
                <a:spcPct val="150000"/>
              </a:lnSpc>
            </a:pPr>
            <a:r>
              <a:rPr lang="en-US" sz="3200" b="0" i="0" dirty="0">
                <a:solidFill>
                  <a:srgbClr val="231F20"/>
                </a:solidFill>
                <a:effectLst/>
              </a:rPr>
              <a:t>When an individual experiences the ﬁrst bout of </a:t>
            </a:r>
          </a:p>
          <a:p>
            <a:pPr algn="l">
              <a:lnSpc>
                <a:spcPct val="150000"/>
              </a:lnSpc>
            </a:pPr>
            <a:r>
              <a:rPr lang="en-US" sz="3200" b="0" i="0" dirty="0">
                <a:solidFill>
                  <a:srgbClr val="231F20"/>
                </a:solidFill>
                <a:effectLst/>
              </a:rPr>
              <a:t>depression after age 65 years, it may be a precursor to __________. </a:t>
            </a:r>
          </a:p>
          <a:p>
            <a:pPr algn="l"/>
            <a:endParaRPr lang="en-US" b="0" i="0" dirty="0">
              <a:solidFill>
                <a:srgbClr val="231F20"/>
              </a:solidFill>
              <a:effectLst/>
              <a:latin typeface="ff9"/>
            </a:endParaRPr>
          </a:p>
          <a:p>
            <a:endParaRPr lang="en-US" dirty="0"/>
          </a:p>
        </p:txBody>
      </p:sp>
      <p:sp>
        <p:nvSpPr>
          <p:cNvPr id="4" name="TextBox 3">
            <a:extLst>
              <a:ext uri="{FF2B5EF4-FFF2-40B4-BE49-F238E27FC236}">
                <a16:creationId xmlns:a16="http://schemas.microsoft.com/office/drawing/2014/main" id="{C8945E10-BD2E-688A-BAB5-4F4E9A6CE122}"/>
              </a:ext>
            </a:extLst>
          </p:cNvPr>
          <p:cNvSpPr txBox="1"/>
          <p:nvPr/>
        </p:nvSpPr>
        <p:spPr>
          <a:xfrm>
            <a:off x="1270135" y="4005292"/>
            <a:ext cx="1986615" cy="584775"/>
          </a:xfrm>
          <a:prstGeom prst="rect">
            <a:avLst/>
          </a:prstGeom>
          <a:noFill/>
        </p:spPr>
        <p:txBody>
          <a:bodyPr wrap="square" rtlCol="0">
            <a:spAutoFit/>
          </a:bodyPr>
          <a:lstStyle/>
          <a:p>
            <a:r>
              <a:rPr lang="en-US" sz="3200" b="1" dirty="0">
                <a:solidFill>
                  <a:srgbClr val="FF0000"/>
                </a:solidFill>
              </a:rPr>
              <a:t>dementia </a:t>
            </a:r>
          </a:p>
        </p:txBody>
      </p:sp>
    </p:spTree>
    <p:extLst>
      <p:ext uri="{BB962C8B-B14F-4D97-AF65-F5344CB8AC3E}">
        <p14:creationId xmlns:p14="http://schemas.microsoft.com/office/powerpoint/2010/main" val="30804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FBDA-AE46-10E2-3AB4-9C2F0E5D266B}"/>
              </a:ext>
            </a:extLst>
          </p:cNvPr>
          <p:cNvSpPr>
            <a:spLocks noGrp="1"/>
          </p:cNvSpPr>
          <p:nvPr>
            <p:ph type="title"/>
          </p:nvPr>
        </p:nvSpPr>
        <p:spPr/>
        <p:txBody>
          <a:bodyPr>
            <a:normAutofit fontScale="90000"/>
          </a:bodyPr>
          <a:lstStyle/>
          <a:p>
            <a:r>
              <a:rPr lang="en-US" dirty="0"/>
              <a:t>With which delirium subtype are older adults more likely to present than younger adults?</a:t>
            </a:r>
          </a:p>
        </p:txBody>
      </p:sp>
      <p:sp>
        <p:nvSpPr>
          <p:cNvPr id="3" name="Content Placeholder 2">
            <a:extLst>
              <a:ext uri="{FF2B5EF4-FFF2-40B4-BE49-F238E27FC236}">
                <a16:creationId xmlns:a16="http://schemas.microsoft.com/office/drawing/2014/main" id="{549BD78A-0807-46D9-5DE0-AC3FD8DF628E}"/>
              </a:ext>
            </a:extLst>
          </p:cNvPr>
          <p:cNvSpPr>
            <a:spLocks noGrp="1"/>
          </p:cNvSpPr>
          <p:nvPr>
            <p:ph idx="1"/>
          </p:nvPr>
        </p:nvSpPr>
        <p:spPr/>
        <p:txBody>
          <a:bodyPr>
            <a:normAutofit/>
          </a:bodyPr>
          <a:lstStyle/>
          <a:p>
            <a:r>
              <a:rPr lang="en-US" sz="3600" dirty="0"/>
              <a:t>A. Hyperactive </a:t>
            </a:r>
          </a:p>
          <a:p>
            <a:r>
              <a:rPr lang="en-US" sz="3600" dirty="0"/>
              <a:t>B. Hypoactive </a:t>
            </a:r>
          </a:p>
          <a:p>
            <a:r>
              <a:rPr lang="en-US" sz="3600" dirty="0"/>
              <a:t>C. Mixed </a:t>
            </a:r>
          </a:p>
          <a:p>
            <a:r>
              <a:rPr lang="en-US" sz="3600" dirty="0"/>
              <a:t>D. There is typically no difference in clinical presentation between younger and older adults</a:t>
            </a:r>
          </a:p>
        </p:txBody>
      </p:sp>
      <p:sp>
        <p:nvSpPr>
          <p:cNvPr id="4" name="Rectangle 3">
            <a:extLst>
              <a:ext uri="{FF2B5EF4-FFF2-40B4-BE49-F238E27FC236}">
                <a16:creationId xmlns:a16="http://schemas.microsoft.com/office/drawing/2014/main" id="{20C9969D-8BE8-D0B0-8E89-17A608B80CA0}"/>
              </a:ext>
            </a:extLst>
          </p:cNvPr>
          <p:cNvSpPr/>
          <p:nvPr/>
        </p:nvSpPr>
        <p:spPr>
          <a:xfrm>
            <a:off x="1121569" y="2978944"/>
            <a:ext cx="2657475" cy="62150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98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9371-A2B2-E16A-E069-782A2D40C4ED}"/>
              </a:ext>
            </a:extLst>
          </p:cNvPr>
          <p:cNvSpPr>
            <a:spLocks noGrp="1"/>
          </p:cNvSpPr>
          <p:nvPr>
            <p:ph type="title"/>
          </p:nvPr>
        </p:nvSpPr>
        <p:spPr>
          <a:xfrm>
            <a:off x="1024128" y="585216"/>
            <a:ext cx="11034522" cy="1499616"/>
          </a:xfrm>
        </p:spPr>
        <p:txBody>
          <a:bodyPr>
            <a:normAutofit fontScale="90000"/>
          </a:bodyPr>
          <a:lstStyle/>
          <a:p>
            <a:r>
              <a:rPr lang="en-US" dirty="0"/>
              <a:t>What is the latest stage of Dementia on the Global deterioration scale (GDS) in which patients can still demonstrate carryover of new information? </a:t>
            </a:r>
            <a:br>
              <a:rPr lang="en-US" dirty="0"/>
            </a:br>
            <a:endParaRPr lang="en-US" dirty="0"/>
          </a:p>
        </p:txBody>
      </p:sp>
      <p:sp>
        <p:nvSpPr>
          <p:cNvPr id="3" name="Content Placeholder 2">
            <a:extLst>
              <a:ext uri="{FF2B5EF4-FFF2-40B4-BE49-F238E27FC236}">
                <a16:creationId xmlns:a16="http://schemas.microsoft.com/office/drawing/2014/main" id="{F9CC1858-C0D4-3524-7FFD-333305513451}"/>
              </a:ext>
            </a:extLst>
          </p:cNvPr>
          <p:cNvSpPr>
            <a:spLocks noGrp="1"/>
          </p:cNvSpPr>
          <p:nvPr>
            <p:ph idx="1"/>
          </p:nvPr>
        </p:nvSpPr>
        <p:spPr/>
        <p:txBody>
          <a:bodyPr>
            <a:normAutofit/>
          </a:bodyPr>
          <a:lstStyle/>
          <a:p>
            <a:r>
              <a:rPr lang="en-US" sz="3200" dirty="0"/>
              <a:t>A. Stage 2 because they are frustrated and mask everything </a:t>
            </a:r>
          </a:p>
          <a:p>
            <a:r>
              <a:rPr lang="en-US" sz="3200" dirty="0"/>
              <a:t>B. Stage 3 because they get lost frequently </a:t>
            </a:r>
          </a:p>
          <a:p>
            <a:r>
              <a:rPr lang="en-US" sz="3200" dirty="0"/>
              <a:t>C. Stage 4 because their brain cells have significantly deteriorated </a:t>
            </a:r>
          </a:p>
          <a:p>
            <a:r>
              <a:rPr lang="en-US" sz="3200" dirty="0"/>
              <a:t>D. Stage 6 because they wander away and have outbursts of frustration</a:t>
            </a:r>
          </a:p>
        </p:txBody>
      </p:sp>
      <p:sp>
        <p:nvSpPr>
          <p:cNvPr id="4" name="Rectangle 3">
            <a:extLst>
              <a:ext uri="{FF2B5EF4-FFF2-40B4-BE49-F238E27FC236}">
                <a16:creationId xmlns:a16="http://schemas.microsoft.com/office/drawing/2014/main" id="{1739B1B5-1266-41D9-E4D6-80AE24F331D5}"/>
              </a:ext>
            </a:extLst>
          </p:cNvPr>
          <p:cNvSpPr/>
          <p:nvPr/>
        </p:nvSpPr>
        <p:spPr>
          <a:xfrm>
            <a:off x="1024128" y="3986927"/>
            <a:ext cx="9091422" cy="89225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1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7508-4096-F76D-0FC6-53D544B0F2EB}"/>
              </a:ext>
            </a:extLst>
          </p:cNvPr>
          <p:cNvSpPr>
            <a:spLocks noGrp="1"/>
          </p:cNvSpPr>
          <p:nvPr>
            <p:ph type="title"/>
          </p:nvPr>
        </p:nvSpPr>
        <p:spPr/>
        <p:txBody>
          <a:bodyPr>
            <a:normAutofit fontScale="90000"/>
          </a:bodyPr>
          <a:lstStyle/>
          <a:p>
            <a:r>
              <a:rPr lang="en-US" dirty="0"/>
              <a:t>Which of the following clinical features assessed on the Confusion Assessment Method (CAM) would be most helpful in differentiating delirium from dementia?</a:t>
            </a:r>
          </a:p>
        </p:txBody>
      </p:sp>
      <p:sp>
        <p:nvSpPr>
          <p:cNvPr id="3" name="Content Placeholder 2">
            <a:extLst>
              <a:ext uri="{FF2B5EF4-FFF2-40B4-BE49-F238E27FC236}">
                <a16:creationId xmlns:a16="http://schemas.microsoft.com/office/drawing/2014/main" id="{2F916AF8-FD43-46DC-62C0-615A58EA5A9F}"/>
              </a:ext>
            </a:extLst>
          </p:cNvPr>
          <p:cNvSpPr>
            <a:spLocks noGrp="1"/>
          </p:cNvSpPr>
          <p:nvPr>
            <p:ph idx="1"/>
          </p:nvPr>
        </p:nvSpPr>
        <p:spPr>
          <a:xfrm>
            <a:off x="913292" y="2761489"/>
            <a:ext cx="9720073" cy="4023360"/>
          </a:xfrm>
        </p:spPr>
        <p:txBody>
          <a:bodyPr>
            <a:normAutofit/>
          </a:bodyPr>
          <a:lstStyle/>
          <a:p>
            <a:r>
              <a:rPr lang="en-US" sz="3600" dirty="0"/>
              <a:t>A. Disorientation </a:t>
            </a:r>
          </a:p>
          <a:p>
            <a:r>
              <a:rPr lang="en-US" sz="3600" dirty="0"/>
              <a:t>B. Memory impairment </a:t>
            </a:r>
          </a:p>
          <a:p>
            <a:r>
              <a:rPr lang="en-US" sz="3600" dirty="0"/>
              <a:t>C. Perceptual disturbance </a:t>
            </a:r>
          </a:p>
          <a:p>
            <a:r>
              <a:rPr lang="en-US" sz="3600" dirty="0"/>
              <a:t>D. Acute onset</a:t>
            </a:r>
          </a:p>
        </p:txBody>
      </p:sp>
      <p:sp>
        <p:nvSpPr>
          <p:cNvPr id="6" name="Rectangle 5">
            <a:extLst>
              <a:ext uri="{FF2B5EF4-FFF2-40B4-BE49-F238E27FC236}">
                <a16:creationId xmlns:a16="http://schemas.microsoft.com/office/drawing/2014/main" id="{D0634334-1287-8228-2614-B1A2C7F260A1}"/>
              </a:ext>
            </a:extLst>
          </p:cNvPr>
          <p:cNvSpPr/>
          <p:nvPr/>
        </p:nvSpPr>
        <p:spPr>
          <a:xfrm>
            <a:off x="1024128" y="4773169"/>
            <a:ext cx="2776347" cy="62750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43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EA87-1CFF-5375-18E3-0C82AEBC13FE}"/>
              </a:ext>
            </a:extLst>
          </p:cNvPr>
          <p:cNvSpPr>
            <a:spLocks noGrp="1"/>
          </p:cNvSpPr>
          <p:nvPr>
            <p:ph type="title"/>
          </p:nvPr>
        </p:nvSpPr>
        <p:spPr/>
        <p:txBody>
          <a:bodyPr>
            <a:normAutofit fontScale="90000"/>
          </a:bodyPr>
          <a:lstStyle/>
          <a:p>
            <a:r>
              <a:rPr lang="en-US" dirty="0"/>
              <a:t>The severity of symptoms displayed by patients with dementia depends on which part of the brain is affected. Which part of the brain shows the least effects? </a:t>
            </a:r>
          </a:p>
        </p:txBody>
      </p:sp>
      <p:sp>
        <p:nvSpPr>
          <p:cNvPr id="3" name="Content Placeholder 2">
            <a:extLst>
              <a:ext uri="{FF2B5EF4-FFF2-40B4-BE49-F238E27FC236}">
                <a16:creationId xmlns:a16="http://schemas.microsoft.com/office/drawing/2014/main" id="{BB76B53F-D777-2E74-B979-FE16E649BB76}"/>
              </a:ext>
            </a:extLst>
          </p:cNvPr>
          <p:cNvSpPr>
            <a:spLocks noGrp="1"/>
          </p:cNvSpPr>
          <p:nvPr>
            <p:ph idx="1"/>
          </p:nvPr>
        </p:nvSpPr>
        <p:spPr>
          <a:xfrm>
            <a:off x="906365" y="2761489"/>
            <a:ext cx="9720073" cy="4023360"/>
          </a:xfrm>
        </p:spPr>
        <p:txBody>
          <a:bodyPr>
            <a:normAutofit/>
          </a:bodyPr>
          <a:lstStyle/>
          <a:p>
            <a:r>
              <a:rPr lang="en-US" sz="3600" dirty="0"/>
              <a:t>A. Frontal </a:t>
            </a:r>
          </a:p>
          <a:p>
            <a:r>
              <a:rPr lang="en-US" sz="3600" dirty="0"/>
              <a:t>B. Hippocampus </a:t>
            </a:r>
          </a:p>
          <a:p>
            <a:r>
              <a:rPr lang="en-US" sz="3600" dirty="0"/>
              <a:t>C. Parietal </a:t>
            </a:r>
          </a:p>
          <a:p>
            <a:r>
              <a:rPr lang="en-US" sz="3600" dirty="0"/>
              <a:t>D. Temporal</a:t>
            </a:r>
          </a:p>
        </p:txBody>
      </p:sp>
      <p:sp>
        <p:nvSpPr>
          <p:cNvPr id="4" name="Rectangle 3">
            <a:extLst>
              <a:ext uri="{FF2B5EF4-FFF2-40B4-BE49-F238E27FC236}">
                <a16:creationId xmlns:a16="http://schemas.microsoft.com/office/drawing/2014/main" id="{503B2FA0-17F6-8D80-9A8B-E1666606623D}"/>
              </a:ext>
            </a:extLst>
          </p:cNvPr>
          <p:cNvSpPr/>
          <p:nvPr/>
        </p:nvSpPr>
        <p:spPr>
          <a:xfrm>
            <a:off x="906365" y="4064794"/>
            <a:ext cx="2657475" cy="62150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73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ED45-FE16-F4AB-2159-EB76B531C82A}"/>
              </a:ext>
            </a:extLst>
          </p:cNvPr>
          <p:cNvSpPr>
            <a:spLocks noGrp="1"/>
          </p:cNvSpPr>
          <p:nvPr>
            <p:ph type="title"/>
          </p:nvPr>
        </p:nvSpPr>
        <p:spPr/>
        <p:txBody>
          <a:bodyPr/>
          <a:lstStyle/>
          <a:p>
            <a:r>
              <a:rPr lang="en-US" dirty="0"/>
              <a:t>Resources </a:t>
            </a:r>
          </a:p>
        </p:txBody>
      </p:sp>
      <p:pic>
        <p:nvPicPr>
          <p:cNvPr id="5" name="Content Placeholder 4">
            <a:extLst>
              <a:ext uri="{FF2B5EF4-FFF2-40B4-BE49-F238E27FC236}">
                <a16:creationId xmlns:a16="http://schemas.microsoft.com/office/drawing/2014/main" id="{6C8CC4C8-236D-EC15-B38A-91087707297D}"/>
              </a:ext>
            </a:extLst>
          </p:cNvPr>
          <p:cNvPicPr>
            <a:picLocks noGrp="1" noChangeAspect="1"/>
          </p:cNvPicPr>
          <p:nvPr>
            <p:ph idx="1"/>
          </p:nvPr>
        </p:nvPicPr>
        <p:blipFill>
          <a:blip r:embed="rId2"/>
          <a:stretch>
            <a:fillRect/>
          </a:stretch>
        </p:blipFill>
        <p:spPr>
          <a:xfrm>
            <a:off x="3511480" y="1480094"/>
            <a:ext cx="6062464" cy="5152823"/>
          </a:xfrm>
        </p:spPr>
      </p:pic>
    </p:spTree>
    <p:extLst>
      <p:ext uri="{BB962C8B-B14F-4D97-AF65-F5344CB8AC3E}">
        <p14:creationId xmlns:p14="http://schemas.microsoft.com/office/powerpoint/2010/main" val="20857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1B833D-0507-7F8F-E4FA-1D3D9D483BCB}"/>
              </a:ext>
            </a:extLst>
          </p:cNvPr>
          <p:cNvPicPr>
            <a:picLocks noGrp="1" noChangeAspect="1"/>
          </p:cNvPicPr>
          <p:nvPr>
            <p:ph idx="1"/>
          </p:nvPr>
        </p:nvPicPr>
        <p:blipFill>
          <a:blip r:embed="rId2"/>
          <a:stretch>
            <a:fillRect/>
          </a:stretch>
        </p:blipFill>
        <p:spPr>
          <a:xfrm>
            <a:off x="3605645" y="244021"/>
            <a:ext cx="4980709" cy="6369957"/>
          </a:xfrm>
        </p:spPr>
      </p:pic>
    </p:spTree>
    <p:extLst>
      <p:ext uri="{BB962C8B-B14F-4D97-AF65-F5344CB8AC3E}">
        <p14:creationId xmlns:p14="http://schemas.microsoft.com/office/powerpoint/2010/main" val="85584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E186-6CE6-742F-D385-BD6B5970EED5}"/>
              </a:ext>
            </a:extLst>
          </p:cNvPr>
          <p:cNvSpPr>
            <a:spLocks noGrp="1"/>
          </p:cNvSpPr>
          <p:nvPr>
            <p:ph type="title"/>
          </p:nvPr>
        </p:nvSpPr>
        <p:spPr/>
        <p:txBody>
          <a:bodyPr/>
          <a:lstStyle/>
          <a:p>
            <a:r>
              <a:rPr lang="en-US" dirty="0"/>
              <a:t>What is Depression?</a:t>
            </a:r>
          </a:p>
        </p:txBody>
      </p:sp>
      <p:sp>
        <p:nvSpPr>
          <p:cNvPr id="3" name="Content Placeholder 2">
            <a:extLst>
              <a:ext uri="{FF2B5EF4-FFF2-40B4-BE49-F238E27FC236}">
                <a16:creationId xmlns:a16="http://schemas.microsoft.com/office/drawing/2014/main" id="{0C4261C8-4042-E300-DE67-52C94A6944E6}"/>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May also be referred to as:</a:t>
            </a:r>
          </a:p>
          <a:p>
            <a:pPr lvl="1">
              <a:buFont typeface="Arial" panose="020B0604020202020204" pitchFamily="34" charset="0"/>
              <a:buChar char="•"/>
            </a:pPr>
            <a:r>
              <a:rPr lang="en-US" dirty="0"/>
              <a:t> Major depression, major depressive disorder, or clinical depression </a:t>
            </a:r>
          </a:p>
          <a:p>
            <a:pPr>
              <a:buFont typeface="Arial" panose="020B0604020202020204" pitchFamily="34" charset="0"/>
              <a:buChar char="•"/>
            </a:pPr>
            <a:r>
              <a:rPr lang="en-US" dirty="0"/>
              <a:t>Common but serious mood disorder </a:t>
            </a:r>
          </a:p>
          <a:p>
            <a:pPr lvl="1">
              <a:buFont typeface="Arial" panose="020B0604020202020204" pitchFamily="34" charset="0"/>
              <a:buChar char="•"/>
            </a:pPr>
            <a:r>
              <a:rPr lang="en-US" dirty="0"/>
              <a:t>16 million – 7% - of American adults experience at least one depressive episode in a year </a:t>
            </a:r>
          </a:p>
          <a:p>
            <a:pPr lvl="1">
              <a:buFont typeface="Arial" panose="020B0604020202020204" pitchFamily="34" charset="0"/>
              <a:buChar char="•"/>
            </a:pPr>
            <a:r>
              <a:rPr lang="en-US" dirty="0"/>
              <a:t>Rates of depression among hospital patients are higher than the non-inpatient population </a:t>
            </a:r>
          </a:p>
          <a:p>
            <a:pPr>
              <a:buFont typeface="Arial" panose="020B0604020202020204" pitchFamily="34" charset="0"/>
              <a:buChar char="•"/>
            </a:pPr>
            <a:r>
              <a:rPr lang="en-US" dirty="0"/>
              <a:t>Symptoms must be present for at least 2 weeks </a:t>
            </a:r>
          </a:p>
          <a:p>
            <a:pPr>
              <a:buFont typeface="Arial" panose="020B0604020202020204" pitchFamily="34" charset="0"/>
              <a:buChar char="•"/>
            </a:pPr>
            <a:r>
              <a:rPr lang="en-US" dirty="0"/>
              <a:t>There are many different types of depression: psychotic depression, postpartum depression, and seasonal depressive episodes, bipolar depression, etc. </a:t>
            </a:r>
          </a:p>
          <a:p>
            <a:pPr>
              <a:buFont typeface="Arial" panose="020B0604020202020204" pitchFamily="34" charset="0"/>
              <a:buChar char="•"/>
            </a:pPr>
            <a:r>
              <a:rPr lang="en-US" dirty="0"/>
              <a:t>Most common psychological problem in the older adult population </a:t>
            </a:r>
          </a:p>
          <a:p>
            <a:pPr lvl="1">
              <a:buFont typeface="Arial" panose="020B0604020202020204" pitchFamily="34" charset="0"/>
              <a:buChar char="•"/>
            </a:pPr>
            <a:r>
              <a:rPr lang="en-US" dirty="0"/>
              <a:t>Often co-occurs with other medical illnesses: Diabetes, cancer, heart disease, and Parkinson’s disease </a:t>
            </a:r>
          </a:p>
          <a:p>
            <a:pPr>
              <a:buFont typeface="Arial" panose="020B0604020202020204" pitchFamily="34" charset="0"/>
              <a:buChar char="•"/>
            </a:pPr>
            <a:r>
              <a:rPr lang="en-US" dirty="0"/>
              <a:t>Depression is NOT a part of the normal aging process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66606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8311-EE08-5CF5-1E3E-8CFB9BA629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544469-BC82-83B9-2483-454F1C5AC8C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E19E4AE-EB70-391F-9781-5AC0E7820CB7}"/>
              </a:ext>
            </a:extLst>
          </p:cNvPr>
          <p:cNvPicPr>
            <a:picLocks noChangeAspect="1"/>
          </p:cNvPicPr>
          <p:nvPr/>
        </p:nvPicPr>
        <p:blipFill>
          <a:blip r:embed="rId2"/>
          <a:stretch>
            <a:fillRect/>
          </a:stretch>
        </p:blipFill>
        <p:spPr>
          <a:xfrm>
            <a:off x="1876394" y="166663"/>
            <a:ext cx="8439212" cy="6524673"/>
          </a:xfrm>
          <a:prstGeom prst="rect">
            <a:avLst/>
          </a:prstGeom>
        </p:spPr>
      </p:pic>
    </p:spTree>
    <p:extLst>
      <p:ext uri="{BB962C8B-B14F-4D97-AF65-F5344CB8AC3E}">
        <p14:creationId xmlns:p14="http://schemas.microsoft.com/office/powerpoint/2010/main" val="215640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394F-E79A-E389-2C8C-A79ABF990730}"/>
              </a:ext>
            </a:extLst>
          </p:cNvPr>
          <p:cNvSpPr>
            <a:spLocks noGrp="1"/>
          </p:cNvSpPr>
          <p:nvPr>
            <p:ph type="title"/>
          </p:nvPr>
        </p:nvSpPr>
        <p:spPr/>
        <p:txBody>
          <a:bodyPr/>
          <a:lstStyle/>
          <a:p>
            <a:r>
              <a:rPr lang="en-US" dirty="0"/>
              <a:t>Resources Cont. </a:t>
            </a:r>
          </a:p>
        </p:txBody>
      </p:sp>
      <p:sp>
        <p:nvSpPr>
          <p:cNvPr id="3" name="Content Placeholder 2">
            <a:extLst>
              <a:ext uri="{FF2B5EF4-FFF2-40B4-BE49-F238E27FC236}">
                <a16:creationId xmlns:a16="http://schemas.microsoft.com/office/drawing/2014/main" id="{694773F5-DE6F-C99A-5ECA-9D6F47026EC7}"/>
              </a:ext>
            </a:extLst>
          </p:cNvPr>
          <p:cNvSpPr>
            <a:spLocks noGrp="1"/>
          </p:cNvSpPr>
          <p:nvPr>
            <p:ph idx="1"/>
          </p:nvPr>
        </p:nvSpPr>
        <p:spPr/>
        <p:txBody>
          <a:bodyPr>
            <a:normAutofit fontScale="77500" lnSpcReduction="20000"/>
          </a:bodyPr>
          <a:lstStyle/>
          <a:p>
            <a:pPr marL="342900" indent="-342900">
              <a:lnSpc>
                <a:spcPct val="115000"/>
              </a:lnSpc>
              <a:spcBef>
                <a:spcPts val="0"/>
              </a:spcBef>
              <a:spcAft>
                <a:spcPts val="0"/>
              </a:spcAft>
              <a:buFont typeface="Symbol" panose="05050102010706020507" pitchFamily="18" charset="2"/>
              <a:buChar char=""/>
            </a:pPr>
            <a:r>
              <a:rPr lang="en-US" sz="1500" dirty="0"/>
              <a:t>NIMH » Depression. Accessed April 18, 2023. https://www.nimh.nih.gov/health/topics/depression</a:t>
            </a:r>
          </a:p>
          <a:p>
            <a:pPr marL="342900" indent="-342900">
              <a:lnSpc>
                <a:spcPct val="115000"/>
              </a:lnSpc>
              <a:spcBef>
                <a:spcPts val="0"/>
              </a:spcBef>
              <a:spcAft>
                <a:spcPts val="0"/>
              </a:spcAft>
              <a:buFont typeface="Symbol" panose="05050102010706020507" pitchFamily="18" charset="2"/>
              <a:buChar char=""/>
            </a:pPr>
            <a:r>
              <a:rPr lang="en-US" sz="1500" dirty="0"/>
              <a:t>Recognizing and treating depression in hospital patients. Accessed April 18, 2023. </a:t>
            </a:r>
            <a:r>
              <a:rPr lang="en-US" sz="1500" dirty="0">
                <a:hlinkClick r:id="rId2"/>
              </a:rPr>
              <a:t>https://www.medstarhealth.org/blog/recognizing-and-treating-depression-in-hospital-patients</a:t>
            </a:r>
            <a:endParaRPr lang="en-US" sz="1500" dirty="0"/>
          </a:p>
          <a:p>
            <a:pPr marL="342900" indent="-342900">
              <a:lnSpc>
                <a:spcPct val="115000"/>
              </a:lnSpc>
              <a:spcBef>
                <a:spcPts val="0"/>
              </a:spcBef>
              <a:spcAft>
                <a:spcPts val="0"/>
              </a:spcAft>
              <a:buFont typeface="Symbol" panose="05050102010706020507" pitchFamily="18" charset="2"/>
              <a:buChar char=""/>
            </a:pPr>
            <a:r>
              <a:rPr lang="en-US" sz="1500" dirty="0" err="1"/>
              <a:t>Alamri</a:t>
            </a:r>
            <a:r>
              <a:rPr lang="en-US" sz="1500" dirty="0"/>
              <a:t> SH, Bari AI, Ali AT. Depression and associated factors in hospitalized elderly: a cross-sectional study in a Saudi teaching hospital. </a:t>
            </a:r>
            <a:r>
              <a:rPr lang="en-US" sz="1500" i="1" dirty="0"/>
              <a:t>Ann Saudi Med</a:t>
            </a:r>
            <a:r>
              <a:rPr lang="en-US" sz="1500" dirty="0"/>
              <a:t>. 2017;37(2):122-129. doi:10.5144/0256-4947.2017.122</a:t>
            </a:r>
            <a:endParaRPr lang="en-US" sz="15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500" dirty="0" err="1">
                <a:effectLst/>
                <a:ea typeface="Times New Roman" panose="02020603050405020304" pitchFamily="18" charset="0"/>
                <a:cs typeface="Times New Roman" panose="02020603050405020304" pitchFamily="18" charset="0"/>
              </a:rPr>
              <a:t>Billek</a:t>
            </a:r>
            <a:r>
              <a:rPr lang="en-US" sz="1500" dirty="0">
                <a:effectLst/>
                <a:ea typeface="Times New Roman" panose="02020603050405020304" pitchFamily="18" charset="0"/>
                <a:cs typeface="Times New Roman" panose="02020603050405020304" pitchFamily="18" charset="0"/>
              </a:rPr>
              <a:t>-Sawhney B, Wagner A, Braun J. Depression: Implications for the Acute Care Therapist. </a:t>
            </a:r>
            <a:r>
              <a:rPr lang="en-US" sz="1500" i="1" dirty="0">
                <a:effectLst/>
                <a:ea typeface="Times New Roman" panose="02020603050405020304" pitchFamily="18" charset="0"/>
                <a:cs typeface="Times New Roman" panose="02020603050405020304" pitchFamily="18" charset="0"/>
              </a:rPr>
              <a:t>J Acute Care Phys </a:t>
            </a:r>
            <a:r>
              <a:rPr lang="en-US" sz="1500" i="1" dirty="0" err="1">
                <a:effectLst/>
                <a:ea typeface="Times New Roman" panose="02020603050405020304" pitchFamily="18" charset="0"/>
                <a:cs typeface="Times New Roman" panose="02020603050405020304" pitchFamily="18" charset="0"/>
              </a:rPr>
              <a:t>Ther</a:t>
            </a:r>
            <a:r>
              <a:rPr lang="en-US" sz="1500" dirty="0">
                <a:effectLst/>
                <a:ea typeface="Times New Roman" panose="02020603050405020304" pitchFamily="18" charset="0"/>
                <a:cs typeface="Times New Roman" panose="02020603050405020304" pitchFamily="18" charset="0"/>
              </a:rPr>
              <a:t>. 2014;5(2):77-88. doi:10.1097/01.JAT.0000453142.16547.86</a:t>
            </a:r>
          </a:p>
          <a:p>
            <a:pPr marL="342900" marR="0" lvl="0" indent="-342900">
              <a:lnSpc>
                <a:spcPct val="115000"/>
              </a:lnSpc>
              <a:spcBef>
                <a:spcPts val="0"/>
              </a:spcBef>
              <a:spcAft>
                <a:spcPts val="0"/>
              </a:spcAft>
              <a:buFont typeface="Symbol" panose="05050102010706020507" pitchFamily="18" charset="2"/>
              <a:buChar char=""/>
            </a:pPr>
            <a:r>
              <a:rPr lang="en-US" sz="1500" dirty="0">
                <a:effectLst/>
                <a:ea typeface="Times New Roman" panose="02020603050405020304" pitchFamily="18" charset="0"/>
              </a:rPr>
              <a:t>Wetzel, PT, DPT, OCS, GCS, Cert. MDT, N. Depression, Dementia, and Delirium. Lecture presented at the University of North Carolina at Chapel Hill, NC. January 14, 2023.</a:t>
            </a:r>
          </a:p>
          <a:p>
            <a:pPr marL="342900" marR="0" lvl="0" indent="-342900">
              <a:lnSpc>
                <a:spcPct val="115000"/>
              </a:lnSpc>
              <a:spcBef>
                <a:spcPts val="0"/>
              </a:spcBef>
              <a:spcAft>
                <a:spcPts val="0"/>
              </a:spcAft>
              <a:buFont typeface="Symbol" panose="05050102010706020507" pitchFamily="18" charset="2"/>
              <a:buChar char=""/>
            </a:pPr>
            <a:r>
              <a:rPr lang="en-US" sz="1500" dirty="0" err="1"/>
              <a:t>Prina</a:t>
            </a:r>
            <a:r>
              <a:rPr lang="en-US" sz="1500" dirty="0"/>
              <a:t> AM, </a:t>
            </a:r>
            <a:r>
              <a:rPr lang="en-US" sz="1500" dirty="0" err="1"/>
              <a:t>Cosco</a:t>
            </a:r>
            <a:r>
              <a:rPr lang="en-US" sz="1500" dirty="0"/>
              <a:t> TD, </a:t>
            </a:r>
            <a:r>
              <a:rPr lang="en-US" sz="1500" dirty="0" err="1"/>
              <a:t>Dening</a:t>
            </a:r>
            <a:r>
              <a:rPr lang="en-US" sz="1500" dirty="0"/>
              <a:t> T, Beekman A, </a:t>
            </a:r>
            <a:r>
              <a:rPr lang="en-US" sz="1500" dirty="0" err="1"/>
              <a:t>Brayne</a:t>
            </a:r>
            <a:r>
              <a:rPr lang="en-US" sz="1500" dirty="0"/>
              <a:t> C, Huisman M. The association between depressive symptoms in the community, non-psychiatric hospital admission and hospital outcomes: a systematic review. </a:t>
            </a:r>
            <a:r>
              <a:rPr lang="en-US" sz="1500" i="1" dirty="0"/>
              <a:t>J </a:t>
            </a:r>
            <a:r>
              <a:rPr lang="en-US" sz="1500" i="1" dirty="0" err="1"/>
              <a:t>Psychosom</a:t>
            </a:r>
            <a:r>
              <a:rPr lang="en-US" sz="1500" i="1" dirty="0"/>
              <a:t> Res</a:t>
            </a:r>
            <a:r>
              <a:rPr lang="en-US" sz="1500" dirty="0"/>
              <a:t>. 2015;78(1):25-33. doi:10.1016/j.jpsychores.2014.11.002</a:t>
            </a:r>
            <a:endParaRPr lang="en-US" sz="1500" dirty="0">
              <a:effectLst/>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500" dirty="0" err="1">
                <a:effectLst/>
                <a:ea typeface="Times New Roman" panose="02020603050405020304" pitchFamily="18" charset="0"/>
                <a:cs typeface="Times New Roman" panose="02020603050405020304" pitchFamily="18" charset="0"/>
              </a:rPr>
              <a:t>Thase</a:t>
            </a:r>
            <a:r>
              <a:rPr lang="en-US" sz="1500" dirty="0">
                <a:effectLst/>
                <a:ea typeface="Times New Roman" panose="02020603050405020304" pitchFamily="18" charset="0"/>
                <a:cs typeface="Times New Roman" panose="02020603050405020304" pitchFamily="18" charset="0"/>
              </a:rPr>
              <a:t> ME. The multifactorial presentation of depression in acute care. </a:t>
            </a:r>
            <a:r>
              <a:rPr lang="en-US" sz="1500" i="1" dirty="0">
                <a:effectLst/>
                <a:ea typeface="Times New Roman" panose="02020603050405020304" pitchFamily="18" charset="0"/>
                <a:cs typeface="Times New Roman" panose="02020603050405020304" pitchFamily="18" charset="0"/>
              </a:rPr>
              <a:t>J Clin Psychiatry</a:t>
            </a:r>
            <a:r>
              <a:rPr lang="en-US" sz="1500" dirty="0">
                <a:effectLst/>
                <a:ea typeface="Times New Roman" panose="02020603050405020304" pitchFamily="18" charset="0"/>
                <a:cs typeface="Times New Roman" panose="02020603050405020304" pitchFamily="18" charset="0"/>
              </a:rPr>
              <a:t>. 2013;74 Suppl 2:3-8. doi:10.4088/JCP.12084su1c.01</a:t>
            </a:r>
          </a:p>
          <a:p>
            <a:pPr marL="342900" marR="0" lvl="0" indent="-342900">
              <a:lnSpc>
                <a:spcPct val="115000"/>
              </a:lnSpc>
              <a:spcBef>
                <a:spcPts val="0"/>
              </a:spcBef>
              <a:spcAft>
                <a:spcPts val="0"/>
              </a:spcAft>
              <a:buFont typeface="Symbol" panose="05050102010706020507" pitchFamily="18" charset="2"/>
              <a:buChar char=""/>
            </a:pPr>
            <a:r>
              <a:rPr lang="en-US" sz="1500" b="0" i="0" dirty="0">
                <a:solidFill>
                  <a:srgbClr val="1C1D1E"/>
                </a:solidFill>
                <a:effectLst/>
              </a:rPr>
              <a:t>Miu, D. K. Y., Chan, C. W., and </a:t>
            </a:r>
            <a:r>
              <a:rPr lang="en-US" sz="1500" b="0" i="0" dirty="0" err="1">
                <a:solidFill>
                  <a:srgbClr val="1C1D1E"/>
                </a:solidFill>
                <a:effectLst/>
              </a:rPr>
              <a:t>Kok</a:t>
            </a:r>
            <a:r>
              <a:rPr lang="en-US" sz="1500" b="0" i="0" dirty="0">
                <a:solidFill>
                  <a:srgbClr val="1C1D1E"/>
                </a:solidFill>
                <a:effectLst/>
              </a:rPr>
              <a:t>, C. (2016) Delirium among elderly patients admitted to a post-acute care facility and 3-months outcome. </a:t>
            </a:r>
            <a:r>
              <a:rPr lang="en-US" sz="1500" b="0" i="1" dirty="0">
                <a:solidFill>
                  <a:srgbClr val="1C1D1E"/>
                </a:solidFill>
                <a:effectLst/>
              </a:rPr>
              <a:t>Geriatrics &amp; Gerontology International</a:t>
            </a:r>
            <a:r>
              <a:rPr lang="en-US" sz="1500" b="0" i="0" dirty="0">
                <a:solidFill>
                  <a:srgbClr val="1C1D1E"/>
                </a:solidFill>
                <a:effectLst/>
              </a:rPr>
              <a:t>, 16: 586– 592. </a:t>
            </a:r>
            <a:r>
              <a:rPr lang="en-US" sz="1500" b="0" i="0" dirty="0" err="1">
                <a:solidFill>
                  <a:srgbClr val="1C1D1E"/>
                </a:solidFill>
                <a:effectLst/>
              </a:rPr>
              <a:t>doi</a:t>
            </a:r>
            <a:r>
              <a:rPr lang="en-US" sz="1500" b="0" i="0" dirty="0">
                <a:solidFill>
                  <a:srgbClr val="1C1D1E"/>
                </a:solidFill>
                <a:effectLst/>
              </a:rPr>
              <a:t>: </a:t>
            </a:r>
            <a:r>
              <a:rPr lang="en-US" sz="1500" b="0" i="0" u="none" strike="noStrike" dirty="0">
                <a:solidFill>
                  <a:srgbClr val="005274"/>
                </a:solidFill>
                <a:effectLst/>
                <a:hlinkClick r:id="rId3" tooltip="Link to external resource: 10.1111/ggi.12521"/>
              </a:rPr>
              <a:t>10.1111/ggi.12521</a:t>
            </a:r>
            <a:r>
              <a:rPr lang="en-US" sz="1500" b="0" i="0" dirty="0">
                <a:solidFill>
                  <a:srgbClr val="1C1D1E"/>
                </a:solidFill>
                <a:effectLst/>
              </a:rPr>
              <a:t>.</a:t>
            </a:r>
            <a:endParaRPr lang="en-US" sz="1500" dirty="0"/>
          </a:p>
          <a:p>
            <a:pPr marL="342900" marR="0" lvl="0" indent="-342900">
              <a:lnSpc>
                <a:spcPct val="115000"/>
              </a:lnSpc>
              <a:spcBef>
                <a:spcPts val="0"/>
              </a:spcBef>
              <a:spcAft>
                <a:spcPts val="0"/>
              </a:spcAft>
              <a:buFont typeface="Symbol" panose="05050102010706020507" pitchFamily="18" charset="2"/>
              <a:buChar char=""/>
            </a:pPr>
            <a:r>
              <a:rPr lang="en-US" sz="1500" b="0" i="0" dirty="0" err="1">
                <a:solidFill>
                  <a:srgbClr val="212121"/>
                </a:solidFill>
                <a:effectLst/>
              </a:rPr>
              <a:t>Pagad</a:t>
            </a:r>
            <a:r>
              <a:rPr lang="en-US" sz="1500" b="0" i="0" dirty="0">
                <a:solidFill>
                  <a:srgbClr val="212121"/>
                </a:solidFill>
                <a:effectLst/>
              </a:rPr>
              <a:t> S, </a:t>
            </a:r>
            <a:r>
              <a:rPr lang="en-US" sz="1500" b="0" i="0" dirty="0" err="1">
                <a:solidFill>
                  <a:srgbClr val="212121"/>
                </a:solidFill>
                <a:effectLst/>
              </a:rPr>
              <a:t>Somagutta</a:t>
            </a:r>
            <a:r>
              <a:rPr lang="en-US" sz="1500" b="0" i="0" dirty="0">
                <a:solidFill>
                  <a:srgbClr val="212121"/>
                </a:solidFill>
                <a:effectLst/>
              </a:rPr>
              <a:t> MR, May V, et al. Delirium in Cardiac Intensive Care Unit. </a:t>
            </a:r>
            <a:r>
              <a:rPr lang="en-US" sz="1500" b="0" i="1" dirty="0" err="1">
                <a:solidFill>
                  <a:srgbClr val="212121"/>
                </a:solidFill>
                <a:effectLst/>
              </a:rPr>
              <a:t>Cureus</a:t>
            </a:r>
            <a:r>
              <a:rPr lang="en-US" sz="1500" b="0" i="0" dirty="0">
                <a:solidFill>
                  <a:srgbClr val="212121"/>
                </a:solidFill>
                <a:effectLst/>
              </a:rPr>
              <a:t>. 2020;12(8):e10096. Published 2020 Aug 28. doi:10.7759/cureus.10096</a:t>
            </a:r>
            <a:endParaRPr lang="en-US" sz="15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500" dirty="0">
                <a:effectLst/>
                <a:ea typeface="Times New Roman" panose="02020603050405020304" pitchFamily="18" charset="0"/>
                <a:cs typeface="Times New Roman" panose="02020603050405020304" pitchFamily="18" charset="0"/>
              </a:rPr>
              <a:t>White L. Screening for delirium in older adults.  </a:t>
            </a:r>
            <a:r>
              <a:rPr lang="en-US" sz="1500" i="1" dirty="0" err="1">
                <a:effectLst/>
                <a:ea typeface="Times New Roman" panose="02020603050405020304" pitchFamily="18" charset="0"/>
                <a:cs typeface="Times New Roman" panose="02020603050405020304" pitchFamily="18" charset="0"/>
              </a:rPr>
              <a:t>Gerinotes</a:t>
            </a:r>
            <a:r>
              <a:rPr lang="en-US" sz="1500" dirty="0">
                <a:effectLst/>
                <a:ea typeface="Times New Roman" panose="02020603050405020304" pitchFamily="18" charset="0"/>
                <a:cs typeface="Times New Roman" panose="02020603050405020304" pitchFamily="18" charset="0"/>
              </a:rPr>
              <a:t>. 2014;21(6):9-11.</a:t>
            </a:r>
          </a:p>
          <a:p>
            <a:pPr marL="342900" marR="0" lvl="0" indent="-342900">
              <a:spcBef>
                <a:spcPts val="0"/>
              </a:spcBef>
              <a:spcAft>
                <a:spcPts val="0"/>
              </a:spcAft>
              <a:buFont typeface="Symbol" panose="05050102010706020507" pitchFamily="18" charset="2"/>
              <a:buChar char=""/>
            </a:pPr>
            <a:r>
              <a:rPr lang="en-US" sz="1500" dirty="0" err="1">
                <a:effectLst/>
                <a:ea typeface="Times New Roman" panose="02020603050405020304" pitchFamily="18" charset="0"/>
                <a:cs typeface="Times New Roman" panose="02020603050405020304" pitchFamily="18" charset="0"/>
              </a:rPr>
              <a:t>Stuhler</a:t>
            </a:r>
            <a:r>
              <a:rPr lang="en-US" sz="1500" dirty="0">
                <a:effectLst/>
                <a:ea typeface="Times New Roman" panose="02020603050405020304" pitchFamily="18" charset="0"/>
                <a:cs typeface="Times New Roman" panose="02020603050405020304" pitchFamily="18" charset="0"/>
              </a:rPr>
              <a:t> N. Slow and low; my patient has dementia. </a:t>
            </a:r>
            <a:r>
              <a:rPr lang="en-US" sz="1500" i="1" dirty="0" err="1">
                <a:effectLst/>
                <a:ea typeface="Times New Roman" panose="02020603050405020304" pitchFamily="18" charset="0"/>
                <a:cs typeface="Times New Roman" panose="02020603050405020304" pitchFamily="18" charset="0"/>
              </a:rPr>
              <a:t>Gerinotes</a:t>
            </a:r>
            <a:r>
              <a:rPr lang="en-US" sz="1500" dirty="0">
                <a:effectLst/>
                <a:ea typeface="Times New Roman" panose="02020603050405020304" pitchFamily="18" charset="0"/>
                <a:cs typeface="Times New Roman" panose="02020603050405020304" pitchFamily="18" charset="0"/>
              </a:rPr>
              <a:t>. 2014;21(6):12-17.</a:t>
            </a:r>
          </a:p>
          <a:p>
            <a:pPr marL="342900" marR="0" lvl="0" indent="-342900">
              <a:spcBef>
                <a:spcPts val="0"/>
              </a:spcBef>
              <a:spcAft>
                <a:spcPts val="0"/>
              </a:spcAft>
              <a:buFont typeface="Symbol" panose="05050102010706020507" pitchFamily="18" charset="2"/>
              <a:buChar char=""/>
            </a:pPr>
            <a:r>
              <a:rPr lang="en-US" sz="1500" dirty="0">
                <a:effectLst/>
                <a:ea typeface="Times New Roman" panose="02020603050405020304" pitchFamily="18" charset="0"/>
                <a:cs typeface="Times New Roman" panose="02020603050405020304" pitchFamily="18" charset="0"/>
              </a:rPr>
              <a:t>Staples W. Depression and anxiety.  </a:t>
            </a:r>
            <a:r>
              <a:rPr lang="en-US" sz="1500" i="1" dirty="0" err="1">
                <a:effectLst/>
                <a:ea typeface="Times New Roman" panose="02020603050405020304" pitchFamily="18" charset="0"/>
                <a:cs typeface="Times New Roman" panose="02020603050405020304" pitchFamily="18" charset="0"/>
              </a:rPr>
              <a:t>Gerinotes</a:t>
            </a:r>
            <a:r>
              <a:rPr lang="en-US" sz="1500" i="1" dirty="0">
                <a:effectLst/>
                <a:ea typeface="Times New Roman" panose="02020603050405020304" pitchFamily="18" charset="0"/>
                <a:cs typeface="Times New Roman" panose="02020603050405020304" pitchFamily="18" charset="0"/>
              </a:rPr>
              <a:t>. </a:t>
            </a:r>
            <a:r>
              <a:rPr lang="en-US" sz="1500" dirty="0">
                <a:effectLst/>
                <a:ea typeface="Times New Roman" panose="02020603050405020304" pitchFamily="18" charset="0"/>
                <a:cs typeface="Times New Roman" panose="02020603050405020304" pitchFamily="18" charset="0"/>
              </a:rPr>
              <a:t>2018;25(5):22-24.</a:t>
            </a:r>
          </a:p>
          <a:p>
            <a:pPr marL="342900" marR="0" lvl="0" indent="-342900">
              <a:spcBef>
                <a:spcPts val="0"/>
              </a:spcBef>
              <a:spcAft>
                <a:spcPts val="0"/>
              </a:spcAft>
              <a:buFont typeface="Symbol" panose="05050102010706020507" pitchFamily="18" charset="2"/>
              <a:buChar char=""/>
            </a:pPr>
            <a:r>
              <a:rPr lang="en-US" sz="1500" dirty="0">
                <a:effectLst/>
                <a:ea typeface="Times New Roman" panose="02020603050405020304" pitchFamily="18" charset="0"/>
                <a:cs typeface="Times New Roman" panose="02020603050405020304" pitchFamily="18" charset="0"/>
              </a:rPr>
              <a:t>Fischer MG, </a:t>
            </a:r>
            <a:r>
              <a:rPr lang="en-US" sz="1500" dirty="0" err="1">
                <a:effectLst/>
                <a:ea typeface="Times New Roman" panose="02020603050405020304" pitchFamily="18" charset="0"/>
                <a:cs typeface="Times New Roman" panose="02020603050405020304" pitchFamily="18" charset="0"/>
              </a:rPr>
              <a:t>Harb</a:t>
            </a:r>
            <a:r>
              <a:rPr lang="en-US" sz="1500" dirty="0">
                <a:effectLst/>
                <a:ea typeface="Times New Roman" panose="02020603050405020304" pitchFamily="18" charset="0"/>
                <a:cs typeface="Times New Roman" panose="02020603050405020304" pitchFamily="18" charset="0"/>
              </a:rPr>
              <a:t> J, Josef KL. Delirium prevention, assessment, and treatment by physical therapists.  </a:t>
            </a:r>
            <a:r>
              <a:rPr lang="en-US" sz="1500" i="1" dirty="0" err="1">
                <a:effectLst/>
                <a:ea typeface="Times New Roman" panose="02020603050405020304" pitchFamily="18" charset="0"/>
                <a:cs typeface="Times New Roman" panose="02020603050405020304" pitchFamily="18" charset="0"/>
              </a:rPr>
              <a:t>Gerinotes</a:t>
            </a:r>
            <a:r>
              <a:rPr lang="en-US" sz="1500" i="1" dirty="0">
                <a:effectLst/>
                <a:ea typeface="Times New Roman" panose="02020603050405020304" pitchFamily="18" charset="0"/>
                <a:cs typeface="Times New Roman" panose="02020603050405020304" pitchFamily="18" charset="0"/>
              </a:rPr>
              <a:t>.</a:t>
            </a:r>
            <a:r>
              <a:rPr lang="en-US" sz="1500" dirty="0">
                <a:effectLst/>
                <a:ea typeface="Times New Roman" panose="02020603050405020304" pitchFamily="18" charset="0"/>
                <a:cs typeface="Times New Roman" panose="02020603050405020304" pitchFamily="18" charset="0"/>
              </a:rPr>
              <a:t> 2016;23(6):28-33.</a:t>
            </a:r>
          </a:p>
          <a:p>
            <a:pPr marL="342900" marR="0" lvl="0" indent="-342900">
              <a:spcBef>
                <a:spcPts val="0"/>
              </a:spcBef>
              <a:spcAft>
                <a:spcPts val="0"/>
              </a:spcAft>
              <a:buFont typeface="Symbol" panose="05050102010706020507" pitchFamily="18" charset="2"/>
              <a:buChar char=""/>
            </a:pPr>
            <a:r>
              <a:rPr lang="en-US" sz="1500" dirty="0">
                <a:effectLst/>
                <a:ea typeface="Times New Roman" panose="02020603050405020304" pitchFamily="18" charset="0"/>
                <a:cs typeface="Times New Roman" panose="02020603050405020304" pitchFamily="18" charset="0"/>
              </a:rPr>
              <a:t>Stages of Alzheimer’s.  Alzheimer’s Association.  </a:t>
            </a:r>
            <a:r>
              <a:rPr lang="en-US" sz="1500" u="sng" dirty="0">
                <a:solidFill>
                  <a:srgbClr val="0563C1"/>
                </a:solidFill>
                <a:effectLst/>
                <a:ea typeface="Times New Roman" panose="02020603050405020304" pitchFamily="18" charset="0"/>
                <a:cs typeface="Times New Roman" panose="02020603050405020304" pitchFamily="18" charset="0"/>
                <a:hlinkClick r:id="rId4"/>
              </a:rPr>
              <a:t>https://www.alz.org/alzheimers-dementia/stages</a:t>
            </a:r>
            <a:r>
              <a:rPr lang="en-US" sz="1500" dirty="0">
                <a:effectLst/>
                <a:ea typeface="Times New Roman" panose="02020603050405020304" pitchFamily="18" charset="0"/>
                <a:cs typeface="Times New Roman" panose="02020603050405020304" pitchFamily="18" charset="0"/>
              </a:rPr>
              <a:t>.  Accessed on May 23, 2019.</a:t>
            </a:r>
          </a:p>
          <a:p>
            <a:pPr marL="342900" marR="0" lvl="0" indent="-342900">
              <a:spcBef>
                <a:spcPts val="0"/>
              </a:spcBef>
              <a:spcAft>
                <a:spcPts val="0"/>
              </a:spcAft>
              <a:buFont typeface="Symbol" panose="05050102010706020507" pitchFamily="18" charset="2"/>
              <a:buChar char=""/>
            </a:pPr>
            <a:r>
              <a:rPr lang="en-US" sz="1500" dirty="0">
                <a:effectLst/>
                <a:ea typeface="Times New Roman" panose="02020603050405020304" pitchFamily="18" charset="0"/>
                <a:cs typeface="Times New Roman" panose="02020603050405020304" pitchFamily="18" charset="0"/>
              </a:rPr>
              <a:t>Cognitive and Mental Health Special Interest Group Toolkit.  APTA Geriatrics. </a:t>
            </a:r>
            <a:r>
              <a:rPr lang="en-US" sz="1500" u="sng" dirty="0">
                <a:solidFill>
                  <a:srgbClr val="0563C1"/>
                </a:solidFill>
                <a:effectLst/>
                <a:ea typeface="Times New Roman" panose="02020603050405020304" pitchFamily="18" charset="0"/>
                <a:cs typeface="Times New Roman" panose="02020603050405020304" pitchFamily="18" charset="0"/>
                <a:hlinkClick r:id="rId5"/>
              </a:rPr>
              <a:t>https://aptageriatrics.org/wp-content/uploads/2022/12/CMHSIG-Toolkit-Final-version.pdf</a:t>
            </a:r>
            <a:r>
              <a:rPr lang="en-US" sz="1500" dirty="0">
                <a:effectLst/>
                <a:ea typeface="Times New Roman" panose="02020603050405020304" pitchFamily="18" charset="0"/>
                <a:cs typeface="Times New Roman" panose="02020603050405020304" pitchFamily="18" charset="0"/>
              </a:rPr>
              <a:t>.  Accessed January 14, 2023.</a:t>
            </a:r>
          </a:p>
          <a:p>
            <a:endParaRPr lang="en-US" dirty="0"/>
          </a:p>
        </p:txBody>
      </p:sp>
    </p:spTree>
    <p:extLst>
      <p:ext uri="{BB962C8B-B14F-4D97-AF65-F5344CB8AC3E}">
        <p14:creationId xmlns:p14="http://schemas.microsoft.com/office/powerpoint/2010/main" val="37086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9777-522F-032A-C98A-53989315A0CB}"/>
              </a:ext>
            </a:extLst>
          </p:cNvPr>
          <p:cNvSpPr>
            <a:spLocks noGrp="1"/>
          </p:cNvSpPr>
          <p:nvPr>
            <p:ph type="title"/>
          </p:nvPr>
        </p:nvSpPr>
        <p:spPr/>
        <p:txBody>
          <a:bodyPr/>
          <a:lstStyle/>
          <a:p>
            <a:r>
              <a:rPr lang="en-US" dirty="0"/>
              <a:t>Please provide your feedback: </a:t>
            </a:r>
          </a:p>
        </p:txBody>
      </p:sp>
      <p:sp>
        <p:nvSpPr>
          <p:cNvPr id="3" name="Content Placeholder 2">
            <a:extLst>
              <a:ext uri="{FF2B5EF4-FFF2-40B4-BE49-F238E27FC236}">
                <a16:creationId xmlns:a16="http://schemas.microsoft.com/office/drawing/2014/main" id="{B27CE3FA-A2B2-DC18-6074-73DB33B81213}"/>
              </a:ext>
            </a:extLst>
          </p:cNvPr>
          <p:cNvSpPr>
            <a:spLocks noGrp="1"/>
          </p:cNvSpPr>
          <p:nvPr>
            <p:ph idx="1"/>
          </p:nvPr>
        </p:nvSpPr>
        <p:spPr/>
        <p:txBody>
          <a:bodyPr>
            <a:normAutofit lnSpcReduction="10000"/>
          </a:bodyPr>
          <a:lstStyle/>
          <a:p>
            <a:pPr marL="0" indent="0">
              <a:buNone/>
            </a:pPr>
            <a:r>
              <a:rPr lang="en-US" dirty="0"/>
              <a:t>		QR CODE: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Link: https://forms.gle/hSTB38AmTnLLimRo6</a:t>
            </a:r>
          </a:p>
        </p:txBody>
      </p:sp>
      <p:pic>
        <p:nvPicPr>
          <p:cNvPr id="5" name="Picture 4">
            <a:extLst>
              <a:ext uri="{FF2B5EF4-FFF2-40B4-BE49-F238E27FC236}">
                <a16:creationId xmlns:a16="http://schemas.microsoft.com/office/drawing/2014/main" id="{72B3D320-C736-311D-A28E-5CA67D974E65}"/>
              </a:ext>
            </a:extLst>
          </p:cNvPr>
          <p:cNvPicPr>
            <a:picLocks noChangeAspect="1"/>
          </p:cNvPicPr>
          <p:nvPr/>
        </p:nvPicPr>
        <p:blipFill>
          <a:blip r:embed="rId2"/>
          <a:stretch>
            <a:fillRect/>
          </a:stretch>
        </p:blipFill>
        <p:spPr>
          <a:xfrm>
            <a:off x="4369678" y="2499056"/>
            <a:ext cx="3028972" cy="3048022"/>
          </a:xfrm>
          <a:prstGeom prst="rect">
            <a:avLst/>
          </a:prstGeom>
        </p:spPr>
      </p:pic>
    </p:spTree>
    <p:extLst>
      <p:ext uri="{BB962C8B-B14F-4D97-AF65-F5344CB8AC3E}">
        <p14:creationId xmlns:p14="http://schemas.microsoft.com/office/powerpoint/2010/main" val="363128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9B0C-3D82-F263-D7C0-6A0053E77278}"/>
              </a:ext>
            </a:extLst>
          </p:cNvPr>
          <p:cNvSpPr>
            <a:spLocks noGrp="1"/>
          </p:cNvSpPr>
          <p:nvPr>
            <p:ph type="title"/>
          </p:nvPr>
        </p:nvSpPr>
        <p:spPr/>
        <p:txBody>
          <a:bodyPr/>
          <a:lstStyle/>
          <a:p>
            <a:r>
              <a:rPr lang="en-US" dirty="0"/>
              <a:t>Clinical presentation </a:t>
            </a:r>
          </a:p>
        </p:txBody>
      </p:sp>
      <p:pic>
        <p:nvPicPr>
          <p:cNvPr id="14" name="Picture 13">
            <a:extLst>
              <a:ext uri="{FF2B5EF4-FFF2-40B4-BE49-F238E27FC236}">
                <a16:creationId xmlns:a16="http://schemas.microsoft.com/office/drawing/2014/main" id="{C1C9121E-0F62-9A7A-9E3E-34EED94A2EF3}"/>
              </a:ext>
            </a:extLst>
          </p:cNvPr>
          <p:cNvPicPr>
            <a:picLocks noChangeAspect="1"/>
          </p:cNvPicPr>
          <p:nvPr/>
        </p:nvPicPr>
        <p:blipFill>
          <a:blip r:embed="rId3"/>
          <a:stretch>
            <a:fillRect/>
          </a:stretch>
        </p:blipFill>
        <p:spPr>
          <a:xfrm>
            <a:off x="3079203" y="1574865"/>
            <a:ext cx="5086123" cy="5129225"/>
          </a:xfrm>
          <a:prstGeom prst="rect">
            <a:avLst/>
          </a:prstGeom>
        </p:spPr>
      </p:pic>
    </p:spTree>
    <p:extLst>
      <p:ext uri="{BB962C8B-B14F-4D97-AF65-F5344CB8AC3E}">
        <p14:creationId xmlns:p14="http://schemas.microsoft.com/office/powerpoint/2010/main" val="96019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A487-C48E-BC0D-189D-2C91E89CA397}"/>
              </a:ext>
            </a:extLst>
          </p:cNvPr>
          <p:cNvSpPr>
            <a:spLocks noGrp="1"/>
          </p:cNvSpPr>
          <p:nvPr>
            <p:ph type="title"/>
          </p:nvPr>
        </p:nvSpPr>
        <p:spPr/>
        <p:txBody>
          <a:bodyPr/>
          <a:lstStyle/>
          <a:p>
            <a:r>
              <a:rPr lang="en-US" dirty="0"/>
              <a:t>Risk factors </a:t>
            </a:r>
          </a:p>
        </p:txBody>
      </p:sp>
      <p:sp>
        <p:nvSpPr>
          <p:cNvPr id="3" name="Content Placeholder 2">
            <a:extLst>
              <a:ext uri="{FF2B5EF4-FFF2-40B4-BE49-F238E27FC236}">
                <a16:creationId xmlns:a16="http://schemas.microsoft.com/office/drawing/2014/main" id="{8D0AD283-DC98-3453-9E3A-81FE2F19E64F}"/>
              </a:ext>
            </a:extLst>
          </p:cNvPr>
          <p:cNvSpPr>
            <a:spLocks noGrp="1"/>
          </p:cNvSpPr>
          <p:nvPr>
            <p:ph idx="1"/>
          </p:nvPr>
        </p:nvSpPr>
        <p:spPr>
          <a:xfrm>
            <a:off x="1024128" y="2286000"/>
            <a:ext cx="5385725" cy="4023360"/>
          </a:xfrm>
        </p:spPr>
        <p:txBody>
          <a:bodyPr>
            <a:normAutofit fontScale="77500" lnSpcReduction="20000"/>
          </a:bodyPr>
          <a:lstStyle/>
          <a:p>
            <a:pPr>
              <a:buFont typeface="Arial" panose="020B0604020202020204" pitchFamily="34" charset="0"/>
              <a:buChar char="•"/>
            </a:pPr>
            <a:r>
              <a:rPr lang="en-US" sz="2400" dirty="0"/>
              <a:t>Combination of biology + environment </a:t>
            </a:r>
          </a:p>
          <a:p>
            <a:pPr>
              <a:buFont typeface="Arial" panose="020B0604020202020204" pitchFamily="34" charset="0"/>
              <a:buChar char="•"/>
            </a:pPr>
            <a:r>
              <a:rPr lang="en-US" sz="2400" dirty="0"/>
              <a:t>First-degree relative with depression </a:t>
            </a:r>
          </a:p>
          <a:p>
            <a:pPr>
              <a:buFont typeface="Arial" panose="020B0604020202020204" pitchFamily="34" charset="0"/>
              <a:buChar char="•"/>
            </a:pPr>
            <a:r>
              <a:rPr lang="en-US" sz="2400" dirty="0"/>
              <a:t>A recent diagnosis or change in health status </a:t>
            </a:r>
          </a:p>
          <a:p>
            <a:pPr>
              <a:buFont typeface="Arial" panose="020B0604020202020204" pitchFamily="34" charset="0"/>
              <a:buChar char="•"/>
            </a:pPr>
            <a:r>
              <a:rPr lang="en-US" sz="2400" dirty="0"/>
              <a:t>Female </a:t>
            </a:r>
          </a:p>
          <a:p>
            <a:pPr>
              <a:buFont typeface="Arial" panose="020B0604020202020204" pitchFamily="34" charset="0"/>
              <a:buChar char="•"/>
            </a:pPr>
            <a:r>
              <a:rPr lang="en-US" sz="2400" dirty="0"/>
              <a:t>Lower income </a:t>
            </a:r>
          </a:p>
          <a:p>
            <a:pPr>
              <a:buFont typeface="Arial" panose="020B0604020202020204" pitchFamily="34" charset="0"/>
              <a:buChar char="•"/>
            </a:pPr>
            <a:r>
              <a:rPr lang="en-US" sz="2400" dirty="0"/>
              <a:t>Lower education level </a:t>
            </a:r>
          </a:p>
          <a:p>
            <a:pPr>
              <a:buFont typeface="Arial" panose="020B0604020202020204" pitchFamily="34" charset="0"/>
              <a:buChar char="•"/>
            </a:pPr>
            <a:r>
              <a:rPr lang="en-US" sz="2400" dirty="0"/>
              <a:t>Medication effect and polypharmacy </a:t>
            </a:r>
          </a:p>
          <a:p>
            <a:pPr>
              <a:buFont typeface="Arial" panose="020B0604020202020204" pitchFamily="34" charset="0"/>
              <a:buChar char="•"/>
            </a:pPr>
            <a:r>
              <a:rPr lang="en-US" sz="2400" dirty="0"/>
              <a:t>Cardiovascular disease and cancer are the most prevalent medical illnesses associated with depression among hospitalized elderly.</a:t>
            </a:r>
          </a:p>
          <a:p>
            <a:pPr>
              <a:buFont typeface="Arial" panose="020B0604020202020204" pitchFamily="34" charset="0"/>
              <a:buChar char="•"/>
            </a:pPr>
            <a:r>
              <a:rPr lang="en-US" sz="2400" dirty="0"/>
              <a:t>However,  depression can occur in those without a family history and with or without a situational trigger </a:t>
            </a:r>
          </a:p>
          <a:p>
            <a:pPr marL="0" indent="0">
              <a:buNone/>
            </a:pPr>
            <a:endParaRPr lang="en-US" dirty="0"/>
          </a:p>
        </p:txBody>
      </p:sp>
      <p:pic>
        <p:nvPicPr>
          <p:cNvPr id="5" name="Picture 4">
            <a:extLst>
              <a:ext uri="{FF2B5EF4-FFF2-40B4-BE49-F238E27FC236}">
                <a16:creationId xmlns:a16="http://schemas.microsoft.com/office/drawing/2014/main" id="{F6CFEC66-03AE-ADDC-6CBD-82038411E179}"/>
              </a:ext>
            </a:extLst>
          </p:cNvPr>
          <p:cNvPicPr>
            <a:picLocks noChangeAspect="1"/>
          </p:cNvPicPr>
          <p:nvPr/>
        </p:nvPicPr>
        <p:blipFill>
          <a:blip r:embed="rId3"/>
          <a:stretch>
            <a:fillRect/>
          </a:stretch>
        </p:blipFill>
        <p:spPr>
          <a:xfrm>
            <a:off x="6409853" y="103310"/>
            <a:ext cx="5540721" cy="6620690"/>
          </a:xfrm>
          <a:prstGeom prst="rect">
            <a:avLst/>
          </a:prstGeom>
        </p:spPr>
      </p:pic>
    </p:spTree>
    <p:extLst>
      <p:ext uri="{BB962C8B-B14F-4D97-AF65-F5344CB8AC3E}">
        <p14:creationId xmlns:p14="http://schemas.microsoft.com/office/powerpoint/2010/main" val="192632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E15B-087C-5862-95B2-88AA262EF8E5}"/>
              </a:ext>
            </a:extLst>
          </p:cNvPr>
          <p:cNvSpPr>
            <a:spLocks noGrp="1"/>
          </p:cNvSpPr>
          <p:nvPr>
            <p:ph type="title"/>
          </p:nvPr>
        </p:nvSpPr>
        <p:spPr/>
        <p:txBody>
          <a:bodyPr/>
          <a:lstStyle/>
          <a:p>
            <a:r>
              <a:rPr lang="en-US" dirty="0"/>
              <a:t>Depression and Therapy </a:t>
            </a:r>
          </a:p>
        </p:txBody>
      </p:sp>
      <p:sp>
        <p:nvSpPr>
          <p:cNvPr id="3" name="Content Placeholder 2">
            <a:extLst>
              <a:ext uri="{FF2B5EF4-FFF2-40B4-BE49-F238E27FC236}">
                <a16:creationId xmlns:a16="http://schemas.microsoft.com/office/drawing/2014/main" id="{BD3832DB-2FDA-EF06-F606-A2A93B22DBF0}"/>
              </a:ext>
            </a:extLst>
          </p:cNvPr>
          <p:cNvSpPr>
            <a:spLocks noGrp="1"/>
          </p:cNvSpPr>
          <p:nvPr>
            <p:ph idx="1"/>
          </p:nvPr>
        </p:nvSpPr>
        <p:spPr>
          <a:xfrm>
            <a:off x="1024128" y="1908810"/>
            <a:ext cx="10040112" cy="4400550"/>
          </a:xfrm>
        </p:spPr>
        <p:txBody>
          <a:bodyPr>
            <a:normAutofit fontScale="70000" lnSpcReduction="20000"/>
          </a:bodyPr>
          <a:lstStyle/>
          <a:p>
            <a:pPr>
              <a:buFont typeface="Wingdings" panose="05000000000000000000" pitchFamily="2" charset="2"/>
              <a:buChar char="§"/>
            </a:pPr>
            <a:r>
              <a:rPr lang="en-US" sz="3100" dirty="0"/>
              <a:t>High incidence requires acute therapists to understand depression </a:t>
            </a:r>
          </a:p>
          <a:p>
            <a:pPr>
              <a:buFont typeface="Wingdings" panose="05000000000000000000" pitchFamily="2" charset="2"/>
              <a:buChar char="§"/>
            </a:pPr>
            <a:r>
              <a:rPr lang="en-US" sz="3100" dirty="0"/>
              <a:t>Lack of motivation leads to more refusals and less participation </a:t>
            </a:r>
          </a:p>
          <a:p>
            <a:pPr>
              <a:buFont typeface="Wingdings" panose="05000000000000000000" pitchFamily="2" charset="2"/>
              <a:buChar char="§"/>
            </a:pPr>
            <a:r>
              <a:rPr lang="en-US" sz="3100" dirty="0"/>
              <a:t>Poor self-efficacy leads to poor motor learning </a:t>
            </a:r>
          </a:p>
          <a:p>
            <a:pPr>
              <a:buFont typeface="Wingdings" panose="05000000000000000000" pitchFamily="2" charset="2"/>
              <a:buChar char="§"/>
            </a:pPr>
            <a:r>
              <a:rPr lang="en-US" sz="3100" dirty="0"/>
              <a:t>Lack of adherence to HEP / mobility program </a:t>
            </a:r>
          </a:p>
          <a:p>
            <a:pPr>
              <a:buFont typeface="Wingdings" panose="05000000000000000000" pitchFamily="2" charset="2"/>
              <a:buChar char="§"/>
            </a:pPr>
            <a:r>
              <a:rPr lang="en-US" sz="3100" dirty="0"/>
              <a:t>Increased falls risk </a:t>
            </a:r>
          </a:p>
          <a:p>
            <a:pPr>
              <a:buFont typeface="Wingdings" panose="05000000000000000000" pitchFamily="2" charset="2"/>
              <a:buChar char="§"/>
            </a:pPr>
            <a:r>
              <a:rPr lang="en-US" sz="3100" dirty="0"/>
              <a:t>Pseudodementia </a:t>
            </a:r>
          </a:p>
          <a:p>
            <a:pPr lvl="1">
              <a:buFont typeface="Wingdings" panose="05000000000000000000" pitchFamily="2" charset="2"/>
              <a:buChar char="§"/>
            </a:pPr>
            <a:r>
              <a:rPr lang="en-US" sz="3100" dirty="0"/>
              <a:t>Depression can mimic dementia </a:t>
            </a:r>
          </a:p>
          <a:p>
            <a:pPr lvl="1">
              <a:buFont typeface="Wingdings" panose="05000000000000000000" pitchFamily="2" charset="2"/>
              <a:buChar char="§"/>
            </a:pPr>
            <a:r>
              <a:rPr lang="en-US" sz="3100" dirty="0"/>
              <a:t>Recognize that signs of early dementia can superimpose depression </a:t>
            </a:r>
          </a:p>
          <a:p>
            <a:pPr>
              <a:buFont typeface="Wingdings" panose="05000000000000000000" pitchFamily="2" charset="2"/>
              <a:buChar char="§"/>
            </a:pPr>
            <a:r>
              <a:rPr lang="en-US" sz="3100" dirty="0"/>
              <a:t>Longer length of stay </a:t>
            </a:r>
          </a:p>
          <a:p>
            <a:pPr>
              <a:buFont typeface="Wingdings" panose="05000000000000000000" pitchFamily="2" charset="2"/>
              <a:buChar char="§"/>
            </a:pPr>
            <a:r>
              <a:rPr lang="en-US" sz="3100" dirty="0"/>
              <a:t>Higher readmission rate </a:t>
            </a:r>
          </a:p>
          <a:p>
            <a:pPr>
              <a:buFont typeface="Wingdings" panose="05000000000000000000" pitchFamily="2" charset="2"/>
              <a:buChar char="§"/>
            </a:pPr>
            <a:r>
              <a:rPr lang="en-US" sz="3100" dirty="0"/>
              <a:t>Higher risk of hospitalization</a:t>
            </a:r>
          </a:p>
          <a:p>
            <a:pPr marL="0" indent="0">
              <a:buNone/>
            </a:pPr>
            <a:endParaRPr lang="en-US" dirty="0"/>
          </a:p>
        </p:txBody>
      </p:sp>
    </p:spTree>
    <p:extLst>
      <p:ext uri="{BB962C8B-B14F-4D97-AF65-F5344CB8AC3E}">
        <p14:creationId xmlns:p14="http://schemas.microsoft.com/office/powerpoint/2010/main" val="167003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BA43-6F84-4F6F-4623-6E211EF5376C}"/>
              </a:ext>
            </a:extLst>
          </p:cNvPr>
          <p:cNvSpPr>
            <a:spLocks noGrp="1"/>
          </p:cNvSpPr>
          <p:nvPr>
            <p:ph type="title"/>
          </p:nvPr>
        </p:nvSpPr>
        <p:spPr/>
        <p:txBody>
          <a:bodyPr/>
          <a:lstStyle/>
          <a:p>
            <a:r>
              <a:rPr lang="en-US" dirty="0"/>
              <a:t>Screening for Depression</a:t>
            </a:r>
          </a:p>
        </p:txBody>
      </p:sp>
      <p:pic>
        <p:nvPicPr>
          <p:cNvPr id="5" name="Content Placeholder 4">
            <a:extLst>
              <a:ext uri="{FF2B5EF4-FFF2-40B4-BE49-F238E27FC236}">
                <a16:creationId xmlns:a16="http://schemas.microsoft.com/office/drawing/2014/main" id="{B42A9C18-D2A4-8914-E705-BB9F3327843B}"/>
              </a:ext>
            </a:extLst>
          </p:cNvPr>
          <p:cNvPicPr>
            <a:picLocks noGrp="1" noChangeAspect="1"/>
          </p:cNvPicPr>
          <p:nvPr>
            <p:ph idx="1"/>
          </p:nvPr>
        </p:nvPicPr>
        <p:blipFill>
          <a:blip r:embed="rId3"/>
          <a:stretch>
            <a:fillRect/>
          </a:stretch>
        </p:blipFill>
        <p:spPr>
          <a:xfrm>
            <a:off x="1024128" y="1780247"/>
            <a:ext cx="8472203" cy="4287887"/>
          </a:xfrm>
        </p:spPr>
      </p:pic>
    </p:spTree>
    <p:extLst>
      <p:ext uri="{BB962C8B-B14F-4D97-AF65-F5344CB8AC3E}">
        <p14:creationId xmlns:p14="http://schemas.microsoft.com/office/powerpoint/2010/main" val="89502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F079-7F92-37C2-2DDC-FAA858724DCD}"/>
              </a:ext>
            </a:extLst>
          </p:cNvPr>
          <p:cNvSpPr>
            <a:spLocks noGrp="1"/>
          </p:cNvSpPr>
          <p:nvPr>
            <p:ph type="title"/>
          </p:nvPr>
        </p:nvSpPr>
        <p:spPr/>
        <p:txBody>
          <a:bodyPr/>
          <a:lstStyle/>
          <a:p>
            <a:r>
              <a:rPr lang="en-US" dirty="0"/>
              <a:t>Interventions for Depression</a:t>
            </a:r>
          </a:p>
        </p:txBody>
      </p:sp>
      <p:sp>
        <p:nvSpPr>
          <p:cNvPr id="3" name="Content Placeholder 2">
            <a:extLst>
              <a:ext uri="{FF2B5EF4-FFF2-40B4-BE49-F238E27FC236}">
                <a16:creationId xmlns:a16="http://schemas.microsoft.com/office/drawing/2014/main" id="{2FDADC43-F688-8831-378B-7DDC7A092746}"/>
              </a:ext>
            </a:extLst>
          </p:cNvPr>
          <p:cNvSpPr>
            <a:spLocks noGrp="1"/>
          </p:cNvSpPr>
          <p:nvPr>
            <p:ph idx="1"/>
          </p:nvPr>
        </p:nvSpPr>
        <p:spPr/>
        <p:txBody>
          <a:bodyPr/>
          <a:lstStyle/>
          <a:p>
            <a:r>
              <a:rPr lang="en-US" dirty="0"/>
              <a:t>Similarly, to the Shum-way-Cook and </a:t>
            </a:r>
            <a:r>
              <a:rPr lang="en-US" dirty="0" err="1"/>
              <a:t>Wollacott’s</a:t>
            </a:r>
            <a:r>
              <a:rPr lang="en-US" dirty="0"/>
              <a:t> conceptualization of motor control model we must consider three variables when treating psychological concerns:</a:t>
            </a:r>
          </a:p>
          <a:p>
            <a:r>
              <a:rPr lang="en-US" dirty="0"/>
              <a:t>1- the activities / interventions employed </a:t>
            </a:r>
          </a:p>
          <a:p>
            <a:r>
              <a:rPr lang="en-US" dirty="0"/>
              <a:t>2- the therapeutic setting / environment </a:t>
            </a:r>
          </a:p>
          <a:p>
            <a:r>
              <a:rPr lang="en-US" dirty="0"/>
              <a:t>3 – one’s own behavior / interaction with the patient </a:t>
            </a:r>
          </a:p>
          <a:p>
            <a:r>
              <a:rPr lang="en-US" dirty="0"/>
              <a:t>Consider and potentially modify variables to be more effective with your patients </a:t>
            </a:r>
          </a:p>
          <a:p>
            <a:endParaRPr lang="en-US" dirty="0"/>
          </a:p>
        </p:txBody>
      </p:sp>
    </p:spTree>
    <p:extLst>
      <p:ext uri="{BB962C8B-B14F-4D97-AF65-F5344CB8AC3E}">
        <p14:creationId xmlns:p14="http://schemas.microsoft.com/office/powerpoint/2010/main" val="55509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7CC8C-A98B-D688-C843-E72676CF661C}"/>
              </a:ext>
            </a:extLst>
          </p:cNvPr>
          <p:cNvPicPr>
            <a:picLocks noChangeAspect="1"/>
          </p:cNvPicPr>
          <p:nvPr/>
        </p:nvPicPr>
        <p:blipFill>
          <a:blip r:embed="rId3"/>
          <a:stretch>
            <a:fillRect/>
          </a:stretch>
        </p:blipFill>
        <p:spPr>
          <a:xfrm>
            <a:off x="2032048" y="0"/>
            <a:ext cx="8773771" cy="6828794"/>
          </a:xfrm>
          <a:prstGeom prst="rect">
            <a:avLst/>
          </a:prstGeom>
        </p:spPr>
      </p:pic>
    </p:spTree>
    <p:extLst>
      <p:ext uri="{BB962C8B-B14F-4D97-AF65-F5344CB8AC3E}">
        <p14:creationId xmlns:p14="http://schemas.microsoft.com/office/powerpoint/2010/main" val="1309176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Integral design</Template>
  <TotalTime>24725</TotalTime>
  <Words>2811</Words>
  <Application>Microsoft Office PowerPoint</Application>
  <PresentationFormat>Widescreen</PresentationFormat>
  <Paragraphs>266</Paragraphs>
  <Slides>32</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BlinkMacSystemFont</vt:lpstr>
      <vt:lpstr>Calibri</vt:lpstr>
      <vt:lpstr>Cambria</vt:lpstr>
      <vt:lpstr>Courier New</vt:lpstr>
      <vt:lpstr>ff9</vt:lpstr>
      <vt:lpstr>Open Sans</vt:lpstr>
      <vt:lpstr>Symbol</vt:lpstr>
      <vt:lpstr>Times New Roman</vt:lpstr>
      <vt:lpstr>Tw Cen MT</vt:lpstr>
      <vt:lpstr>Tw Cen MT Condensed</vt:lpstr>
      <vt:lpstr>Wingdings</vt:lpstr>
      <vt:lpstr>Wingdings 3</vt:lpstr>
      <vt:lpstr>Integral</vt:lpstr>
      <vt:lpstr>Depression, Delirium, &amp; Dementia</vt:lpstr>
      <vt:lpstr>Learning Objectives</vt:lpstr>
      <vt:lpstr>What is Depression?</vt:lpstr>
      <vt:lpstr>Clinical presentation </vt:lpstr>
      <vt:lpstr>Risk factors </vt:lpstr>
      <vt:lpstr>Depression and Therapy </vt:lpstr>
      <vt:lpstr>Screening for Depression</vt:lpstr>
      <vt:lpstr>Interventions for Depression</vt:lpstr>
      <vt:lpstr>PowerPoint Presentation</vt:lpstr>
      <vt:lpstr>What is Delirium?</vt:lpstr>
      <vt:lpstr>Risk factors for delirium</vt:lpstr>
      <vt:lpstr>Screening for Delirium </vt:lpstr>
      <vt:lpstr>Screening for Delirium Cont. </vt:lpstr>
      <vt:lpstr>Interventions for Delirium </vt:lpstr>
      <vt:lpstr>What is Dementia? </vt:lpstr>
      <vt:lpstr>Screening for Dementia </vt:lpstr>
      <vt:lpstr>PT Interventions &amp; Dementia </vt:lpstr>
      <vt:lpstr>Communication is key </vt:lpstr>
      <vt:lpstr>OREO Cues</vt:lpstr>
      <vt:lpstr>PowerPoint Presentation</vt:lpstr>
      <vt:lpstr>Summary  </vt:lpstr>
      <vt:lpstr>Trivia TIME!!!!!!</vt:lpstr>
      <vt:lpstr>Fill in the Blank </vt:lpstr>
      <vt:lpstr>With which delirium subtype are older adults more likely to present than younger adults?</vt:lpstr>
      <vt:lpstr>What is the latest stage of Dementia on the Global deterioration scale (GDS) in which patients can still demonstrate carryover of new information?  </vt:lpstr>
      <vt:lpstr>Which of the following clinical features assessed on the Confusion Assessment Method (CAM) would be most helpful in differentiating delirium from dementia?</vt:lpstr>
      <vt:lpstr>The severity of symptoms displayed by patients with dementia depends on which part of the brain is affected. Which part of the brain shows the least effects? </vt:lpstr>
      <vt:lpstr>Resources </vt:lpstr>
      <vt:lpstr>PowerPoint Presentation</vt:lpstr>
      <vt:lpstr>PowerPoint Presentation</vt:lpstr>
      <vt:lpstr>Resources Cont. </vt:lpstr>
      <vt:lpstr>Please provide your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Delirium, &amp; Dementia</dc:title>
  <dc:creator>karolyne hill</dc:creator>
  <cp:lastModifiedBy>karolyne hill</cp:lastModifiedBy>
  <cp:revision>24</cp:revision>
  <dcterms:created xsi:type="dcterms:W3CDTF">2023-04-07T12:24:02Z</dcterms:created>
  <dcterms:modified xsi:type="dcterms:W3CDTF">2024-05-27T13:52:17Z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