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79" r:id="rId1"/>
  </p:sldMasterIdLst>
  <p:notesMasterIdLst>
    <p:notesMasterId r:id="rId33"/>
  </p:notesMasterIdLst>
  <p:sldIdLst>
    <p:sldId id="256" r:id="rId2"/>
    <p:sldId id="257" r:id="rId3"/>
    <p:sldId id="258" r:id="rId4"/>
    <p:sldId id="260" r:id="rId5"/>
    <p:sldId id="261" r:id="rId6"/>
    <p:sldId id="259" r:id="rId7"/>
    <p:sldId id="284" r:id="rId8"/>
    <p:sldId id="262" r:id="rId9"/>
    <p:sldId id="263" r:id="rId10"/>
    <p:sldId id="264" r:id="rId11"/>
    <p:sldId id="265" r:id="rId12"/>
    <p:sldId id="266" r:id="rId13"/>
    <p:sldId id="267" r:id="rId14"/>
    <p:sldId id="285" r:id="rId15"/>
    <p:sldId id="286" r:id="rId16"/>
    <p:sldId id="287" r:id="rId17"/>
    <p:sldId id="272" r:id="rId18"/>
    <p:sldId id="268" r:id="rId19"/>
    <p:sldId id="269" r:id="rId20"/>
    <p:sldId id="270" r:id="rId21"/>
    <p:sldId id="273" r:id="rId22"/>
    <p:sldId id="274" r:id="rId23"/>
    <p:sldId id="275" r:id="rId24"/>
    <p:sldId id="276" r:id="rId25"/>
    <p:sldId id="277" r:id="rId26"/>
    <p:sldId id="278" r:id="rId27"/>
    <p:sldId id="279" r:id="rId28"/>
    <p:sldId id="280" r:id="rId29"/>
    <p:sldId id="281" r:id="rId30"/>
    <p:sldId id="282" r:id="rId31"/>
    <p:sldId id="288" r:id="rId32"/>
  </p:sldIdLst>
  <p:sldSz cx="9144000" cy="5143500" type="screen16x9"/>
  <p:notesSz cx="6858000" cy="9144000"/>
  <p:embeddedFontLst>
    <p:embeddedFont>
      <p:font typeface="Cambria" panose="02040503050406030204" pitchFamily="18"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Slab" pitchFamily="2" charset="0"/>
      <p:regular r:id="rId42"/>
      <p:bold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0" autoAdjust="0"/>
  </p:normalViewPr>
  <p:slideViewPr>
    <p:cSldViewPr snapToGrid="0">
      <p:cViewPr varScale="1">
        <p:scale>
          <a:sx n="75" d="100"/>
          <a:sy n="75" d="100"/>
        </p:scale>
        <p:origin x="54" y="28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c3bf293e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c3bf293e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None/>
            </a:pPr>
            <a:r>
              <a:rPr lang="en" sz="1200" dirty="0">
                <a:solidFill>
                  <a:schemeClr val="dk1"/>
                </a:solidFill>
              </a:rPr>
              <a:t>“Next is attention. There are various types of attention, including selective, sustained, divided, and others. When </a:t>
            </a:r>
            <a:r>
              <a:rPr lang="en-US" sz="1200" dirty="0">
                <a:solidFill>
                  <a:schemeClr val="dk1"/>
                </a:solidFill>
              </a:rPr>
              <a:t>communicating we require sufficient attention in order to attend to the person we are speaking with, interpret what they are saying, and then formulate an appropriate response. Patients with communication disorders may have deficits in attention that impede effective communication. For example, patients with stroke may have deficits in selective and sustained attention which influence their ability to not only communicate but to participate in treatment. When attentional deficits are suspected, it is important to consider the length of your tests and measures and any instructions you give. Also, recognizing when there are distractions in the treatment area and minimizing them to decrease attentional demands can be helpful.” </a:t>
            </a:r>
            <a:endParaRPr lang="en" sz="1200" dirty="0">
              <a:solidFill>
                <a:schemeClr val="dk1"/>
              </a:solidFill>
            </a:endParaRP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9c3bf293e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9c3bf293e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rgbClr val="212121"/>
              </a:buClr>
              <a:buSzPts val="1200"/>
              <a:buNone/>
            </a:pPr>
            <a:r>
              <a:rPr lang="en" sz="1200" dirty="0">
                <a:solidFill>
                  <a:srgbClr val="212121"/>
                </a:solidFill>
              </a:rPr>
              <a:t>“Next is hearing or visual impairment. Make sure that you are knowledgeable about a patient’s hearing and visual abilities. Check the chart for any indication that there may be hearing loss or visual impairment. If present, make sure you have appropriate hearing or visual aids in place prior to initating communication or beginning assessment. If a hearing or visual impairment is suspected and has not been addressed than it is important that your initiate the appropriate referral so that this can be addressed.This may be especially revelnat when working with individuals who have a brain injury or when working with older adults.” </a:t>
            </a:r>
          </a:p>
          <a:p>
            <a:pPr marL="152400" lvl="0" indent="0" algn="l" rtl="0">
              <a:lnSpc>
                <a:spcPct val="115000"/>
              </a:lnSpc>
              <a:spcBef>
                <a:spcPts val="0"/>
              </a:spcBef>
              <a:spcAft>
                <a:spcPts val="0"/>
              </a:spcAft>
              <a:buClr>
                <a:srgbClr val="212121"/>
              </a:buClr>
              <a:buSzPts val="1200"/>
              <a:buNone/>
            </a:pPr>
            <a:endParaRPr lang="en" sz="1200" dirty="0">
              <a:solidFill>
                <a:srgbClr val="212121"/>
              </a:solidFill>
            </a:endParaRPr>
          </a:p>
          <a:p>
            <a:pPr marL="152400" lvl="0" indent="0" algn="l" rtl="0">
              <a:lnSpc>
                <a:spcPct val="115000"/>
              </a:lnSpc>
              <a:spcBef>
                <a:spcPts val="0"/>
              </a:spcBef>
              <a:spcAft>
                <a:spcPts val="0"/>
              </a:spcAft>
              <a:buClr>
                <a:srgbClr val="212121"/>
              </a:buClr>
              <a:buSzPts val="1200"/>
              <a:buNone/>
            </a:pPr>
            <a:endParaRPr lang="en" sz="1200" dirty="0">
              <a:solidFill>
                <a:srgbClr val="21212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c3bf293e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c3bf293e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spcBef>
                <a:spcPts val="600"/>
              </a:spcBef>
              <a:spcAft>
                <a:spcPts val="0"/>
              </a:spcAft>
              <a:buClr>
                <a:srgbClr val="212121"/>
              </a:buClr>
              <a:buSzPts val="1200"/>
              <a:buNone/>
            </a:pPr>
            <a:r>
              <a:rPr lang="en" sz="1200" dirty="0">
                <a:solidFill>
                  <a:srgbClr val="212121"/>
                </a:solidFill>
              </a:rPr>
              <a:t>“Make sure you review the patient’s medication list. Consider what medications your patient is taking and how they may have an impact on alertness, attention, fatigue, and ultimately, communication.” </a:t>
            </a:r>
            <a:endParaRPr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c3bf293e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9c3bf293e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rgbClr val="212121"/>
              </a:buClr>
              <a:buSzPts val="1800"/>
              <a:buFont typeface="Roboto"/>
              <a:buNone/>
            </a:pPr>
            <a:r>
              <a:rPr lang="en" sz="1800" dirty="0">
                <a:solidFill>
                  <a:srgbClr val="212121"/>
                </a:solidFill>
                <a:latin typeface="Roboto"/>
                <a:ea typeface="Roboto"/>
                <a:cs typeface="Roboto"/>
                <a:sym typeface="Roboto"/>
              </a:rPr>
              <a:t>“Lastly, you have to consider fatigue. Fatigue can exacerbate cognitive-communication deficits so consider performing the measure when the patient is rested (if able). This may be especially important when working in a acute setting where a patient’s sleep may be irregular and disturbed.  Also, in these settings patients are often rec</a:t>
            </a:r>
            <a:r>
              <a:rPr lang="en-US" sz="1800" dirty="0">
                <a:solidFill>
                  <a:srgbClr val="212121"/>
                </a:solidFill>
                <a:latin typeface="Roboto"/>
                <a:ea typeface="Roboto"/>
                <a:cs typeface="Roboto"/>
                <a:sym typeface="Roboto"/>
              </a:rPr>
              <a:t>ei</a:t>
            </a:r>
            <a:r>
              <a:rPr lang="en" sz="1800" dirty="0">
                <a:solidFill>
                  <a:srgbClr val="212121"/>
                </a:solidFill>
                <a:latin typeface="Roboto"/>
                <a:ea typeface="Roboto"/>
                <a:cs typeface="Roboto"/>
                <a:sym typeface="Roboto"/>
              </a:rPr>
              <a:t>ving multiple therapies so consider how fatigue may be impacting communication and your patient’s participation in treatment.”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FRAME mnemonic is apart of the FRAME training program which was developed to educate medical students on communication disorders and provide recommendations for accommodating communication to fit the needs of these patients. The FRAME program focuses on five key areas of communication accommodations. These include Familiarize, Reduce Rate, Assist patient with communication, Mix communication methods, and Engage patients to respect autonomy. These strategies provide a general framework for effectively communicating with patients who have communication disorders of any type.” </a:t>
            </a:r>
          </a:p>
          <a:p>
            <a:pPr marL="158750" indent="0">
              <a:buNone/>
            </a:pPr>
            <a:endParaRPr lang="en-US" dirty="0"/>
          </a:p>
          <a:p>
            <a:pPr marL="158750" indent="0">
              <a:buNone/>
            </a:pPr>
            <a:r>
              <a:rPr lang="en-US" dirty="0"/>
              <a:t>Table from Baylor, 2019, Table Adapted from Burns 2012</a:t>
            </a:r>
            <a:r>
              <a:rPr lang="en-US" baseline="30000" dirty="0"/>
              <a:t>1,4</a:t>
            </a:r>
          </a:p>
        </p:txBody>
      </p:sp>
    </p:spTree>
    <p:extLst>
      <p:ext uri="{BB962C8B-B14F-4D97-AF65-F5344CB8AC3E}">
        <p14:creationId xmlns:p14="http://schemas.microsoft.com/office/powerpoint/2010/main" val="3704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98a3ef287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98a3ef287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FRAME strategies can also be applied to performing outcome measures with patients who may have communication difficulties. First, when giving instructions for the test make sure to slow rate and allow for increased processing time between giving a command and allowing the patient to act. Allowing for a practice session can help check comprehension of the instructions and allow for correction of any misunderstandings. Next, providing patients with a written copy of the instructions may assist with comprehension. This may be especially useful for patients with aphasia as they benefit from having a written support. Lastly, reducing distractions can improve the patient’s ability to focus on the task at hand and prevent the patient from becoming overwhelmed.”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9c9fea8ab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9c9fea8ab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let’s now do an example together applying the strategies we just discussed to the 5x STS. These are the instructions for the 5x STS. Is there anything that you notice about these instructions that you think might be difficult for a patient with communication issues to understand?” </a:t>
            </a:r>
            <a:endParaRPr dirty="0"/>
          </a:p>
          <a:p>
            <a:pPr marL="0" lvl="0" indent="0" algn="l" rtl="0">
              <a:spcBef>
                <a:spcPts val="0"/>
              </a:spcBef>
              <a:spcAft>
                <a:spcPts val="0"/>
              </a:spcAft>
              <a:buNone/>
            </a:pPr>
            <a:r>
              <a:rPr lang="en" dirty="0"/>
              <a:t>Examples: Complex sentences, lengthy instructions, multi-step instructions, etc.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8a3ef287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8a3ef287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can we as the clinician do to make this outcome measure more accommodating to patients with communication disorders? Well first we can break down the instructions to shorter pieces. Using shorter commands with pauses in between for processing can help with comprehension. So, this could look like “I want you to stand up and sit down 5 times in a row”, pause, then continue with shorter pieces until you reach the end of the instructions.”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d391c36f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d391c36f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“Simplifying language may also be appropriate for patients with certain communication disorders. The instructions are complex in that they contain lots of details. It may be of benefit to simplify the language used to ensure adequate comprehension of the instructions.” </a:t>
            </a:r>
          </a:p>
          <a:p>
            <a:pPr marL="0" lvl="0" indent="0" algn="l" rtl="0">
              <a:spcBef>
                <a:spcPts val="0"/>
              </a:spcBef>
              <a:spcAft>
                <a:spcPts val="0"/>
              </a:spcAft>
              <a:buNone/>
            </a:pPr>
            <a:r>
              <a:rPr lang="en-US" dirty="0"/>
              <a:t>“Other suggestions may be to provide a written copy of the instructions to the patient, use a demonstration or gestures to supplement the spoken instructions, or allow a practice session.”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8a3ef287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8a3ef287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you all are going to break into groups and practice applying the strategies we discussed to a different outcome measure, the Timed Up and Go. Think about different patients that you have encountered with communication disorders and how you might instruct them to perform the measure. Make sure to practice instructing one of your group members through the measure utilizing the strategies you chose.”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bd9cc7752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bd9cc7752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8a3ef2875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8a3ef2875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“Now we will discuss patient-reported outcome measures, which can be written or administered orally. Cognitive dysfunction is huge barrier to PROM use as cognitive impairments make is difficult to meet the cognitive demands to self-report. Cognition and communication are closely related so therefore, cognitive functioning is important to consider.” </a:t>
            </a:r>
            <a:endParaRPr sz="12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8a3ef287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8a3ef287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three factors that go into making sure a material is cognitively accessible, there are content, layout, and administration technqiue. Content includes making sure the context is specific, currency is defined, sentence structure and wording is simple and unfamiliar words are defined. </a:t>
            </a:r>
          </a:p>
          <a:p>
            <a:pPr marL="0" lvl="0" indent="0" algn="l" rtl="0">
              <a:spcBef>
                <a:spcPts val="0"/>
              </a:spcBef>
              <a:spcAft>
                <a:spcPts val="0"/>
              </a:spcAft>
              <a:buNone/>
            </a:pPr>
            <a:r>
              <a:rPr lang="en" dirty="0"/>
              <a:t>The layout includes: </a:t>
            </a:r>
          </a:p>
          <a:p>
            <a:pPr marL="171450" lvl="0" indent="-171450" algn="l" rtl="0">
              <a:spcBef>
                <a:spcPts val="0"/>
              </a:spcBef>
              <a:spcAft>
                <a:spcPts val="0"/>
              </a:spcAft>
            </a:pPr>
            <a:r>
              <a:rPr lang="en" dirty="0"/>
              <a:t>Color, size of the font, legibility, length of the text, punctuation, white space, use of images, etc.</a:t>
            </a:r>
            <a:endParaRPr dirty="0"/>
          </a:p>
          <a:p>
            <a:pPr marL="0" lvl="0" indent="0" algn="l" rtl="0">
              <a:spcBef>
                <a:spcPts val="0"/>
              </a:spcBef>
              <a:spcAft>
                <a:spcPts val="0"/>
              </a:spcAft>
              <a:buNone/>
            </a:pPr>
            <a:r>
              <a:rPr lang="en" dirty="0"/>
              <a:t> Administration procedures: </a:t>
            </a:r>
            <a:endParaRPr dirty="0"/>
          </a:p>
          <a:p>
            <a:pPr marL="457200" lvl="0" indent="-298450" algn="l" rtl="0">
              <a:spcBef>
                <a:spcPts val="0"/>
              </a:spcBef>
              <a:spcAft>
                <a:spcPts val="0"/>
              </a:spcAft>
              <a:buSzPts val="1100"/>
              <a:buChar char="-"/>
            </a:pPr>
            <a:r>
              <a:rPr lang="en" dirty="0"/>
              <a:t>How the measure is read- electronic read-aloud, administrator read, braille </a:t>
            </a:r>
            <a:endParaRPr dirty="0"/>
          </a:p>
          <a:p>
            <a:pPr marL="457200" lvl="0" indent="-298450" algn="l" rtl="0">
              <a:spcBef>
                <a:spcPts val="0"/>
              </a:spcBef>
              <a:spcAft>
                <a:spcPts val="0"/>
              </a:spcAft>
              <a:buSzPts val="1100"/>
              <a:buChar char="-"/>
            </a:pPr>
            <a:r>
              <a:rPr lang="en" dirty="0"/>
              <a:t>How the items are responded to - dictate, write, technology </a:t>
            </a:r>
            <a:endParaRPr dirty="0"/>
          </a:p>
          <a:p>
            <a:pPr marL="457200" lvl="0" indent="-298450" algn="l" rtl="0">
              <a:spcBef>
                <a:spcPts val="0"/>
              </a:spcBef>
              <a:spcAft>
                <a:spcPts val="0"/>
              </a:spcAft>
              <a:buSzPts val="1100"/>
              <a:buChar char="-"/>
            </a:pPr>
            <a:r>
              <a:rPr lang="en" dirty="0"/>
              <a:t>Time restrictions and pacing </a:t>
            </a:r>
            <a:endParaRPr dirty="0"/>
          </a:p>
          <a:p>
            <a:pPr marL="457200" lvl="0" indent="-298450" algn="l" rtl="0">
              <a:spcBef>
                <a:spcPts val="0"/>
              </a:spcBef>
              <a:spcAft>
                <a:spcPts val="0"/>
              </a:spcAft>
              <a:buSzPts val="1100"/>
              <a:buChar char="-"/>
            </a:pPr>
            <a:r>
              <a:rPr lang="en" dirty="0"/>
              <a:t>Teaching and paraphrasing or extended definitions </a:t>
            </a:r>
            <a:endParaRPr dirty="0"/>
          </a:p>
          <a:p>
            <a:pPr marL="457200" lvl="0" indent="-298450" algn="l" rtl="0">
              <a:spcBef>
                <a:spcPts val="0"/>
              </a:spcBef>
              <a:spcAft>
                <a:spcPts val="0"/>
              </a:spcAft>
              <a:buSzPts val="1100"/>
              <a:buChar char="-"/>
            </a:pPr>
            <a:r>
              <a:rPr lang="en" dirty="0"/>
              <a:t>Encouragement and validation </a:t>
            </a:r>
          </a:p>
          <a:p>
            <a:pPr marL="158750" lvl="0" indent="0" algn="l" rtl="0">
              <a:spcBef>
                <a:spcPts val="0"/>
              </a:spcBef>
              <a:spcAft>
                <a:spcPts val="0"/>
              </a:spcAft>
              <a:buSzPts val="1100"/>
              <a:buNone/>
            </a:pPr>
            <a:r>
              <a:rPr lang="en" dirty="0"/>
              <a:t>We as therapists cannot control content of the measures we choose. However, we may be able to control layout or how we administer outcome measures.”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98a3ef287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98a3ef287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providing a written PROM or any patient education material these are some layout recommendations that should be used when your patient has a communication or cognitive disorder.”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98a3ef287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98a3ef287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dirty="0"/>
              <a:t>“These are some specific recommendations for making written information more accessible to people with aphasia. This document also gives examples which can be hlepful to reference when trying to modify an outcome measure.” </a:t>
            </a:r>
          </a:p>
          <a:p>
            <a:pPr marL="0" lvl="0" indent="0" algn="l" rtl="0">
              <a:spcBef>
                <a:spcPts val="600"/>
              </a:spcBef>
              <a:spcAft>
                <a:spcPts val="0"/>
              </a:spcAft>
              <a:buClr>
                <a:schemeClr val="dk1"/>
              </a:buClr>
              <a:buSzPts val="1100"/>
              <a:buFont typeface="Arial"/>
              <a:buNone/>
            </a:pPr>
            <a:r>
              <a:rPr lang="en" dirty="0"/>
              <a:t>Accessed from: https://www.vohaphasia.org/make-written-material-aphasia-friendly-guide/</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9d391c36f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9d391c36f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are some other resources on making aphasia-friendly documents for patient use.”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8a3ef287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98a3ef287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it comes to administering patient-reported outcome meaures, the needs of each patient are so unique so administration of the measure may vary from patient to patient. M</a:t>
            </a:r>
            <a:r>
              <a:rPr lang="en-US" dirty="0"/>
              <a:t>a</a:t>
            </a:r>
            <a:r>
              <a:rPr lang="en" dirty="0"/>
              <a:t>ke sure to account for the needs and preferences of your patient and try to reduce the cognitive and communication demands on the patient. This can look like reading items aloud, repeating items, including multiple methods of responding, and allowing more time for the patient to complete the measure.” </a:t>
            </a:r>
            <a:endParaRPr dirty="0"/>
          </a:p>
          <a:p>
            <a:pPr marL="457200" lvl="0" indent="0" algn="l" rtl="0">
              <a:spcBef>
                <a:spcPts val="0"/>
              </a:spcBef>
              <a:spcAft>
                <a:spcPts val="0"/>
              </a:spcAft>
              <a:buNone/>
            </a:pPr>
            <a:endParaRPr sz="1000" dirty="0"/>
          </a:p>
          <a:p>
            <a:pPr marL="457200" lvl="0" indent="-298450" algn="l" rtl="0">
              <a:spcBef>
                <a:spcPts val="0"/>
              </a:spcBef>
              <a:spcAft>
                <a:spcPts val="0"/>
              </a:spcAft>
              <a:buClr>
                <a:srgbClr val="212121"/>
              </a:buClr>
              <a:buSzPts val="1100"/>
              <a:buFont typeface="Roboto"/>
              <a:buAutoNum type="arabicPeriod"/>
            </a:pPr>
            <a:r>
              <a:rPr lang="en" dirty="0">
                <a:solidFill>
                  <a:srgbClr val="212121"/>
                </a:solidFill>
                <a:latin typeface="Roboto"/>
                <a:ea typeface="Roboto"/>
                <a:cs typeface="Roboto"/>
                <a:sym typeface="Roboto"/>
              </a:rPr>
              <a:t>Kramer JM, Schwartz A. Reducing Barriers to Patient-Reported Outcome Measures for People With Cognitive Impairments. </a:t>
            </a:r>
            <a:r>
              <a:rPr lang="en" i="1" dirty="0">
                <a:solidFill>
                  <a:srgbClr val="212121"/>
                </a:solidFill>
                <a:latin typeface="Roboto"/>
                <a:ea typeface="Roboto"/>
                <a:cs typeface="Roboto"/>
                <a:sym typeface="Roboto"/>
              </a:rPr>
              <a:t>Arch Phys Med Rehabil</a:t>
            </a:r>
            <a:r>
              <a:rPr lang="en" dirty="0">
                <a:solidFill>
                  <a:srgbClr val="212121"/>
                </a:solidFill>
                <a:latin typeface="Roboto"/>
                <a:ea typeface="Roboto"/>
                <a:cs typeface="Roboto"/>
                <a:sym typeface="Roboto"/>
              </a:rPr>
              <a:t>. 2017;98(8):1705-1715. doi:10.1016/j.apmr.2017.03.011</a:t>
            </a:r>
            <a:endParaRPr dirty="0">
              <a:solidFill>
                <a:srgbClr val="212121"/>
              </a:solidFill>
              <a:latin typeface="Roboto"/>
              <a:ea typeface="Roboto"/>
              <a:cs typeface="Roboto"/>
              <a:sym typeface="Roboto"/>
            </a:endParaRPr>
          </a:p>
          <a:p>
            <a:pPr marL="457200" lvl="0" indent="-298450" algn="l" rtl="0">
              <a:spcBef>
                <a:spcPts val="0"/>
              </a:spcBef>
              <a:spcAft>
                <a:spcPts val="0"/>
              </a:spcAft>
              <a:buClr>
                <a:srgbClr val="212121"/>
              </a:buClr>
              <a:buSzPts val="1100"/>
              <a:buFont typeface="Roboto"/>
              <a:buAutoNum type="arabicPeriod"/>
            </a:pPr>
            <a:r>
              <a:rPr lang="en" dirty="0">
                <a:solidFill>
                  <a:srgbClr val="212121"/>
                </a:solidFill>
                <a:latin typeface="Roboto"/>
                <a:ea typeface="Roboto"/>
                <a:cs typeface="Roboto"/>
                <a:sym typeface="Roboto"/>
              </a:rPr>
              <a:t>Tucker FM, Edwards DF, Mathews LK, Baum CM, Connor LT. Modifying health outcome measures for people with aphasia. </a:t>
            </a:r>
            <a:r>
              <a:rPr lang="en" i="1" dirty="0">
                <a:solidFill>
                  <a:srgbClr val="212121"/>
                </a:solidFill>
                <a:latin typeface="Roboto"/>
                <a:ea typeface="Roboto"/>
                <a:cs typeface="Roboto"/>
                <a:sym typeface="Roboto"/>
              </a:rPr>
              <a:t>Am J Occup Ther</a:t>
            </a:r>
            <a:r>
              <a:rPr lang="en" dirty="0">
                <a:solidFill>
                  <a:srgbClr val="212121"/>
                </a:solidFill>
                <a:latin typeface="Roboto"/>
                <a:ea typeface="Roboto"/>
                <a:cs typeface="Roboto"/>
                <a:sym typeface="Roboto"/>
              </a:rPr>
              <a:t>. 2012;66(1):42-50. doi:10.5014/ajot.2012.001255</a:t>
            </a:r>
            <a:endParaRPr dirty="0">
              <a:solidFill>
                <a:srgbClr val="212121"/>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98a3ef2875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98a3ef2875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8a3ef2875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98a3ef2875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“Overall, don’t forget the main purpose for administering an outcome measure is to gather information. If modifications are needed for the patient (such as repetition of instructions, or increased time for processing), then this is additional objective information that you can use in your assessment and subsequent intervention. What does this tell you about their current needs and how can your tailor your interventions to meet these needs? Just make sure you document any modifications you made as this ensures preservation of both intra-rater and inter-rater reliability and the validity of the measure.” </a:t>
            </a:r>
            <a:endParaRPr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8a3ef287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98a3ef287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298a3ef287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298a3ef287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are going to begin with a brief ice breaker activity. I w</a:t>
            </a:r>
            <a:r>
              <a:rPr lang="en-US" dirty="0"/>
              <a:t>an</a:t>
            </a:r>
            <a:r>
              <a:rPr lang="en" dirty="0"/>
              <a:t>t you grab a partner and describe to them what you did last night without using the words “the” and “a”.” </a:t>
            </a:r>
          </a:p>
          <a:p>
            <a:pPr marL="628650" lvl="1" indent="-171450" algn="l" rtl="0">
              <a:spcBef>
                <a:spcPts val="0"/>
              </a:spcBef>
              <a:spcAft>
                <a:spcPts val="0"/>
              </a:spcAft>
            </a:pPr>
            <a:r>
              <a:rPr lang="en" dirty="0"/>
              <a:t>Give about 2-3 minutes for students to participate in the actvity. </a:t>
            </a:r>
          </a:p>
          <a:p>
            <a:pPr marL="0" lvl="0" indent="0" algn="l" rtl="0">
              <a:spcBef>
                <a:spcPts val="0"/>
              </a:spcBef>
              <a:spcAft>
                <a:spcPts val="0"/>
              </a:spcAft>
              <a:buNone/>
            </a:pPr>
            <a:r>
              <a:rPr lang="en" dirty="0"/>
              <a:t>“That activity was meant to be challenging and introduce you to the experience of individuals with communication disorders. This activity required you to </a:t>
            </a:r>
            <a:r>
              <a:rPr lang="en-US" b="0" i="0" dirty="0">
                <a:solidFill>
                  <a:srgbClr val="000000"/>
                </a:solidFill>
                <a:effectLst/>
                <a:highlight>
                  <a:srgbClr val="FFFFFF"/>
                </a:highlight>
                <a:latin typeface="Aptos" panose="020B0004020202020204" pitchFamily="34" charset="0"/>
              </a:rPr>
              <a:t>monitor what you were saying while inhibiting using common words. By doing so you were able to experience the mental effort and fatigue that some of our patients experience during simple conversation. Remembering this experience and how taxing communication felt can help you be more patient and understanding when working with patients who have communication disorders.”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98a3ef287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98a3ef287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rPr>
              <a:t>“First I want to reintroduce you to some common commincation disorders that you may encounter in the clinical setting. When thinking about communication disorders it is important to consider impairments of speech, language, cognition, or hearing, as all may contribute to a communication disorder. Communication disorders may be present in individuals with TBI, stroke, delirium and dementia, neurodevelopmental disorder, the hearing or visually impaired, and neurodegenerative diseases. Stroke is a common cuase of speech impairments, like aphasia, dysarthria, and apraxia. Neurodevelopmental disorders like Down Syndome or Autism may also present with a communication impairment. Neurodegeneative diseases, like ALS or Parkinson’s Disease, may impair communication due to motor or cognitive deficits.” </a:t>
            </a:r>
            <a:endParaRPr sz="1200" dirty="0">
              <a:solidFill>
                <a:schemeClr val="dk1"/>
              </a:solidFill>
            </a:endParaRPr>
          </a:p>
          <a:p>
            <a:pPr marL="0" lvl="0" indent="0" algn="l" rtl="0">
              <a:spcBef>
                <a:spcPts val="0"/>
              </a:spcBef>
              <a:spcAft>
                <a:spcPts val="0"/>
              </a:spcAft>
              <a:buNone/>
            </a:pPr>
            <a:endParaRPr sz="1300" dirty="0">
              <a:solidFill>
                <a:srgbClr val="212121"/>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98a3ef287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98a3ef287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spcBef>
                <a:spcPts val="600"/>
              </a:spcBef>
              <a:spcAft>
                <a:spcPts val="0"/>
              </a:spcAft>
              <a:buClr>
                <a:schemeClr val="dk1"/>
              </a:buClr>
              <a:buSzPts val="1200"/>
              <a:buNone/>
            </a:pPr>
            <a:r>
              <a:rPr lang="en" sz="1200" dirty="0">
                <a:solidFill>
                  <a:schemeClr val="dk1"/>
                </a:solidFill>
              </a:rPr>
              <a:t>“Any comminucation disorder results in a difficulty of patients being able to relay important information to the healthcare provider and in them being able to understand what the provider is presenting to them. This can lead to </a:t>
            </a:r>
            <a:r>
              <a:rPr lang="en-US" sz="1800" dirty="0">
                <a:solidFill>
                  <a:schemeClr val="dk1"/>
                </a:solidFill>
                <a:effectLst/>
                <a:latin typeface="Aptos" panose="020B0004020202020204" pitchFamily="34" charset="0"/>
                <a:cs typeface="Times New Roman" panose="02020603050405020304" pitchFamily="18" charset="0"/>
              </a:rPr>
              <a:t>p</a:t>
            </a:r>
            <a:r>
              <a:rPr lang="en-US" sz="1800" dirty="0">
                <a:effectLst/>
                <a:latin typeface="Aptos" panose="020B0004020202020204" pitchFamily="34" charset="0"/>
                <a:ea typeface="Aptos" panose="020B0004020202020204" pitchFamily="34" charset="0"/>
                <a:cs typeface="Times New Roman" panose="02020603050405020304" pitchFamily="18" charset="0"/>
              </a:rPr>
              <a:t>ertinent information about the patient’s symptoms and lifestyle not being shared or misunderstood, which can result in delayed or incorrect diagnosis and treatment by the provider.</a:t>
            </a:r>
            <a:endParaRPr lang="en" sz="1200" dirty="0">
              <a:solidFill>
                <a:schemeClr val="dk1"/>
              </a:solidFill>
            </a:endParaRPr>
          </a:p>
          <a:p>
            <a:pPr marL="323850" lvl="0" indent="-171450" algn="l" rtl="0">
              <a:spcBef>
                <a:spcPts val="600"/>
              </a:spcBef>
              <a:spcAft>
                <a:spcPts val="0"/>
              </a:spcAft>
              <a:buClr>
                <a:schemeClr val="dk1"/>
              </a:buClr>
              <a:buSzPts val="1200"/>
            </a:pPr>
            <a:r>
              <a:rPr lang="en" sz="1200" dirty="0">
                <a:solidFill>
                  <a:schemeClr val="dk1"/>
                </a:solidFill>
              </a:rPr>
              <a:t>Therefore, communication disorders can be the cause of preventable adverse events in healthcare. In fact, patients who have communication disorders are almost 2x more likely to experience preventable adverse events than those without a communication problem. Adverse events can range frm paient injury to complication, inappropriate discharge home or inadequate discharge plan, or even cardiac arrest, respiratory failure, and death.</a:t>
            </a:r>
          </a:p>
          <a:p>
            <a:pPr marL="323850" marR="0" lvl="0" indent="-171450" algn="l" defTabSz="914400" rtl="0" eaLnBrk="1" fontAlgn="auto" latinLnBrk="0" hangingPunct="1">
              <a:lnSpc>
                <a:spcPct val="100000"/>
              </a:lnSpc>
              <a:spcBef>
                <a:spcPts val="600"/>
              </a:spcBef>
              <a:spcAft>
                <a:spcPts val="0"/>
              </a:spcAft>
              <a:buClr>
                <a:schemeClr val="dk1"/>
              </a:buClr>
              <a:buSzPts val="1200"/>
              <a:buFont typeface="Arial"/>
              <a:buChar char="●"/>
              <a:tabLst/>
              <a:defRPr/>
            </a:pPr>
            <a:r>
              <a:rPr lang="en" sz="1200" dirty="0">
                <a:solidFill>
                  <a:schemeClr val="dk1"/>
                </a:solidFill>
              </a:rPr>
              <a:t>Effective communication is also important for patient autonomy. Communication barriers can prevent these patients from being active participants in their care. By ensuring effective communication between you, the provider, and the patient, you are devilering patient-centered care. This includes not excluding them from consultation and decision making and not relying on others to communicate for them. </a:t>
            </a:r>
          </a:p>
          <a:p>
            <a:pPr marL="323850" marR="0" lvl="0" indent="-171450" algn="l" defTabSz="914400" rtl="0" eaLnBrk="1" fontAlgn="auto" latinLnBrk="0" hangingPunct="1">
              <a:lnSpc>
                <a:spcPct val="100000"/>
              </a:lnSpc>
              <a:spcBef>
                <a:spcPts val="600"/>
              </a:spcBef>
              <a:spcAft>
                <a:spcPts val="0"/>
              </a:spcAft>
              <a:buClr>
                <a:schemeClr val="dk1"/>
              </a:buClr>
              <a:buSzPts val="1200"/>
              <a:buFont typeface="Arial"/>
              <a:buChar char="●"/>
              <a:tabLst/>
              <a:defRPr/>
            </a:pPr>
            <a:r>
              <a:rPr lang="en" sz="1200" dirty="0">
                <a:solidFill>
                  <a:schemeClr val="dk1"/>
                </a:solidFill>
              </a:rPr>
              <a:t>Communication disorders often times result in the healthcare provider assuming that there is also cognitive impairment, which is not always the case. This is why the utilization of standardized outcome measures is important in this patient population, as it can help you rule out cognitive impairment and prevent inappropriate treatment of patients. </a:t>
            </a:r>
          </a:p>
          <a:p>
            <a:pPr marL="323850" marR="0" lvl="0" indent="-171450" algn="l" defTabSz="914400" rtl="0" eaLnBrk="1" fontAlgn="auto" latinLnBrk="0" hangingPunct="1">
              <a:lnSpc>
                <a:spcPct val="100000"/>
              </a:lnSpc>
              <a:spcBef>
                <a:spcPts val="600"/>
              </a:spcBef>
              <a:spcAft>
                <a:spcPts val="0"/>
              </a:spcAft>
              <a:buClr>
                <a:schemeClr val="dk1"/>
              </a:buClr>
              <a:buSzPts val="1200"/>
              <a:buFont typeface="Arial"/>
              <a:buChar char="●"/>
              <a:tabLst/>
              <a:defRPr/>
            </a:pPr>
            <a:r>
              <a:rPr lang="en-US" sz="1200" dirty="0">
                <a:solidFill>
                  <a:schemeClr val="dk1"/>
                </a:solidFill>
              </a:rPr>
              <a:t>Lastly, all of these factors can result in a breakdown in the quality of care that patients with communication disorders experience which in turn results in patients being less satisfied with their care.” </a:t>
            </a:r>
            <a:endParaRPr lang="en" sz="1200" dirty="0">
              <a:solidFill>
                <a:schemeClr val="dk1"/>
              </a:solidFill>
            </a:endParaRPr>
          </a:p>
          <a:p>
            <a:pPr marL="457200" lvl="0" indent="-304800" algn="l" rtl="0">
              <a:spcBef>
                <a:spcPts val="0"/>
              </a:spcBef>
              <a:spcAft>
                <a:spcPts val="0"/>
              </a:spcAft>
              <a:buClr>
                <a:schemeClr val="dk1"/>
              </a:buClr>
              <a:buSzPts val="1200"/>
              <a:buChar char="●"/>
            </a:pPr>
            <a:endParaRPr sz="1200" dirty="0">
              <a:solidFill>
                <a:schemeClr val="dk1"/>
              </a:solidFill>
            </a:endParaRPr>
          </a:p>
          <a:p>
            <a:pPr marL="0" lvl="0" indent="0" algn="l" rtl="0">
              <a:spcBef>
                <a:spcPts val="600"/>
              </a:spcBef>
              <a:spcAft>
                <a:spcPts val="0"/>
              </a:spcAft>
              <a:buNone/>
            </a:pPr>
            <a:endParaRPr sz="12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298a3ef28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298a3ef28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“Within the context of this class it is also important to consider how communication disorders may impact the ability to use a standardized outcome measure. Outcome measures are usually created and studied within populations where communication is intact. Therefore, when we try to use them in the clinical setting with patients who have comminucation disorders we may run into barriers with administration or scoring. Therefore, communication disorders contribute to the list of many barriers to utilization of standardized tests and outcome measures.”</a:t>
            </a:r>
          </a:p>
          <a:p>
            <a:pPr marL="0" lvl="0" indent="0" algn="l" rtl="0">
              <a:spcBef>
                <a:spcPts val="600"/>
              </a:spcBef>
              <a:spcAft>
                <a:spcPts val="0"/>
              </a:spcAft>
              <a:buClr>
                <a:schemeClr val="dk1"/>
              </a:buClr>
              <a:buSzPts val="1100"/>
              <a:buFont typeface="Arial"/>
              <a:buNone/>
            </a:pPr>
            <a:endParaRPr lang="en" sz="13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212121"/>
                </a:solidFill>
                <a:effectLst/>
                <a:highlight>
                  <a:srgbClr val="FFFFFF"/>
                </a:highlight>
                <a:latin typeface="Cambria" panose="02040503050406030204" pitchFamily="18" charset="0"/>
              </a:rPr>
              <a:t>“One method for improving communication access is to better prepare physicians and allied health providers with relevant communication skills. Healthcare curriculums are generally lacking in this type of training so many providers feel unprepared and less confident when working with these patients. Training programs that aim to teach medical students about communication disorders and increase communication skills have been shown to be effective in terms of increasing knowledge, improving provider attitudes and confidence, and increasing the use of supportive communication strategies in practice.” </a:t>
            </a:r>
            <a:endParaRPr lang="en-US" dirty="0"/>
          </a:p>
        </p:txBody>
      </p:sp>
    </p:spTree>
    <p:extLst>
      <p:ext uri="{BB962C8B-B14F-4D97-AF65-F5344CB8AC3E}">
        <p14:creationId xmlns:p14="http://schemas.microsoft.com/office/powerpoint/2010/main" val="3278078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8a3ef287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8a3ef287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considering communication disorders, it is important to understand the many factors that can contribute to communication deficits. Understanding how these factors might impact communication can help you better address the specific communication needs of these patients. We are going to go through each one and discuss how they influence communication in the healthcare setting.”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9c3bf293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9c3bf293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“First, lets look at how language can influence patient-provider communication, especially oral communication. Language includes the words we use and how we use them. This is especially important in healthcare as health literacy can widely vary from patient to patient. Consider how many unfamiliar words you might be using when explaining a diagnosis or treatment to a patient? Is there abbreviations or medical terms in patient handouts? Lastly, is your sentence structure complex in that it could be misinterpreted? Using clear, concise, and simple language is most appro</a:t>
            </a:r>
            <a:r>
              <a:rPr lang="en-US" dirty="0"/>
              <a:t>pr</a:t>
            </a:r>
            <a:r>
              <a:rPr lang="en" dirty="0"/>
              <a:t>iate when working with patients who have communication disorders.”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37"/>
            <a:ext cx="9144000"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377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450092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44096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56909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403719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5348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08744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09073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65065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490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7D21A69F-264B-423E-9DC0-920C6F92D16C}" type="datetimeFigureOut">
              <a:rPr lang="en-US" smtClean="0"/>
              <a:t>5/27/2024</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01805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D21A69F-264B-423E-9DC0-920C6F92D16C}" type="datetimeFigureOut">
              <a:rPr lang="en-US" smtClean="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60714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7D21A69F-264B-423E-9DC0-920C6F92D16C}" type="datetimeFigureOut">
              <a:rPr lang="en-US" smtClean="0"/>
              <a:t>5/27/2024</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527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d.unc.edu/healthsciences/sphs/card/resources/aphasia-friendly-printed-material/"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acrm.org/resources/professional/aphasia-and-related-disorders/aphasia-friendly-clinical-resourc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s://www.vohaphasia.org/make-written-material-aphasia-friendly-guide/"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8"/>
          <p:cNvSpPr txBox="1">
            <a:spLocks noGrp="1"/>
          </p:cNvSpPr>
          <p:nvPr>
            <p:ph type="ctrTitle"/>
          </p:nvPr>
        </p:nvSpPr>
        <p:spPr>
          <a:xfrm>
            <a:off x="800100" y="557048"/>
            <a:ext cx="7408479" cy="218610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dirty="0">
                <a:ea typeface="Roboto Slab"/>
                <a:cs typeface="Roboto Slab"/>
                <a:sym typeface="Roboto Slab"/>
              </a:rPr>
              <a:t>Communication Disorders and Outcome Measurement</a:t>
            </a:r>
            <a:endParaRPr sz="4800" dirty="0">
              <a:ea typeface="Roboto Slab"/>
              <a:cs typeface="Roboto Slab"/>
              <a:sym typeface="Roboto Slab"/>
            </a:endParaRPr>
          </a:p>
        </p:txBody>
      </p:sp>
      <p:sp>
        <p:nvSpPr>
          <p:cNvPr id="35" name="Google Shape;35;p8"/>
          <p:cNvSpPr txBox="1">
            <a:spLocks noGrp="1"/>
          </p:cNvSpPr>
          <p:nvPr>
            <p:ph type="subTitle" idx="1"/>
          </p:nvPr>
        </p:nvSpPr>
        <p:spPr>
          <a:xfrm>
            <a:off x="311700" y="2927081"/>
            <a:ext cx="8520600" cy="82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latin typeface="+mn-lt"/>
                <a:ea typeface="Roboto Slab"/>
                <a:cs typeface="Roboto Slab"/>
                <a:sym typeface="Roboto Slab"/>
              </a:rPr>
              <a:t>PHYT 724</a:t>
            </a:r>
            <a:endParaRPr sz="2000" dirty="0">
              <a:latin typeface="+mn-lt"/>
              <a:ea typeface="Roboto Slab"/>
              <a:cs typeface="Roboto Slab"/>
              <a:sym typeface="Roboto Slab"/>
            </a:endParaRPr>
          </a:p>
          <a:p>
            <a:pPr marL="0" lvl="0" indent="0" algn="ctr" rtl="0">
              <a:spcBef>
                <a:spcPts val="0"/>
              </a:spcBef>
              <a:spcAft>
                <a:spcPts val="0"/>
              </a:spcAft>
              <a:buNone/>
            </a:pPr>
            <a:r>
              <a:rPr lang="en" sz="1600" dirty="0">
                <a:latin typeface="+mn-lt"/>
                <a:ea typeface="Roboto Slab"/>
                <a:cs typeface="Roboto Slab"/>
                <a:sym typeface="Roboto Slab"/>
              </a:rPr>
              <a:t>Karolyne Hill</a:t>
            </a:r>
            <a:endParaRPr sz="1600" dirty="0">
              <a:latin typeface="+mn-lt"/>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Attention</a:t>
            </a:r>
            <a:r>
              <a:rPr lang="en" baseline="30000" dirty="0"/>
              <a:t>8,10,11</a:t>
            </a:r>
            <a:r>
              <a:rPr lang="en" dirty="0"/>
              <a:t>  </a:t>
            </a:r>
            <a:endParaRPr dirty="0"/>
          </a:p>
        </p:txBody>
      </p:sp>
      <p:sp>
        <p:nvSpPr>
          <p:cNvPr id="85" name="Google Shape;85;p1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Font typeface="Arial" panose="020B0604020202020204" pitchFamily="34" charset="0"/>
              <a:buChar char="•"/>
            </a:pPr>
            <a:r>
              <a:rPr lang="en" sz="2400" dirty="0"/>
              <a:t>Patients with communication issues may also have impaired attention </a:t>
            </a:r>
            <a:endParaRPr sz="2400" dirty="0"/>
          </a:p>
          <a:p>
            <a:pPr marL="914400" lvl="0" indent="-361950" algn="l" rtl="0">
              <a:spcBef>
                <a:spcPts val="0"/>
              </a:spcBef>
              <a:spcAft>
                <a:spcPts val="0"/>
              </a:spcAft>
              <a:buSzPts val="2100"/>
              <a:buFont typeface="Arial" panose="020B0604020202020204" pitchFamily="34" charset="0"/>
              <a:buChar char="•"/>
            </a:pPr>
            <a:r>
              <a:rPr lang="en" sz="2400" dirty="0"/>
              <a:t>How long does the test take? </a:t>
            </a:r>
            <a:endParaRPr sz="2400" dirty="0"/>
          </a:p>
          <a:p>
            <a:pPr marL="914400" lvl="0" indent="-361950" algn="l" rtl="0">
              <a:spcBef>
                <a:spcPts val="0"/>
              </a:spcBef>
              <a:spcAft>
                <a:spcPts val="0"/>
              </a:spcAft>
              <a:buSzPts val="2100"/>
              <a:buFont typeface="Arial" panose="020B0604020202020204" pitchFamily="34" charset="0"/>
              <a:buChar char="•"/>
            </a:pPr>
            <a:r>
              <a:rPr lang="en" sz="2400" dirty="0"/>
              <a:t>Are your instructions brief or lengthy? </a:t>
            </a:r>
            <a:endParaRPr sz="2400" dirty="0"/>
          </a:p>
          <a:p>
            <a:pPr marL="914400" lvl="0" indent="-361950" algn="l" rtl="0">
              <a:spcBef>
                <a:spcPts val="0"/>
              </a:spcBef>
              <a:spcAft>
                <a:spcPts val="0"/>
              </a:spcAft>
              <a:buSzPts val="2100"/>
              <a:buFont typeface="Arial" panose="020B0604020202020204" pitchFamily="34" charset="0"/>
              <a:buChar char="•"/>
            </a:pPr>
            <a:r>
              <a:rPr lang="en" sz="2400" dirty="0"/>
              <a:t>Are there distractions in the room/clinic? </a:t>
            </a:r>
            <a:endParaRPr sz="2400" dirty="0"/>
          </a:p>
        </p:txBody>
      </p:sp>
      <p:pic>
        <p:nvPicPr>
          <p:cNvPr id="86" name="Google Shape;86;p16"/>
          <p:cNvPicPr preferRelativeResize="0"/>
          <p:nvPr/>
        </p:nvPicPr>
        <p:blipFill>
          <a:blip r:embed="rId3">
            <a:alphaModFix/>
          </a:blip>
          <a:stretch>
            <a:fillRect/>
          </a:stretch>
        </p:blipFill>
        <p:spPr>
          <a:xfrm>
            <a:off x="3314050" y="3327725"/>
            <a:ext cx="2020959" cy="12806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Hearing loss or visual impairment</a:t>
            </a:r>
            <a:r>
              <a:rPr lang="en" baseline="30000" dirty="0"/>
              <a:t>8</a:t>
            </a:r>
            <a:r>
              <a:rPr lang="en" dirty="0"/>
              <a:t> </a:t>
            </a:r>
            <a:endParaRPr dirty="0"/>
          </a:p>
        </p:txBody>
      </p:sp>
      <p:sp>
        <p:nvSpPr>
          <p:cNvPr id="92" name="Google Shape;92;p17"/>
          <p:cNvSpPr txBox="1">
            <a:spLocks noGrp="1"/>
          </p:cNvSpPr>
          <p:nvPr>
            <p:ph type="body" idx="1"/>
          </p:nvPr>
        </p:nvSpPr>
        <p:spPr>
          <a:xfrm>
            <a:off x="457200" y="1414769"/>
            <a:ext cx="6832833" cy="3287960"/>
          </a:xfrm>
          <a:prstGeom prst="rect">
            <a:avLst/>
          </a:prstGeom>
        </p:spPr>
        <p:txBody>
          <a:bodyPr spcFirstLastPara="1" wrap="square" lIns="91425" tIns="91425" rIns="91425" bIns="91425" anchor="t" anchorCtr="0">
            <a:noAutofit/>
          </a:bodyPr>
          <a:lstStyle/>
          <a:p>
            <a:pPr marL="914400" lvl="1" indent="-387350" algn="l" rtl="0">
              <a:lnSpc>
                <a:spcPct val="115000"/>
              </a:lnSpc>
              <a:spcBef>
                <a:spcPts val="0"/>
              </a:spcBef>
              <a:spcAft>
                <a:spcPts val="0"/>
              </a:spcAft>
              <a:buSzPts val="2500"/>
              <a:buFont typeface="Arial" panose="020B0604020202020204" pitchFamily="34" charset="0"/>
              <a:buChar char="•"/>
            </a:pPr>
            <a:r>
              <a:rPr lang="en" sz="2400" dirty="0">
                <a:solidFill>
                  <a:srgbClr val="212121"/>
                </a:solidFill>
              </a:rPr>
              <a:t>Ensure hearing and visual aids are in place prior to initiating assessment or performing an outcome measure </a:t>
            </a:r>
          </a:p>
          <a:p>
            <a:pPr marL="914400" lvl="1" indent="-387350" algn="l" rtl="0">
              <a:lnSpc>
                <a:spcPct val="115000"/>
              </a:lnSpc>
              <a:spcBef>
                <a:spcPts val="0"/>
              </a:spcBef>
              <a:spcAft>
                <a:spcPts val="0"/>
              </a:spcAft>
              <a:buSzPts val="2500"/>
              <a:buFont typeface="Arial" panose="020B0604020202020204" pitchFamily="34" charset="0"/>
              <a:buChar char="•"/>
            </a:pPr>
            <a:r>
              <a:rPr lang="en" sz="2400" dirty="0">
                <a:solidFill>
                  <a:srgbClr val="212121"/>
                </a:solidFill>
              </a:rPr>
              <a:t>Is there a need for referral? </a:t>
            </a:r>
            <a:endParaRPr sz="2400" dirty="0">
              <a:solidFill>
                <a:srgbClr val="212121"/>
              </a:solidFill>
            </a:endParaRPr>
          </a:p>
          <a:p>
            <a:pPr marL="0" lvl="0" indent="0" algn="l" rtl="0">
              <a:spcBef>
                <a:spcPts val="600"/>
              </a:spcBef>
              <a:spcAft>
                <a:spcPts val="0"/>
              </a:spcAft>
              <a:buNone/>
            </a:pPr>
            <a:endParaRPr sz="1800" dirty="0"/>
          </a:p>
        </p:txBody>
      </p:sp>
      <p:pic>
        <p:nvPicPr>
          <p:cNvPr id="93" name="Google Shape;93;p17"/>
          <p:cNvPicPr preferRelativeResize="0"/>
          <p:nvPr/>
        </p:nvPicPr>
        <p:blipFill rotWithShape="1">
          <a:blip r:embed="rId3">
            <a:alphaModFix/>
          </a:blip>
          <a:srcRect r="-9962" b="30613"/>
          <a:stretch/>
        </p:blipFill>
        <p:spPr>
          <a:xfrm>
            <a:off x="6491570" y="2479144"/>
            <a:ext cx="1596925" cy="1858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Medications</a:t>
            </a:r>
            <a:r>
              <a:rPr lang="en" baseline="30000" dirty="0"/>
              <a:t>8</a:t>
            </a:r>
            <a:r>
              <a:rPr lang="en" dirty="0"/>
              <a:t> </a:t>
            </a:r>
            <a:endParaRPr dirty="0"/>
          </a:p>
        </p:txBody>
      </p:sp>
      <p:sp>
        <p:nvSpPr>
          <p:cNvPr id="99" name="Google Shape;99;p18"/>
          <p:cNvSpPr txBox="1">
            <a:spLocks noGrp="1"/>
          </p:cNvSpPr>
          <p:nvPr>
            <p:ph type="body" idx="1"/>
          </p:nvPr>
        </p:nvSpPr>
        <p:spPr>
          <a:xfrm>
            <a:off x="457200" y="1351152"/>
            <a:ext cx="8229600" cy="3725700"/>
          </a:xfrm>
          <a:prstGeom prst="rect">
            <a:avLst/>
          </a:prstGeom>
        </p:spPr>
        <p:txBody>
          <a:bodyPr spcFirstLastPara="1" wrap="square" lIns="91425" tIns="91425" rIns="91425" bIns="91425" anchor="t" anchorCtr="0">
            <a:noAutofit/>
          </a:bodyPr>
          <a:lstStyle/>
          <a:p>
            <a:pPr lvl="0" indent="-457200" algn="l" rtl="0">
              <a:spcBef>
                <a:spcPts val="600"/>
              </a:spcBef>
              <a:spcAft>
                <a:spcPts val="0"/>
              </a:spcAft>
              <a:buClr>
                <a:schemeClr val="accent2"/>
              </a:buClr>
              <a:buSzPts val="5200"/>
              <a:buFont typeface="Arial" panose="020B0604020202020204" pitchFamily="34" charset="0"/>
              <a:buChar char="•"/>
            </a:pPr>
            <a:r>
              <a:rPr lang="en" sz="3400" dirty="0">
                <a:solidFill>
                  <a:srgbClr val="212121"/>
                </a:solidFill>
              </a:rPr>
              <a:t>Review the patient’s medication list </a:t>
            </a:r>
            <a:endParaRPr sz="5200" dirty="0">
              <a:solidFill>
                <a:srgbClr val="212121"/>
              </a:solidFill>
            </a:endParaRPr>
          </a:p>
        </p:txBody>
      </p:sp>
      <p:pic>
        <p:nvPicPr>
          <p:cNvPr id="100" name="Google Shape;100;p18"/>
          <p:cNvPicPr preferRelativeResize="0"/>
          <p:nvPr/>
        </p:nvPicPr>
        <p:blipFill>
          <a:blip r:embed="rId3">
            <a:alphaModFix/>
          </a:blip>
          <a:stretch>
            <a:fillRect/>
          </a:stretch>
        </p:blipFill>
        <p:spPr>
          <a:xfrm>
            <a:off x="3513198" y="2571750"/>
            <a:ext cx="1949825" cy="194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Fatigue</a:t>
            </a:r>
            <a:r>
              <a:rPr lang="en" baseline="30000" dirty="0"/>
              <a:t>8</a:t>
            </a:r>
            <a:r>
              <a:rPr lang="en" dirty="0"/>
              <a:t> </a:t>
            </a:r>
            <a:endParaRPr dirty="0"/>
          </a:p>
        </p:txBody>
      </p:sp>
      <p:sp>
        <p:nvSpPr>
          <p:cNvPr id="106" name="Google Shape;106;p19"/>
          <p:cNvSpPr txBox="1">
            <a:spLocks noGrp="1"/>
          </p:cNvSpPr>
          <p:nvPr>
            <p:ph type="body" idx="1"/>
          </p:nvPr>
        </p:nvSpPr>
        <p:spPr>
          <a:xfrm>
            <a:off x="457200" y="1417800"/>
            <a:ext cx="8124738" cy="3087088"/>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Font typeface="Arial" panose="020B0604020202020204" pitchFamily="34" charset="0"/>
              <a:buChar char="•"/>
            </a:pPr>
            <a:r>
              <a:rPr lang="en" sz="2000" dirty="0">
                <a:solidFill>
                  <a:srgbClr val="212121"/>
                </a:solidFill>
                <a:ea typeface="Roboto"/>
                <a:cs typeface="Roboto"/>
                <a:sym typeface="Roboto"/>
              </a:rPr>
              <a:t>Consider when you are performing the measure </a:t>
            </a:r>
          </a:p>
          <a:p>
            <a:pPr lvl="1" indent="-374650">
              <a:lnSpc>
                <a:spcPct val="115000"/>
              </a:lnSpc>
              <a:buSzPts val="2300"/>
              <a:buFont typeface="Arial" panose="020B0604020202020204" pitchFamily="34" charset="0"/>
              <a:buChar char="•"/>
            </a:pPr>
            <a:r>
              <a:rPr lang="en" sz="2000" dirty="0">
                <a:solidFill>
                  <a:srgbClr val="212121"/>
                </a:solidFill>
                <a:ea typeface="Roboto"/>
                <a:cs typeface="Roboto"/>
                <a:sym typeface="Roboto"/>
              </a:rPr>
              <a:t>Morning vs. afternoon </a:t>
            </a:r>
            <a:endParaRPr sz="2000" dirty="0">
              <a:solidFill>
                <a:srgbClr val="212121"/>
              </a:solidFill>
              <a:ea typeface="Roboto"/>
              <a:cs typeface="Roboto"/>
              <a:sym typeface="Roboto"/>
            </a:endParaRPr>
          </a:p>
          <a:p>
            <a:pPr marL="457200" lvl="0" indent="-374650" algn="l" rtl="0">
              <a:lnSpc>
                <a:spcPct val="115000"/>
              </a:lnSpc>
              <a:spcBef>
                <a:spcPts val="0"/>
              </a:spcBef>
              <a:spcAft>
                <a:spcPts val="0"/>
              </a:spcAft>
              <a:buSzPts val="2300"/>
              <a:buFont typeface="Arial" panose="020B0604020202020204" pitchFamily="34" charset="0"/>
              <a:buChar char="•"/>
            </a:pPr>
            <a:r>
              <a:rPr lang="en" sz="2000" dirty="0">
                <a:solidFill>
                  <a:srgbClr val="212121"/>
                </a:solidFill>
                <a:ea typeface="Roboto"/>
                <a:cs typeface="Roboto"/>
                <a:sym typeface="Roboto"/>
              </a:rPr>
              <a:t>How many other providers have performed measures with the patient prior to your session? ​</a:t>
            </a:r>
            <a:endParaRPr sz="2000" dirty="0">
              <a:solidFill>
                <a:srgbClr val="212121"/>
              </a:solidFill>
              <a:ea typeface="Roboto"/>
              <a:cs typeface="Roboto"/>
              <a:sym typeface="Roboto"/>
            </a:endParaRPr>
          </a:p>
          <a:p>
            <a:pPr marL="457200" lvl="0" indent="-374650" algn="l" rtl="0">
              <a:lnSpc>
                <a:spcPct val="115000"/>
              </a:lnSpc>
              <a:spcBef>
                <a:spcPts val="0"/>
              </a:spcBef>
              <a:spcAft>
                <a:spcPts val="0"/>
              </a:spcAft>
              <a:buSzPts val="2300"/>
              <a:buFont typeface="Arial" panose="020B0604020202020204" pitchFamily="34" charset="0"/>
              <a:buChar char="•"/>
            </a:pPr>
            <a:r>
              <a:rPr lang="en" sz="2000" dirty="0">
                <a:solidFill>
                  <a:srgbClr val="212121"/>
                </a:solidFill>
                <a:ea typeface="Roboto"/>
                <a:cs typeface="Roboto"/>
                <a:sym typeface="Roboto"/>
              </a:rPr>
              <a:t>Can you perform the measure at the start of your session instead of the end</a:t>
            </a:r>
            <a:r>
              <a:rPr lang="en" sz="2300" dirty="0">
                <a:solidFill>
                  <a:srgbClr val="212121"/>
                </a:solidFill>
                <a:ea typeface="Roboto"/>
                <a:cs typeface="Roboto"/>
                <a:sym typeface="Roboto"/>
              </a:rPr>
              <a:t>?</a:t>
            </a:r>
            <a:endParaRPr sz="2300" dirty="0">
              <a:solidFill>
                <a:srgbClr val="212121"/>
              </a:solidFill>
              <a:ea typeface="Roboto"/>
              <a:cs typeface="Roboto"/>
              <a:sym typeface="Roboto"/>
            </a:endParaRPr>
          </a:p>
          <a:p>
            <a:pPr marL="0" lvl="0" indent="0" algn="l" rtl="0">
              <a:spcBef>
                <a:spcPts val="600"/>
              </a:spcBef>
              <a:spcAft>
                <a:spcPts val="0"/>
              </a:spcAft>
              <a:buNone/>
            </a:pPr>
            <a:endParaRPr dirty="0"/>
          </a:p>
        </p:txBody>
      </p:sp>
      <p:pic>
        <p:nvPicPr>
          <p:cNvPr id="107" name="Google Shape;107;p19"/>
          <p:cNvPicPr preferRelativeResize="0"/>
          <p:nvPr/>
        </p:nvPicPr>
        <p:blipFill>
          <a:blip r:embed="rId3">
            <a:alphaModFix/>
          </a:blip>
          <a:stretch>
            <a:fillRect/>
          </a:stretch>
        </p:blipFill>
        <p:spPr>
          <a:xfrm>
            <a:off x="6503225" y="3506525"/>
            <a:ext cx="1786931" cy="11320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6D70-D185-191B-7EFC-4D9916B2BFEE}"/>
              </a:ext>
            </a:extLst>
          </p:cNvPr>
          <p:cNvSpPr>
            <a:spLocks noGrp="1"/>
          </p:cNvSpPr>
          <p:nvPr>
            <p:ph type="title"/>
          </p:nvPr>
        </p:nvSpPr>
        <p:spPr/>
        <p:txBody>
          <a:bodyPr/>
          <a:lstStyle/>
          <a:p>
            <a:r>
              <a:rPr lang="en-US" dirty="0"/>
              <a:t>The FRAME mnemonic</a:t>
            </a:r>
            <a:r>
              <a:rPr lang="en-US" baseline="30000" dirty="0"/>
              <a:t>1,4</a:t>
            </a:r>
            <a:r>
              <a:rPr lang="en-US" dirty="0"/>
              <a:t> </a:t>
            </a:r>
          </a:p>
        </p:txBody>
      </p:sp>
      <p:pic>
        <p:nvPicPr>
          <p:cNvPr id="8" name="Picture 7">
            <a:extLst>
              <a:ext uri="{FF2B5EF4-FFF2-40B4-BE49-F238E27FC236}">
                <a16:creationId xmlns:a16="http://schemas.microsoft.com/office/drawing/2014/main" id="{D6EFA225-CFD3-F55D-AE26-E808573A9999}"/>
              </a:ext>
            </a:extLst>
          </p:cNvPr>
          <p:cNvPicPr>
            <a:picLocks noChangeAspect="1"/>
          </p:cNvPicPr>
          <p:nvPr/>
        </p:nvPicPr>
        <p:blipFill>
          <a:blip r:embed="rId3"/>
          <a:stretch>
            <a:fillRect/>
          </a:stretch>
        </p:blipFill>
        <p:spPr>
          <a:xfrm>
            <a:off x="859559" y="1063378"/>
            <a:ext cx="7628833" cy="3530051"/>
          </a:xfrm>
          <a:prstGeom prst="rect">
            <a:avLst/>
          </a:prstGeom>
        </p:spPr>
      </p:pic>
      <p:sp>
        <p:nvSpPr>
          <p:cNvPr id="9" name="TextBox 8">
            <a:extLst>
              <a:ext uri="{FF2B5EF4-FFF2-40B4-BE49-F238E27FC236}">
                <a16:creationId xmlns:a16="http://schemas.microsoft.com/office/drawing/2014/main" id="{6524CF8C-3EFA-BA68-B748-6F73F7B8F78C}"/>
              </a:ext>
            </a:extLst>
          </p:cNvPr>
          <p:cNvSpPr txBox="1"/>
          <p:nvPr/>
        </p:nvSpPr>
        <p:spPr>
          <a:xfrm>
            <a:off x="5295900" y="4829175"/>
            <a:ext cx="3695700" cy="553998"/>
          </a:xfrm>
          <a:prstGeom prst="rect">
            <a:avLst/>
          </a:prstGeom>
          <a:noFill/>
        </p:spPr>
        <p:txBody>
          <a:bodyPr wrap="square" rtlCol="0">
            <a:spAutoFit/>
          </a:bodyPr>
          <a:lstStyle/>
          <a:p>
            <a:r>
              <a:rPr lang="en-US" sz="1200" dirty="0"/>
              <a:t>Table from Baylor, 2019, Table Adapted from Burns 2012 </a:t>
            </a:r>
          </a:p>
          <a:p>
            <a:endParaRPr lang="en-US" dirty="0"/>
          </a:p>
        </p:txBody>
      </p:sp>
    </p:spTree>
    <p:extLst>
      <p:ext uri="{BB962C8B-B14F-4D97-AF65-F5344CB8AC3E}">
        <p14:creationId xmlns:p14="http://schemas.microsoft.com/office/powerpoint/2010/main" val="408834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C209-A1C7-82E8-E8B9-26A6F5BD5FF5}"/>
              </a:ext>
            </a:extLst>
          </p:cNvPr>
          <p:cNvSpPr>
            <a:spLocks noGrp="1"/>
          </p:cNvSpPr>
          <p:nvPr>
            <p:ph type="title"/>
          </p:nvPr>
        </p:nvSpPr>
        <p:spPr/>
        <p:txBody>
          <a:bodyPr/>
          <a:lstStyle/>
          <a:p>
            <a:r>
              <a:rPr lang="en-US" dirty="0"/>
              <a:t>The FRAME mnemonic cont.</a:t>
            </a:r>
            <a:r>
              <a:rPr lang="en-US" baseline="30000" dirty="0"/>
              <a:t> 1,4</a:t>
            </a:r>
            <a:r>
              <a:rPr lang="en-US" dirty="0"/>
              <a:t> </a:t>
            </a:r>
          </a:p>
        </p:txBody>
      </p:sp>
      <p:pic>
        <p:nvPicPr>
          <p:cNvPr id="5" name="Picture 4">
            <a:extLst>
              <a:ext uri="{FF2B5EF4-FFF2-40B4-BE49-F238E27FC236}">
                <a16:creationId xmlns:a16="http://schemas.microsoft.com/office/drawing/2014/main" id="{D55F693C-6059-6CA1-F956-0B6F168FE398}"/>
              </a:ext>
            </a:extLst>
          </p:cNvPr>
          <p:cNvPicPr>
            <a:picLocks noChangeAspect="1"/>
          </p:cNvPicPr>
          <p:nvPr/>
        </p:nvPicPr>
        <p:blipFill>
          <a:blip r:embed="rId2"/>
          <a:stretch>
            <a:fillRect/>
          </a:stretch>
        </p:blipFill>
        <p:spPr>
          <a:xfrm>
            <a:off x="870820" y="1000118"/>
            <a:ext cx="7500007" cy="3541400"/>
          </a:xfrm>
          <a:prstGeom prst="rect">
            <a:avLst/>
          </a:prstGeom>
        </p:spPr>
      </p:pic>
      <p:sp>
        <p:nvSpPr>
          <p:cNvPr id="6" name="TextBox 5">
            <a:extLst>
              <a:ext uri="{FF2B5EF4-FFF2-40B4-BE49-F238E27FC236}">
                <a16:creationId xmlns:a16="http://schemas.microsoft.com/office/drawing/2014/main" id="{897251A9-2C8D-E287-BC74-B1A4A5F968A3}"/>
              </a:ext>
            </a:extLst>
          </p:cNvPr>
          <p:cNvSpPr txBox="1"/>
          <p:nvPr/>
        </p:nvSpPr>
        <p:spPr>
          <a:xfrm>
            <a:off x="5295900" y="4829175"/>
            <a:ext cx="3695700" cy="553998"/>
          </a:xfrm>
          <a:prstGeom prst="rect">
            <a:avLst/>
          </a:prstGeom>
          <a:noFill/>
        </p:spPr>
        <p:txBody>
          <a:bodyPr wrap="square" rtlCol="0">
            <a:spAutoFit/>
          </a:bodyPr>
          <a:lstStyle/>
          <a:p>
            <a:r>
              <a:rPr lang="en-US" sz="1200" dirty="0"/>
              <a:t>Table from Baylor, 2019, Table Adapted from Burns 2012 </a:t>
            </a:r>
          </a:p>
          <a:p>
            <a:endParaRPr lang="en-US" dirty="0"/>
          </a:p>
        </p:txBody>
      </p:sp>
    </p:spTree>
    <p:extLst>
      <p:ext uri="{BB962C8B-B14F-4D97-AF65-F5344CB8AC3E}">
        <p14:creationId xmlns:p14="http://schemas.microsoft.com/office/powerpoint/2010/main" val="73473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C7147-BA33-46F8-6674-3C3D8388AA67}"/>
              </a:ext>
            </a:extLst>
          </p:cNvPr>
          <p:cNvSpPr>
            <a:spLocks noGrp="1"/>
          </p:cNvSpPr>
          <p:nvPr>
            <p:ph type="title"/>
          </p:nvPr>
        </p:nvSpPr>
        <p:spPr/>
        <p:txBody>
          <a:bodyPr/>
          <a:lstStyle/>
          <a:p>
            <a:r>
              <a:rPr lang="en-US" dirty="0"/>
              <a:t>The FRAME mnemonic cont.</a:t>
            </a:r>
            <a:r>
              <a:rPr lang="en-US" baseline="30000" dirty="0"/>
              <a:t> 1,4</a:t>
            </a:r>
            <a:endParaRPr lang="en-US" dirty="0"/>
          </a:p>
        </p:txBody>
      </p:sp>
      <p:pic>
        <p:nvPicPr>
          <p:cNvPr id="5" name="Picture 4">
            <a:extLst>
              <a:ext uri="{FF2B5EF4-FFF2-40B4-BE49-F238E27FC236}">
                <a16:creationId xmlns:a16="http://schemas.microsoft.com/office/drawing/2014/main" id="{7B310349-140D-5CC4-B61C-AC2961A16E5D}"/>
              </a:ext>
            </a:extLst>
          </p:cNvPr>
          <p:cNvPicPr>
            <a:picLocks noChangeAspect="1"/>
          </p:cNvPicPr>
          <p:nvPr/>
        </p:nvPicPr>
        <p:blipFill>
          <a:blip r:embed="rId2"/>
          <a:stretch>
            <a:fillRect/>
          </a:stretch>
        </p:blipFill>
        <p:spPr>
          <a:xfrm>
            <a:off x="828647" y="1233448"/>
            <a:ext cx="7596485" cy="2638474"/>
          </a:xfrm>
          <a:prstGeom prst="rect">
            <a:avLst/>
          </a:prstGeom>
        </p:spPr>
      </p:pic>
      <p:sp>
        <p:nvSpPr>
          <p:cNvPr id="6" name="TextBox 5">
            <a:extLst>
              <a:ext uri="{FF2B5EF4-FFF2-40B4-BE49-F238E27FC236}">
                <a16:creationId xmlns:a16="http://schemas.microsoft.com/office/drawing/2014/main" id="{F8DB1BED-1C39-5D0A-4271-D94723302CA5}"/>
              </a:ext>
            </a:extLst>
          </p:cNvPr>
          <p:cNvSpPr txBox="1"/>
          <p:nvPr/>
        </p:nvSpPr>
        <p:spPr>
          <a:xfrm>
            <a:off x="5295900" y="4829175"/>
            <a:ext cx="3695700" cy="553998"/>
          </a:xfrm>
          <a:prstGeom prst="rect">
            <a:avLst/>
          </a:prstGeom>
          <a:noFill/>
        </p:spPr>
        <p:txBody>
          <a:bodyPr wrap="square" rtlCol="0">
            <a:spAutoFit/>
          </a:bodyPr>
          <a:lstStyle/>
          <a:p>
            <a:r>
              <a:rPr lang="en-US" sz="1200" dirty="0"/>
              <a:t>Table from Baylor, 2019, Table Adapted from Burns 2012 </a:t>
            </a:r>
          </a:p>
          <a:p>
            <a:endParaRPr lang="en-US" dirty="0"/>
          </a:p>
        </p:txBody>
      </p:sp>
    </p:spTree>
    <p:extLst>
      <p:ext uri="{BB962C8B-B14F-4D97-AF65-F5344CB8AC3E}">
        <p14:creationId xmlns:p14="http://schemas.microsoft.com/office/powerpoint/2010/main" val="1623167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616591" y="1487803"/>
            <a:ext cx="8229600" cy="3725700"/>
          </a:xfrm>
          <a:prstGeom prst="rect">
            <a:avLst/>
          </a:prstGeom>
        </p:spPr>
        <p:txBody>
          <a:bodyPr spcFirstLastPara="1" wrap="square" lIns="91425" tIns="91425" rIns="91425" bIns="91425" anchor="t" anchorCtr="0">
            <a:noAutofit/>
          </a:bodyPr>
          <a:lstStyle/>
          <a:p>
            <a:r>
              <a:rPr lang="en" sz="2400" dirty="0"/>
              <a:t>Allow for increased processing time between command and action </a:t>
            </a:r>
            <a:endParaRPr sz="2400" dirty="0"/>
          </a:p>
          <a:p>
            <a:pPr lvl="1"/>
            <a:r>
              <a:rPr lang="en" sz="2400" dirty="0"/>
              <a:t>Can do a practice session </a:t>
            </a:r>
            <a:endParaRPr sz="2400" dirty="0"/>
          </a:p>
          <a:p>
            <a:pPr>
              <a:spcBef>
                <a:spcPts val="0"/>
              </a:spcBef>
            </a:pPr>
            <a:r>
              <a:rPr lang="en" sz="2400" dirty="0"/>
              <a:t>Give access to instructions</a:t>
            </a:r>
          </a:p>
          <a:p>
            <a:pPr lvl="1"/>
            <a:r>
              <a:rPr lang="en-US" sz="2400" dirty="0"/>
              <a:t>Print out instructions so patient can read as you speak  </a:t>
            </a:r>
            <a:endParaRPr lang="en" sz="2400" dirty="0"/>
          </a:p>
          <a:p>
            <a:pPr>
              <a:spcBef>
                <a:spcPts val="0"/>
              </a:spcBef>
            </a:pPr>
            <a:r>
              <a:rPr lang="en" sz="2400" dirty="0"/>
              <a:t>Reduce distractions</a:t>
            </a:r>
          </a:p>
          <a:p>
            <a:pPr lvl="1"/>
            <a:r>
              <a:rPr lang="en-US" sz="2400" dirty="0"/>
              <a:t>Ask family members to step out, turn off the TV, etc. </a:t>
            </a:r>
          </a:p>
          <a:p>
            <a:pPr marL="533400" lvl="1" indent="0">
              <a:buNone/>
            </a:pPr>
            <a:endParaRPr sz="1850" dirty="0"/>
          </a:p>
          <a:p>
            <a:pPr marL="0" lvl="0" indent="0" algn="l" rtl="0">
              <a:spcBef>
                <a:spcPts val="600"/>
              </a:spcBef>
              <a:spcAft>
                <a:spcPts val="0"/>
              </a:spcAft>
              <a:buNone/>
            </a:pPr>
            <a:endParaRPr lang="en-US" dirty="0"/>
          </a:p>
          <a:p>
            <a:pPr marL="0" lvl="0" indent="0" algn="l" rtl="0">
              <a:spcBef>
                <a:spcPts val="600"/>
              </a:spcBef>
              <a:spcAft>
                <a:spcPts val="0"/>
              </a:spcAft>
              <a:buNone/>
            </a:pPr>
            <a:endParaRPr dirty="0"/>
          </a:p>
        </p:txBody>
      </p:sp>
      <p:sp>
        <p:nvSpPr>
          <p:cNvPr id="141" name="Google Shape;141;p24"/>
          <p:cNvSpPr txBox="1"/>
          <p:nvPr/>
        </p:nvSpPr>
        <p:spPr>
          <a:xfrm>
            <a:off x="616591" y="498692"/>
            <a:ext cx="82296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dirty="0">
                <a:solidFill>
                  <a:schemeClr val="dk1"/>
                </a:solidFill>
                <a:latin typeface="+mj-lt"/>
              </a:rPr>
              <a:t>Applying Strategies to Outcome Measurement</a:t>
            </a:r>
            <a:r>
              <a:rPr lang="en" sz="2400" baseline="30000" dirty="0">
                <a:solidFill>
                  <a:schemeClr val="dk1"/>
                </a:solidFill>
                <a:latin typeface="+mj-lt"/>
              </a:rPr>
              <a:t>1,4,12</a:t>
            </a:r>
            <a:endParaRPr sz="1400" baseline="300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Example: 5 Times Sit-to-Stand</a:t>
            </a:r>
            <a:r>
              <a:rPr lang="en" baseline="30000" dirty="0"/>
              <a:t>15</a:t>
            </a:r>
            <a:r>
              <a:rPr lang="en" dirty="0"/>
              <a:t> </a:t>
            </a:r>
            <a:endParaRPr dirty="0"/>
          </a:p>
        </p:txBody>
      </p:sp>
      <p:sp>
        <p:nvSpPr>
          <p:cNvPr id="113" name="Google Shape;113;p20"/>
          <p:cNvSpPr txBox="1">
            <a:spLocks noGrp="1"/>
          </p:cNvSpPr>
          <p:nvPr>
            <p:ph type="body" idx="1"/>
          </p:nvPr>
        </p:nvSpPr>
        <p:spPr>
          <a:xfrm>
            <a:off x="457200" y="1385978"/>
            <a:ext cx="7510732" cy="3099758"/>
          </a:xfrm>
          <a:prstGeom prst="rect">
            <a:avLst/>
          </a:prstGeom>
        </p:spPr>
        <p:txBody>
          <a:bodyPr spcFirstLastPara="1" wrap="square" lIns="91425" tIns="91425" rIns="91425" bIns="91425" anchor="t" anchorCtr="0">
            <a:noAutofit/>
          </a:bodyPr>
          <a:lstStyle/>
          <a:p>
            <a:pPr marL="914400" lvl="0" indent="0" algn="ctr" rtl="0">
              <a:spcBef>
                <a:spcPts val="600"/>
              </a:spcBef>
              <a:spcAft>
                <a:spcPts val="0"/>
              </a:spcAft>
              <a:buNone/>
            </a:pPr>
            <a:r>
              <a:rPr lang="en" sz="2800" dirty="0"/>
              <a:t>Instruct the patient: </a:t>
            </a:r>
          </a:p>
          <a:p>
            <a:pPr marL="914400" lvl="0" indent="0" algn="ctr" rtl="0">
              <a:spcBef>
                <a:spcPts val="600"/>
              </a:spcBef>
              <a:spcAft>
                <a:spcPts val="0"/>
              </a:spcAft>
              <a:buNone/>
            </a:pPr>
            <a:r>
              <a:rPr lang="en" sz="2800" dirty="0"/>
              <a:t>“I want you to stand up and sit down five times in a row, as quickly as you can, when I say ‘Go’. Be sure to stand up fully and try not to let your back touch the chair back between each repetition. Do not use the back of your legs against the chair.”</a:t>
            </a:r>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So what can we do to help? </a:t>
            </a:r>
            <a:endParaRPr dirty="0"/>
          </a:p>
        </p:txBody>
      </p:sp>
      <p:sp>
        <p:nvSpPr>
          <p:cNvPr id="119" name="Google Shape;119;p21"/>
          <p:cNvSpPr txBox="1">
            <a:spLocks noGrp="1"/>
          </p:cNvSpPr>
          <p:nvPr>
            <p:ph type="body" idx="1"/>
          </p:nvPr>
        </p:nvSpPr>
        <p:spPr>
          <a:xfrm>
            <a:off x="438878" y="1582948"/>
            <a:ext cx="4028536" cy="2675950"/>
          </a:xfrm>
          <a:prstGeom prst="rect">
            <a:avLst/>
          </a:prstGeom>
        </p:spPr>
        <p:txBody>
          <a:bodyPr spcFirstLastPara="1" wrap="square" lIns="91425" tIns="91425" rIns="91425" bIns="91425" anchor="t" anchorCtr="0">
            <a:noAutofit/>
          </a:bodyPr>
          <a:lstStyle/>
          <a:p>
            <a:pPr marL="342900" indent="-342900">
              <a:lnSpc>
                <a:spcPct val="200000"/>
              </a:lnSpc>
              <a:buFont typeface="Arial" panose="020B0604020202020204" pitchFamily="34" charset="0"/>
              <a:buChar char="•"/>
            </a:pPr>
            <a:r>
              <a:rPr lang="en" sz="2000" dirty="0"/>
              <a:t>Verbal instructions: </a:t>
            </a:r>
          </a:p>
          <a:p>
            <a:pPr marL="800100" lvl="1" indent="-342900">
              <a:lnSpc>
                <a:spcPct val="200000"/>
              </a:lnSpc>
              <a:buFont typeface="Arial" panose="020B0604020202020204" pitchFamily="34" charset="0"/>
              <a:buChar char="•"/>
            </a:pPr>
            <a:r>
              <a:rPr lang="en" sz="1850" dirty="0"/>
              <a:t>Shorter pieces </a:t>
            </a:r>
          </a:p>
          <a:p>
            <a:pPr marL="742950" lvl="1" indent="-285750">
              <a:lnSpc>
                <a:spcPct val="200000"/>
              </a:lnSpc>
              <a:buFont typeface="Arial" panose="020B0604020202020204" pitchFamily="34" charset="0"/>
              <a:buChar char="•"/>
            </a:pPr>
            <a:r>
              <a:rPr lang="en-US" sz="1800" dirty="0"/>
              <a:t>Pausing in between sentences or commands </a:t>
            </a:r>
          </a:p>
          <a:p>
            <a:pPr marL="742950" lvl="1" indent="-285750"/>
            <a:endParaRPr sz="1850" dirty="0"/>
          </a:p>
          <a:p>
            <a:pPr marL="0" lvl="0" indent="0" algn="l" rtl="0">
              <a:spcBef>
                <a:spcPts val="600"/>
              </a:spcBef>
              <a:spcAft>
                <a:spcPts val="0"/>
              </a:spcAft>
              <a:buNone/>
            </a:pPr>
            <a:endParaRPr dirty="0"/>
          </a:p>
        </p:txBody>
      </p:sp>
      <p:sp>
        <p:nvSpPr>
          <p:cNvPr id="120" name="Google Shape;120;p21"/>
          <p:cNvSpPr txBox="1"/>
          <p:nvPr/>
        </p:nvSpPr>
        <p:spPr>
          <a:xfrm>
            <a:off x="4676587" y="1706269"/>
            <a:ext cx="3577087" cy="2261882"/>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None/>
            </a:pPr>
            <a:r>
              <a:rPr lang="en" sz="1600" b="1" dirty="0">
                <a:solidFill>
                  <a:schemeClr val="dk1"/>
                </a:solidFill>
              </a:rPr>
              <a:t>5 Times Sit-to-Stand Instructions:</a:t>
            </a:r>
            <a:endParaRPr sz="1600" b="1" dirty="0">
              <a:solidFill>
                <a:schemeClr val="dk1"/>
              </a:solidFill>
            </a:endParaRPr>
          </a:p>
          <a:p>
            <a:pPr marL="0" lvl="0" indent="0" algn="l" rtl="0">
              <a:spcBef>
                <a:spcPts val="480"/>
              </a:spcBef>
              <a:spcAft>
                <a:spcPts val="0"/>
              </a:spcAft>
              <a:buNone/>
            </a:pPr>
            <a:r>
              <a:rPr lang="en" sz="1600" dirty="0">
                <a:solidFill>
                  <a:schemeClr val="dk1"/>
                </a:solidFill>
              </a:rPr>
              <a:t>Instruct the patient: “I want you to stand up and sit down five times in a row, as quickly as you can, when I say ‘Go’. Be sure to stand up fully and try not to let your back touch the chair back between each repetition. Do not use the back of your legs against the chair.”</a:t>
            </a:r>
            <a:endParaRPr sz="2200" dirty="0">
              <a:solidFill>
                <a:schemeClr val="dk1"/>
              </a:solidFill>
            </a:endParaRPr>
          </a:p>
        </p:txBody>
      </p:sp>
      <p:sp>
        <p:nvSpPr>
          <p:cNvPr id="121" name="Google Shape;121;p21"/>
          <p:cNvSpPr/>
          <p:nvPr/>
        </p:nvSpPr>
        <p:spPr>
          <a:xfrm>
            <a:off x="4485736" y="1582949"/>
            <a:ext cx="3958789" cy="2675949"/>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Objectives:</a:t>
            </a:r>
            <a:endParaRPr dirty="0"/>
          </a:p>
        </p:txBody>
      </p:sp>
      <p:sp>
        <p:nvSpPr>
          <p:cNvPr id="42" name="Google Shape;42;p9"/>
          <p:cNvSpPr txBox="1">
            <a:spLocks noGrp="1"/>
          </p:cNvSpPr>
          <p:nvPr>
            <p:ph type="body" idx="1"/>
          </p:nvPr>
        </p:nvSpPr>
        <p:spPr>
          <a:xfrm>
            <a:off x="457200" y="1200150"/>
            <a:ext cx="8229600" cy="3640298"/>
          </a:xfrm>
          <a:prstGeom prst="rect">
            <a:avLst/>
          </a:prstGeom>
        </p:spPr>
        <p:txBody>
          <a:bodyPr spcFirstLastPara="1" wrap="square" lIns="91425" tIns="91425" rIns="91425" bIns="91425" anchor="t" anchorCtr="0">
            <a:noAutofit/>
          </a:bodyPr>
          <a:lstStyle/>
          <a:p>
            <a:pPr marL="457200" lvl="0" indent="-387350" algn="l" rtl="0">
              <a:spcBef>
                <a:spcPts val="600"/>
              </a:spcBef>
              <a:spcAft>
                <a:spcPts val="0"/>
              </a:spcAft>
              <a:buSzPts val="2500"/>
              <a:buChar char="●"/>
            </a:pPr>
            <a:r>
              <a:rPr lang="en" sz="2000" dirty="0"/>
              <a:t>Understand how communication issues can impact patient care and hinder outcome measurement utilization and validity </a:t>
            </a:r>
            <a:endParaRPr sz="2000" dirty="0"/>
          </a:p>
          <a:p>
            <a:pPr marL="457200" lvl="0" indent="-387350" algn="l" rtl="0">
              <a:spcBef>
                <a:spcPts val="0"/>
              </a:spcBef>
              <a:spcAft>
                <a:spcPts val="0"/>
              </a:spcAft>
              <a:buSzPts val="2500"/>
              <a:buChar char="●"/>
            </a:pPr>
            <a:r>
              <a:rPr lang="en" sz="2000" dirty="0"/>
              <a:t>Consider various factors of communication and how they relate to outcome measure administration </a:t>
            </a:r>
            <a:endParaRPr sz="2000" dirty="0"/>
          </a:p>
          <a:p>
            <a:pPr marL="457200" lvl="0" indent="-387350" algn="l" rtl="0">
              <a:spcBef>
                <a:spcPts val="0"/>
              </a:spcBef>
              <a:spcAft>
                <a:spcPts val="0"/>
              </a:spcAft>
              <a:buSzPts val="2500"/>
              <a:buChar char="●"/>
            </a:pPr>
            <a:r>
              <a:rPr lang="en" sz="2000" dirty="0"/>
              <a:t>Learn practical strategies to improve verbal and written communication with patients </a:t>
            </a:r>
            <a:endParaRPr sz="2000" dirty="0"/>
          </a:p>
          <a:p>
            <a:pPr marL="457200" lvl="0" indent="-387350" algn="l" rtl="0">
              <a:spcBef>
                <a:spcPts val="0"/>
              </a:spcBef>
              <a:spcAft>
                <a:spcPts val="0"/>
              </a:spcAft>
              <a:buSzPts val="2500"/>
              <a:buChar char="●"/>
            </a:pPr>
            <a:r>
              <a:rPr lang="en" sz="2000" dirty="0"/>
              <a:t>Practice applying strategies to facilitate effective communication and  outcome measurement in clinical situations </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So what can we do to help? </a:t>
            </a:r>
            <a:endParaRPr dirty="0"/>
          </a:p>
        </p:txBody>
      </p:sp>
      <p:sp>
        <p:nvSpPr>
          <p:cNvPr id="127" name="Google Shape;127;p22"/>
          <p:cNvSpPr txBox="1">
            <a:spLocks noGrp="1"/>
          </p:cNvSpPr>
          <p:nvPr>
            <p:ph type="body" idx="1"/>
          </p:nvPr>
        </p:nvSpPr>
        <p:spPr>
          <a:xfrm>
            <a:off x="457200" y="1685026"/>
            <a:ext cx="3573600" cy="3240824"/>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endParaRPr dirty="0"/>
          </a:p>
          <a:p>
            <a:pPr marL="457200" lvl="0" indent="0" algn="l" rtl="0">
              <a:spcBef>
                <a:spcPts val="600"/>
              </a:spcBef>
              <a:spcAft>
                <a:spcPts val="0"/>
              </a:spcAft>
              <a:buClr>
                <a:schemeClr val="dk1"/>
              </a:buClr>
              <a:buSzPts val="1100"/>
              <a:buFont typeface="Arial"/>
              <a:buNone/>
            </a:pPr>
            <a:endParaRPr dirty="0"/>
          </a:p>
          <a:p>
            <a:pPr marL="0" lvl="0" indent="0" algn="l" rtl="0">
              <a:spcBef>
                <a:spcPts val="600"/>
              </a:spcBef>
              <a:spcAft>
                <a:spcPts val="0"/>
              </a:spcAft>
              <a:buNone/>
            </a:pPr>
            <a:endParaRPr dirty="0"/>
          </a:p>
        </p:txBody>
      </p:sp>
      <p:pic>
        <p:nvPicPr>
          <p:cNvPr id="3" name="Picture 2">
            <a:extLst>
              <a:ext uri="{FF2B5EF4-FFF2-40B4-BE49-F238E27FC236}">
                <a16:creationId xmlns:a16="http://schemas.microsoft.com/office/drawing/2014/main" id="{EA47BCCC-D807-866B-A01A-CEE2F113707D}"/>
              </a:ext>
            </a:extLst>
          </p:cNvPr>
          <p:cNvPicPr>
            <a:picLocks noChangeAspect="1"/>
          </p:cNvPicPr>
          <p:nvPr/>
        </p:nvPicPr>
        <p:blipFill>
          <a:blip r:embed="rId3"/>
          <a:stretch>
            <a:fillRect/>
          </a:stretch>
        </p:blipFill>
        <p:spPr>
          <a:xfrm>
            <a:off x="4572000" y="1608368"/>
            <a:ext cx="3610001" cy="2409843"/>
          </a:xfrm>
          <a:prstGeom prst="rect">
            <a:avLst/>
          </a:prstGeom>
        </p:spPr>
      </p:pic>
      <p:sp>
        <p:nvSpPr>
          <p:cNvPr id="5" name="TextBox 4">
            <a:extLst>
              <a:ext uri="{FF2B5EF4-FFF2-40B4-BE49-F238E27FC236}">
                <a16:creationId xmlns:a16="http://schemas.microsoft.com/office/drawing/2014/main" id="{22E78955-2FDE-6E48-4012-82CCFD6376CA}"/>
              </a:ext>
            </a:extLst>
          </p:cNvPr>
          <p:cNvSpPr txBox="1"/>
          <p:nvPr/>
        </p:nvSpPr>
        <p:spPr>
          <a:xfrm>
            <a:off x="672860" y="1685026"/>
            <a:ext cx="3996904" cy="2400657"/>
          </a:xfrm>
          <a:prstGeom prst="rect">
            <a:avLst/>
          </a:prstGeom>
          <a:noFill/>
        </p:spPr>
        <p:txBody>
          <a:bodyPr wrap="square">
            <a:spAutoFit/>
          </a:bodyPr>
          <a:lstStyle/>
          <a:p>
            <a:pPr marL="323850" lvl="0" indent="-285750" algn="l" rtl="0">
              <a:spcBef>
                <a:spcPts val="600"/>
              </a:spcBef>
              <a:spcAft>
                <a:spcPts val="0"/>
              </a:spcAft>
              <a:buClr>
                <a:schemeClr val="accent1"/>
              </a:buClr>
              <a:buSzPts val="3000"/>
              <a:buFont typeface="Arial" panose="020B0604020202020204" pitchFamily="34" charset="0"/>
              <a:buChar char="•"/>
            </a:pPr>
            <a:r>
              <a:rPr lang="en-US" sz="2000" dirty="0"/>
              <a:t>Simplifying language </a:t>
            </a:r>
          </a:p>
          <a:p>
            <a:pPr marL="838200" lvl="1" indent="-342900">
              <a:spcBef>
                <a:spcPts val="600"/>
              </a:spcBef>
              <a:buClr>
                <a:schemeClr val="accent1"/>
              </a:buClr>
              <a:buSzPts val="3000"/>
              <a:buFont typeface="Arial" panose="020B0604020202020204" pitchFamily="34" charset="0"/>
              <a:buChar char="•"/>
            </a:pPr>
            <a:r>
              <a:rPr lang="en-US" sz="2000" dirty="0"/>
              <a:t>“I want you to stand up and sit down five times in a row, as quickly as you can, when I say ‘Go’. </a:t>
            </a:r>
          </a:p>
          <a:p>
            <a:pPr marL="838200" lvl="1" indent="-342900">
              <a:spcBef>
                <a:spcPts val="600"/>
              </a:spcBef>
              <a:buClr>
                <a:schemeClr val="accent1"/>
              </a:buClr>
              <a:buSzPts val="3000"/>
              <a:buFont typeface="Arial" panose="020B0604020202020204" pitchFamily="34" charset="0"/>
              <a:buChar char="•"/>
            </a:pPr>
            <a:r>
              <a:rPr lang="en-US" sz="2000" dirty="0"/>
              <a:t>“When I say “Go”, Stand up and sit down five times.”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Simplifying Instructions Activity</a:t>
            </a:r>
            <a:endParaRPr dirty="0"/>
          </a:p>
        </p:txBody>
      </p:sp>
      <p:sp>
        <p:nvSpPr>
          <p:cNvPr id="147" name="Google Shape;147;p25"/>
          <p:cNvSpPr txBox="1">
            <a:spLocks noGrp="1"/>
          </p:cNvSpPr>
          <p:nvPr>
            <p:ph type="body" idx="1"/>
          </p:nvPr>
        </p:nvSpPr>
        <p:spPr>
          <a:xfrm>
            <a:off x="457200" y="1419446"/>
            <a:ext cx="7995684" cy="3094075"/>
          </a:xfrm>
          <a:prstGeom prst="rect">
            <a:avLst/>
          </a:prstGeom>
        </p:spPr>
        <p:txBody>
          <a:bodyPr spcFirstLastPara="1" wrap="square" lIns="91425" tIns="91425" rIns="91425" bIns="91425" anchor="t" anchorCtr="0">
            <a:noAutofit/>
          </a:bodyPr>
          <a:lstStyle/>
          <a:p>
            <a:pPr indent="-457200">
              <a:lnSpc>
                <a:spcPct val="115000"/>
              </a:lnSpc>
              <a:spcBef>
                <a:spcPts val="0"/>
              </a:spcBef>
              <a:buFont typeface="Arial" panose="020B0604020202020204" pitchFamily="34" charset="0"/>
              <a:buChar char="•"/>
            </a:pPr>
            <a:r>
              <a:rPr lang="en" sz="2700" dirty="0">
                <a:solidFill>
                  <a:srgbClr val="212121"/>
                </a:solidFill>
                <a:highlight>
                  <a:srgbClr val="FFFFFF"/>
                </a:highlight>
              </a:rPr>
              <a:t>In groups discuss how to conduct the test, and strategies you might use with someone who might have a communication issue. </a:t>
            </a:r>
            <a:endParaRPr sz="2700" dirty="0">
              <a:solidFill>
                <a:srgbClr val="212121"/>
              </a:solidFill>
              <a:highlight>
                <a:srgbClr val="FFFFFF"/>
              </a:highlight>
            </a:endParaRPr>
          </a:p>
          <a:p>
            <a:pPr marL="971550" lvl="1" indent="-457200">
              <a:lnSpc>
                <a:spcPct val="115000"/>
              </a:lnSpc>
              <a:buSzPts val="2700"/>
              <a:buFont typeface="Arial" panose="020B0604020202020204" pitchFamily="34" charset="0"/>
              <a:buChar char="•"/>
            </a:pPr>
            <a:r>
              <a:rPr lang="en" sz="2550" dirty="0">
                <a:solidFill>
                  <a:srgbClr val="212121"/>
                </a:solidFill>
                <a:highlight>
                  <a:srgbClr val="FFFFFF"/>
                </a:highlight>
              </a:rPr>
              <a:t>How would you simplify the instructions? </a:t>
            </a:r>
            <a:endParaRPr sz="2550" dirty="0">
              <a:solidFill>
                <a:srgbClr val="212121"/>
              </a:solidFill>
              <a:highlight>
                <a:srgbClr val="FFFFFF"/>
              </a:highlight>
            </a:endParaRPr>
          </a:p>
          <a:p>
            <a:pPr marL="971550" lvl="1" indent="-457200">
              <a:lnSpc>
                <a:spcPct val="115000"/>
              </a:lnSpc>
              <a:buSzPts val="2700"/>
              <a:buFont typeface="Arial" panose="020B0604020202020204" pitchFamily="34" charset="0"/>
              <a:buChar char="•"/>
            </a:pPr>
            <a:r>
              <a:rPr lang="en" sz="2550" dirty="0">
                <a:solidFill>
                  <a:srgbClr val="212121"/>
                </a:solidFill>
                <a:highlight>
                  <a:srgbClr val="FFFFFF"/>
                </a:highlight>
              </a:rPr>
              <a:t>How could you implement the tips provided?</a:t>
            </a:r>
            <a:r>
              <a:rPr lang="en" sz="2550" dirty="0">
                <a:solidFill>
                  <a:srgbClr val="212121"/>
                </a:solidFill>
                <a:highlight>
                  <a:srgbClr val="F3F2F1"/>
                </a:highlight>
              </a:rPr>
              <a:t>​</a:t>
            </a:r>
            <a:endParaRPr sz="2550" dirty="0">
              <a:solidFill>
                <a:srgbClr val="212121"/>
              </a:solidFill>
              <a:highlight>
                <a:srgbClr val="F3F2F1"/>
              </a:highlight>
            </a:endParaRPr>
          </a:p>
          <a:p>
            <a:pPr marL="0" indent="0">
              <a:lnSpc>
                <a:spcPct val="115000"/>
              </a:lnSpc>
              <a:spcBef>
                <a:spcPts val="0"/>
              </a:spcBef>
              <a:buNone/>
            </a:pPr>
            <a:endParaRPr sz="2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dirty="0"/>
              <a:t>Patient-reported Outcome Measures (PROMs)</a:t>
            </a:r>
            <a:r>
              <a:rPr lang="en" sz="2900" baseline="30000" dirty="0"/>
              <a:t>13</a:t>
            </a:r>
            <a:endParaRPr baseline="30000" dirty="0"/>
          </a:p>
        </p:txBody>
      </p:sp>
      <p:sp>
        <p:nvSpPr>
          <p:cNvPr id="153" name="Google Shape;153;p26"/>
          <p:cNvSpPr txBox="1">
            <a:spLocks noGrp="1"/>
          </p:cNvSpPr>
          <p:nvPr>
            <p:ph type="body" idx="1"/>
          </p:nvPr>
        </p:nvSpPr>
        <p:spPr>
          <a:xfrm>
            <a:off x="664534" y="1472609"/>
            <a:ext cx="7751135" cy="3056862"/>
          </a:xfrm>
          <a:prstGeom prst="rect">
            <a:avLst/>
          </a:prstGeom>
        </p:spPr>
        <p:txBody>
          <a:bodyPr spcFirstLastPara="1" wrap="square" lIns="91425" tIns="91425" rIns="91425" bIns="91425" anchor="t" anchorCtr="0">
            <a:noAutofit/>
          </a:bodyPr>
          <a:lstStyle/>
          <a:p>
            <a:pPr>
              <a:lnSpc>
                <a:spcPct val="100000"/>
              </a:lnSpc>
              <a:buFont typeface="Arial" panose="020B0604020202020204" pitchFamily="34" charset="0"/>
              <a:buChar char="•"/>
            </a:pPr>
            <a:r>
              <a:rPr lang="en" sz="2400" dirty="0"/>
              <a:t>Patient-reported measures can be designed to reduce barriers with communication and cognitive impairments </a:t>
            </a:r>
            <a:endParaRPr sz="2400" dirty="0"/>
          </a:p>
          <a:p>
            <a:pPr>
              <a:lnSpc>
                <a:spcPct val="100000"/>
              </a:lnSpc>
              <a:spcBef>
                <a:spcPts val="0"/>
              </a:spcBef>
              <a:buFont typeface="Arial" panose="020B0604020202020204" pitchFamily="34" charset="0"/>
              <a:buChar char="•"/>
            </a:pPr>
            <a:endParaRPr lang="en" sz="2400" dirty="0"/>
          </a:p>
          <a:p>
            <a:pPr>
              <a:lnSpc>
                <a:spcPct val="100000"/>
              </a:lnSpc>
              <a:spcBef>
                <a:spcPts val="0"/>
              </a:spcBef>
              <a:buFont typeface="Arial" panose="020B0604020202020204" pitchFamily="34" charset="0"/>
              <a:buChar char="•"/>
            </a:pPr>
            <a:r>
              <a:rPr lang="en" sz="2400" dirty="0"/>
              <a:t>Consider cognitive and communication accessibility </a:t>
            </a:r>
            <a:endParaRPr sz="2400" dirty="0"/>
          </a:p>
          <a:p>
            <a:pPr marL="0" lvl="0" indent="0" algn="l" rtl="0">
              <a:spcBef>
                <a:spcPts val="6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Cognitively Accessible Design</a:t>
            </a:r>
            <a:r>
              <a:rPr lang="en" baseline="30000" dirty="0"/>
              <a:t>13</a:t>
            </a:r>
            <a:r>
              <a:rPr lang="en" dirty="0"/>
              <a:t> </a:t>
            </a:r>
            <a:endParaRPr dirty="0"/>
          </a:p>
        </p:txBody>
      </p:sp>
      <p:pic>
        <p:nvPicPr>
          <p:cNvPr id="159" name="Google Shape;159;p27"/>
          <p:cNvPicPr preferRelativeResize="0"/>
          <p:nvPr/>
        </p:nvPicPr>
        <p:blipFill>
          <a:blip r:embed="rId3">
            <a:alphaModFix/>
          </a:blip>
          <a:stretch>
            <a:fillRect/>
          </a:stretch>
        </p:blipFill>
        <p:spPr>
          <a:xfrm>
            <a:off x="613688" y="1288925"/>
            <a:ext cx="7727780" cy="32247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Layout Recommendations</a:t>
            </a:r>
            <a:r>
              <a:rPr lang="en" baseline="30000" dirty="0"/>
              <a:t>12-14</a:t>
            </a:r>
            <a:r>
              <a:rPr lang="en" dirty="0"/>
              <a:t> </a:t>
            </a:r>
            <a:endParaRPr dirty="0"/>
          </a:p>
        </p:txBody>
      </p:sp>
      <p:sp>
        <p:nvSpPr>
          <p:cNvPr id="165" name="Google Shape;165;p28"/>
          <p:cNvSpPr txBox="1">
            <a:spLocks noGrp="1"/>
          </p:cNvSpPr>
          <p:nvPr>
            <p:ph type="body" idx="1"/>
          </p:nvPr>
        </p:nvSpPr>
        <p:spPr>
          <a:xfrm>
            <a:off x="457200" y="1472609"/>
            <a:ext cx="7921256" cy="3316466"/>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sz="2400" dirty="0"/>
              <a:t>Legible font - Arial or Calibri </a:t>
            </a:r>
            <a:endParaRPr sz="2400" dirty="0"/>
          </a:p>
          <a:p>
            <a:pPr marL="457200" lvl="0" indent="-419100" algn="l" rtl="0">
              <a:spcBef>
                <a:spcPts val="0"/>
              </a:spcBef>
              <a:spcAft>
                <a:spcPts val="0"/>
              </a:spcAft>
              <a:buSzPts val="3000"/>
              <a:buChar char="-"/>
            </a:pPr>
            <a:r>
              <a:rPr lang="en" sz="2400" dirty="0"/>
              <a:t>Large font size - 14pt or larger </a:t>
            </a:r>
            <a:endParaRPr sz="2400" dirty="0"/>
          </a:p>
          <a:p>
            <a:pPr marL="457200" lvl="0" indent="-419100" algn="l" rtl="0">
              <a:spcBef>
                <a:spcPts val="0"/>
              </a:spcBef>
              <a:spcAft>
                <a:spcPts val="0"/>
              </a:spcAft>
              <a:buSzPts val="3000"/>
              <a:buChar char="-"/>
            </a:pPr>
            <a:r>
              <a:rPr lang="en" sz="2400" dirty="0"/>
              <a:t>Simple sentences and punctuation </a:t>
            </a:r>
            <a:endParaRPr sz="2400" dirty="0"/>
          </a:p>
          <a:p>
            <a:pPr marL="457200" lvl="0" indent="-419100" algn="l" rtl="0">
              <a:spcBef>
                <a:spcPts val="0"/>
              </a:spcBef>
              <a:spcAft>
                <a:spcPts val="0"/>
              </a:spcAft>
              <a:buSzPts val="3000"/>
              <a:buChar char="-"/>
            </a:pPr>
            <a:r>
              <a:rPr lang="en" sz="2400" dirty="0"/>
              <a:t>Left text justification </a:t>
            </a:r>
            <a:endParaRPr sz="2400" dirty="0"/>
          </a:p>
          <a:p>
            <a:pPr marL="457200" lvl="0" indent="-419100" algn="l" rtl="0">
              <a:spcBef>
                <a:spcPts val="0"/>
              </a:spcBef>
              <a:spcAft>
                <a:spcPts val="0"/>
              </a:spcAft>
              <a:buSzPts val="3000"/>
              <a:buChar char="-"/>
            </a:pPr>
            <a:r>
              <a:rPr lang="en" sz="2400" dirty="0"/>
              <a:t>Decrease length of text </a:t>
            </a:r>
            <a:endParaRPr sz="2400" dirty="0"/>
          </a:p>
          <a:p>
            <a:pPr marL="457200" lvl="0" indent="-419100" algn="l" rtl="0">
              <a:spcBef>
                <a:spcPts val="0"/>
              </a:spcBef>
              <a:spcAft>
                <a:spcPts val="0"/>
              </a:spcAft>
              <a:buSzPts val="3000"/>
              <a:buChar char="-"/>
            </a:pPr>
            <a:r>
              <a:rPr lang="en" sz="2400" dirty="0"/>
              <a:t>Order is logical </a:t>
            </a:r>
            <a:endParaRPr sz="2400" dirty="0"/>
          </a:p>
          <a:p>
            <a:pPr marL="457200" lvl="0" indent="-419100" algn="l" rtl="0">
              <a:spcBef>
                <a:spcPts val="0"/>
              </a:spcBef>
              <a:spcAft>
                <a:spcPts val="0"/>
              </a:spcAft>
              <a:buSzPts val="3000"/>
              <a:buChar char="-"/>
            </a:pPr>
            <a:r>
              <a:rPr lang="en" sz="2400" dirty="0"/>
              <a:t>Increased white space </a:t>
            </a:r>
            <a:endParaRPr sz="2400" dirty="0"/>
          </a:p>
          <a:p>
            <a:pPr marL="457200" lvl="0" indent="-419100" algn="l" rtl="0">
              <a:spcBef>
                <a:spcPts val="0"/>
              </a:spcBef>
              <a:spcAft>
                <a:spcPts val="0"/>
              </a:spcAft>
              <a:buSzPts val="3000"/>
              <a:buChar char="-"/>
            </a:pPr>
            <a:r>
              <a:rPr lang="en" sz="2400" dirty="0"/>
              <a:t>Selection of appropriate images </a:t>
            </a:r>
            <a:endParaRP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815926" y="515187"/>
            <a:ext cx="339456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Aphasia friendly documents</a:t>
            </a:r>
            <a:r>
              <a:rPr lang="en" sz="3200" baseline="30000" dirty="0"/>
              <a:t>14</a:t>
            </a:r>
            <a:endParaRPr sz="3200" baseline="30000" dirty="0"/>
          </a:p>
        </p:txBody>
      </p:sp>
      <p:pic>
        <p:nvPicPr>
          <p:cNvPr id="171" name="Google Shape;171;p29"/>
          <p:cNvPicPr preferRelativeResize="0"/>
          <p:nvPr/>
        </p:nvPicPr>
        <p:blipFill>
          <a:blip r:embed="rId3">
            <a:alphaModFix/>
          </a:blip>
          <a:stretch>
            <a:fillRect/>
          </a:stretch>
        </p:blipFill>
        <p:spPr>
          <a:xfrm>
            <a:off x="4006792" y="0"/>
            <a:ext cx="4142917"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resources: </a:t>
            </a:r>
            <a:endParaRPr dirty="0"/>
          </a:p>
        </p:txBody>
      </p:sp>
      <p:sp>
        <p:nvSpPr>
          <p:cNvPr id="177" name="Google Shape;177;p30"/>
          <p:cNvSpPr txBox="1">
            <a:spLocks noGrp="1"/>
          </p:cNvSpPr>
          <p:nvPr>
            <p:ph type="body" idx="1"/>
          </p:nvPr>
        </p:nvSpPr>
        <p:spPr>
          <a:xfrm>
            <a:off x="457200" y="1327094"/>
            <a:ext cx="8229600" cy="3220587"/>
          </a:xfrm>
          <a:prstGeom prst="rect">
            <a:avLst/>
          </a:prstGeom>
        </p:spPr>
        <p:txBody>
          <a:bodyPr spcFirstLastPara="1" wrap="square" lIns="91425" tIns="91425" rIns="91425" bIns="91425" anchor="t" anchorCtr="0">
            <a:noAutofit/>
          </a:bodyPr>
          <a:lstStyle/>
          <a:p>
            <a:pPr marL="457200" lvl="0" indent="-374650" algn="l" rtl="0">
              <a:spcBef>
                <a:spcPts val="600"/>
              </a:spcBef>
              <a:spcAft>
                <a:spcPts val="0"/>
              </a:spcAft>
              <a:buSzPts val="2300"/>
              <a:buChar char="-"/>
            </a:pPr>
            <a:r>
              <a:rPr lang="en" sz="2300" u="sng" dirty="0">
                <a:solidFill>
                  <a:schemeClr val="hlink"/>
                </a:solidFill>
                <a:hlinkClick r:id="rId3"/>
              </a:rPr>
              <a:t>https://www.med.unc.edu/healthsciences/sphs/card/resources/aphasia-friendly-printed-material/</a:t>
            </a:r>
            <a:endParaRPr sz="2300" dirty="0"/>
          </a:p>
          <a:p>
            <a:pPr marL="914400" lvl="1" indent="-374650" algn="l" rtl="0">
              <a:lnSpc>
                <a:spcPct val="110000"/>
              </a:lnSpc>
              <a:spcBef>
                <a:spcPts val="0"/>
              </a:spcBef>
              <a:spcAft>
                <a:spcPts val="0"/>
              </a:spcAft>
              <a:buSzPts val="2300"/>
              <a:buChar char="-"/>
            </a:pPr>
            <a:r>
              <a:rPr lang="en" sz="2300" dirty="0">
                <a:highlight>
                  <a:srgbClr val="FFFFFF"/>
                </a:highlight>
              </a:rPr>
              <a:t>Aphasia-friendly documents created by UNC graduate students in the Division of Speech and Hearing Science</a:t>
            </a:r>
            <a:endParaRPr sz="2300" dirty="0"/>
          </a:p>
          <a:p>
            <a:pPr marL="457200" lvl="0" indent="-374650" algn="l" rtl="0">
              <a:spcBef>
                <a:spcPts val="0"/>
              </a:spcBef>
              <a:spcAft>
                <a:spcPts val="0"/>
              </a:spcAft>
              <a:buSzPts val="2300"/>
              <a:buChar char="-"/>
            </a:pPr>
            <a:r>
              <a:rPr lang="en" sz="2300" u="sng" dirty="0">
                <a:solidFill>
                  <a:schemeClr val="hlink"/>
                </a:solidFill>
                <a:hlinkClick r:id="rId4"/>
              </a:rPr>
              <a:t>https://acrm.org/resources/professional/aphasia-and-related-disorders/aphasia-friendly-clinical-resources/</a:t>
            </a:r>
            <a:endParaRPr sz="2300" dirty="0"/>
          </a:p>
          <a:p>
            <a:pPr marL="914400" lvl="1" indent="-374650" algn="l" rtl="0">
              <a:spcBef>
                <a:spcPts val="0"/>
              </a:spcBef>
              <a:spcAft>
                <a:spcPts val="0"/>
              </a:spcAft>
              <a:buSzPts val="2300"/>
              <a:buChar char="-"/>
            </a:pPr>
            <a:r>
              <a:rPr lang="en" sz="2300" dirty="0"/>
              <a:t>Accessible guidelines for people with aphasia by the American Congress of Rehabilitation Medicine </a:t>
            </a:r>
            <a:endParaRPr sz="23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457200" y="312982"/>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Administration</a:t>
            </a:r>
            <a:r>
              <a:rPr lang="en" baseline="30000" dirty="0"/>
              <a:t>12,13</a:t>
            </a:r>
            <a:r>
              <a:rPr lang="en" dirty="0"/>
              <a:t> </a:t>
            </a:r>
            <a:endParaRPr dirty="0"/>
          </a:p>
        </p:txBody>
      </p:sp>
      <p:sp>
        <p:nvSpPr>
          <p:cNvPr id="183" name="Google Shape;183;p31"/>
          <p:cNvSpPr txBox="1">
            <a:spLocks noGrp="1"/>
          </p:cNvSpPr>
          <p:nvPr>
            <p:ph type="body" idx="1"/>
          </p:nvPr>
        </p:nvSpPr>
        <p:spPr>
          <a:xfrm>
            <a:off x="815564" y="1357008"/>
            <a:ext cx="7311896" cy="3117903"/>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SzPts val="2100"/>
              <a:buChar char="-"/>
            </a:pPr>
            <a:r>
              <a:rPr lang="en" sz="2100" dirty="0"/>
              <a:t>Be flexible!</a:t>
            </a:r>
            <a:endParaRPr sz="2100" dirty="0"/>
          </a:p>
          <a:p>
            <a:pPr marL="914400" lvl="1" indent="-361950" algn="l" rtl="0">
              <a:spcBef>
                <a:spcPts val="0"/>
              </a:spcBef>
              <a:spcAft>
                <a:spcPts val="0"/>
              </a:spcAft>
              <a:buSzPts val="2100"/>
              <a:buChar char="-"/>
            </a:pPr>
            <a:r>
              <a:rPr lang="en" sz="2100" dirty="0"/>
              <a:t>Read the items aloud and provide written questions simultaneously </a:t>
            </a:r>
            <a:endParaRPr sz="2100" dirty="0"/>
          </a:p>
          <a:p>
            <a:pPr marL="914400" lvl="1" indent="-361950" algn="l" rtl="0">
              <a:spcBef>
                <a:spcPts val="0"/>
              </a:spcBef>
              <a:spcAft>
                <a:spcPts val="0"/>
              </a:spcAft>
              <a:buSzPts val="2100"/>
              <a:buChar char="-"/>
            </a:pPr>
            <a:r>
              <a:rPr lang="en" sz="2100" dirty="0"/>
              <a:t>Provide practice items to ensure comprehension</a:t>
            </a:r>
            <a:endParaRPr sz="2100" dirty="0"/>
          </a:p>
          <a:p>
            <a:pPr marL="914400" lvl="1" indent="-361950" algn="l" rtl="0">
              <a:spcBef>
                <a:spcPts val="0"/>
              </a:spcBef>
              <a:spcAft>
                <a:spcPts val="0"/>
              </a:spcAft>
              <a:buSzPts val="2100"/>
              <a:buChar char="-"/>
            </a:pPr>
            <a:r>
              <a:rPr lang="en" sz="2100" dirty="0"/>
              <a:t>Repeat or explain items </a:t>
            </a:r>
            <a:endParaRPr sz="2100" dirty="0"/>
          </a:p>
          <a:p>
            <a:pPr marL="914400" lvl="1" indent="-361950" algn="l" rtl="0">
              <a:spcBef>
                <a:spcPts val="0"/>
              </a:spcBef>
              <a:spcAft>
                <a:spcPts val="0"/>
              </a:spcAft>
              <a:buSzPts val="2100"/>
              <a:buChar char="-"/>
            </a:pPr>
            <a:r>
              <a:rPr lang="en" sz="2100" dirty="0"/>
              <a:t>Include multiple methods of responding </a:t>
            </a:r>
            <a:endParaRPr sz="2100" dirty="0"/>
          </a:p>
          <a:p>
            <a:pPr marL="1371600" lvl="2" indent="-361950" algn="l" rtl="0">
              <a:spcBef>
                <a:spcPts val="0"/>
              </a:spcBef>
              <a:spcAft>
                <a:spcPts val="0"/>
              </a:spcAft>
              <a:buSzPts val="2100"/>
              <a:buChar char="-"/>
            </a:pPr>
            <a:r>
              <a:rPr lang="en" sz="2100" dirty="0"/>
              <a:t>Handwritten, computer-based, verbal, signs </a:t>
            </a:r>
            <a:endParaRPr sz="2100" dirty="0"/>
          </a:p>
          <a:p>
            <a:pPr marL="914400" lvl="1" indent="-361950" algn="l" rtl="0">
              <a:spcBef>
                <a:spcPts val="0"/>
              </a:spcBef>
              <a:spcAft>
                <a:spcPts val="0"/>
              </a:spcAft>
              <a:buSzPts val="2100"/>
              <a:buChar char="-"/>
            </a:pPr>
            <a:r>
              <a:rPr lang="en" sz="2100" dirty="0"/>
              <a:t>Encourage and validate </a:t>
            </a:r>
            <a:endParaRPr sz="2100" dirty="0"/>
          </a:p>
          <a:p>
            <a:pPr marL="914400" lvl="1" indent="-361950" algn="l" rtl="0">
              <a:spcBef>
                <a:spcPts val="0"/>
              </a:spcBef>
              <a:spcAft>
                <a:spcPts val="0"/>
              </a:spcAft>
              <a:buSzPts val="2100"/>
              <a:buChar char="-"/>
            </a:pPr>
            <a:r>
              <a:rPr lang="en" sz="2100" dirty="0"/>
              <a:t>Self-paced </a:t>
            </a:r>
            <a:endParaRPr sz="2100" dirty="0"/>
          </a:p>
          <a:p>
            <a:pPr marL="914400" lvl="1" indent="-361950" algn="l" rtl="0">
              <a:spcBef>
                <a:spcPts val="0"/>
              </a:spcBef>
              <a:spcAft>
                <a:spcPts val="0"/>
              </a:spcAft>
              <a:buSzPts val="2100"/>
              <a:buChar char="-"/>
            </a:pPr>
            <a:r>
              <a:rPr lang="en" sz="2100" dirty="0"/>
              <a:t>Explain how responses will be used </a:t>
            </a:r>
            <a:endParaRPr sz="2100" dirty="0"/>
          </a:p>
          <a:p>
            <a:pPr marL="914400" lvl="0" indent="0" algn="l" rtl="0">
              <a:spcBef>
                <a:spcPts val="60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100" dirty="0"/>
              <a:t>Think-Pair-Share</a:t>
            </a:r>
            <a:endParaRPr sz="3100" dirty="0"/>
          </a:p>
        </p:txBody>
      </p:sp>
      <p:sp>
        <p:nvSpPr>
          <p:cNvPr id="189" name="Google Shape;189;p32"/>
          <p:cNvSpPr txBox="1">
            <a:spLocks noGrp="1"/>
          </p:cNvSpPr>
          <p:nvPr>
            <p:ph type="body" idx="1"/>
          </p:nvPr>
        </p:nvSpPr>
        <p:spPr>
          <a:xfrm>
            <a:off x="719847" y="1439694"/>
            <a:ext cx="7679988" cy="3122578"/>
          </a:xfrm>
          <a:prstGeom prst="rect">
            <a:avLst/>
          </a:prstGeom>
        </p:spPr>
        <p:txBody>
          <a:bodyPr spcFirstLastPara="1" wrap="square" lIns="91425" tIns="91425" rIns="91425" bIns="91425" anchor="t" anchorCtr="0">
            <a:noAutofit/>
          </a:bodyPr>
          <a:lstStyle/>
          <a:p>
            <a:pPr marL="342900" indent="-342900">
              <a:spcBef>
                <a:spcPts val="0"/>
              </a:spcBef>
              <a:buSzPts val="1100"/>
            </a:pPr>
            <a:r>
              <a:rPr lang="en" sz="2400" dirty="0"/>
              <a:t>Grab a copy of the Stroke Impact Scale </a:t>
            </a:r>
          </a:p>
          <a:p>
            <a:pPr marL="342900" indent="-342900">
              <a:spcBef>
                <a:spcPts val="0"/>
              </a:spcBef>
              <a:buSzPts val="1100"/>
            </a:pPr>
            <a:endParaRPr lang="en" sz="2400" dirty="0"/>
          </a:p>
          <a:p>
            <a:pPr marL="342900" indent="-342900">
              <a:spcBef>
                <a:spcPts val="0"/>
              </a:spcBef>
              <a:buSzPts val="1100"/>
            </a:pPr>
            <a:r>
              <a:rPr lang="en" sz="2400" dirty="0"/>
              <a:t>Use any of the layout recommendations mentioned above to make the document more “aphasia friendly” </a:t>
            </a:r>
            <a:endParaRPr sz="2400" dirty="0"/>
          </a:p>
          <a:p>
            <a:pPr marL="342900" indent="-342900">
              <a:spcBef>
                <a:spcPts val="0"/>
              </a:spcBef>
              <a:buSzPts val="1100"/>
            </a:pPr>
            <a:endParaRPr sz="2400" dirty="0"/>
          </a:p>
          <a:p>
            <a:pPr marL="342900" indent="-342900">
              <a:spcBef>
                <a:spcPts val="0"/>
              </a:spcBef>
              <a:buSzPts val="1100"/>
            </a:pPr>
            <a:r>
              <a:rPr lang="en" sz="2400" dirty="0"/>
              <a:t>Then pair up with a partner and share your ideas! </a:t>
            </a:r>
            <a:endParaRPr sz="2400" dirty="0"/>
          </a:p>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endParaRPr sz="2400" dirty="0"/>
          </a:p>
          <a:p>
            <a:pPr marL="0" lvl="0" indent="0" algn="l" rtl="0">
              <a:spcBef>
                <a:spcPts val="0"/>
              </a:spcBef>
              <a:spcAft>
                <a:spcPts val="0"/>
              </a:spcAft>
              <a:buClr>
                <a:schemeClr val="dk1"/>
              </a:buClr>
              <a:buSzPts val="1100"/>
              <a:buFont typeface="Arial"/>
              <a:buNone/>
            </a:pPr>
            <a:endParaRPr sz="2400" dirty="0"/>
          </a:p>
          <a:p>
            <a:pPr marL="0" lvl="0" indent="0" algn="l" rtl="0">
              <a:spcBef>
                <a:spcPts val="600"/>
              </a:spcBef>
              <a:spcAft>
                <a:spcPts val="0"/>
              </a:spcAft>
              <a:buNone/>
            </a:pPr>
            <a:endParaRPr sz="11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457200" y="347029"/>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Final Word </a:t>
            </a:r>
            <a:endParaRPr dirty="0"/>
          </a:p>
        </p:txBody>
      </p:sp>
      <p:sp>
        <p:nvSpPr>
          <p:cNvPr id="195" name="Google Shape;195;p33"/>
          <p:cNvSpPr txBox="1">
            <a:spLocks noGrp="1"/>
          </p:cNvSpPr>
          <p:nvPr>
            <p:ph type="body" idx="1"/>
          </p:nvPr>
        </p:nvSpPr>
        <p:spPr>
          <a:xfrm>
            <a:off x="491246" y="1444557"/>
            <a:ext cx="8057135" cy="3177777"/>
          </a:xfrm>
          <a:prstGeom prst="rect">
            <a:avLst/>
          </a:prstGeom>
        </p:spPr>
        <p:txBody>
          <a:bodyPr spcFirstLastPara="1" wrap="square" lIns="91425" tIns="91425" rIns="91425" bIns="91425" anchor="t" anchorCtr="0">
            <a:noAutofit/>
          </a:bodyPr>
          <a:lstStyle/>
          <a:p>
            <a:pPr marL="457200" lvl="0" indent="-412750" algn="l" rtl="0">
              <a:spcBef>
                <a:spcPts val="600"/>
              </a:spcBef>
              <a:spcAft>
                <a:spcPts val="0"/>
              </a:spcAft>
              <a:buSzPts val="2900"/>
              <a:buChar char="-"/>
            </a:pPr>
            <a:r>
              <a:rPr lang="en" sz="2400" dirty="0"/>
              <a:t>Understand that outcome measures are tools used to provide objective information about the patient</a:t>
            </a:r>
            <a:endParaRPr sz="2400" dirty="0"/>
          </a:p>
          <a:p>
            <a:pPr marL="914400" lvl="1" indent="-412750" algn="l" rtl="0">
              <a:spcBef>
                <a:spcPts val="0"/>
              </a:spcBef>
              <a:spcAft>
                <a:spcPts val="0"/>
              </a:spcAft>
              <a:buSzPts val="2900"/>
              <a:buChar char="-"/>
            </a:pPr>
            <a:r>
              <a:rPr lang="en" sz="2000" dirty="0"/>
              <a:t>What does this tell you about their current needs and how can your tailor your interventions to meet these needs?  </a:t>
            </a:r>
            <a:endParaRPr sz="2000" dirty="0"/>
          </a:p>
          <a:p>
            <a:pPr marL="457200" lvl="0" indent="-412750" algn="l" rtl="0">
              <a:spcBef>
                <a:spcPts val="0"/>
              </a:spcBef>
              <a:spcAft>
                <a:spcPts val="0"/>
              </a:spcAft>
              <a:buSzPts val="2900"/>
              <a:buChar char="-"/>
            </a:pPr>
            <a:r>
              <a:rPr lang="en" sz="2400" dirty="0"/>
              <a:t>You may have to utilize an outside party to gather information for an outcome measure </a:t>
            </a:r>
            <a:endParaRPr sz="2400" dirty="0"/>
          </a:p>
          <a:p>
            <a:pPr marL="914400" lvl="1" indent="-361950" algn="l" rtl="0">
              <a:spcBef>
                <a:spcPts val="0"/>
              </a:spcBef>
              <a:spcAft>
                <a:spcPts val="0"/>
              </a:spcAft>
              <a:buSzPts val="2100"/>
              <a:buChar char="-"/>
            </a:pPr>
            <a:r>
              <a:rPr lang="en" sz="2400" dirty="0"/>
              <a:t>Caregiver, spouse, family member, other healthcare professional </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Ice Breaker Activity </a:t>
            </a:r>
            <a:endParaRPr dirty="0"/>
          </a:p>
        </p:txBody>
      </p:sp>
      <p:sp>
        <p:nvSpPr>
          <p:cNvPr id="48" name="Google Shape;48;p1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lang="en" dirty="0"/>
          </a:p>
          <a:p>
            <a:pPr marL="285750" indent="-285750"/>
            <a:r>
              <a:rPr lang="en" sz="1800" dirty="0"/>
              <a:t>Grab a partner </a:t>
            </a:r>
            <a:endParaRPr sz="1800" dirty="0"/>
          </a:p>
          <a:p>
            <a:pPr marL="285750" indent="-285750"/>
            <a:endParaRPr sz="1800" dirty="0"/>
          </a:p>
          <a:p>
            <a:pPr marL="285750" indent="-285750"/>
            <a:r>
              <a:rPr lang="en" sz="1800" dirty="0"/>
              <a:t>Describe to them what you did last night without using the words “the” and “a” </a:t>
            </a: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References: </a:t>
            </a:r>
            <a:endParaRPr dirty="0"/>
          </a:p>
        </p:txBody>
      </p:sp>
      <p:sp>
        <p:nvSpPr>
          <p:cNvPr id="201" name="Google Shape;201;p34"/>
          <p:cNvSpPr txBox="1">
            <a:spLocks noGrp="1"/>
          </p:cNvSpPr>
          <p:nvPr>
            <p:ph type="body" idx="1"/>
          </p:nvPr>
        </p:nvSpPr>
        <p:spPr>
          <a:xfrm>
            <a:off x="457200" y="1375248"/>
            <a:ext cx="8088549" cy="3308620"/>
          </a:xfrm>
          <a:prstGeom prst="rect">
            <a:avLst/>
          </a:prstGeom>
        </p:spPr>
        <p:txBody>
          <a:bodyPr spcFirstLastPara="1" wrap="square" lIns="91425" tIns="91425" rIns="91425" bIns="91425" anchor="t" anchorCtr="0">
            <a:noAutofit/>
          </a:bodyPr>
          <a:lstStyle/>
          <a:p>
            <a:pPr indent="-304800">
              <a:lnSpc>
                <a:spcPct val="100000"/>
              </a:lnSpc>
              <a:buClr>
                <a:srgbClr val="212121"/>
              </a:buClr>
              <a:buSzPts val="1200"/>
              <a:buFont typeface="Calibri" panose="020F0502020204030204" pitchFamily="34" charset="0"/>
              <a:buAutoNum type="arabicPeriod"/>
            </a:pPr>
            <a:r>
              <a:rPr lang="en-US" sz="1050" dirty="0">
                <a:solidFill>
                  <a:srgbClr val="212121"/>
                </a:solidFill>
                <a:ea typeface="Roboto"/>
                <a:cs typeface="Roboto"/>
                <a:sym typeface="Roboto"/>
              </a:rPr>
              <a:t>Baylor C, Burns M, McDonough K, Mach H, Yorkston K. Teaching Medical Students Skills for Effective Communication With Patients Who Have Communication Disorders. </a:t>
            </a:r>
            <a:r>
              <a:rPr lang="en-US" sz="1050" i="1" dirty="0">
                <a:solidFill>
                  <a:srgbClr val="212121"/>
                </a:solidFill>
                <a:ea typeface="Roboto"/>
                <a:cs typeface="Roboto"/>
                <a:sym typeface="Roboto"/>
              </a:rPr>
              <a:t>Am J Speech Lang Pathol</a:t>
            </a:r>
            <a:r>
              <a:rPr lang="en-US" sz="1050" dirty="0">
                <a:solidFill>
                  <a:srgbClr val="212121"/>
                </a:solidFill>
                <a:ea typeface="Roboto"/>
                <a:cs typeface="Roboto"/>
                <a:sym typeface="Roboto"/>
              </a:rPr>
              <a:t>. 2019;28(1):155-164. doi:10.1044/2018_AJSLP-18-0130</a:t>
            </a:r>
          </a:p>
          <a:p>
            <a:pPr indent="-304800">
              <a:lnSpc>
                <a:spcPct val="100000"/>
              </a:lnSpc>
              <a:buClr>
                <a:srgbClr val="212121"/>
              </a:buClr>
              <a:buSzPts val="1200"/>
              <a:buFont typeface="Calibri" panose="020F0502020204030204" pitchFamily="34" charset="0"/>
              <a:buAutoNum type="arabicPeriod"/>
            </a:pPr>
            <a:r>
              <a:rPr lang="en-US" sz="1050" b="0" i="0" dirty="0">
                <a:solidFill>
                  <a:srgbClr val="212121"/>
                </a:solidFill>
                <a:effectLst/>
              </a:rPr>
              <a:t>Bartlett G, Blais R, Tamblyn R, Clermont RJ, MacGibbon B. Impact of patient communication problems on the risk of preventable adverse events in acute care settings. </a:t>
            </a:r>
            <a:r>
              <a:rPr lang="en-US" sz="1050" b="0" i="1" dirty="0">
                <a:solidFill>
                  <a:srgbClr val="212121"/>
                </a:solidFill>
                <a:effectLst/>
              </a:rPr>
              <a:t>CMAJ</a:t>
            </a:r>
            <a:r>
              <a:rPr lang="en-US" sz="1050" b="0" i="0" dirty="0">
                <a:solidFill>
                  <a:srgbClr val="212121"/>
                </a:solidFill>
                <a:effectLst/>
              </a:rPr>
              <a:t>. 2008;178(12):1555-1562. doi:10.1503/cmaj.070690</a:t>
            </a:r>
            <a:endParaRPr lang="en-US" sz="1050" b="0" i="0" dirty="0">
              <a:solidFill>
                <a:srgbClr val="212121"/>
              </a:solidFill>
              <a:effectLst/>
              <a:ea typeface="Roboto"/>
              <a:cs typeface="Roboto"/>
              <a:sym typeface="Roboto"/>
            </a:endParaRPr>
          </a:p>
          <a:p>
            <a:pPr indent="-304800">
              <a:lnSpc>
                <a:spcPct val="100000"/>
              </a:lnSpc>
              <a:buClr>
                <a:srgbClr val="212121"/>
              </a:buClr>
              <a:buSzPts val="1200"/>
              <a:buFont typeface="Calibri" panose="020F0502020204030204" pitchFamily="34" charset="0"/>
              <a:buAutoNum type="arabicPeriod"/>
            </a:pPr>
            <a:r>
              <a:rPr lang="en-US" sz="1050" b="0" i="0" dirty="0">
                <a:solidFill>
                  <a:srgbClr val="303030"/>
                </a:solidFill>
                <a:effectLst/>
              </a:rPr>
              <a:t>Hoffman J., Yorkston K. M., Shumway-Cook A., Ciol M. A., Dudgeon B. J., &amp; Chan L. (2005). Effect of communication disability on satisfaction with health care: A survey of medicare beneficiaries. </a:t>
            </a:r>
            <a:r>
              <a:rPr lang="en-US" sz="1050" b="0" i="1" dirty="0">
                <a:solidFill>
                  <a:srgbClr val="303030"/>
                </a:solidFill>
                <a:effectLst/>
              </a:rPr>
              <a:t>American Journal of Speech-Language Pathology</a:t>
            </a:r>
            <a:r>
              <a:rPr lang="en-US" sz="1050" b="0" i="0" dirty="0">
                <a:solidFill>
                  <a:srgbClr val="303030"/>
                </a:solidFill>
                <a:effectLst/>
              </a:rPr>
              <a:t>, 14, 221–228.</a:t>
            </a:r>
            <a:endParaRPr lang="en-US" sz="1050" dirty="0">
              <a:solidFill>
                <a:srgbClr val="212121"/>
              </a:solidFill>
              <a:ea typeface="Roboto"/>
              <a:cs typeface="Roboto"/>
              <a:sym typeface="Roboto"/>
            </a:endParaRPr>
          </a:p>
          <a:p>
            <a:pPr indent="-304800">
              <a:lnSpc>
                <a:spcPct val="100000"/>
              </a:lnSpc>
              <a:buClr>
                <a:srgbClr val="212121"/>
              </a:buClr>
              <a:buSzPts val="1200"/>
              <a:buFont typeface="Calibri" panose="020F0502020204030204" pitchFamily="34" charset="0"/>
              <a:buAutoNum type="arabicPeriod"/>
            </a:pPr>
            <a:r>
              <a:rPr lang="en-US" sz="1050" b="0" i="0" dirty="0">
                <a:solidFill>
                  <a:srgbClr val="303030"/>
                </a:solidFill>
                <a:effectLst/>
              </a:rPr>
              <a:t>Burns M., Baylor C., Dudgeon B. J., Starks H., &amp; Yorkston K. (2015). Asking the stakeholders: Perspectives of individuals with aphasia, their family caregivers, and physicians regarding communication during medical interactions. </a:t>
            </a:r>
            <a:r>
              <a:rPr lang="en-US" sz="1050" b="0" i="1" dirty="0">
                <a:solidFill>
                  <a:srgbClr val="303030"/>
                </a:solidFill>
                <a:effectLst/>
              </a:rPr>
              <a:t>American Journal of Speech-Language Pathology</a:t>
            </a:r>
            <a:r>
              <a:rPr lang="en-US" sz="1050" b="0" i="0" dirty="0">
                <a:solidFill>
                  <a:srgbClr val="303030"/>
                </a:solidFill>
                <a:effectLst/>
              </a:rPr>
              <a:t>, 24, 341–357.</a:t>
            </a:r>
            <a:endParaRPr lang="en" sz="1050" dirty="0">
              <a:solidFill>
                <a:srgbClr val="212121"/>
              </a:solidFill>
            </a:endParaRPr>
          </a:p>
          <a:p>
            <a:pPr marL="457200" lvl="0" indent="-304800" algn="l" rtl="0">
              <a:lnSpc>
                <a:spcPct val="100000"/>
              </a:lnSpc>
              <a:spcBef>
                <a:spcPts val="600"/>
              </a:spcBef>
              <a:spcAft>
                <a:spcPts val="0"/>
              </a:spcAft>
              <a:buClr>
                <a:srgbClr val="212121"/>
              </a:buClr>
              <a:buSzPts val="1200"/>
              <a:buAutoNum type="arabicPeriod"/>
            </a:pPr>
            <a:r>
              <a:rPr lang="en" sz="1050" dirty="0">
                <a:solidFill>
                  <a:srgbClr val="212121"/>
                </a:solidFill>
              </a:rPr>
              <a:t>McDonnell B, Stillwell S, Hart S, Davis RB. Breaking Down Barriers to the Utilization of Standardized Tests and Outcome Measures in Acute Care Physical Therapist Practice: An Observational Longitudinal Study. </a:t>
            </a:r>
            <a:r>
              <a:rPr lang="en" sz="1050" i="1" dirty="0">
                <a:solidFill>
                  <a:srgbClr val="212121"/>
                </a:solidFill>
              </a:rPr>
              <a:t>Phys Ther</a:t>
            </a:r>
            <a:r>
              <a:rPr lang="en" sz="1050" dirty="0">
                <a:solidFill>
                  <a:srgbClr val="212121"/>
                </a:solidFill>
              </a:rPr>
              <a:t>. 2018;98(6):528-538. doi:10.1093/ptj/pzy032</a:t>
            </a:r>
          </a:p>
          <a:p>
            <a:pPr marL="457200" lvl="0" indent="-304800" algn="l" rtl="0">
              <a:lnSpc>
                <a:spcPct val="100000"/>
              </a:lnSpc>
              <a:spcBef>
                <a:spcPts val="600"/>
              </a:spcBef>
              <a:spcAft>
                <a:spcPts val="0"/>
              </a:spcAft>
              <a:buClr>
                <a:srgbClr val="212121"/>
              </a:buClr>
              <a:buSzPts val="1200"/>
              <a:buAutoNum type="arabicPeriod"/>
            </a:pPr>
            <a:r>
              <a:rPr lang="en-US" sz="1050" b="0" i="0" dirty="0">
                <a:solidFill>
                  <a:srgbClr val="303030"/>
                </a:solidFill>
                <a:effectLst/>
              </a:rPr>
              <a:t>Burns M., Baylor C., Morris M., McNalley T., &amp; Yorkston K. M. (2012). Training healthcare providers in patient–provider communication: What medical education and speech-language pathology can learn from one another. </a:t>
            </a:r>
            <a:r>
              <a:rPr lang="en-US" sz="1050" b="0" i="1" dirty="0">
                <a:solidFill>
                  <a:srgbClr val="303030"/>
                </a:solidFill>
                <a:effectLst/>
              </a:rPr>
              <a:t>Aphasiology</a:t>
            </a:r>
            <a:r>
              <a:rPr lang="en-US" sz="1050" b="0" i="0" dirty="0">
                <a:solidFill>
                  <a:srgbClr val="303030"/>
                </a:solidFill>
                <a:effectLst/>
              </a:rPr>
              <a:t>, 26(5), 673–688.</a:t>
            </a:r>
            <a:endParaRPr sz="1050" dirty="0">
              <a:solidFill>
                <a:srgbClr val="212121"/>
              </a:solidFill>
            </a:endParaRPr>
          </a:p>
          <a:p>
            <a:pPr marL="457200" lvl="0" indent="-304800" algn="l" rtl="0">
              <a:lnSpc>
                <a:spcPct val="100000"/>
              </a:lnSpc>
              <a:spcBef>
                <a:spcPts val="0"/>
              </a:spcBef>
              <a:spcAft>
                <a:spcPts val="0"/>
              </a:spcAft>
              <a:buClr>
                <a:srgbClr val="212121"/>
              </a:buClr>
              <a:buSzPts val="1200"/>
              <a:buAutoNum type="arabicPeriod"/>
            </a:pPr>
            <a:r>
              <a:rPr lang="en" sz="1050" dirty="0">
                <a:solidFill>
                  <a:srgbClr val="212121"/>
                </a:solidFill>
              </a:rPr>
              <a:t>Forsgren E, Hartelius L, Saldert C. Improving medical students' knowledge and skill in communicating with people with acquired communication disorders. </a:t>
            </a:r>
            <a:r>
              <a:rPr lang="en" sz="1050" i="1" dirty="0">
                <a:solidFill>
                  <a:srgbClr val="212121"/>
                </a:solidFill>
              </a:rPr>
              <a:t>Int J Speech Lang Pathol</a:t>
            </a:r>
            <a:r>
              <a:rPr lang="en" sz="1050" dirty="0">
                <a:solidFill>
                  <a:srgbClr val="212121"/>
                </a:solidFill>
              </a:rPr>
              <a:t>. 2017;19(6):541-550. doi:10.1080/17549507.2016.1216602</a:t>
            </a:r>
          </a:p>
          <a:p>
            <a:pPr marL="457200" lvl="0" indent="-304800" algn="l" rtl="0">
              <a:lnSpc>
                <a:spcPct val="100000"/>
              </a:lnSpc>
              <a:spcBef>
                <a:spcPts val="0"/>
              </a:spcBef>
              <a:spcAft>
                <a:spcPts val="0"/>
              </a:spcAft>
              <a:buClr>
                <a:srgbClr val="212121"/>
              </a:buClr>
              <a:buSzPts val="1200"/>
              <a:buAutoNum type="arabicPeriod"/>
            </a:pPr>
            <a:r>
              <a:rPr lang="en" sz="1050" dirty="0">
                <a:solidFill>
                  <a:srgbClr val="212121"/>
                </a:solidFill>
              </a:rPr>
              <a:t> </a:t>
            </a:r>
            <a:r>
              <a:rPr lang="en-US" sz="1050" b="0" i="0" dirty="0">
                <a:solidFill>
                  <a:srgbClr val="2C3E50"/>
                </a:solidFill>
                <a:effectLst/>
              </a:rPr>
              <a:t>Byom L. Cognitive Communication Disorders. Published online October 26, 2023.</a:t>
            </a:r>
            <a:endParaRPr lang="en" sz="1050" dirty="0">
              <a:solidFill>
                <a:srgbClr val="212121"/>
              </a:solidFill>
            </a:endParaRPr>
          </a:p>
          <a:p>
            <a:pPr marL="152400" lvl="0" indent="0" algn="l" rtl="0">
              <a:spcBef>
                <a:spcPts val="0"/>
              </a:spcBef>
              <a:spcAft>
                <a:spcPts val="0"/>
              </a:spcAft>
              <a:buClr>
                <a:srgbClr val="212121"/>
              </a:buClr>
              <a:buSzPts val="1200"/>
              <a:buNone/>
            </a:pPr>
            <a:endParaRPr lang="en-US" sz="1000" b="0" i="0" dirty="0">
              <a:solidFill>
                <a:srgbClr val="000000"/>
              </a:solidFill>
              <a:effectLst/>
            </a:endParaRPr>
          </a:p>
          <a:p>
            <a:pPr marL="457200" lvl="0" indent="-304800" algn="l" rtl="0">
              <a:spcBef>
                <a:spcPts val="0"/>
              </a:spcBef>
              <a:spcAft>
                <a:spcPts val="0"/>
              </a:spcAft>
              <a:buClr>
                <a:srgbClr val="212121"/>
              </a:buClr>
              <a:buSzPts val="1200"/>
              <a:buAutoNum type="arabicPeriod"/>
            </a:pPr>
            <a:endParaRPr sz="1000" dirty="0">
              <a:solidFill>
                <a:srgbClr val="212121"/>
              </a:solidFill>
            </a:endParaRPr>
          </a:p>
          <a:p>
            <a:pPr marL="0" lvl="0" indent="0" algn="l" rtl="0">
              <a:spcBef>
                <a:spcPts val="0"/>
              </a:spcBef>
              <a:spcAft>
                <a:spcPts val="0"/>
              </a:spcAft>
              <a:buClr>
                <a:schemeClr val="dk1"/>
              </a:buClr>
              <a:buSzPts val="1100"/>
              <a:buFont typeface="Arial"/>
              <a:buNone/>
            </a:pPr>
            <a:endParaRPr sz="1000" dirty="0"/>
          </a:p>
          <a:p>
            <a:pPr marL="0" lvl="0" indent="0" algn="l" rtl="0">
              <a:spcBef>
                <a:spcPts val="600"/>
              </a:spcBef>
              <a:spcAft>
                <a:spcPts val="0"/>
              </a:spcAft>
              <a:buNone/>
            </a:pPr>
            <a:endParaRPr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F3F0-B5A3-BC01-41B8-A7FA89AE0AE3}"/>
              </a:ext>
            </a:extLst>
          </p:cNvPr>
          <p:cNvSpPr>
            <a:spLocks noGrp="1"/>
          </p:cNvSpPr>
          <p:nvPr>
            <p:ph type="title"/>
          </p:nvPr>
        </p:nvSpPr>
        <p:spPr/>
        <p:txBody>
          <a:bodyPr/>
          <a:lstStyle/>
          <a:p>
            <a:r>
              <a:rPr lang="en-US" dirty="0"/>
              <a:t>References cont. </a:t>
            </a:r>
          </a:p>
        </p:txBody>
      </p:sp>
      <p:sp>
        <p:nvSpPr>
          <p:cNvPr id="3" name="Text Placeholder 2">
            <a:extLst>
              <a:ext uri="{FF2B5EF4-FFF2-40B4-BE49-F238E27FC236}">
                <a16:creationId xmlns:a16="http://schemas.microsoft.com/office/drawing/2014/main" id="{6B27B307-5A8C-6BFC-CF21-1421224EF968}"/>
              </a:ext>
            </a:extLst>
          </p:cNvPr>
          <p:cNvSpPr>
            <a:spLocks noGrp="1"/>
          </p:cNvSpPr>
          <p:nvPr>
            <p:ph type="body" idx="1"/>
          </p:nvPr>
        </p:nvSpPr>
        <p:spPr>
          <a:xfrm>
            <a:off x="403698" y="1493196"/>
            <a:ext cx="8283102" cy="3432654"/>
          </a:xfrm>
        </p:spPr>
        <p:txBody>
          <a:bodyPr/>
          <a:lstStyle/>
          <a:p>
            <a:pPr marL="495300" lvl="0" indent="-342900" algn="l" rtl="0">
              <a:lnSpc>
                <a:spcPct val="100000"/>
              </a:lnSpc>
              <a:spcBef>
                <a:spcPts val="0"/>
              </a:spcBef>
              <a:spcAft>
                <a:spcPts val="0"/>
              </a:spcAft>
              <a:buClr>
                <a:srgbClr val="212121"/>
              </a:buClr>
              <a:buSzPts val="1200"/>
              <a:buFont typeface="+mj-lt"/>
              <a:buAutoNum type="arabicPeriod" startAt="9"/>
            </a:pPr>
            <a:r>
              <a:rPr lang="en-US" sz="1050" b="0" i="0" dirty="0">
                <a:solidFill>
                  <a:srgbClr val="212121"/>
                </a:solidFill>
                <a:effectLst/>
              </a:rPr>
              <a:t>Nouri SS, Rudd RE. Health literacy in the "oral exchange": an important element of patient-provider communication. </a:t>
            </a:r>
            <a:r>
              <a:rPr lang="en-US" sz="1050" b="0" i="1" dirty="0">
                <a:solidFill>
                  <a:srgbClr val="212121"/>
                </a:solidFill>
                <a:effectLst/>
              </a:rPr>
              <a:t>Patient Educ Couns</a:t>
            </a:r>
            <a:r>
              <a:rPr lang="en-US" sz="1050" b="0" i="0" dirty="0">
                <a:solidFill>
                  <a:srgbClr val="212121"/>
                </a:solidFill>
                <a:effectLst/>
              </a:rPr>
              <a:t>. 2015;98(5):565-571. doi:10.1016/j.pec.2014.12.002</a:t>
            </a:r>
          </a:p>
          <a:p>
            <a:pPr marL="495300" lvl="0" indent="-342900" algn="l" rtl="0">
              <a:lnSpc>
                <a:spcPct val="100000"/>
              </a:lnSpc>
              <a:spcBef>
                <a:spcPts val="0"/>
              </a:spcBef>
              <a:spcAft>
                <a:spcPts val="0"/>
              </a:spcAft>
              <a:buClr>
                <a:srgbClr val="212121"/>
              </a:buClr>
              <a:buSzPts val="1200"/>
              <a:buFont typeface="+mj-lt"/>
              <a:buAutoNum type="arabicPeriod" startAt="9"/>
            </a:pPr>
            <a:r>
              <a:rPr lang="en-US" sz="1050" b="0" dirty="0">
                <a:solidFill>
                  <a:srgbClr val="212121"/>
                </a:solidFill>
                <a:ea typeface="Roboto"/>
                <a:cs typeface="Roboto"/>
                <a:sym typeface="Roboto"/>
              </a:rPr>
              <a:t>Spaccavento S, Marinelli CV, Nardulli R, et al. Attention Deficits in Stroke Patients: The Role of Lesion Characteristics, Time from Stroke, and Concomitant Neuropsychological Deficits. </a:t>
            </a:r>
            <a:r>
              <a:rPr lang="en-US" sz="1050" b="0" i="1" dirty="0">
                <a:solidFill>
                  <a:srgbClr val="212121"/>
                </a:solidFill>
                <a:ea typeface="Roboto"/>
                <a:cs typeface="Roboto"/>
                <a:sym typeface="Roboto"/>
              </a:rPr>
              <a:t>Behav Neurol</a:t>
            </a:r>
            <a:r>
              <a:rPr lang="en-US" sz="1050" b="0" dirty="0">
                <a:solidFill>
                  <a:srgbClr val="212121"/>
                </a:solidFill>
                <a:ea typeface="Roboto"/>
                <a:cs typeface="Roboto"/>
                <a:sym typeface="Roboto"/>
              </a:rPr>
              <a:t>. 2019;2019:7835710. Published 2019 May 23. doi:10.1155/2019/7835710​</a:t>
            </a:r>
          </a:p>
          <a:p>
            <a:pPr marL="495300" lvl="0" indent="-342900" algn="l" rtl="0">
              <a:lnSpc>
                <a:spcPct val="100000"/>
              </a:lnSpc>
              <a:spcBef>
                <a:spcPts val="0"/>
              </a:spcBef>
              <a:spcAft>
                <a:spcPts val="0"/>
              </a:spcAft>
              <a:buClr>
                <a:srgbClr val="212121"/>
              </a:buClr>
              <a:buSzPts val="1200"/>
              <a:buFont typeface="+mj-lt"/>
              <a:buAutoNum type="arabicPeriod" startAt="9"/>
            </a:pPr>
            <a:r>
              <a:rPr lang="en-US" sz="1050" b="0" i="0" dirty="0">
                <a:solidFill>
                  <a:srgbClr val="212121"/>
                </a:solidFill>
                <a:effectLst/>
              </a:rPr>
              <a:t>Varkanitsa M, Godecke E, Kiran S. How Much Attention Do We Pay to Attention Deficits in Poststroke Aphasia?. </a:t>
            </a:r>
            <a:r>
              <a:rPr lang="en-US" sz="1050" b="0" i="1" dirty="0">
                <a:solidFill>
                  <a:srgbClr val="212121"/>
                </a:solidFill>
                <a:effectLst/>
              </a:rPr>
              <a:t>Stroke</a:t>
            </a:r>
            <a:r>
              <a:rPr lang="en-US" sz="1050" b="0" i="0" dirty="0">
                <a:solidFill>
                  <a:srgbClr val="212121"/>
                </a:solidFill>
                <a:effectLst/>
              </a:rPr>
              <a:t>. 2023;54(1):55-66. doi:10.1161/STROKEAHA.122.037936</a:t>
            </a:r>
            <a:endParaRPr lang="en-US" sz="1050" b="0" dirty="0">
              <a:solidFill>
                <a:srgbClr val="212121"/>
              </a:solidFill>
              <a:ea typeface="Roboto"/>
              <a:cs typeface="Roboto"/>
              <a:sym typeface="Roboto"/>
            </a:endParaRPr>
          </a:p>
          <a:p>
            <a:pPr marL="495300" indent="-342900">
              <a:lnSpc>
                <a:spcPct val="100000"/>
              </a:lnSpc>
              <a:spcBef>
                <a:spcPts val="0"/>
              </a:spcBef>
              <a:buClr>
                <a:srgbClr val="212121"/>
              </a:buClr>
              <a:buSzPts val="1200"/>
              <a:buFont typeface="+mj-lt"/>
              <a:buAutoNum type="arabicPeriod" startAt="9"/>
            </a:pPr>
            <a:r>
              <a:rPr lang="en-US" sz="1050" dirty="0">
                <a:solidFill>
                  <a:srgbClr val="212121"/>
                </a:solidFill>
              </a:rPr>
              <a:t>Tucker FM, Edwards DF, Mathews LK, Baum CM, Connor LT. Modifying health outcome measures for people with aphasia. </a:t>
            </a:r>
            <a:r>
              <a:rPr lang="en-US" sz="1050" i="1" dirty="0">
                <a:solidFill>
                  <a:srgbClr val="212121"/>
                </a:solidFill>
              </a:rPr>
              <a:t>Am J Occup Ther</a:t>
            </a:r>
            <a:r>
              <a:rPr lang="en-US" sz="1050" dirty="0">
                <a:solidFill>
                  <a:srgbClr val="212121"/>
                </a:solidFill>
              </a:rPr>
              <a:t>. 2012;66(1):42-50. doi:10.5014/ajot.2012.001255</a:t>
            </a:r>
          </a:p>
          <a:p>
            <a:pPr marL="495300" lvl="0" indent="-342900" algn="l" rtl="0">
              <a:lnSpc>
                <a:spcPct val="100000"/>
              </a:lnSpc>
              <a:spcBef>
                <a:spcPts val="0"/>
              </a:spcBef>
              <a:spcAft>
                <a:spcPts val="0"/>
              </a:spcAft>
              <a:buClr>
                <a:srgbClr val="212121"/>
              </a:buClr>
              <a:buSzPts val="1200"/>
              <a:buFont typeface="+mj-lt"/>
              <a:buAutoNum type="arabicPeriod" startAt="9"/>
            </a:pPr>
            <a:r>
              <a:rPr lang="en-US" sz="1050" dirty="0">
                <a:solidFill>
                  <a:srgbClr val="212121"/>
                </a:solidFill>
              </a:rPr>
              <a:t>Kramer JM, Schwartz A. Reducing Barriers to Patient-Reported Outcome Measures for People With Cognitive Impairments. </a:t>
            </a:r>
            <a:r>
              <a:rPr lang="en-US" sz="1050" i="1" dirty="0">
                <a:solidFill>
                  <a:srgbClr val="212121"/>
                </a:solidFill>
              </a:rPr>
              <a:t>Arch Phys Med Rehabil</a:t>
            </a:r>
            <a:r>
              <a:rPr lang="en-US" sz="1050" dirty="0">
                <a:solidFill>
                  <a:srgbClr val="212121"/>
                </a:solidFill>
              </a:rPr>
              <a:t>. 2017;98(8):1705-1715. doi:10.1016/j.apmr.2017.03.011</a:t>
            </a:r>
          </a:p>
          <a:p>
            <a:pPr marL="495300" lvl="0" indent="-342900" algn="l" rtl="0">
              <a:lnSpc>
                <a:spcPct val="100000"/>
              </a:lnSpc>
              <a:spcBef>
                <a:spcPts val="0"/>
              </a:spcBef>
              <a:spcAft>
                <a:spcPts val="0"/>
              </a:spcAft>
              <a:buClr>
                <a:srgbClr val="212121"/>
              </a:buClr>
              <a:buSzPts val="1200"/>
              <a:buFont typeface="+mj-lt"/>
              <a:buAutoNum type="arabicPeriod" startAt="9"/>
            </a:pPr>
            <a:r>
              <a:rPr lang="en-US" sz="1050" dirty="0">
                <a:solidFill>
                  <a:srgbClr val="212121"/>
                </a:solidFill>
              </a:rPr>
              <a:t>Yones D. How to make written material aphasia-friendly: A guide. Voices of Hope for Aphasia. Published August 27, 2017. Accessed November 16, 2023. </a:t>
            </a:r>
            <a:r>
              <a:rPr lang="en-US" sz="1050" dirty="0">
                <a:solidFill>
                  <a:srgbClr val="212121"/>
                </a:solidFill>
                <a:hlinkClick r:id="rId2"/>
              </a:rPr>
              <a:t>https://www.vohaphasia.org/make-written-material-aphasia-friendly-guide/</a:t>
            </a:r>
            <a:endParaRPr lang="en-US" sz="1050" dirty="0">
              <a:solidFill>
                <a:srgbClr val="212121"/>
              </a:solidFill>
            </a:endParaRPr>
          </a:p>
          <a:p>
            <a:pPr marL="495300" lvl="0" indent="-342900" algn="l" rtl="0">
              <a:lnSpc>
                <a:spcPct val="100000"/>
              </a:lnSpc>
              <a:spcBef>
                <a:spcPts val="0"/>
              </a:spcBef>
              <a:spcAft>
                <a:spcPts val="0"/>
              </a:spcAft>
              <a:buClr>
                <a:srgbClr val="212121"/>
              </a:buClr>
              <a:buSzPts val="1200"/>
              <a:buFont typeface="+mj-lt"/>
              <a:buAutoNum type="arabicPeriod" startAt="9"/>
            </a:pPr>
            <a:r>
              <a:rPr lang="en-US" sz="1050" b="0" i="0" dirty="0">
                <a:solidFill>
                  <a:srgbClr val="000000"/>
                </a:solidFill>
                <a:effectLst/>
              </a:rPr>
              <a:t>Shirley Ryan AbilityLab. Five Times Sit to Stand Test. Shirley Ryan AbilityLab - Formerly RIC. Published June 20, 2013. https://www.sralab.org/rehabilitation-measures/five-times-sit-stand-test</a:t>
            </a:r>
          </a:p>
          <a:p>
            <a:pPr marL="38100" indent="0">
              <a:buNone/>
            </a:pPr>
            <a:endParaRPr lang="en-US" dirty="0"/>
          </a:p>
        </p:txBody>
      </p:sp>
    </p:spTree>
    <p:extLst>
      <p:ext uri="{BB962C8B-B14F-4D97-AF65-F5344CB8AC3E}">
        <p14:creationId xmlns:p14="http://schemas.microsoft.com/office/powerpoint/2010/main" val="150996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Communication Disorders</a:t>
            </a:r>
            <a:r>
              <a:rPr lang="en" sz="3200" baseline="30000" dirty="0"/>
              <a:t>1</a:t>
            </a:r>
            <a:r>
              <a:rPr lang="en" sz="2700" dirty="0"/>
              <a:t> </a:t>
            </a:r>
            <a:endParaRPr sz="2500" dirty="0"/>
          </a:p>
        </p:txBody>
      </p:sp>
      <p:sp>
        <p:nvSpPr>
          <p:cNvPr id="60" name="Google Shape;60;p12"/>
          <p:cNvSpPr txBox="1">
            <a:spLocks noGrp="1"/>
          </p:cNvSpPr>
          <p:nvPr>
            <p:ph type="body" idx="1"/>
          </p:nvPr>
        </p:nvSpPr>
        <p:spPr>
          <a:xfrm>
            <a:off x="457200" y="1417800"/>
            <a:ext cx="8229600" cy="3725700"/>
          </a:xfrm>
          <a:prstGeom prst="rect">
            <a:avLst/>
          </a:prstGeom>
        </p:spPr>
        <p:txBody>
          <a:bodyPr spcFirstLastPara="1" wrap="square" lIns="91425" tIns="91425" rIns="91425" bIns="91425" anchor="t" anchorCtr="0">
            <a:noAutofit/>
          </a:bodyPr>
          <a:lstStyle/>
          <a:p>
            <a:pPr marL="457200" lvl="0" indent="-431800" algn="l" rtl="0">
              <a:spcBef>
                <a:spcPts val="600"/>
              </a:spcBef>
              <a:spcAft>
                <a:spcPts val="0"/>
              </a:spcAft>
              <a:buSzPts val="3200"/>
              <a:buChar char="-"/>
            </a:pPr>
            <a:r>
              <a:rPr lang="en" sz="2800" dirty="0"/>
              <a:t>TBI </a:t>
            </a:r>
            <a:endParaRPr sz="2800" dirty="0"/>
          </a:p>
          <a:p>
            <a:pPr marL="457200" lvl="0" indent="-431800" algn="l" rtl="0">
              <a:spcBef>
                <a:spcPts val="0"/>
              </a:spcBef>
              <a:spcAft>
                <a:spcPts val="0"/>
              </a:spcAft>
              <a:buSzPts val="3200"/>
              <a:buChar char="-"/>
            </a:pPr>
            <a:r>
              <a:rPr lang="en" sz="2800" dirty="0"/>
              <a:t>Stroke </a:t>
            </a:r>
            <a:endParaRPr sz="2800" dirty="0"/>
          </a:p>
          <a:p>
            <a:pPr marL="457200" lvl="0" indent="-431800" algn="l" rtl="0">
              <a:spcBef>
                <a:spcPts val="0"/>
              </a:spcBef>
              <a:spcAft>
                <a:spcPts val="0"/>
              </a:spcAft>
              <a:buSzPts val="3200"/>
              <a:buChar char="-"/>
            </a:pPr>
            <a:r>
              <a:rPr lang="en" sz="2800" dirty="0"/>
              <a:t>Delirium and Dementia </a:t>
            </a:r>
            <a:endParaRPr sz="2800" dirty="0"/>
          </a:p>
          <a:p>
            <a:pPr marL="457200" lvl="0" indent="-431800" algn="l" rtl="0">
              <a:spcBef>
                <a:spcPts val="0"/>
              </a:spcBef>
              <a:spcAft>
                <a:spcPts val="0"/>
              </a:spcAft>
              <a:buSzPts val="3200"/>
              <a:buChar char="-"/>
            </a:pPr>
            <a:r>
              <a:rPr lang="en" sz="2800" dirty="0"/>
              <a:t>Neurodevelopmental disorders </a:t>
            </a:r>
            <a:endParaRPr sz="2800" dirty="0"/>
          </a:p>
          <a:p>
            <a:pPr marL="457200" lvl="0" indent="-431800" algn="l" rtl="0">
              <a:spcBef>
                <a:spcPts val="0"/>
              </a:spcBef>
              <a:spcAft>
                <a:spcPts val="0"/>
              </a:spcAft>
              <a:buSzPts val="3200"/>
              <a:buChar char="-"/>
            </a:pPr>
            <a:r>
              <a:rPr lang="en" sz="2800" dirty="0"/>
              <a:t>Hearing or visually impaired individuals </a:t>
            </a:r>
            <a:endParaRPr sz="2800" dirty="0"/>
          </a:p>
          <a:p>
            <a:pPr marL="457200" lvl="0" indent="-431800" algn="l" rtl="0">
              <a:spcBef>
                <a:spcPts val="0"/>
              </a:spcBef>
              <a:spcAft>
                <a:spcPts val="0"/>
              </a:spcAft>
              <a:buSzPts val="3200"/>
              <a:buChar char="-"/>
            </a:pPr>
            <a:r>
              <a:rPr lang="en" sz="2800" dirty="0"/>
              <a:t>Neurodegenerative diseases </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dirty="0"/>
              <a:t>Why is effective communication important?</a:t>
            </a:r>
            <a:r>
              <a:rPr lang="en" sz="3200" baseline="30000" dirty="0"/>
              <a:t>1-4</a:t>
            </a:r>
            <a:r>
              <a:rPr lang="en" sz="3200" dirty="0"/>
              <a:t> </a:t>
            </a:r>
            <a:endParaRPr sz="3200" dirty="0"/>
          </a:p>
        </p:txBody>
      </p:sp>
      <p:sp>
        <p:nvSpPr>
          <p:cNvPr id="66" name="Google Shape;66;p13"/>
          <p:cNvSpPr txBox="1">
            <a:spLocks noGrp="1"/>
          </p:cNvSpPr>
          <p:nvPr>
            <p:ph type="body" idx="1"/>
          </p:nvPr>
        </p:nvSpPr>
        <p:spPr>
          <a:xfrm>
            <a:off x="348143" y="1502153"/>
            <a:ext cx="8229600" cy="3725700"/>
          </a:xfrm>
          <a:prstGeom prst="rect">
            <a:avLst/>
          </a:prstGeom>
        </p:spPr>
        <p:txBody>
          <a:bodyPr spcFirstLastPara="1" wrap="square" lIns="91425" tIns="91425" rIns="91425" bIns="91425" anchor="t" anchorCtr="0">
            <a:noAutofit/>
          </a:bodyPr>
          <a:lstStyle/>
          <a:p>
            <a:pPr indent="-457200">
              <a:buSzPts val="3600"/>
              <a:buFont typeface="Calibri" panose="020F0502020204030204" pitchFamily="34" charset="0"/>
              <a:buChar char="-"/>
            </a:pPr>
            <a:r>
              <a:rPr lang="en-US" sz="3200" dirty="0"/>
              <a:t>Prompt and correct diagnosis and treatment</a:t>
            </a:r>
          </a:p>
          <a:p>
            <a:pPr indent="-457200">
              <a:buSzPts val="3600"/>
              <a:buFont typeface="Calibri" panose="020F0502020204030204" pitchFamily="34" charset="0"/>
              <a:buChar char="-"/>
            </a:pPr>
            <a:r>
              <a:rPr lang="en-US" sz="3200" dirty="0"/>
              <a:t>Preventing adverse events </a:t>
            </a:r>
            <a:endParaRPr lang="en" sz="3200" dirty="0"/>
          </a:p>
          <a:p>
            <a:pPr marL="457200" lvl="0" indent="-457200" algn="l" rtl="0">
              <a:spcBef>
                <a:spcPts val="600"/>
              </a:spcBef>
              <a:spcAft>
                <a:spcPts val="0"/>
              </a:spcAft>
              <a:buSzPts val="3600"/>
              <a:buChar char="-"/>
            </a:pPr>
            <a:r>
              <a:rPr lang="en" sz="3200" dirty="0"/>
              <a:t>Patient autonomy  </a:t>
            </a:r>
            <a:endParaRPr sz="3200" dirty="0"/>
          </a:p>
          <a:p>
            <a:pPr marL="457200" lvl="0" indent="-457200" algn="l" rtl="0">
              <a:spcBef>
                <a:spcPts val="0"/>
              </a:spcBef>
              <a:spcAft>
                <a:spcPts val="0"/>
              </a:spcAft>
              <a:buSzPts val="3600"/>
              <a:buChar char="-"/>
            </a:pPr>
            <a:r>
              <a:rPr lang="en" sz="3200" dirty="0"/>
              <a:t>Rule out cognitive impairment </a:t>
            </a:r>
          </a:p>
          <a:p>
            <a:pPr marL="457200" lvl="0" indent="-457200" algn="l" rtl="0">
              <a:spcBef>
                <a:spcPts val="0"/>
              </a:spcBef>
              <a:spcAft>
                <a:spcPts val="0"/>
              </a:spcAft>
              <a:buSzPts val="3600"/>
              <a:buChar char="-"/>
            </a:pPr>
            <a:r>
              <a:rPr lang="en" sz="3200" dirty="0"/>
              <a:t>Patient satisfaction</a:t>
            </a:r>
            <a:endParaRPr sz="3200" dirty="0"/>
          </a:p>
          <a:p>
            <a:pPr marL="0" lvl="0" indent="0" algn="l" rtl="0">
              <a:spcBef>
                <a:spcPts val="600"/>
              </a:spcBef>
              <a:spcAft>
                <a:spcPts val="0"/>
              </a:spcAft>
              <a:buNone/>
            </a:pP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Barriers to Outcome Measure Utilization</a:t>
            </a:r>
            <a:r>
              <a:rPr lang="en-US" baseline="30000" dirty="0"/>
              <a:t>5</a:t>
            </a:r>
            <a:r>
              <a:rPr lang="en-US" dirty="0"/>
              <a:t> </a:t>
            </a:r>
            <a:endParaRPr dirty="0"/>
          </a:p>
        </p:txBody>
      </p:sp>
      <p:sp>
        <p:nvSpPr>
          <p:cNvPr id="54" name="Google Shape;54;p11"/>
          <p:cNvSpPr txBox="1">
            <a:spLocks noGrp="1"/>
          </p:cNvSpPr>
          <p:nvPr>
            <p:ph type="body" idx="1"/>
          </p:nvPr>
        </p:nvSpPr>
        <p:spPr>
          <a:xfrm>
            <a:off x="457200" y="1523999"/>
            <a:ext cx="7683062" cy="3363725"/>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dirty="0">
                <a:solidFill>
                  <a:srgbClr val="212121"/>
                </a:solidFill>
                <a:highlight>
                  <a:srgbClr val="FFFFFF"/>
                </a:highlight>
              </a:rPr>
              <a:t>Outcome measures are widely underused </a:t>
            </a:r>
          </a:p>
          <a:p>
            <a:pPr marL="457200" lvl="0" indent="-381000" algn="l" rtl="0">
              <a:spcBef>
                <a:spcPts val="600"/>
              </a:spcBef>
              <a:spcAft>
                <a:spcPts val="0"/>
              </a:spcAft>
              <a:buSzPts val="2400"/>
              <a:buChar char="●"/>
            </a:pPr>
            <a:r>
              <a:rPr lang="en" sz="2400" dirty="0">
                <a:solidFill>
                  <a:srgbClr val="212121"/>
                </a:solidFill>
                <a:highlight>
                  <a:srgbClr val="FFFFFF"/>
                </a:highlight>
              </a:rPr>
              <a:t>Clinicians’ concerns about their patients’ ability to complete outcome measures significantly impacted use of an outcome measure </a:t>
            </a:r>
          </a:p>
          <a:p>
            <a:pPr lvl="1">
              <a:spcBef>
                <a:spcPts val="600"/>
              </a:spcBef>
              <a:buChar char="●"/>
            </a:pPr>
            <a:r>
              <a:rPr lang="en-US" sz="2250" dirty="0">
                <a:solidFill>
                  <a:srgbClr val="212121"/>
                </a:solidFill>
                <a:highlight>
                  <a:srgbClr val="FFFFFF"/>
                </a:highlight>
                <a:ea typeface="Cambria"/>
                <a:cs typeface="Cambria"/>
                <a:sym typeface="Cambria"/>
              </a:rPr>
              <a:t>T</a:t>
            </a:r>
            <a:r>
              <a:rPr lang="en" sz="2250" dirty="0">
                <a:solidFill>
                  <a:srgbClr val="212121"/>
                </a:solidFill>
                <a:highlight>
                  <a:srgbClr val="FFFFFF"/>
                </a:highlight>
                <a:ea typeface="Cambria"/>
                <a:cs typeface="Cambria"/>
                <a:sym typeface="Cambria"/>
              </a:rPr>
              <a:t>his includes communication disorders </a:t>
            </a:r>
            <a:endParaRPr sz="2250" dirty="0">
              <a:solidFill>
                <a:srgbClr val="212121"/>
              </a:solidFill>
              <a:highlight>
                <a:srgbClr val="FFFFFF"/>
              </a:highlight>
              <a:ea typeface="Cambria"/>
              <a:cs typeface="Cambria"/>
              <a:sym typeface="Cambria"/>
            </a:endParaRPr>
          </a:p>
          <a:p>
            <a:pPr marL="0" lvl="0" indent="0" algn="l" rtl="0">
              <a:spcBef>
                <a:spcPts val="600"/>
              </a:spcBef>
              <a:spcAft>
                <a:spcPts val="0"/>
              </a:spcAft>
              <a:buNone/>
            </a:pPr>
            <a:endParaRPr sz="1500" dirty="0">
              <a:solidFill>
                <a:srgbClr val="212121"/>
              </a:solidFill>
              <a:highlight>
                <a:srgbClr val="FFFFFF"/>
              </a:highlight>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BDA2-A64A-1B9E-3F60-75452582A961}"/>
              </a:ext>
            </a:extLst>
          </p:cNvPr>
          <p:cNvSpPr>
            <a:spLocks noGrp="1"/>
          </p:cNvSpPr>
          <p:nvPr>
            <p:ph type="title"/>
          </p:nvPr>
        </p:nvSpPr>
        <p:spPr/>
        <p:txBody>
          <a:bodyPr/>
          <a:lstStyle/>
          <a:p>
            <a:r>
              <a:rPr lang="en-US" dirty="0"/>
              <a:t>Addressing the Issue</a:t>
            </a:r>
            <a:r>
              <a:rPr lang="en-US" baseline="30000" dirty="0"/>
              <a:t>1,4,6,7</a:t>
            </a:r>
          </a:p>
        </p:txBody>
      </p:sp>
      <p:sp>
        <p:nvSpPr>
          <p:cNvPr id="3" name="Text Placeholder 2">
            <a:extLst>
              <a:ext uri="{FF2B5EF4-FFF2-40B4-BE49-F238E27FC236}">
                <a16:creationId xmlns:a16="http://schemas.microsoft.com/office/drawing/2014/main" id="{9DE70AE8-79AA-8837-542F-B6646C7B4C94}"/>
              </a:ext>
            </a:extLst>
          </p:cNvPr>
          <p:cNvSpPr>
            <a:spLocks noGrp="1"/>
          </p:cNvSpPr>
          <p:nvPr>
            <p:ph type="body" idx="1"/>
          </p:nvPr>
        </p:nvSpPr>
        <p:spPr>
          <a:xfrm>
            <a:off x="457200" y="1560352"/>
            <a:ext cx="7906624" cy="3095538"/>
          </a:xfrm>
        </p:spPr>
        <p:txBody>
          <a:bodyPr/>
          <a:lstStyle/>
          <a:p>
            <a:r>
              <a:rPr lang="en-US" sz="2000" dirty="0"/>
              <a:t>Training medical students and allied health providers in communication disorders </a:t>
            </a:r>
          </a:p>
          <a:p>
            <a:r>
              <a:rPr lang="en-US" sz="2000" dirty="0"/>
              <a:t>Provide supportive strategies and accommodations so that students are better prepared </a:t>
            </a:r>
          </a:p>
          <a:p>
            <a:r>
              <a:rPr lang="en-US" sz="2000" dirty="0">
                <a:effectLst/>
                <a:ea typeface="Aptos" panose="020B0004020202020204" pitchFamily="34" charset="0"/>
                <a:cs typeface="Times New Roman" panose="02020603050405020304" pitchFamily="18" charset="0"/>
              </a:rPr>
              <a:t>These programs have </a:t>
            </a:r>
            <a:r>
              <a:rPr lang="en-US" sz="2000" dirty="0">
                <a:ea typeface="Aptos" panose="020B0004020202020204" pitchFamily="34" charset="0"/>
                <a:cs typeface="Times New Roman" panose="02020603050405020304" pitchFamily="18" charset="0"/>
              </a:rPr>
              <a:t>been shown to: </a:t>
            </a:r>
          </a:p>
          <a:p>
            <a:pPr lvl="1"/>
            <a:r>
              <a:rPr lang="en-US" sz="2000" dirty="0">
                <a:ea typeface="Aptos" panose="020B0004020202020204" pitchFamily="34" charset="0"/>
                <a:cs typeface="Times New Roman" panose="02020603050405020304" pitchFamily="18" charset="0"/>
              </a:rPr>
              <a:t>I</a:t>
            </a:r>
            <a:r>
              <a:rPr lang="en-US" sz="2000" dirty="0">
                <a:effectLst/>
                <a:ea typeface="Aptos" panose="020B0004020202020204" pitchFamily="34" charset="0"/>
                <a:cs typeface="Times New Roman" panose="02020603050405020304" pitchFamily="18" charset="0"/>
              </a:rPr>
              <a:t>ncrease providers’ knowledge about communication disorders</a:t>
            </a:r>
          </a:p>
          <a:p>
            <a:pPr lvl="1"/>
            <a:r>
              <a:rPr lang="en-US" sz="2000" dirty="0">
                <a:ea typeface="Aptos" panose="020B0004020202020204" pitchFamily="34" charset="0"/>
                <a:cs typeface="Times New Roman" panose="02020603050405020304" pitchFamily="18" charset="0"/>
              </a:rPr>
              <a:t>I</a:t>
            </a:r>
            <a:r>
              <a:rPr lang="en-US" sz="2000" dirty="0">
                <a:effectLst/>
                <a:ea typeface="Aptos" panose="020B0004020202020204" pitchFamily="34" charset="0"/>
                <a:cs typeface="Times New Roman" panose="02020603050405020304" pitchFamily="18" charset="0"/>
              </a:rPr>
              <a:t>mprove provider attitudes and confidence </a:t>
            </a:r>
          </a:p>
          <a:p>
            <a:pPr lvl="1"/>
            <a:r>
              <a:rPr lang="en-US" sz="2000" dirty="0">
                <a:ea typeface="Aptos" panose="020B0004020202020204" pitchFamily="34" charset="0"/>
                <a:cs typeface="Times New Roman" panose="02020603050405020304" pitchFamily="18" charset="0"/>
              </a:rPr>
              <a:t>I</a:t>
            </a:r>
            <a:r>
              <a:rPr lang="en-US" sz="2000" dirty="0">
                <a:effectLst/>
                <a:ea typeface="Aptos" panose="020B0004020202020204" pitchFamily="34" charset="0"/>
                <a:cs typeface="Times New Roman" panose="02020603050405020304" pitchFamily="18" charset="0"/>
              </a:rPr>
              <a:t>ncrease communication skills in practice </a:t>
            </a:r>
            <a:endParaRPr lang="en-US" sz="2000" dirty="0"/>
          </a:p>
        </p:txBody>
      </p:sp>
    </p:spTree>
    <p:extLst>
      <p:ext uri="{BB962C8B-B14F-4D97-AF65-F5344CB8AC3E}">
        <p14:creationId xmlns:p14="http://schemas.microsoft.com/office/powerpoint/2010/main" val="136866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Factors to consider</a:t>
            </a:r>
            <a:r>
              <a:rPr lang="en" baseline="30000" dirty="0"/>
              <a:t>8</a:t>
            </a:r>
            <a:r>
              <a:rPr lang="en" dirty="0"/>
              <a:t> </a:t>
            </a:r>
            <a:endParaRPr dirty="0"/>
          </a:p>
        </p:txBody>
      </p:sp>
      <p:sp>
        <p:nvSpPr>
          <p:cNvPr id="72" name="Google Shape;72;p14"/>
          <p:cNvSpPr txBox="1">
            <a:spLocks noGrp="1"/>
          </p:cNvSpPr>
          <p:nvPr>
            <p:ph type="body" idx="1"/>
          </p:nvPr>
        </p:nvSpPr>
        <p:spPr>
          <a:xfrm>
            <a:off x="342414" y="1420727"/>
            <a:ext cx="7454400" cy="3191400"/>
          </a:xfrm>
          <a:prstGeom prst="rect">
            <a:avLst/>
          </a:prstGeom>
        </p:spPr>
        <p:txBody>
          <a:bodyPr spcFirstLastPara="1" wrap="square" lIns="91425" tIns="91425" rIns="91425" bIns="91425" anchor="t" anchorCtr="0">
            <a:noAutofit/>
          </a:bodyPr>
          <a:lstStyle/>
          <a:p>
            <a:pPr marL="457200" lvl="0" indent="-419100" algn="l" rtl="0">
              <a:lnSpc>
                <a:spcPct val="115000"/>
              </a:lnSpc>
              <a:spcBef>
                <a:spcPts val="0"/>
              </a:spcBef>
              <a:spcAft>
                <a:spcPts val="0"/>
              </a:spcAft>
              <a:buSzPts val="3000"/>
              <a:buChar char="-"/>
            </a:pPr>
            <a:r>
              <a:rPr lang="en" sz="2400" dirty="0"/>
              <a:t>Language demands</a:t>
            </a:r>
            <a:endParaRPr sz="2400" dirty="0"/>
          </a:p>
          <a:p>
            <a:pPr marL="457200" lvl="0" indent="-419100" algn="l" rtl="0">
              <a:lnSpc>
                <a:spcPct val="115000"/>
              </a:lnSpc>
              <a:spcBef>
                <a:spcPts val="0"/>
              </a:spcBef>
              <a:spcAft>
                <a:spcPts val="0"/>
              </a:spcAft>
              <a:buSzPts val="3000"/>
              <a:buChar char="-"/>
            </a:pPr>
            <a:r>
              <a:rPr lang="en" sz="2400" dirty="0"/>
              <a:t>Attention </a:t>
            </a:r>
            <a:endParaRPr sz="2400" dirty="0"/>
          </a:p>
          <a:p>
            <a:pPr marL="457200" lvl="0" indent="-419100" algn="l" rtl="0">
              <a:lnSpc>
                <a:spcPct val="115000"/>
              </a:lnSpc>
              <a:spcBef>
                <a:spcPts val="0"/>
              </a:spcBef>
              <a:spcAft>
                <a:spcPts val="0"/>
              </a:spcAft>
              <a:buSzPts val="3000"/>
              <a:buChar char="-"/>
            </a:pPr>
            <a:r>
              <a:rPr lang="en" sz="2400" dirty="0"/>
              <a:t>Hearing loss </a:t>
            </a:r>
            <a:endParaRPr sz="2400" dirty="0"/>
          </a:p>
          <a:p>
            <a:pPr marL="457200" lvl="0" indent="-419100" algn="l" rtl="0">
              <a:lnSpc>
                <a:spcPct val="115000"/>
              </a:lnSpc>
              <a:spcBef>
                <a:spcPts val="0"/>
              </a:spcBef>
              <a:spcAft>
                <a:spcPts val="0"/>
              </a:spcAft>
              <a:buSzPts val="3000"/>
              <a:buChar char="-"/>
            </a:pPr>
            <a:r>
              <a:rPr lang="en" sz="2400" dirty="0"/>
              <a:t>Visual impairment </a:t>
            </a:r>
            <a:endParaRPr sz="2400" dirty="0"/>
          </a:p>
          <a:p>
            <a:pPr marL="457200" lvl="0" indent="-419100" algn="l" rtl="0">
              <a:lnSpc>
                <a:spcPct val="115000"/>
              </a:lnSpc>
              <a:spcBef>
                <a:spcPts val="0"/>
              </a:spcBef>
              <a:spcAft>
                <a:spcPts val="0"/>
              </a:spcAft>
              <a:buSzPts val="3000"/>
              <a:buChar char="-"/>
            </a:pPr>
            <a:r>
              <a:rPr lang="en" sz="2400" dirty="0"/>
              <a:t>Medications </a:t>
            </a:r>
            <a:endParaRPr sz="2400" dirty="0"/>
          </a:p>
          <a:p>
            <a:pPr marL="457200" lvl="0" indent="-419100" algn="l" rtl="0">
              <a:lnSpc>
                <a:spcPct val="115000"/>
              </a:lnSpc>
              <a:spcBef>
                <a:spcPts val="0"/>
              </a:spcBef>
              <a:spcAft>
                <a:spcPts val="0"/>
              </a:spcAft>
              <a:buSzPts val="3000"/>
              <a:buChar char="-"/>
            </a:pPr>
            <a:r>
              <a:rPr lang="en" sz="2400" dirty="0"/>
              <a:t>Fatigue </a:t>
            </a:r>
            <a:endParaRPr sz="2400" dirty="0"/>
          </a:p>
          <a:p>
            <a:pPr marL="0" lvl="0" indent="0" algn="l" rtl="0">
              <a:spcBef>
                <a:spcPts val="6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Language demands</a:t>
            </a:r>
            <a:r>
              <a:rPr lang="en" baseline="30000" dirty="0"/>
              <a:t>8,9</a:t>
            </a:r>
            <a:r>
              <a:rPr lang="en" dirty="0"/>
              <a:t> </a:t>
            </a:r>
            <a:endParaRPr dirty="0"/>
          </a:p>
        </p:txBody>
      </p:sp>
      <p:sp>
        <p:nvSpPr>
          <p:cNvPr id="78" name="Google Shape;78;p15"/>
          <p:cNvSpPr txBox="1">
            <a:spLocks noGrp="1"/>
          </p:cNvSpPr>
          <p:nvPr>
            <p:ph type="body" idx="1"/>
          </p:nvPr>
        </p:nvSpPr>
        <p:spPr>
          <a:xfrm>
            <a:off x="457200" y="1417738"/>
            <a:ext cx="7873068" cy="3508111"/>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Font typeface="Arial" panose="020B0604020202020204" pitchFamily="34" charset="0"/>
              <a:buChar char="•"/>
            </a:pPr>
            <a:r>
              <a:rPr lang="en" sz="2300" dirty="0">
                <a:solidFill>
                  <a:srgbClr val="212121"/>
                </a:solidFill>
                <a:ea typeface="Roboto"/>
                <a:cs typeface="Roboto"/>
                <a:sym typeface="Roboto"/>
              </a:rPr>
              <a:t>Words, language, sentence structure ​</a:t>
            </a:r>
            <a:endParaRPr sz="2300" dirty="0">
              <a:solidFill>
                <a:srgbClr val="212121"/>
              </a:solidFill>
              <a:ea typeface="Roboto"/>
              <a:cs typeface="Roboto"/>
              <a:sym typeface="Roboto"/>
            </a:endParaRPr>
          </a:p>
          <a:p>
            <a:pPr marL="914400" lvl="1" indent="-374650" algn="l" rtl="0">
              <a:lnSpc>
                <a:spcPct val="115000"/>
              </a:lnSpc>
              <a:spcBef>
                <a:spcPts val="0"/>
              </a:spcBef>
              <a:spcAft>
                <a:spcPts val="0"/>
              </a:spcAft>
              <a:buSzPts val="2300"/>
              <a:buFont typeface="Arial" panose="020B0604020202020204" pitchFamily="34" charset="0"/>
              <a:buChar char="•"/>
            </a:pPr>
            <a:r>
              <a:rPr lang="en" sz="2300" dirty="0">
                <a:solidFill>
                  <a:srgbClr val="212121"/>
                </a:solidFill>
                <a:ea typeface="Roboto"/>
                <a:cs typeface="Roboto"/>
                <a:sym typeface="Roboto"/>
              </a:rPr>
              <a:t>Are there unfamiliar words? </a:t>
            </a:r>
            <a:endParaRPr sz="2300" dirty="0">
              <a:solidFill>
                <a:srgbClr val="212121"/>
              </a:solidFill>
              <a:ea typeface="Roboto"/>
              <a:cs typeface="Roboto"/>
              <a:sym typeface="Roboto"/>
            </a:endParaRPr>
          </a:p>
          <a:p>
            <a:pPr marL="914400" lvl="1" indent="-374650" algn="l" rtl="0">
              <a:lnSpc>
                <a:spcPct val="115000"/>
              </a:lnSpc>
              <a:spcBef>
                <a:spcPts val="0"/>
              </a:spcBef>
              <a:spcAft>
                <a:spcPts val="0"/>
              </a:spcAft>
              <a:buSzPts val="2300"/>
              <a:buFont typeface="Arial" panose="020B0604020202020204" pitchFamily="34" charset="0"/>
              <a:buChar char="•"/>
            </a:pPr>
            <a:r>
              <a:rPr lang="en" sz="2300" dirty="0">
                <a:solidFill>
                  <a:srgbClr val="212121"/>
                </a:solidFill>
                <a:ea typeface="Roboto"/>
                <a:cs typeface="Roboto"/>
                <a:sym typeface="Roboto"/>
              </a:rPr>
              <a:t>Are you using abbreviations or medical terms? </a:t>
            </a:r>
            <a:endParaRPr sz="2300" dirty="0">
              <a:solidFill>
                <a:srgbClr val="212121"/>
              </a:solidFill>
              <a:ea typeface="Roboto"/>
              <a:cs typeface="Roboto"/>
              <a:sym typeface="Roboto"/>
            </a:endParaRPr>
          </a:p>
          <a:p>
            <a:pPr marL="914400" lvl="1" indent="-374650" algn="l" rtl="0">
              <a:lnSpc>
                <a:spcPct val="115000"/>
              </a:lnSpc>
              <a:spcBef>
                <a:spcPts val="0"/>
              </a:spcBef>
              <a:spcAft>
                <a:spcPts val="0"/>
              </a:spcAft>
              <a:buSzPts val="2300"/>
              <a:buFont typeface="Arial" panose="020B0604020202020204" pitchFamily="34" charset="0"/>
              <a:buChar char="•"/>
            </a:pPr>
            <a:r>
              <a:rPr lang="en" sz="2300" dirty="0">
                <a:solidFill>
                  <a:srgbClr val="212121"/>
                </a:solidFill>
                <a:ea typeface="Roboto"/>
                <a:cs typeface="Roboto"/>
                <a:sym typeface="Roboto"/>
              </a:rPr>
              <a:t>Is the sentence structure complex? ​</a:t>
            </a:r>
            <a:endParaRPr sz="2300" dirty="0">
              <a:solidFill>
                <a:srgbClr val="212121"/>
              </a:solidFill>
              <a:ea typeface="Roboto"/>
              <a:cs typeface="Roboto"/>
              <a:sym typeface="Roboto"/>
            </a:endParaRPr>
          </a:p>
          <a:p>
            <a:pPr marL="0" lvl="0" indent="0" algn="l" rtl="0">
              <a:spcBef>
                <a:spcPts val="600"/>
              </a:spcBef>
              <a:spcAft>
                <a:spcPts val="0"/>
              </a:spcAft>
              <a:buNone/>
            </a:pPr>
            <a:endParaRPr dirty="0"/>
          </a:p>
        </p:txBody>
      </p:sp>
      <p:pic>
        <p:nvPicPr>
          <p:cNvPr id="79" name="Google Shape;79;p15"/>
          <p:cNvPicPr preferRelativeResize="0"/>
          <p:nvPr/>
        </p:nvPicPr>
        <p:blipFill>
          <a:blip r:embed="rId3">
            <a:alphaModFix/>
          </a:blip>
          <a:stretch>
            <a:fillRect/>
          </a:stretch>
        </p:blipFill>
        <p:spPr>
          <a:xfrm>
            <a:off x="3308114" y="3271706"/>
            <a:ext cx="2527772" cy="1373736"/>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1960</TotalTime>
  <Words>3975</Words>
  <Application>Microsoft Office PowerPoint</Application>
  <PresentationFormat>On-screen Show (16:9)</PresentationFormat>
  <Paragraphs>207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Roboto Slab</vt:lpstr>
      <vt:lpstr>Roboto</vt:lpstr>
      <vt:lpstr>Calibri Light</vt:lpstr>
      <vt:lpstr>Cambria</vt:lpstr>
      <vt:lpstr>Calibri</vt:lpstr>
      <vt:lpstr>Arial</vt:lpstr>
      <vt:lpstr>Aptos</vt:lpstr>
      <vt:lpstr>Retrospect</vt:lpstr>
      <vt:lpstr>Communication Disorders and Outcome Measurement</vt:lpstr>
      <vt:lpstr>Objectives:</vt:lpstr>
      <vt:lpstr>Ice Breaker Activity </vt:lpstr>
      <vt:lpstr>Communication Disorders1 </vt:lpstr>
      <vt:lpstr>Why is effective communication important?1-4 </vt:lpstr>
      <vt:lpstr>Barriers to Outcome Measure Utilization5 </vt:lpstr>
      <vt:lpstr>Addressing the Issue1,4,6,7</vt:lpstr>
      <vt:lpstr>Factors to consider8 </vt:lpstr>
      <vt:lpstr>Language demands8,9 </vt:lpstr>
      <vt:lpstr>Attention8,10,11  </vt:lpstr>
      <vt:lpstr>Hearing loss or visual impairment8 </vt:lpstr>
      <vt:lpstr>Medications8 </vt:lpstr>
      <vt:lpstr>Fatigue8 </vt:lpstr>
      <vt:lpstr>The FRAME mnemonic1,4 </vt:lpstr>
      <vt:lpstr>The FRAME mnemonic cont. 1,4 </vt:lpstr>
      <vt:lpstr>The FRAME mnemonic cont. 1,4</vt:lpstr>
      <vt:lpstr>PowerPoint Presentation</vt:lpstr>
      <vt:lpstr>Example: 5 Times Sit-to-Stand15 </vt:lpstr>
      <vt:lpstr>So what can we do to help? </vt:lpstr>
      <vt:lpstr>So what can we do to help? </vt:lpstr>
      <vt:lpstr>Simplifying Instructions Activity</vt:lpstr>
      <vt:lpstr>Patient-reported Outcome Measures (PROMs)13</vt:lpstr>
      <vt:lpstr>Cognitively Accessible Design13 </vt:lpstr>
      <vt:lpstr>Layout Recommendations12-14 </vt:lpstr>
      <vt:lpstr>Aphasia friendly documents14</vt:lpstr>
      <vt:lpstr>Other resources: </vt:lpstr>
      <vt:lpstr>Administration12,13 </vt:lpstr>
      <vt:lpstr>Think-Pair-Share</vt:lpstr>
      <vt:lpstr>Final Word </vt:lpstr>
      <vt:lpstr>References: </vt:lpstr>
      <vt:lpstr>References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Disorders and Outcome Measurement</dc:title>
  <cp:lastModifiedBy>karolyne hill</cp:lastModifiedBy>
  <cp:revision>21</cp:revision>
  <dcterms:modified xsi:type="dcterms:W3CDTF">2024-05-27T13:53:42Z</dcterms:modified>
</cp:coreProperties>
</file>