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0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Today I am going to be talking about chronic pain and pain neuroscience education.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e383464fdf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e383464fdf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Now that we have a good baseline about chronic pain, I would to get into how we can help people with it, and that is with pain neuroscience education. Pain neuroscience education helps patients understand their pain by educating them about basic pain neurophysiology, how chronic pain differs from acute pain, how pain is an output and not an input, factors that contribute to chronic pain, and real steps that they can take to reduce their chronic pain.</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e383464fdf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e383464fdf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important that we provide this education in the right way for these patients though. We need to validate the patient; let them know that their pain is real and not just something that is made up in their head. We can’t talk down to the patient but we also have to make sure that these complex medical processes are discussed in the simplest way possible, and we need to provide multiple methods that the patient can use to improve their lives such as giving them an easier understanding about their pain from the use of analogies, giving them lifestyle modifications that they can make, and showing them interventions that show them that movement is OK.</a:t>
            </a:r>
            <a:endParaRPr dirty="0"/>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e383464fdf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e383464fdf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first way that we can provide PNE is by using analogies. Now I know on the surface some of these can seem stupid, and I thought the same thing when I was shown them. But one day on my first outpatient rotation I tried a couple of these with a chronic pain patient in her 90s with debilitating chronic knee pain and it actually worked really well in helping her understand her pain. The first is the sensitive fire alarm analogy. It introduces the patient to the idea of central sensitization. Here is an example: It’s like a fire alarm that has become too sensitive. The fire alarm is meant to detect smoke to indicate a fire, and it’s a good thing when the fire alarm goes off if there is an actual fire; but when fire alarm starts going off after a candle is lit, that’s a highly sensitive alarm. Chronic pain becomes more about nerve hypersensitivity than about tissue injury; the alarm is firing even without an actual fire. A second thing that I want to discuss is how we calm this sensitized system. It teaches patients about the importance of proper movement and that activity can have a positive impact on desensitization. If you are in pain, you want to stop moving, right? Wrong! Proper movement can improve blood flow which can be beneficial to nerves and can release endogenous opioids or the bodies natural pain killers. Have you ever heard of a “runner’s high?” Another analogy is the lion in the room. This analogy touches on stress and the powerful impact it can have on chronic pain. If there was a lion in this room, you would be stressed, nervous, tense. And that would have a major impact on posture, breathing, digestion, mood and appetite. But what if the lion never left? The lion could be a child you are worried about or big financial decisions that you have to make. And all of that can have a big impact on chronic pain because stress makes real changes to the body. The last thing here that I want touch on is tissue healing vs. pain. This teaches patients that something on imaging doesn’t automatically equal pain and vice versa. Just because the x-ray shows arthritis doesn’t mean your knee has to hurt and just because the MRI doesn’t show anything wrong with your neck doesn’t mean that your neck pain is made up.</a:t>
            </a:r>
            <a:endParaRPr dirty="0"/>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e383464fdf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e383464fdf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also important that individuals be educated about lifestyle modifications that can affect their chronic pain. To us, this might feel like “yeah, well duh.” But to some of these patients they may have no idea that them eating and play on their phone right before they go to bed is having an impact on their pain. Mouth and chest breathing can be tense breathing, what we do when we are stressed. Pursed lip and diaphragmatic breathing can have calming effects mentally and physiologically. Breathing and stress can also affect our posture. If we are stressed out we likely aren’t thinking about stopping our forward head, rounded shoulders posture. But if we are always stressed and always in that same posture, it has a lot to do with why someone might have neck pain and frequent headaches. Like I was saying sleep hygiene can have an impact on many aspects of our life including pain management. Having a consistent bedtime, a dark, cool room, and calm leading up to bedtime can make a big impact on pain. We all know less stress is better, but it’s hard to know where to start. Sometimes just changing one thing can make a big difference. It’s impossible to stop all stress, but removing a couple things that increase stress can be really beneficial. It is also relieving to forgive and not be bitter or angry. This is my plug for the countless pros of seeking help for a mental health professional to work through these things with because it all comes full circle. The adverse childhood experiences that I was talking about earlier could lead to this anger that is exacerbating one’s chronic pain, and that won’t be fixed overnight. But taking steps to fix it can be very beneficial toward someone improving their chronic pain. Not to beat a dead horse but obviously diet and exercise play a major role, not just physically but also mentally. And lastly, and a good springboard into our next slide…we have to educated patients that have a fear of movement.</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e383464fdf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e383464fdf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 do this by graded activity progression, another phrase is graded exercise exposure. I’ll give an example of a chronic low back pain patient. That image of the deadlift is going to make them feel a whole lot different than it makes me feel when I see it. And physiologically it is an excellent exercise for a multitude of muscles, and it’s functional. But if I tell someone that broke their back 20 years ago that they are going to deadlift they would be terrified. That is where graded activity progression comes in. We started with seated exercise ball roll outs to show them it is OK to bend their back and that it isn’t broken anymore. Then we try simple touches to a treatment table at its lowest height. Then we try picking up a couple of one pound deadlift from a box at mid-shin height. And look at that, a patient that was terrified of deadlifting is doing it now because it was properly introduced and the patient was educated along the way.</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e383464fdf_0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e383464fdf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last couple slides have some resources for clinicians and patients. Full disclosure, I have never read any of these books or articles but they have been recommended to me. Conversely, I have actually done a lot with the resources on the next slide.</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e383464fdf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e383464fdf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Tame the Beast is an excellent website for patients and clinicians to check out. It is flagshipped by Lorimer Moseley who is a leading mind in the world of chronic pain and pain neuroscience education. The website provides patients with videos that explain chronic pain in a simple, easy-to-understand way, it has archives of dozens of real-life stories of recovery from chronic pain told directly from the individuals that patients can listen to, and is full of useful resources, individual coaching, and free courses that patients have access to.</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e383464fdf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e383464fdf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is a list of my references.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4e4809ad5b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4e4809ad5b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4e4809ad5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4e4809ad5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e383464fdf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e383464fd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These are the main learning objectives that I want you to take with you from this presentation. I want you to be able to recall at least one pain analogy that we go over, at least three of the physiologic changes that occur in individuals with chronic pain, be able to explain the importance of graded exposure for individuals with chronic pain, and identify at least 3 lifestyle modifications that individuals with chronic pain can make to improve their quality of life.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e383464fdf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1e383464fdf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 for listening! Any questions?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e383464fdf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e383464fd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First, I think it is important to talk about the differences between chronic and acute pain. Acute pain is present for less than three months and occurs during the normal healing process after an injury or surgery. This is the pain that our post-op knee and hip patients feel when we see them 3 hours after surgery. Chronic pain is unlike acute pain for a few reasons. Chronic pain is pain lasting longer than 3 or 6 months depending on the source, but regardless it is pain that lasts after the healing has occurred. It is the pain in your shoulder after that proximal humerus fracture that happened a year ago. The bone has been healed for awhile now, but the pain is still there. Chronic pain can also be present in areas that have not experienced previous trauma. Just like that chronic pain present was present in the shoulder long after the proximal humerus fracture, that individual can also start to experience pain in their neck or low back even though tissue injury never occurred there.</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e383464fdf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e383464fdf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 think it is also important to discuss how great an impact chronic pain has on our society. In 2021, 21% of Americans had chronic pain, which is just over 50 million. This is likely underreporting as well; the numbers could be far greater. I read in another text that it was estimated over 100 million people experienced chronic pain in the US. Chronic pain is also costly for the individual and the system. This is where preventative physical therapist intervention could be used by corporations to drive down companies medical costs but that is another lecture for another day. Based on a paper completed by a group of physical therapists and published in the </a:t>
            </a:r>
            <a:r>
              <a:rPr lang="en" i="1" dirty="0"/>
              <a:t>Mayo Clinic Proceedings</a:t>
            </a:r>
            <a:r>
              <a:rPr lang="en" dirty="0"/>
              <a:t> medical journal, there is an average of 16 lost work days per individual per year because their chronic pain is too great to go to work. This does not account for someone missing work because they just had a knee replacement, but someone missing because that low back pain they’ve had for a decade is just too much to deal with today. It was also reported that chronic pain cost somewhere between $560-$635 billion in the US in 2010, a number higher than that reported for diabetes and cancer, although there is some intertwining there that we will get into later</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e383464fdf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e383464fdf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also important that we set the groundwork for how we are going to approach chronic pain, and there are two frameworks that we can use to do that. The first is the biomedical approach. The biomedical approach focuses on the physical and biological aspects of a condition. It is a logical flow from diagnosis to treatment to cure. An example of this would be someone that is having knee pain. It turns out it is a torn meniscus and requires surgery. The biomedical approach would say that the surgery will fix the meniscus and consistent physical therapy will lead to functional improvements and no more pain. A diagnosis, treatment, and cure. That is great except it didn’t take into account that the individual has had this knee pain for five years, they have had to change jobs due to the physical demands and are currently making less money. They are not educated enough on knee meniscus surgery and rehab and assume the surgery will fix everything. They already have a great fear of movement and think that movement will only cause more pain. After surgery they are still in pain and think that moving will only hurt it more. They are only able to afford half of their physical therapy sessions and decide not to go to any because it hurts so bad when they do go. The biomedical approach is great, except it didn’t account for any of those external factors. The biomedical approach is the textbook, not real life. That is where the biopsychosocial approach comes in. It focuses on aspects of the physical and biological just like the biomedical model but it puts equal emphasis on the psychosocial aspects like behavior patterns, social support, education, and financial resources. And all of these biological, psychological, and social inputs can lead to pain outputs.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e383464fdf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e383464fdf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Clr>
                <a:schemeClr val="dk1"/>
              </a:buClr>
              <a:buSzPts val="1100"/>
              <a:buFont typeface="Arial"/>
              <a:buNone/>
            </a:pPr>
            <a:r>
              <a:rPr lang="en" dirty="0">
                <a:solidFill>
                  <a:schemeClr val="dk1"/>
                </a:solidFill>
              </a:rPr>
              <a:t>Since there are real physiologic changes that occur in individuals with chronic pain, it is important that we go over a few of them. One central nervous system change that occurs in individuals with chronic pain is decreased descending inhibition through pain modulation pathways. If these descending inhibitory pathways are not functioning properly, an individual may experience pain even when a painful stimuli is not present because there is far less pain inhibition. Another CNS change that occurs in individuals with chronic pain is hypersensitivity in areas that are not associated with the area of injury or complaint. This hypersensitivity can be secondary hyperalgesia or allodynia. These terms just refer to pain in areas not associated with the area of injury or pain from non-painful stimuli. For example, an individual with chronic low back pain may also begin to complain of wrist pain or pain when someone touches his shoulder, which would normally be a non-painful stimuli, like I was discussing earlier. A third CNS change that occurs in individuals with chronic pain is an increase in activity of excitatory neurotransmitters like glutamate and a decrease in activity of inhibitory neurotransmitters like GABA. These changes can be seen in brain imaging. Reduced action potential thresholds can also occur, and that can mean reduced pain thresholds. And all of these real physiologic changes can lead to central sensitization or heightened pain from CNS mechanisms that is often independent from peripheral injury. That sprained knee that happened a year ago that still hurts…no the tissue is not still damaged, but the knee still hurts. These are some of the reasons why.</a:t>
            </a:r>
            <a:endParaRPr baseline="30000" dirty="0">
              <a:solidFill>
                <a:schemeClr val="dk1"/>
              </a:solidFill>
            </a:endParaRPr>
          </a:p>
          <a:p>
            <a:pPr marL="0" lvl="0" indent="0" algn="l" rtl="0">
              <a:lnSpc>
                <a:spcPct val="100000"/>
              </a:lnSpc>
              <a:spcBef>
                <a:spcPts val="120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e383464fdf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e383464fdf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While all of those physiologic changes have an impact on chronic pain, we are not using the biomedical model. We are using the biopsychosocial model, and that means giving equivalent value to the psychosocial factors that can increase the chances of someone having chronic pain. Things that happen in childhood like abuse, neglect, and household dysfunction can all have an impact on our view of pain and lifestyle choices that we make. Am I saying that everyone that grows up in a home where there was abuse will have chronic pain? Of course not. But I am saying that person’s view and feeling of pain may be a little bit different.</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4e4809ad5b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4e4809ad5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These childhood factors can also lead to behavioral changes in adulthood, and these poor choices in adulthood can occur in the absence of negative childhood experiences. But regardless of whether they are present from childhood trauma of not, the research shows that they have a major impact on chronic pain. The same goes for physical and mental health issues. They can be the result of the negative behaviors or can be totally unconnected, but either way they still have a real impact on chronic pain.</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e383464fdf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e383464fdf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Before we get into PNE, I want to go over a couple of outcome measures that can useful for individuals with chronic pain. They can be better than the NPRS and Visual Analog Scale for chronic pain patients because it provides context into their pain more than just a single number while not just being subjective since there are psychometric properties associated with these measures. The first is the Chronic Pain Grade Scale or CPGS. It is patient-reported outcome measure that includes 7 questions, one of which is the classic 0-10 pain question, another that is that same question but over a period of 6 months, and five other questions that delve into pain’s impact on ADLs over a 6 month period. This is a good measure to use since it assesses chronic pain along with current pain and ADL impact and is quick to administer. Some cons would be that the patient may have recency bias and rate their pain the exact same six months ago as they do right now because it is so intense right now and all they can think about, and it is only 7 questions. The second measure is the Pain Catastrophizing Scale. It includes 13 questions with subscales covering rumination, magnification, and helplessness associated with chronic pain. This can be better than the CPGS because it asks more questions while still only taking a few minutes to complete, but there are negative since the questions do not have a definitive timeline that they cover like the 6 months in the CPGS. Even with their flaws, I do believe that they would provide more benefit than the classic pain rating scales do for chronic pain patients.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tamethebeast.org/#tame-the-beast"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rwjf.org/en/building-a-culture-of-health/focus-areas.html#1"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dx.doi.org/10.15585/mmwr.mm7215a1" TargetMode="External"/><Relationship Id="rId4" Type="http://schemas.openxmlformats.org/officeDocument/2006/relationships/hyperlink" Target="https://my.clevelandclinic.org/health/diseases/4798-chronic-pa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physio-pedia.com/Chronic_Pain_Grade_Scale_(CPG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www.sralab.org/rehabilitation-measures/chronic-pain-grade-scal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1081550" y="948475"/>
            <a:ext cx="7255200" cy="1712400"/>
          </a:xfrm>
          <a:prstGeom prst="rect">
            <a:avLst/>
          </a:prstGeom>
        </p:spPr>
        <p:txBody>
          <a:bodyPr spcFirstLastPara="1" wrap="square" lIns="91425" tIns="91425" rIns="91425" bIns="91425" anchor="b" anchorCtr="0">
            <a:normAutofit/>
          </a:bodyPr>
          <a:lstStyle/>
          <a:p>
            <a:pPr marL="0" lvl="0" indent="0" algn="just" rtl="0">
              <a:spcBef>
                <a:spcPts val="0"/>
              </a:spcBef>
              <a:spcAft>
                <a:spcPts val="0"/>
              </a:spcAft>
              <a:buNone/>
            </a:pPr>
            <a:r>
              <a:rPr lang="en" b="1"/>
              <a:t>Chronic Pain and </a:t>
            </a:r>
            <a:endParaRPr b="1"/>
          </a:p>
          <a:p>
            <a:pPr marL="0" lvl="0" indent="0" algn="just" rtl="0">
              <a:spcBef>
                <a:spcPts val="0"/>
              </a:spcBef>
              <a:spcAft>
                <a:spcPts val="0"/>
              </a:spcAft>
              <a:buNone/>
            </a:pPr>
            <a:r>
              <a:rPr lang="en" b="1"/>
              <a:t>Pain Neuroscience Education</a:t>
            </a:r>
            <a:endParaRPr b="1"/>
          </a:p>
        </p:txBody>
      </p:sp>
      <p:sp>
        <p:nvSpPr>
          <p:cNvPr id="86" name="Google Shape;86;p13"/>
          <p:cNvSpPr txBox="1">
            <a:spLocks noGrp="1"/>
          </p:cNvSpPr>
          <p:nvPr>
            <p:ph type="subTitle" idx="1"/>
          </p:nvPr>
        </p:nvSpPr>
        <p:spPr>
          <a:xfrm>
            <a:off x="1081538" y="3841563"/>
            <a:ext cx="8222100" cy="432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Noel Januszewski, SPT</a:t>
            </a:r>
            <a:endParaRPr/>
          </a:p>
        </p:txBody>
      </p:sp>
      <p:pic>
        <p:nvPicPr>
          <p:cNvPr id="87" name="Google Shape;87;p13"/>
          <p:cNvPicPr preferRelativeResize="0"/>
          <p:nvPr/>
        </p:nvPicPr>
        <p:blipFill>
          <a:blip r:embed="rId3">
            <a:alphaModFix/>
          </a:blip>
          <a:stretch>
            <a:fillRect/>
          </a:stretch>
        </p:blipFill>
        <p:spPr>
          <a:xfrm>
            <a:off x="5138513" y="2779038"/>
            <a:ext cx="3057525" cy="1495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Pain Neuroscience Education</a:t>
            </a:r>
            <a:endParaRPr b="1"/>
          </a:p>
        </p:txBody>
      </p:sp>
      <p:sp>
        <p:nvSpPr>
          <p:cNvPr id="142" name="Google Shape;142;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a:t>Pain Neuroscience Education helps patients understand their pain by educating them about:</a:t>
            </a:r>
            <a:endParaRPr sz="2200"/>
          </a:p>
          <a:p>
            <a:pPr marL="457200" lvl="0" indent="-368300" algn="l" rtl="0">
              <a:spcBef>
                <a:spcPts val="1200"/>
              </a:spcBef>
              <a:spcAft>
                <a:spcPts val="0"/>
              </a:spcAft>
              <a:buSzPts val="2200"/>
              <a:buChar char="●"/>
            </a:pPr>
            <a:r>
              <a:rPr lang="en" sz="2200"/>
              <a:t>Basic pain neurophysiology</a:t>
            </a:r>
            <a:endParaRPr sz="2200"/>
          </a:p>
          <a:p>
            <a:pPr marL="457200" lvl="0" indent="-368300" algn="l" rtl="0">
              <a:spcBef>
                <a:spcPts val="0"/>
              </a:spcBef>
              <a:spcAft>
                <a:spcPts val="0"/>
              </a:spcAft>
              <a:buSzPts val="2200"/>
              <a:buChar char="●"/>
            </a:pPr>
            <a:r>
              <a:rPr lang="en" sz="2200"/>
              <a:t>How chronic pain differs from acute pain</a:t>
            </a:r>
            <a:endParaRPr sz="2200"/>
          </a:p>
          <a:p>
            <a:pPr marL="457200" lvl="0" indent="-368300" algn="l" rtl="0">
              <a:spcBef>
                <a:spcPts val="0"/>
              </a:spcBef>
              <a:spcAft>
                <a:spcPts val="0"/>
              </a:spcAft>
              <a:buSzPts val="2200"/>
              <a:buChar char="●"/>
            </a:pPr>
            <a:r>
              <a:rPr lang="en" sz="2200"/>
              <a:t>How pain is an output and not an input</a:t>
            </a:r>
            <a:endParaRPr sz="2200"/>
          </a:p>
          <a:p>
            <a:pPr marL="457200" lvl="0" indent="-368300" algn="l" rtl="0">
              <a:spcBef>
                <a:spcPts val="0"/>
              </a:spcBef>
              <a:spcAft>
                <a:spcPts val="0"/>
              </a:spcAft>
              <a:buSzPts val="2200"/>
              <a:buChar char="●"/>
            </a:pPr>
            <a:r>
              <a:rPr lang="en" sz="2200"/>
              <a:t>Factors that can contribute to chronic pain</a:t>
            </a:r>
            <a:endParaRPr sz="2200"/>
          </a:p>
          <a:p>
            <a:pPr marL="457200" lvl="0" indent="-368300" algn="l" rtl="0">
              <a:spcBef>
                <a:spcPts val="0"/>
              </a:spcBef>
              <a:spcAft>
                <a:spcPts val="0"/>
              </a:spcAft>
              <a:buSzPts val="2200"/>
              <a:buChar char="●"/>
            </a:pPr>
            <a:r>
              <a:rPr lang="en" sz="2200"/>
              <a:t>Steps they can take toward reducing their pain</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How to Educate</a:t>
            </a:r>
            <a:endParaRPr b="1"/>
          </a:p>
        </p:txBody>
      </p:sp>
      <p:sp>
        <p:nvSpPr>
          <p:cNvPr id="148" name="Google Shape;148;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dirty="0"/>
              <a:t>Validate the patient; let them know that their pain is real and not just something that is made up in their head</a:t>
            </a:r>
            <a:endParaRPr sz="2000" dirty="0"/>
          </a:p>
          <a:p>
            <a:pPr marL="457200" lvl="0" indent="-355600" algn="l" rtl="0">
              <a:spcBef>
                <a:spcPts val="0"/>
              </a:spcBef>
              <a:spcAft>
                <a:spcPts val="0"/>
              </a:spcAft>
              <a:buSzPts val="2000"/>
              <a:buChar char="●"/>
            </a:pPr>
            <a:r>
              <a:rPr lang="en" sz="2000" dirty="0"/>
              <a:t>Don’t talk down to the patient and make sure that these complex medical processes are discussed in the simplest way possible</a:t>
            </a:r>
            <a:endParaRPr sz="2000" dirty="0"/>
          </a:p>
          <a:p>
            <a:pPr marL="457200" lvl="0" indent="-355600" algn="l" rtl="0">
              <a:spcBef>
                <a:spcPts val="0"/>
              </a:spcBef>
              <a:spcAft>
                <a:spcPts val="0"/>
              </a:spcAft>
              <a:buSzPts val="2000"/>
              <a:buChar char="●"/>
            </a:pPr>
            <a:r>
              <a:rPr lang="en" sz="2000" dirty="0"/>
              <a:t>Provide multiple methods that the patient can use to improve their quality of life:</a:t>
            </a:r>
            <a:endParaRPr sz="2000" dirty="0"/>
          </a:p>
          <a:p>
            <a:pPr marL="914400" lvl="1" indent="-342900" algn="l" rtl="0">
              <a:spcBef>
                <a:spcPts val="0"/>
              </a:spcBef>
              <a:spcAft>
                <a:spcPts val="0"/>
              </a:spcAft>
              <a:buSzPts val="1800"/>
              <a:buChar char="○"/>
            </a:pPr>
            <a:r>
              <a:rPr lang="en" sz="1800" dirty="0"/>
              <a:t>Easier understanding about their pain from the use of analogies</a:t>
            </a:r>
            <a:endParaRPr sz="1800" dirty="0"/>
          </a:p>
          <a:p>
            <a:pPr marL="914400" lvl="1" indent="-342900" algn="l" rtl="0">
              <a:spcBef>
                <a:spcPts val="0"/>
              </a:spcBef>
              <a:spcAft>
                <a:spcPts val="0"/>
              </a:spcAft>
              <a:buSzPts val="1800"/>
              <a:buChar char="○"/>
            </a:pPr>
            <a:r>
              <a:rPr lang="en" sz="1800" dirty="0"/>
              <a:t>Lifestyle modifications</a:t>
            </a:r>
            <a:endParaRPr sz="1800" dirty="0"/>
          </a:p>
          <a:p>
            <a:pPr marL="914400" lvl="1" indent="-342900" algn="l" rtl="0">
              <a:spcBef>
                <a:spcPts val="0"/>
              </a:spcBef>
              <a:spcAft>
                <a:spcPts val="0"/>
              </a:spcAft>
              <a:buSzPts val="1800"/>
              <a:buChar char="○"/>
            </a:pPr>
            <a:r>
              <a:rPr lang="en" sz="1800" dirty="0"/>
              <a:t>Interventions that show them movement is OK</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Analogies</a:t>
            </a:r>
            <a:endParaRPr b="1"/>
          </a:p>
        </p:txBody>
      </p:sp>
      <p:sp>
        <p:nvSpPr>
          <p:cNvPr id="154" name="Google Shape;154;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AutoNum type="arabicPeriod"/>
            </a:pPr>
            <a:r>
              <a:rPr lang="en" sz="2000"/>
              <a:t>The sensitive fire alarm - introduces the patient to the idea of central sensitization</a:t>
            </a:r>
            <a:endParaRPr sz="2000"/>
          </a:p>
          <a:p>
            <a:pPr marL="457200" lvl="0" indent="-355600" algn="l" rtl="0">
              <a:spcBef>
                <a:spcPts val="0"/>
              </a:spcBef>
              <a:spcAft>
                <a:spcPts val="0"/>
              </a:spcAft>
              <a:buSzPts val="2000"/>
              <a:buAutoNum type="arabicPeriod"/>
            </a:pPr>
            <a:r>
              <a:rPr lang="en" sz="2000"/>
              <a:t>Calming this sensitized system - teaches patients about the importance that proper movement and activity can have on desensitization</a:t>
            </a:r>
            <a:endParaRPr sz="2000"/>
          </a:p>
          <a:p>
            <a:pPr marL="457200" lvl="0" indent="-355600" algn="l" rtl="0">
              <a:spcBef>
                <a:spcPts val="0"/>
              </a:spcBef>
              <a:spcAft>
                <a:spcPts val="0"/>
              </a:spcAft>
              <a:buSzPts val="2000"/>
              <a:buAutoNum type="arabicPeriod"/>
            </a:pPr>
            <a:r>
              <a:rPr lang="en" sz="2000"/>
              <a:t>The lion in the room - how stress can affect chronic pain</a:t>
            </a:r>
            <a:endParaRPr sz="2000"/>
          </a:p>
          <a:p>
            <a:pPr marL="457200" lvl="0" indent="-355600" algn="l" rtl="0">
              <a:spcBef>
                <a:spcPts val="0"/>
              </a:spcBef>
              <a:spcAft>
                <a:spcPts val="0"/>
              </a:spcAft>
              <a:buSzPts val="2000"/>
              <a:buAutoNum type="arabicPeriod"/>
            </a:pPr>
            <a:r>
              <a:rPr lang="en" sz="2000"/>
              <a:t>Tissue healing vs. pain - teaches patients that something on imaging doesn’t automatically equal pain and vice versa</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Lifestyle Modifications</a:t>
            </a:r>
            <a:endParaRPr b="1"/>
          </a:p>
        </p:txBody>
      </p:sp>
      <p:sp>
        <p:nvSpPr>
          <p:cNvPr id="160" name="Google Shape;160;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Breathing - mouth and chest breathing vs. pursed lip and diaphragmatic breathing</a:t>
            </a:r>
            <a:endParaRPr/>
          </a:p>
          <a:p>
            <a:pPr marL="457200" lvl="0" indent="-342900" algn="l" rtl="0">
              <a:spcBef>
                <a:spcPts val="0"/>
              </a:spcBef>
              <a:spcAft>
                <a:spcPts val="0"/>
              </a:spcAft>
              <a:buSzPts val="1800"/>
              <a:buChar char="●"/>
            </a:pPr>
            <a:r>
              <a:rPr lang="en"/>
              <a:t>Posture</a:t>
            </a:r>
            <a:endParaRPr/>
          </a:p>
          <a:p>
            <a:pPr marL="457200" lvl="0" indent="-342900" algn="l" rtl="0">
              <a:spcBef>
                <a:spcPts val="0"/>
              </a:spcBef>
              <a:spcAft>
                <a:spcPts val="0"/>
              </a:spcAft>
              <a:buSzPts val="1800"/>
              <a:buChar char="●"/>
            </a:pPr>
            <a:r>
              <a:rPr lang="en"/>
              <a:t>Sleep - the major role sleep hygiene plans on many aspects of our life including pain management</a:t>
            </a:r>
            <a:endParaRPr/>
          </a:p>
          <a:p>
            <a:pPr marL="457200" lvl="0" indent="-342900" algn="l" rtl="0">
              <a:spcBef>
                <a:spcPts val="0"/>
              </a:spcBef>
              <a:spcAft>
                <a:spcPts val="0"/>
              </a:spcAft>
              <a:buSzPts val="1800"/>
              <a:buChar char="●"/>
            </a:pPr>
            <a:r>
              <a:rPr lang="en"/>
              <a:t>Stress reduction - one thing at a time can equal a big win</a:t>
            </a:r>
            <a:endParaRPr/>
          </a:p>
          <a:p>
            <a:pPr marL="457200" lvl="0" indent="-342900" algn="l" rtl="0">
              <a:spcBef>
                <a:spcPts val="0"/>
              </a:spcBef>
              <a:spcAft>
                <a:spcPts val="0"/>
              </a:spcAft>
              <a:buSzPts val="1800"/>
              <a:buChar char="●"/>
            </a:pPr>
            <a:r>
              <a:rPr lang="en"/>
              <a:t>Anger vs. Forgiveness</a:t>
            </a:r>
            <a:endParaRPr/>
          </a:p>
          <a:p>
            <a:pPr marL="457200" lvl="0" indent="-342900" algn="l" rtl="0">
              <a:spcBef>
                <a:spcPts val="0"/>
              </a:spcBef>
              <a:spcAft>
                <a:spcPts val="0"/>
              </a:spcAft>
              <a:buSzPts val="1800"/>
              <a:buChar char="●"/>
            </a:pPr>
            <a:r>
              <a:rPr lang="en"/>
              <a:t>Diet and exercise - both the physiologic and psychologic effects</a:t>
            </a:r>
            <a:endParaRPr/>
          </a:p>
          <a:p>
            <a:pPr marL="457200" lvl="0" indent="-342900" algn="l" rtl="0">
              <a:spcBef>
                <a:spcPts val="0"/>
              </a:spcBef>
              <a:spcAft>
                <a:spcPts val="0"/>
              </a:spcAft>
              <a:buSzPts val="1800"/>
              <a:buChar char="●"/>
            </a:pPr>
            <a:r>
              <a:rPr lang="en"/>
              <a:t>Fear of movement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Interventions</a:t>
            </a:r>
            <a:endParaRPr b="1"/>
          </a:p>
        </p:txBody>
      </p:sp>
      <p:sp>
        <p:nvSpPr>
          <p:cNvPr id="166" name="Google Shape;166;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Graded activity progression - a chronic low back pain example</a:t>
            </a:r>
            <a:endParaRPr sz="2400"/>
          </a:p>
        </p:txBody>
      </p:sp>
      <p:pic>
        <p:nvPicPr>
          <p:cNvPr id="167" name="Google Shape;167;p26"/>
          <p:cNvPicPr preferRelativeResize="0"/>
          <p:nvPr/>
        </p:nvPicPr>
        <p:blipFill>
          <a:blip r:embed="rId3">
            <a:alphaModFix/>
          </a:blip>
          <a:stretch>
            <a:fillRect/>
          </a:stretch>
        </p:blipFill>
        <p:spPr>
          <a:xfrm>
            <a:off x="916820" y="2571750"/>
            <a:ext cx="2401975" cy="1527650"/>
          </a:xfrm>
          <a:prstGeom prst="rect">
            <a:avLst/>
          </a:prstGeom>
          <a:noFill/>
          <a:ln>
            <a:noFill/>
          </a:ln>
        </p:spPr>
      </p:pic>
      <p:pic>
        <p:nvPicPr>
          <p:cNvPr id="168" name="Google Shape;168;p26"/>
          <p:cNvPicPr preferRelativeResize="0"/>
          <p:nvPr/>
        </p:nvPicPr>
        <p:blipFill>
          <a:blip r:embed="rId4">
            <a:alphaModFix/>
          </a:blip>
          <a:stretch>
            <a:fillRect/>
          </a:stretch>
        </p:blipFill>
        <p:spPr>
          <a:xfrm>
            <a:off x="3819005" y="2214875"/>
            <a:ext cx="2658000" cy="18845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Resources for clinicians</a:t>
            </a:r>
            <a:endParaRPr b="1"/>
          </a:p>
        </p:txBody>
      </p:sp>
      <p:sp>
        <p:nvSpPr>
          <p:cNvPr id="174" name="Google Shape;174;p2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lnSpc>
                <a:spcPct val="120000"/>
              </a:lnSpc>
              <a:spcBef>
                <a:spcPts val="1000"/>
              </a:spcBef>
              <a:spcAft>
                <a:spcPts val="0"/>
              </a:spcAft>
              <a:buClr>
                <a:srgbClr val="000000"/>
              </a:buClr>
              <a:buSzPts val="2000"/>
              <a:buChar char="●"/>
            </a:pPr>
            <a:r>
              <a:rPr lang="en" sz="2000">
                <a:solidFill>
                  <a:srgbClr val="000000"/>
                </a:solidFill>
              </a:rPr>
              <a:t>Back in Control: A Surgeon’s Roadmap Out of Chronic Pain by David Hanscom, MD</a:t>
            </a:r>
            <a:endParaRPr sz="2000">
              <a:solidFill>
                <a:srgbClr val="000000"/>
              </a:solidFill>
            </a:endParaRPr>
          </a:p>
          <a:p>
            <a:pPr marL="457200" lvl="0" indent="-355600" algn="l" rtl="0">
              <a:lnSpc>
                <a:spcPct val="120000"/>
              </a:lnSpc>
              <a:spcBef>
                <a:spcPts val="1000"/>
              </a:spcBef>
              <a:spcAft>
                <a:spcPts val="0"/>
              </a:spcAft>
              <a:buClr>
                <a:srgbClr val="000000"/>
              </a:buClr>
              <a:buSzPts val="2000"/>
              <a:buChar char="●"/>
            </a:pPr>
            <a:r>
              <a:rPr lang="en" sz="2000">
                <a:solidFill>
                  <a:srgbClr val="000000"/>
                </a:solidFill>
              </a:rPr>
              <a:t>Explain Pain (Second Edition) by David Butler and Lorimer Moseley. </a:t>
            </a:r>
            <a:endParaRPr sz="2000">
              <a:solidFill>
                <a:srgbClr val="000000"/>
              </a:solidFill>
            </a:endParaRPr>
          </a:p>
          <a:p>
            <a:pPr marL="457200" lvl="0" indent="-355600" algn="l" rtl="0">
              <a:lnSpc>
                <a:spcPct val="120000"/>
              </a:lnSpc>
              <a:spcBef>
                <a:spcPts val="1000"/>
              </a:spcBef>
              <a:spcAft>
                <a:spcPts val="0"/>
              </a:spcAft>
              <a:buClr>
                <a:srgbClr val="000000"/>
              </a:buClr>
              <a:buSzPts val="2000"/>
              <a:buChar char="●"/>
            </a:pPr>
            <a:r>
              <a:rPr lang="en" sz="2000">
                <a:solidFill>
                  <a:srgbClr val="000000"/>
                </a:solidFill>
              </a:rPr>
              <a:t>Lotze M, Moseley G. Theoretical Considerations for Chronic Pain Rehabilitation. Physical Therapy. 2015 Sept;95(9):1316-1320. </a:t>
            </a:r>
            <a:endParaRPr sz="2200">
              <a:solidFill>
                <a:srgbClr val="000000"/>
              </a:solidFill>
            </a:endParaRPr>
          </a:p>
          <a:p>
            <a:pPr marL="0" lvl="0" indent="0" algn="l" rtl="0">
              <a:spcBef>
                <a:spcPts val="1000"/>
              </a:spcBef>
              <a:spcAft>
                <a:spcPts val="1200"/>
              </a:spcAft>
              <a:buNone/>
            </a:pPr>
            <a:endParaRPr>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Resources for patients</a:t>
            </a:r>
            <a:endParaRPr b="1"/>
          </a:p>
        </p:txBody>
      </p:sp>
      <p:sp>
        <p:nvSpPr>
          <p:cNvPr id="180" name="Google Shape;180;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Tame the Beast </a:t>
            </a:r>
            <a:r>
              <a:rPr lang="en" sz="2400" u="sng">
                <a:solidFill>
                  <a:schemeClr val="hlink"/>
                </a:solidFill>
                <a:hlinkClick r:id="rId3"/>
              </a:rPr>
              <a:t>https://www.tamethebeast.org/#tame-the-beast</a:t>
            </a:r>
            <a:endParaRPr sz="2400"/>
          </a:p>
          <a:p>
            <a:pPr marL="914400" lvl="1" indent="-349250" algn="l" rtl="0">
              <a:spcBef>
                <a:spcPts val="0"/>
              </a:spcBef>
              <a:spcAft>
                <a:spcPts val="0"/>
              </a:spcAft>
              <a:buSzPts val="1900"/>
              <a:buChar char="○"/>
            </a:pPr>
            <a:r>
              <a:rPr lang="en" sz="1900"/>
              <a:t>Provides patients with videos that explain chronic pain in a simple, easy-to-understand way</a:t>
            </a:r>
            <a:endParaRPr sz="1900"/>
          </a:p>
          <a:p>
            <a:pPr marL="914400" lvl="1" indent="-349250" algn="l" rtl="0">
              <a:spcBef>
                <a:spcPts val="0"/>
              </a:spcBef>
              <a:spcAft>
                <a:spcPts val="0"/>
              </a:spcAft>
              <a:buSzPts val="1900"/>
              <a:buChar char="○"/>
            </a:pPr>
            <a:r>
              <a:rPr lang="en" sz="1900"/>
              <a:t>Archive of dozens of real-life stories of recovery from chronic pain directly from the individuals that patients can listen to</a:t>
            </a:r>
            <a:endParaRPr sz="1900"/>
          </a:p>
          <a:p>
            <a:pPr marL="914400" lvl="1" indent="-349250" algn="l" rtl="0">
              <a:spcBef>
                <a:spcPts val="0"/>
              </a:spcBef>
              <a:spcAft>
                <a:spcPts val="0"/>
              </a:spcAft>
              <a:buSzPts val="1900"/>
              <a:buChar char="○"/>
            </a:pPr>
            <a:r>
              <a:rPr lang="en" sz="1900"/>
              <a:t>Useful resources, individual coaching, and free courses</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References</a:t>
            </a:r>
            <a:endParaRPr b="1"/>
          </a:p>
        </p:txBody>
      </p:sp>
      <p:sp>
        <p:nvSpPr>
          <p:cNvPr id="186" name="Google Shape;186;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25000" lnSpcReduction="20000"/>
          </a:bodyPr>
          <a:lstStyle/>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1. Harte SE, Harris RE, Clauw DJ. The neurobiology of central sensitization. </a:t>
            </a:r>
            <a:r>
              <a:rPr lang="en" sz="4800" i="1" dirty="0">
                <a:solidFill>
                  <a:srgbClr val="000000"/>
                </a:solidFill>
                <a:latin typeface="Arial"/>
                <a:ea typeface="Arial"/>
                <a:cs typeface="Arial"/>
                <a:sym typeface="Arial"/>
              </a:rPr>
              <a:t>J Appl Biobehav Res</a:t>
            </a:r>
            <a:r>
              <a:rPr lang="en" sz="4800" dirty="0">
                <a:solidFill>
                  <a:srgbClr val="000000"/>
                </a:solidFill>
                <a:latin typeface="Arial"/>
                <a:ea typeface="Arial"/>
                <a:cs typeface="Arial"/>
                <a:sym typeface="Arial"/>
              </a:rPr>
              <a:t>. 2018;23(2):e12137. doi:10.1111/jabr.12137</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2. </a:t>
            </a:r>
            <a:r>
              <a:rPr lang="en" sz="4800" u="sng"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https://www.rwjf.org/en/building-a-culture-of-health/focus-areas.html#1</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3. </a:t>
            </a:r>
            <a:r>
              <a:rPr lang="en" sz="4800" u="sng"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https://my.clevelandclinic.org/health/diseases/4798-chronic-pain</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4. </a:t>
            </a:r>
            <a:r>
              <a:rPr lang="en" sz="4800" dirty="0">
                <a:solidFill>
                  <a:srgbClr val="000000"/>
                </a:solidFill>
                <a:highlight>
                  <a:schemeClr val="lt1"/>
                </a:highlight>
                <a:latin typeface="Arial"/>
                <a:ea typeface="Arial"/>
                <a:cs typeface="Arial"/>
                <a:sym typeface="Arial"/>
              </a:rPr>
              <a:t>Rikard SM, Strahan AE, Schmit KM, Guy GP Jr.. Chronic Pain Among Adults — United States, 2019–2021. MMWR Morb Mortal Wkly Rep 2023;72:379–385. DOI: </a:t>
            </a:r>
            <a:r>
              <a:rPr lang="en" sz="4800" u="sng" dirty="0">
                <a:solidFill>
                  <a:srgbClr val="000000"/>
                </a:solidFill>
                <a:highlight>
                  <a:schemeClr val="lt1"/>
                </a:highlight>
                <a:latin typeface="Arial"/>
                <a:ea typeface="Arial"/>
                <a:cs typeface="Arial"/>
                <a:sym typeface="Arial"/>
                <a:hlinkClick r:id="rId5">
                  <a:extLst>
                    <a:ext uri="{A12FA001-AC4F-418D-AE19-62706E023703}">
                      <ahyp:hlinkClr xmlns:ahyp="http://schemas.microsoft.com/office/drawing/2018/hyperlinkcolor" val="tx"/>
                    </a:ext>
                  </a:extLst>
                </a:hlinkClick>
              </a:rPr>
              <a:t>http://dx.doi.org/10.15585/mmwr.mm7215a1</a:t>
            </a:r>
            <a:r>
              <a:rPr lang="en" sz="4800" dirty="0">
                <a:solidFill>
                  <a:srgbClr val="000000"/>
                </a:solidFill>
                <a:latin typeface="Arial"/>
                <a:ea typeface="Arial"/>
                <a:cs typeface="Arial"/>
                <a:sym typeface="Arial"/>
              </a:rPr>
              <a:t>.</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5. </a:t>
            </a:r>
            <a:r>
              <a:rPr lang="en" sz="4800" dirty="0">
                <a:solidFill>
                  <a:srgbClr val="000000"/>
                </a:solidFill>
                <a:highlight>
                  <a:schemeClr val="lt1"/>
                </a:highlight>
                <a:latin typeface="Arial"/>
                <a:ea typeface="Arial"/>
                <a:cs typeface="Arial"/>
                <a:sym typeface="Arial"/>
              </a:rPr>
              <a:t>Henschke N, Kamper SJ, Maher CG. The epidemiology and economic consequences of pain. </a:t>
            </a:r>
            <a:r>
              <a:rPr lang="en" sz="4800" i="1" dirty="0">
                <a:solidFill>
                  <a:srgbClr val="000000"/>
                </a:solidFill>
                <a:highlight>
                  <a:schemeClr val="lt1"/>
                </a:highlight>
                <a:latin typeface="Arial"/>
                <a:ea typeface="Arial"/>
                <a:cs typeface="Arial"/>
                <a:sym typeface="Arial"/>
              </a:rPr>
              <a:t>Mayo Clin Proc</a:t>
            </a:r>
            <a:r>
              <a:rPr lang="en" sz="4800" dirty="0">
                <a:solidFill>
                  <a:srgbClr val="000000"/>
                </a:solidFill>
                <a:highlight>
                  <a:schemeClr val="lt1"/>
                </a:highlight>
                <a:latin typeface="Arial"/>
                <a:ea typeface="Arial"/>
                <a:cs typeface="Arial"/>
                <a:sym typeface="Arial"/>
              </a:rPr>
              <a:t>. 2015;90(1):139-147. doi:10.1016/j.mayocp.2014.09.0</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6. </a:t>
            </a:r>
            <a:r>
              <a:rPr lang="en" sz="4800" dirty="0">
                <a:solidFill>
                  <a:srgbClr val="000000"/>
                </a:solidFill>
                <a:highlight>
                  <a:srgbClr val="FFFFFF"/>
                </a:highlight>
              </a:rPr>
              <a:t>Farre A, Rapley T. The New Old (and Old New) Medical Model: Four Decades Navigating the Biomedical and Psychosocial Understandings of Health and Illness. Healthcare (Basel). 2017 Nov 18;5(4):88. doi: 10.3390/healthcare5040088. PMID: 29156540; PMCID: PMC5746722.</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7. Adams LM, Turk DC. Central sensitization and the biopsychosocial approach to understanding pain. </a:t>
            </a:r>
            <a:r>
              <a:rPr lang="en" sz="4800" i="1" dirty="0">
                <a:solidFill>
                  <a:srgbClr val="000000"/>
                </a:solidFill>
                <a:highlight>
                  <a:schemeClr val="lt1"/>
                </a:highlight>
                <a:latin typeface="Arial"/>
                <a:ea typeface="Arial"/>
                <a:cs typeface="Arial"/>
                <a:sym typeface="Arial"/>
              </a:rPr>
              <a:t>J Appl Biobehav Res</a:t>
            </a:r>
            <a:r>
              <a:rPr lang="en" sz="4800" dirty="0">
                <a:solidFill>
                  <a:srgbClr val="000000"/>
                </a:solidFill>
                <a:highlight>
                  <a:schemeClr val="lt1"/>
                </a:highlight>
                <a:latin typeface="Arial"/>
                <a:ea typeface="Arial"/>
                <a:cs typeface="Arial"/>
                <a:sym typeface="Arial"/>
              </a:rPr>
              <a:t>. 2018;23(2):e12125. doi:10.1111/jabr.12125</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8. Latremoliere A, Woolf CJ. Central sensitization: a generator of pain hypersensitivity by central neural plasticity. </a:t>
            </a:r>
            <a:r>
              <a:rPr lang="en" sz="4800" i="1" dirty="0">
                <a:solidFill>
                  <a:srgbClr val="000000"/>
                </a:solidFill>
                <a:highlight>
                  <a:schemeClr val="lt1"/>
                </a:highlight>
                <a:latin typeface="Arial"/>
                <a:ea typeface="Arial"/>
                <a:cs typeface="Arial"/>
                <a:sym typeface="Arial"/>
              </a:rPr>
              <a:t>J Pain</a:t>
            </a:r>
            <a:r>
              <a:rPr lang="en" sz="4800" dirty="0">
                <a:solidFill>
                  <a:srgbClr val="000000"/>
                </a:solidFill>
                <a:highlight>
                  <a:schemeClr val="lt1"/>
                </a:highlight>
                <a:latin typeface="Arial"/>
                <a:ea typeface="Arial"/>
                <a:cs typeface="Arial"/>
                <a:sym typeface="Arial"/>
              </a:rPr>
              <a:t>. 2009;10(9):895-926. doi:10.1016/j.jpain.2009.06.012</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9. Edwards RR, Dworkin RH, Sullivan MD, Turk DC, Wasan AD. The role of psychosocial processes in the development and maintenance of chronic pain. </a:t>
            </a:r>
            <a:r>
              <a:rPr lang="en" sz="4800" i="1" dirty="0">
                <a:solidFill>
                  <a:srgbClr val="000000"/>
                </a:solidFill>
                <a:highlight>
                  <a:schemeClr val="lt1"/>
                </a:highlight>
                <a:latin typeface="Arial"/>
                <a:ea typeface="Arial"/>
                <a:cs typeface="Arial"/>
                <a:sym typeface="Arial"/>
              </a:rPr>
              <a:t>J Pain</a:t>
            </a:r>
            <a:r>
              <a:rPr lang="en" sz="4800" dirty="0">
                <a:solidFill>
                  <a:srgbClr val="000000"/>
                </a:solidFill>
                <a:highlight>
                  <a:schemeClr val="lt1"/>
                </a:highlight>
                <a:latin typeface="Arial"/>
                <a:ea typeface="Arial"/>
                <a:cs typeface="Arial"/>
                <a:sym typeface="Arial"/>
              </a:rPr>
              <a:t>. 2016;17(9 Suppl):T70-92. doi:10.1016/j.jpain.2016.01.001</a:t>
            </a:r>
            <a:endParaRPr sz="4800" dirty="0">
              <a:solidFill>
                <a:srgbClr val="000000"/>
              </a:solidFill>
              <a:highlight>
                <a:schemeClr val="lt1"/>
              </a:highlight>
              <a:latin typeface="Arial"/>
              <a:ea typeface="Arial"/>
              <a:cs typeface="Arial"/>
              <a:sym typeface="Arial"/>
            </a:endParaRPr>
          </a:p>
          <a:p>
            <a:pPr marL="0" lvl="0" indent="0" algn="l" rtl="0">
              <a:lnSpc>
                <a:spcPct val="115000"/>
              </a:lnSpc>
              <a:spcBef>
                <a:spcPts val="0"/>
              </a:spcBef>
              <a:spcAft>
                <a:spcPts val="0"/>
              </a:spcAft>
              <a:buNone/>
            </a:pPr>
            <a:endParaRPr sz="4257" dirty="0">
              <a:solidFill>
                <a:srgbClr val="000000"/>
              </a:solidFill>
              <a:highlight>
                <a:schemeClr val="lt1"/>
              </a:highlight>
              <a:latin typeface="Arial"/>
              <a:ea typeface="Arial"/>
              <a:cs typeface="Arial"/>
              <a:sym typeface="Arial"/>
            </a:endParaRPr>
          </a:p>
          <a:p>
            <a:pPr marL="0" lvl="0" indent="0" algn="l" rtl="0">
              <a:lnSpc>
                <a:spcPct val="115000"/>
              </a:lnSpc>
              <a:spcBef>
                <a:spcPts val="1200"/>
              </a:spcBef>
              <a:spcAft>
                <a:spcPts val="0"/>
              </a:spcAft>
              <a:buNone/>
            </a:pPr>
            <a:endParaRPr sz="1150" dirty="0">
              <a:solidFill>
                <a:srgbClr val="000000"/>
              </a:solidFill>
              <a:highlight>
                <a:schemeClr val="lt1"/>
              </a:highlight>
              <a:latin typeface="Arial"/>
              <a:ea typeface="Arial"/>
              <a:cs typeface="Arial"/>
              <a:sym typeface="Arial"/>
            </a:endParaRPr>
          </a:p>
          <a:p>
            <a:pPr marL="0" lvl="0" indent="0" algn="l" rtl="0">
              <a:spcBef>
                <a:spcPts val="1200"/>
              </a:spcBef>
              <a:spcAft>
                <a:spcPts val="0"/>
              </a:spcAft>
              <a:buNone/>
            </a:pPr>
            <a:endParaRPr sz="1100" dirty="0">
              <a:solidFill>
                <a:srgbClr val="000000"/>
              </a:solidFill>
              <a:highlight>
                <a:schemeClr val="lt1"/>
              </a:highlight>
              <a:latin typeface="Arial"/>
              <a:ea typeface="Arial"/>
              <a:cs typeface="Arial"/>
              <a:sym typeface="Arial"/>
            </a:endParaRPr>
          </a:p>
          <a:p>
            <a:pPr marL="0" lvl="0" indent="0" algn="l" rtl="0">
              <a:spcBef>
                <a:spcPts val="1200"/>
              </a:spcBef>
              <a:spcAft>
                <a:spcPts val="1200"/>
              </a:spcAft>
              <a:buNone/>
            </a:pPr>
            <a:endParaRPr sz="1100" dirty="0">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References</a:t>
            </a:r>
            <a:endParaRPr b="1"/>
          </a:p>
        </p:txBody>
      </p:sp>
      <p:sp>
        <p:nvSpPr>
          <p:cNvPr id="192" name="Google Shape;192;p30"/>
          <p:cNvSpPr txBox="1">
            <a:spLocks noGrp="1"/>
          </p:cNvSpPr>
          <p:nvPr>
            <p:ph type="body" idx="1"/>
          </p:nvPr>
        </p:nvSpPr>
        <p:spPr>
          <a:xfrm>
            <a:off x="311700" y="1129025"/>
            <a:ext cx="8520600" cy="3339000"/>
          </a:xfrm>
          <a:prstGeom prst="rect">
            <a:avLst/>
          </a:prstGeom>
        </p:spPr>
        <p:txBody>
          <a:bodyPr spcFirstLastPara="1" wrap="square" lIns="91425" tIns="91425" rIns="91425" bIns="91425" anchor="t" anchorCtr="0">
            <a:normAutofit fontScale="25000" lnSpcReduction="20000"/>
          </a:bodyPr>
          <a:lstStyle/>
          <a:p>
            <a:pPr marL="0" lvl="0" indent="0" algn="l" rtl="0">
              <a:lnSpc>
                <a:spcPct val="100000"/>
              </a:lnSpc>
              <a:spcBef>
                <a:spcPts val="0"/>
              </a:spcBef>
              <a:spcAft>
                <a:spcPts val="0"/>
              </a:spcAft>
              <a:buNone/>
            </a:pPr>
            <a:r>
              <a:rPr lang="en" sz="4400" dirty="0">
                <a:solidFill>
                  <a:srgbClr val="000000"/>
                </a:solidFill>
              </a:rPr>
              <a:t>1</a:t>
            </a:r>
            <a:r>
              <a:rPr lang="en" sz="4800" dirty="0">
                <a:solidFill>
                  <a:srgbClr val="000000"/>
                </a:solidFill>
              </a:rPr>
              <a:t>0. </a:t>
            </a:r>
            <a:r>
              <a:rPr lang="en" sz="4800" u="sng" dirty="0">
                <a:solidFill>
                  <a:srgbClr val="000000"/>
                </a:solidFill>
                <a:hlinkClick r:id="rId3">
                  <a:extLst>
                    <a:ext uri="{A12FA001-AC4F-418D-AE19-62706E023703}">
                      <ahyp:hlinkClr xmlns:ahyp="http://schemas.microsoft.com/office/drawing/2018/hyperlinkcolor" val="tx"/>
                    </a:ext>
                  </a:extLst>
                </a:hlinkClick>
              </a:rPr>
              <a:t>https://www.physio-pedia.com/Chronic_Pain_Grade_Scale_(CPGS)</a:t>
            </a:r>
            <a:endParaRPr sz="4800" dirty="0">
              <a:solidFill>
                <a:srgbClr val="000000"/>
              </a:solidFill>
            </a:endParaRPr>
          </a:p>
          <a:p>
            <a:pPr marL="0" lvl="0" indent="0" algn="l" rtl="0">
              <a:lnSpc>
                <a:spcPct val="100000"/>
              </a:lnSpc>
              <a:spcBef>
                <a:spcPts val="0"/>
              </a:spcBef>
              <a:spcAft>
                <a:spcPts val="0"/>
              </a:spcAft>
              <a:buNone/>
            </a:pPr>
            <a:r>
              <a:rPr lang="en" sz="4800" dirty="0">
                <a:solidFill>
                  <a:srgbClr val="000000"/>
                </a:solidFill>
              </a:rPr>
              <a:t>11. </a:t>
            </a:r>
            <a:r>
              <a:rPr lang="en" sz="4800" u="sng" dirty="0">
                <a:solidFill>
                  <a:srgbClr val="000000"/>
                </a:solidFill>
                <a:hlinkClick r:id="rId4">
                  <a:extLst>
                    <a:ext uri="{A12FA001-AC4F-418D-AE19-62706E023703}">
                      <ahyp:hlinkClr xmlns:ahyp="http://schemas.microsoft.com/office/drawing/2018/hyperlinkcolor" val="tx"/>
                    </a:ext>
                  </a:extLst>
                </a:hlinkClick>
              </a:rPr>
              <a:t>https://www.sralab.org/rehabilitation-measures/chronic-pain-grade-scale</a:t>
            </a:r>
            <a:endParaRPr sz="4800" dirty="0">
              <a:solidFill>
                <a:srgbClr val="000000"/>
              </a:solidFill>
            </a:endParaRPr>
          </a:p>
          <a:p>
            <a:pPr marL="0" lvl="0" indent="0" algn="l" rtl="0">
              <a:lnSpc>
                <a:spcPct val="100000"/>
              </a:lnSpc>
              <a:spcBef>
                <a:spcPts val="0"/>
              </a:spcBef>
              <a:spcAft>
                <a:spcPts val="0"/>
              </a:spcAft>
              <a:buNone/>
            </a:pPr>
            <a:r>
              <a:rPr lang="en" sz="4800" dirty="0">
                <a:solidFill>
                  <a:srgbClr val="000000"/>
                </a:solidFill>
              </a:rPr>
              <a:t>12. </a:t>
            </a:r>
            <a:r>
              <a:rPr lang="en" sz="4800" dirty="0">
                <a:solidFill>
                  <a:srgbClr val="000000"/>
                </a:solidFill>
                <a:highlight>
                  <a:schemeClr val="lt1"/>
                </a:highlight>
                <a:latin typeface="Arial"/>
                <a:ea typeface="Arial"/>
                <a:cs typeface="Arial"/>
                <a:sym typeface="Arial"/>
              </a:rPr>
              <a:t>Siengsukon CF, Al-Dughmi M, Stevens S. Sleep health promotion: practical information for physical therapists. </a:t>
            </a:r>
            <a:r>
              <a:rPr lang="en" sz="4800" i="1" dirty="0">
                <a:solidFill>
                  <a:srgbClr val="000000"/>
                </a:solidFill>
                <a:highlight>
                  <a:schemeClr val="lt1"/>
                </a:highlight>
                <a:latin typeface="Arial"/>
                <a:ea typeface="Arial"/>
                <a:cs typeface="Arial"/>
                <a:sym typeface="Arial"/>
              </a:rPr>
              <a:t>Phys Ther</a:t>
            </a:r>
            <a:r>
              <a:rPr lang="en" sz="4800" dirty="0">
                <a:solidFill>
                  <a:srgbClr val="000000"/>
                </a:solidFill>
                <a:highlight>
                  <a:schemeClr val="lt1"/>
                </a:highlight>
                <a:latin typeface="Arial"/>
                <a:ea typeface="Arial"/>
                <a:cs typeface="Arial"/>
                <a:sym typeface="Arial"/>
              </a:rPr>
              <a:t>. 2017;97(8):826-836. doi:10.1093/ptj/pzx057</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13. Jafari H, Gholamrezaei A, Franssen M, et al. Can slow deep breathing reduce pain? an experimental study exploring mechanisms. </a:t>
            </a:r>
            <a:r>
              <a:rPr lang="en" sz="4800" i="1" dirty="0">
                <a:solidFill>
                  <a:srgbClr val="000000"/>
                </a:solidFill>
                <a:highlight>
                  <a:schemeClr val="lt1"/>
                </a:highlight>
                <a:latin typeface="Arial"/>
                <a:ea typeface="Arial"/>
                <a:cs typeface="Arial"/>
                <a:sym typeface="Arial"/>
              </a:rPr>
              <a:t>J Pain</a:t>
            </a:r>
            <a:r>
              <a:rPr lang="en" sz="4800" dirty="0">
                <a:solidFill>
                  <a:srgbClr val="000000"/>
                </a:solidFill>
                <a:highlight>
                  <a:schemeClr val="lt1"/>
                </a:highlight>
                <a:latin typeface="Arial"/>
                <a:ea typeface="Arial"/>
                <a:cs typeface="Arial"/>
                <a:sym typeface="Arial"/>
              </a:rPr>
              <a:t>. 2020;21(9-10):1018-1030. doi:10.1016/j.jpain.2019.12.010</a:t>
            </a:r>
            <a:endParaRPr sz="4800" dirty="0">
              <a:solidFill>
                <a:srgbClr val="000000"/>
              </a:solidFill>
              <a:highlight>
                <a:schemeClr val="lt1"/>
              </a:highlight>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14. </a:t>
            </a:r>
            <a:r>
              <a:rPr lang="en" sz="4800" dirty="0">
                <a:solidFill>
                  <a:srgbClr val="000000"/>
                </a:solidFill>
                <a:latin typeface="Arial"/>
                <a:ea typeface="Arial"/>
                <a:cs typeface="Arial"/>
                <a:sym typeface="Arial"/>
              </a:rPr>
              <a:t>Joseph AE, Moman RN, Barman RA, et al. Effects of Slow Deep Breathing on Acute Clinical Pain in Adults: A Systematic Review and Meta-Analysis of Randomized Controlled Trials. </a:t>
            </a:r>
            <a:r>
              <a:rPr lang="en" sz="4800" i="1" dirty="0">
                <a:solidFill>
                  <a:srgbClr val="000000"/>
                </a:solidFill>
                <a:latin typeface="Arial"/>
                <a:ea typeface="Arial"/>
                <a:cs typeface="Arial"/>
                <a:sym typeface="Arial"/>
              </a:rPr>
              <a:t>J Evid Based Integr Med</a:t>
            </a:r>
            <a:r>
              <a:rPr lang="en" sz="4800" dirty="0">
                <a:solidFill>
                  <a:srgbClr val="000000"/>
                </a:solidFill>
                <a:latin typeface="Arial"/>
                <a:ea typeface="Arial"/>
                <a:cs typeface="Arial"/>
                <a:sym typeface="Arial"/>
              </a:rPr>
              <a:t>. 2022;27:2515690X221078006. doi:10.1177/2515690X221078006</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highlight>
                  <a:schemeClr val="lt1"/>
                </a:highlight>
                <a:latin typeface="Arial"/>
                <a:ea typeface="Arial"/>
                <a:cs typeface="Arial"/>
                <a:sym typeface="Arial"/>
              </a:rPr>
              <a:t>15. </a:t>
            </a:r>
            <a:r>
              <a:rPr lang="en" sz="4800" dirty="0">
                <a:solidFill>
                  <a:srgbClr val="000000"/>
                </a:solidFill>
                <a:latin typeface="Arial"/>
                <a:ea typeface="Arial"/>
                <a:cs typeface="Arial"/>
                <a:sym typeface="Arial"/>
              </a:rPr>
              <a:t>Nijs J, D’Hondt E, Clarys P, et al. Lifestyle and Chronic Pain across the Lifespan: An Inconvenient Truth? </a:t>
            </a:r>
            <a:r>
              <a:rPr lang="en" sz="4800" i="1" dirty="0">
                <a:solidFill>
                  <a:srgbClr val="000000"/>
                </a:solidFill>
                <a:latin typeface="Arial"/>
                <a:ea typeface="Arial"/>
                <a:cs typeface="Arial"/>
                <a:sym typeface="Arial"/>
              </a:rPr>
              <a:t>PM R</a:t>
            </a:r>
            <a:r>
              <a:rPr lang="en" sz="4800" dirty="0">
                <a:solidFill>
                  <a:srgbClr val="000000"/>
                </a:solidFill>
                <a:latin typeface="Arial"/>
                <a:ea typeface="Arial"/>
                <a:cs typeface="Arial"/>
                <a:sym typeface="Arial"/>
              </a:rPr>
              <a:t>. 2020;12(4):410-419. doi:10.1002/pmrj.12244</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16. Vaegter HB, Jones MD. Exercise-induced hypoalgesia after acute and regular exercise: experimental and clinical manifestations and possible mechanisms in individuals with and without pain. </a:t>
            </a:r>
            <a:r>
              <a:rPr lang="en" sz="4800" i="1" dirty="0">
                <a:solidFill>
                  <a:srgbClr val="000000"/>
                </a:solidFill>
                <a:latin typeface="Arial"/>
                <a:ea typeface="Arial"/>
                <a:cs typeface="Arial"/>
                <a:sym typeface="Arial"/>
              </a:rPr>
              <a:t>Pain Rep</a:t>
            </a:r>
            <a:r>
              <a:rPr lang="en" sz="4800" dirty="0">
                <a:solidFill>
                  <a:srgbClr val="000000"/>
                </a:solidFill>
                <a:latin typeface="Arial"/>
                <a:ea typeface="Arial"/>
                <a:cs typeface="Arial"/>
                <a:sym typeface="Arial"/>
              </a:rPr>
              <a:t>. 2020;5(5):e823. doi:10.1097/PR9.0000000000000823</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17. Nijs J, Paul van Wilgen C, Van Oosterwijck J, van Ittersum M, Meeus M. How to explain central sensitization to patients with “unexplained” chronic musculoskeletal pain: practice guidelines. </a:t>
            </a:r>
            <a:r>
              <a:rPr lang="en" sz="4800" i="1" dirty="0">
                <a:solidFill>
                  <a:srgbClr val="000000"/>
                </a:solidFill>
                <a:latin typeface="Arial"/>
                <a:ea typeface="Arial"/>
                <a:cs typeface="Arial"/>
                <a:sym typeface="Arial"/>
              </a:rPr>
              <a:t>Man Ther</a:t>
            </a:r>
            <a:r>
              <a:rPr lang="en" sz="4800" dirty="0">
                <a:solidFill>
                  <a:srgbClr val="000000"/>
                </a:solidFill>
                <a:latin typeface="Arial"/>
                <a:ea typeface="Arial"/>
                <a:cs typeface="Arial"/>
                <a:sym typeface="Arial"/>
              </a:rPr>
              <a:t>. 2011;16(5):413-418. doi:10.1016/j.math.2011.04.005</a:t>
            </a:r>
            <a:endParaRPr sz="4800" dirty="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4800" dirty="0">
                <a:solidFill>
                  <a:srgbClr val="000000"/>
                </a:solidFill>
                <a:latin typeface="Arial"/>
                <a:ea typeface="Arial"/>
                <a:cs typeface="Arial"/>
                <a:sym typeface="Arial"/>
              </a:rPr>
              <a:t>18. George SZ, Zeppieri G. Physical therapy utilization of graded exposure for patients with low </a:t>
            </a:r>
            <a:endParaRPr sz="4800" dirty="0">
              <a:solidFill>
                <a:srgbClr val="000000"/>
              </a:solidFill>
              <a:latin typeface="Arial"/>
              <a:ea typeface="Arial"/>
              <a:cs typeface="Arial"/>
              <a:sym typeface="Arial"/>
            </a:endParaRPr>
          </a:p>
          <a:p>
            <a:pPr marL="0" lvl="0" indent="0" algn="l" rtl="0">
              <a:spcBef>
                <a:spcPts val="0"/>
              </a:spcBef>
              <a:spcAft>
                <a:spcPts val="0"/>
              </a:spcAft>
              <a:buNone/>
            </a:pPr>
            <a:r>
              <a:rPr lang="en" sz="4800" dirty="0">
                <a:solidFill>
                  <a:srgbClr val="000000"/>
                </a:solidFill>
                <a:latin typeface="Arial"/>
                <a:ea typeface="Arial"/>
                <a:cs typeface="Arial"/>
                <a:sym typeface="Arial"/>
              </a:rPr>
              <a:t>back pain. </a:t>
            </a:r>
            <a:r>
              <a:rPr lang="en" sz="4800" i="1" dirty="0">
                <a:solidFill>
                  <a:srgbClr val="000000"/>
                </a:solidFill>
                <a:latin typeface="Arial"/>
                <a:ea typeface="Arial"/>
                <a:cs typeface="Arial"/>
                <a:sym typeface="Arial"/>
              </a:rPr>
              <a:t>J Orthop Sports Phys Ther</a:t>
            </a:r>
            <a:r>
              <a:rPr lang="en" sz="4800" dirty="0">
                <a:solidFill>
                  <a:srgbClr val="000000"/>
                </a:solidFill>
                <a:latin typeface="Arial"/>
                <a:ea typeface="Arial"/>
                <a:cs typeface="Arial"/>
                <a:sym typeface="Arial"/>
              </a:rPr>
              <a:t>. 2009;39(7):496-505. doi:10.2519/jospt.2009.2983</a:t>
            </a:r>
            <a:endParaRPr sz="4800" dirty="0">
              <a:solidFill>
                <a:srgbClr val="000000"/>
              </a:solidFill>
              <a:latin typeface="Arial"/>
              <a:ea typeface="Arial"/>
              <a:cs typeface="Arial"/>
              <a:sym typeface="Arial"/>
            </a:endParaRPr>
          </a:p>
          <a:p>
            <a:pPr marL="0" lvl="0" indent="0" algn="l" rtl="0">
              <a:spcBef>
                <a:spcPts val="0"/>
              </a:spcBef>
              <a:spcAft>
                <a:spcPts val="0"/>
              </a:spcAft>
              <a:buNone/>
            </a:pPr>
            <a:endParaRPr sz="1200" dirty="0">
              <a:solidFill>
                <a:srgbClr val="000000"/>
              </a:solidFill>
              <a:latin typeface="Arial"/>
              <a:ea typeface="Arial"/>
              <a:cs typeface="Arial"/>
              <a:sym typeface="Arial"/>
            </a:endParaRPr>
          </a:p>
          <a:p>
            <a:pPr marL="0" lvl="0" indent="0" algn="l" rtl="0">
              <a:spcBef>
                <a:spcPts val="0"/>
              </a:spcBef>
              <a:spcAft>
                <a:spcPts val="0"/>
              </a:spcAft>
              <a:buNone/>
            </a:pPr>
            <a:endParaRPr sz="1200" dirty="0">
              <a:solidFill>
                <a:srgbClr val="000000"/>
              </a:solidFill>
              <a:highlight>
                <a:schemeClr val="lt1"/>
              </a:highlight>
              <a:latin typeface="Arial"/>
              <a:ea typeface="Arial"/>
              <a:cs typeface="Arial"/>
              <a:sym typeface="Arial"/>
            </a:endParaRPr>
          </a:p>
          <a:p>
            <a:pPr marL="0" lvl="0" indent="0" algn="l" rtl="0">
              <a:spcBef>
                <a:spcPts val="0"/>
              </a:spcBef>
              <a:spcAft>
                <a:spcPts val="0"/>
              </a:spcAft>
              <a:buNone/>
            </a:pPr>
            <a:endParaRPr sz="1200" dirty="0">
              <a:solidFill>
                <a:srgbClr val="000000"/>
              </a:solidFill>
              <a:highlight>
                <a:schemeClr val="lt1"/>
              </a:highlight>
              <a:latin typeface="Arial"/>
              <a:ea typeface="Arial"/>
              <a:cs typeface="Arial"/>
              <a:sym typeface="Arial"/>
            </a:endParaRPr>
          </a:p>
          <a:p>
            <a:pPr marL="0" lvl="0" indent="0" algn="l" rtl="0">
              <a:spcBef>
                <a:spcPts val="0"/>
              </a:spcBef>
              <a:spcAft>
                <a:spcPts val="0"/>
              </a:spcAft>
              <a:buNone/>
            </a:pPr>
            <a:endParaRPr sz="1200" dirty="0"/>
          </a:p>
          <a:p>
            <a:pPr marL="0" lvl="0" indent="0" algn="l" rtl="0">
              <a:spcBef>
                <a:spcPts val="0"/>
              </a:spcBef>
              <a:spcAft>
                <a:spcPts val="1200"/>
              </a:spcAft>
              <a:buNone/>
            </a:pPr>
            <a:endParaRPr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References</a:t>
            </a:r>
            <a:endParaRPr b="1"/>
          </a:p>
        </p:txBody>
      </p:sp>
      <p:sp>
        <p:nvSpPr>
          <p:cNvPr id="198" name="Google Shape;198;p3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200" dirty="0"/>
              <a:t>19. </a:t>
            </a:r>
            <a:r>
              <a:rPr lang="en" sz="1200" dirty="0">
                <a:solidFill>
                  <a:srgbClr val="000000"/>
                </a:solidFill>
              </a:rPr>
              <a:t>Karaman S, et al. Prevalence of Sleep Disturbance in Chronic Pain. European Review for Medical and Pharmacological Sciences (2014); 18: 2475-2481.</a:t>
            </a:r>
            <a:endParaRPr sz="1200" dirty="0">
              <a:solidFill>
                <a:srgbClr val="000000"/>
              </a:solidFill>
            </a:endParaRPr>
          </a:p>
          <a:p>
            <a:pPr marL="0" lvl="0" indent="0" algn="l" rtl="0">
              <a:lnSpc>
                <a:spcPct val="100000"/>
              </a:lnSpc>
              <a:spcBef>
                <a:spcPts val="0"/>
              </a:spcBef>
              <a:spcAft>
                <a:spcPts val="0"/>
              </a:spcAft>
              <a:buNone/>
            </a:pPr>
            <a:r>
              <a:rPr lang="en" sz="1200" dirty="0">
                <a:solidFill>
                  <a:srgbClr val="000000"/>
                </a:solidFill>
              </a:rPr>
              <a:t>20. Zarrabian MM, et al. Relationship between Sleep, Pain and Disability in Patients with Spinal Pathology. Archives of Physical Medicine and Rehabilitation (2014); 95: 1504-1509.</a:t>
            </a:r>
            <a:endParaRPr sz="1200" dirty="0">
              <a:solidFill>
                <a:srgbClr val="000000"/>
              </a:solidFill>
            </a:endParaRPr>
          </a:p>
          <a:p>
            <a:pPr marL="0" lvl="0" indent="0" algn="l" rtl="0">
              <a:lnSpc>
                <a:spcPct val="100000"/>
              </a:lnSpc>
              <a:spcBef>
                <a:spcPts val="0"/>
              </a:spcBef>
              <a:spcAft>
                <a:spcPts val="0"/>
              </a:spcAft>
              <a:buNone/>
            </a:pPr>
            <a:r>
              <a:rPr lang="en" sz="1200" dirty="0">
                <a:solidFill>
                  <a:srgbClr val="000000"/>
                </a:solidFill>
              </a:rPr>
              <a:t>21. Carson JW, Keefe FJ, Goli V, Fras AM, Lynch TR, Thorp SR, Buechler JL. Forgiveness and chronic low back pain: a preliminary study examining the relationship of forgiveness to pain, anger, and psychological distress. J Pain. 2005 Feb;6(2):84-91.</a:t>
            </a:r>
            <a:endParaRPr sz="1200" dirty="0">
              <a:solidFill>
                <a:srgbClr val="000000"/>
              </a:solidFill>
            </a:endParaRPr>
          </a:p>
          <a:p>
            <a:pPr marL="0" lvl="0" indent="0" algn="l" rtl="0">
              <a:lnSpc>
                <a:spcPct val="100000"/>
              </a:lnSpc>
              <a:spcBef>
                <a:spcPts val="0"/>
              </a:spcBef>
              <a:spcAft>
                <a:spcPts val="0"/>
              </a:spcAft>
              <a:buNone/>
            </a:pPr>
            <a:r>
              <a:rPr lang="en" sz="1200" dirty="0">
                <a:solidFill>
                  <a:srgbClr val="000000"/>
                </a:solidFill>
              </a:rPr>
              <a:t>22. Trost Z, et al. Cognitive Dimensions of Anger in Chronic Pain. Pain (2012);153: 515-517.</a:t>
            </a:r>
            <a:endParaRPr sz="1200" dirty="0">
              <a:solidFill>
                <a:srgbClr val="000000"/>
              </a:solidFill>
            </a:endParaRPr>
          </a:p>
          <a:p>
            <a:pPr marL="0" lvl="0" indent="0" algn="l" rtl="0">
              <a:lnSpc>
                <a:spcPct val="100000"/>
              </a:lnSpc>
              <a:spcBef>
                <a:spcPts val="0"/>
              </a:spcBef>
              <a:spcAft>
                <a:spcPts val="0"/>
              </a:spcAft>
              <a:buNone/>
            </a:pPr>
            <a:endParaRPr sz="1200" dirty="0">
              <a:solidFill>
                <a:srgbClr val="000000"/>
              </a:solidFill>
            </a:endParaRPr>
          </a:p>
          <a:p>
            <a:pPr marL="0" lvl="0" indent="0" algn="l" rtl="0">
              <a:spcBef>
                <a:spcPts val="0"/>
              </a:spcBef>
              <a:spcAft>
                <a:spcPts val="0"/>
              </a:spcAft>
              <a:buNone/>
            </a:pPr>
            <a:endParaRPr sz="1200" dirty="0">
              <a:solidFill>
                <a:srgbClr val="000000"/>
              </a:solidFill>
            </a:endParaRPr>
          </a:p>
          <a:p>
            <a:pPr marL="0" lvl="0" indent="0" algn="l" rtl="0">
              <a:spcBef>
                <a:spcPts val="0"/>
              </a:spcBef>
              <a:spcAft>
                <a:spcPts val="1200"/>
              </a:spcAft>
              <a:buNone/>
            </a:pP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Learning objectives</a:t>
            </a:r>
            <a:endParaRPr b="1"/>
          </a:p>
        </p:txBody>
      </p:sp>
      <p:sp>
        <p:nvSpPr>
          <p:cNvPr id="93" name="Google Shape;93;p14"/>
          <p:cNvSpPr txBox="1">
            <a:spLocks noGrp="1"/>
          </p:cNvSpPr>
          <p:nvPr>
            <p:ph type="body" idx="1"/>
          </p:nvPr>
        </p:nvSpPr>
        <p:spPr>
          <a:xfrm>
            <a:off x="311700" y="1089175"/>
            <a:ext cx="8520600" cy="33390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At the conclusion of this inservice, listeners will be able to…</a:t>
            </a:r>
            <a:endParaRPr/>
          </a:p>
          <a:p>
            <a:pPr marL="457200" lvl="0" indent="-317500" algn="l" rtl="0">
              <a:lnSpc>
                <a:spcPct val="150000"/>
              </a:lnSpc>
              <a:spcBef>
                <a:spcPts val="1200"/>
              </a:spcBef>
              <a:spcAft>
                <a:spcPts val="0"/>
              </a:spcAft>
              <a:buClr>
                <a:srgbClr val="000000"/>
              </a:buClr>
              <a:buSzPts val="1400"/>
              <a:buFont typeface="Arial"/>
              <a:buAutoNum type="arabicPeriod"/>
            </a:pPr>
            <a:r>
              <a:rPr lang="en"/>
              <a:t>Recall at least one pain analogy so that they can apply it to patient care.</a:t>
            </a:r>
            <a:endParaRPr/>
          </a:p>
          <a:p>
            <a:pPr marL="457200" lvl="0" indent="-317500" algn="l" rtl="0">
              <a:lnSpc>
                <a:spcPct val="150000"/>
              </a:lnSpc>
              <a:spcBef>
                <a:spcPts val="0"/>
              </a:spcBef>
              <a:spcAft>
                <a:spcPts val="0"/>
              </a:spcAft>
              <a:buClr>
                <a:srgbClr val="000000"/>
              </a:buClr>
              <a:buSzPts val="1400"/>
              <a:buFont typeface="Arial"/>
              <a:buAutoNum type="arabicPeriod"/>
            </a:pPr>
            <a:r>
              <a:rPr lang="en"/>
              <a:t>Recall at least three key physiologic changes that occur in individuals with chronic pain.</a:t>
            </a:r>
            <a:endParaRPr/>
          </a:p>
          <a:p>
            <a:pPr marL="457200" lvl="0" indent="-317500" algn="l" rtl="0">
              <a:lnSpc>
                <a:spcPct val="150000"/>
              </a:lnSpc>
              <a:spcBef>
                <a:spcPts val="0"/>
              </a:spcBef>
              <a:spcAft>
                <a:spcPts val="0"/>
              </a:spcAft>
              <a:buClr>
                <a:srgbClr val="000000"/>
              </a:buClr>
              <a:buSzPts val="1400"/>
              <a:buFont typeface="Arial"/>
              <a:buAutoNum type="arabicPeriod"/>
            </a:pPr>
            <a:r>
              <a:rPr lang="en"/>
              <a:t>Explain the importance of graded exposure for individuals with chronic pain.</a:t>
            </a:r>
            <a:endParaRPr/>
          </a:p>
          <a:p>
            <a:pPr marL="457200" lvl="0" indent="-317500" algn="l" rtl="0">
              <a:lnSpc>
                <a:spcPct val="150000"/>
              </a:lnSpc>
              <a:spcBef>
                <a:spcPts val="0"/>
              </a:spcBef>
              <a:spcAft>
                <a:spcPts val="0"/>
              </a:spcAft>
              <a:buClr>
                <a:srgbClr val="000000"/>
              </a:buClr>
              <a:buSzPts val="1400"/>
              <a:buFont typeface="Arial"/>
              <a:buAutoNum type="arabicPeriod"/>
            </a:pPr>
            <a:r>
              <a:rPr lang="en"/>
              <a:t>Identify at least 3 lifestyle modifications that can be beneficial for individuals with chronic pain.</a:t>
            </a:r>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Questions?</a:t>
            </a:r>
            <a:endParaRPr b="1"/>
          </a:p>
        </p:txBody>
      </p:sp>
      <p:sp>
        <p:nvSpPr>
          <p:cNvPr id="204" name="Google Shape;204;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en"/>
              <a:t>Thanks for listening!</a:t>
            </a:r>
            <a:endParaRPr/>
          </a:p>
        </p:txBody>
      </p:sp>
      <p:pic>
        <p:nvPicPr>
          <p:cNvPr id="205" name="Google Shape;205;p32"/>
          <p:cNvPicPr preferRelativeResize="0"/>
          <p:nvPr/>
        </p:nvPicPr>
        <p:blipFill>
          <a:blip r:embed="rId3">
            <a:alphaModFix/>
          </a:blip>
          <a:stretch>
            <a:fillRect/>
          </a:stretch>
        </p:blipFill>
        <p:spPr>
          <a:xfrm>
            <a:off x="2905125" y="904875"/>
            <a:ext cx="3333750" cy="3333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Chronic vs. Acute Pain</a:t>
            </a:r>
            <a:endParaRPr b="1"/>
          </a:p>
        </p:txBody>
      </p:sp>
      <p:sp>
        <p:nvSpPr>
          <p:cNvPr id="99" name="Google Shape;99;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SzPts val="2200"/>
              <a:buChar char="●"/>
            </a:pPr>
            <a:r>
              <a:rPr lang="en" sz="2200"/>
              <a:t>Acute:</a:t>
            </a:r>
            <a:endParaRPr sz="2200"/>
          </a:p>
          <a:p>
            <a:pPr marL="914400" lvl="1" indent="-342900" algn="l" rtl="0">
              <a:spcBef>
                <a:spcPts val="0"/>
              </a:spcBef>
              <a:spcAft>
                <a:spcPts val="0"/>
              </a:spcAft>
              <a:buSzPts val="1800"/>
              <a:buChar char="○"/>
            </a:pPr>
            <a:r>
              <a:rPr lang="en" sz="1800"/>
              <a:t>Present for less than 3 months</a:t>
            </a:r>
            <a:endParaRPr sz="1800"/>
          </a:p>
          <a:p>
            <a:pPr marL="914400" lvl="1" indent="-342900" algn="l" rtl="0">
              <a:spcBef>
                <a:spcPts val="0"/>
              </a:spcBef>
              <a:spcAft>
                <a:spcPts val="0"/>
              </a:spcAft>
              <a:buSzPts val="1800"/>
              <a:buChar char="○"/>
            </a:pPr>
            <a:r>
              <a:rPr lang="en" sz="1800"/>
              <a:t>Occurs during the normal healing process after an injury or surgery</a:t>
            </a:r>
            <a:endParaRPr sz="1800"/>
          </a:p>
          <a:p>
            <a:pPr marL="457200" lvl="0" indent="-368300" algn="l" rtl="0">
              <a:spcBef>
                <a:spcPts val="0"/>
              </a:spcBef>
              <a:spcAft>
                <a:spcPts val="0"/>
              </a:spcAft>
              <a:buSzPts val="2200"/>
              <a:buChar char="●"/>
            </a:pPr>
            <a:r>
              <a:rPr lang="en" sz="2200"/>
              <a:t>Chronic:</a:t>
            </a:r>
            <a:endParaRPr sz="2200"/>
          </a:p>
          <a:p>
            <a:pPr marL="914400" lvl="1" indent="-342900" algn="l" rtl="0">
              <a:spcBef>
                <a:spcPts val="0"/>
              </a:spcBef>
              <a:spcAft>
                <a:spcPts val="0"/>
              </a:spcAft>
              <a:buSzPts val="1800"/>
              <a:buChar char="○"/>
            </a:pPr>
            <a:r>
              <a:rPr lang="en" sz="1800"/>
              <a:t>Lasts longer than 3 months</a:t>
            </a:r>
            <a:endParaRPr sz="1800"/>
          </a:p>
          <a:p>
            <a:pPr marL="914400" lvl="1" indent="-342900" algn="l" rtl="0">
              <a:spcBef>
                <a:spcPts val="0"/>
              </a:spcBef>
              <a:spcAft>
                <a:spcPts val="0"/>
              </a:spcAft>
              <a:buSzPts val="1800"/>
              <a:buChar char="○"/>
            </a:pPr>
            <a:r>
              <a:rPr lang="en" sz="1800"/>
              <a:t>Persists after tissue healing occurs</a:t>
            </a:r>
            <a:endParaRPr sz="1800"/>
          </a:p>
          <a:p>
            <a:pPr marL="914400" lvl="1" indent="-342900" algn="l" rtl="0">
              <a:spcBef>
                <a:spcPts val="0"/>
              </a:spcBef>
              <a:spcAft>
                <a:spcPts val="0"/>
              </a:spcAft>
              <a:buSzPts val="1800"/>
              <a:buChar char="○"/>
            </a:pPr>
            <a:r>
              <a:rPr lang="en" sz="1800"/>
              <a:t>Can be present in an area that has experienced previous trauma or even one that has not</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Chronic Pain Statistics</a:t>
            </a:r>
            <a:endParaRPr b="1"/>
          </a:p>
        </p:txBody>
      </p:sp>
      <p:sp>
        <p:nvSpPr>
          <p:cNvPr id="105" name="Google Shape;105;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Prevalence</a:t>
            </a:r>
            <a:endParaRPr sz="2400"/>
          </a:p>
          <a:p>
            <a:pPr marL="914400" lvl="1" indent="-349250" algn="l" rtl="0">
              <a:spcBef>
                <a:spcPts val="0"/>
              </a:spcBef>
              <a:spcAft>
                <a:spcPts val="0"/>
              </a:spcAft>
              <a:buSzPts val="1900"/>
              <a:buChar char="○"/>
            </a:pPr>
            <a:r>
              <a:rPr lang="en" sz="1900"/>
              <a:t>In 2021, 21% of Americans had chronic pain (over 50 million)</a:t>
            </a:r>
            <a:endParaRPr sz="1900"/>
          </a:p>
          <a:p>
            <a:pPr marL="457200" lvl="0" indent="-381000" algn="l" rtl="0">
              <a:spcBef>
                <a:spcPts val="0"/>
              </a:spcBef>
              <a:spcAft>
                <a:spcPts val="0"/>
              </a:spcAft>
              <a:buSzPts val="2400"/>
              <a:buChar char="●"/>
            </a:pPr>
            <a:r>
              <a:rPr lang="en" sz="2400"/>
              <a:t>Cost</a:t>
            </a:r>
            <a:endParaRPr sz="2400"/>
          </a:p>
          <a:p>
            <a:pPr marL="914400" lvl="1" indent="-349250" algn="l" rtl="0">
              <a:spcBef>
                <a:spcPts val="0"/>
              </a:spcBef>
              <a:spcAft>
                <a:spcPts val="0"/>
              </a:spcAft>
              <a:buSzPts val="1900"/>
              <a:buChar char="○"/>
            </a:pPr>
            <a:r>
              <a:rPr lang="en" sz="1900"/>
              <a:t>An average of 16 lost work days per year from chronic pain</a:t>
            </a:r>
            <a:endParaRPr sz="1900"/>
          </a:p>
          <a:p>
            <a:pPr marL="914400" lvl="1" indent="-349250" algn="l" rtl="0">
              <a:spcBef>
                <a:spcPts val="0"/>
              </a:spcBef>
              <a:spcAft>
                <a:spcPts val="0"/>
              </a:spcAft>
              <a:buSzPts val="1900"/>
              <a:buChar char="○"/>
            </a:pPr>
            <a:r>
              <a:rPr lang="en" sz="1900"/>
              <a:t>$560-$635 billion total cost for the care of chronic pain patients in the US in 2010</a:t>
            </a:r>
            <a:endParaRPr sz="1900"/>
          </a:p>
        </p:txBody>
      </p:sp>
      <p:pic>
        <p:nvPicPr>
          <p:cNvPr id="106" name="Google Shape;106;p16"/>
          <p:cNvPicPr preferRelativeResize="0"/>
          <p:nvPr/>
        </p:nvPicPr>
        <p:blipFill>
          <a:blip r:embed="rId3">
            <a:alphaModFix/>
          </a:blip>
          <a:stretch>
            <a:fillRect/>
          </a:stretch>
        </p:blipFill>
        <p:spPr>
          <a:xfrm>
            <a:off x="3648075" y="3250650"/>
            <a:ext cx="1847850" cy="1539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Biopsychosocial vs. Biomedical Approach</a:t>
            </a:r>
            <a:endParaRPr b="1"/>
          </a:p>
        </p:txBody>
      </p:sp>
      <p:sp>
        <p:nvSpPr>
          <p:cNvPr id="112" name="Google Shape;112;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SzPts val="2200"/>
              <a:buChar char="●"/>
            </a:pPr>
            <a:r>
              <a:rPr lang="en" sz="2200"/>
              <a:t>Biomedical</a:t>
            </a:r>
            <a:endParaRPr sz="2200"/>
          </a:p>
          <a:p>
            <a:pPr marL="914400" lvl="1" indent="-342900" algn="l" rtl="0">
              <a:spcBef>
                <a:spcPts val="0"/>
              </a:spcBef>
              <a:spcAft>
                <a:spcPts val="0"/>
              </a:spcAft>
              <a:buSzPts val="1800"/>
              <a:buChar char="○"/>
            </a:pPr>
            <a:r>
              <a:rPr lang="en" sz="1800"/>
              <a:t>Focuses on the physical and biological aspects of a condition</a:t>
            </a:r>
            <a:endParaRPr sz="1800"/>
          </a:p>
          <a:p>
            <a:pPr marL="914400" lvl="1" indent="-342900" algn="l" rtl="0">
              <a:spcBef>
                <a:spcPts val="0"/>
              </a:spcBef>
              <a:spcAft>
                <a:spcPts val="0"/>
              </a:spcAft>
              <a:buSzPts val="1800"/>
              <a:buChar char="○"/>
            </a:pPr>
            <a:r>
              <a:rPr lang="en" sz="1800"/>
              <a:t>A logical flow from diagnosis to treatment to cure</a:t>
            </a:r>
            <a:endParaRPr sz="1800"/>
          </a:p>
          <a:p>
            <a:pPr marL="457200" lvl="0" indent="-368300" algn="l" rtl="0">
              <a:spcBef>
                <a:spcPts val="0"/>
              </a:spcBef>
              <a:spcAft>
                <a:spcPts val="0"/>
              </a:spcAft>
              <a:buSzPts val="2200"/>
              <a:buChar char="●"/>
            </a:pPr>
            <a:r>
              <a:rPr lang="en" sz="2200"/>
              <a:t>Biopsychosocial</a:t>
            </a:r>
            <a:endParaRPr sz="2200"/>
          </a:p>
          <a:p>
            <a:pPr marL="914400" lvl="1" indent="-342900" algn="l" rtl="0">
              <a:spcBef>
                <a:spcPts val="0"/>
              </a:spcBef>
              <a:spcAft>
                <a:spcPts val="0"/>
              </a:spcAft>
              <a:buSzPts val="1800"/>
              <a:buChar char="○"/>
            </a:pPr>
            <a:r>
              <a:rPr lang="en" sz="1800"/>
              <a:t>Focuses on the physical and biological aspects while also including psychosocial aspects such as behavior, social support, education, and financial resources</a:t>
            </a:r>
            <a:endParaRPr sz="1800"/>
          </a:p>
          <a:p>
            <a:pPr marL="914400" lvl="1" indent="-342900" algn="l" rtl="0">
              <a:spcBef>
                <a:spcPts val="0"/>
              </a:spcBef>
              <a:spcAft>
                <a:spcPts val="0"/>
              </a:spcAft>
              <a:buSzPts val="1800"/>
              <a:buChar char="○"/>
            </a:pPr>
            <a:r>
              <a:rPr lang="en" sz="1800"/>
              <a:t>Biopsychosocial inputs can lead to pain outputs</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Physiologic Changes</a:t>
            </a:r>
            <a:endParaRPr b="1"/>
          </a:p>
        </p:txBody>
      </p:sp>
      <p:sp>
        <p:nvSpPr>
          <p:cNvPr id="118" name="Google Shape;118;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a:t>Decreased descending inhibition</a:t>
            </a:r>
            <a:endParaRPr sz="2000"/>
          </a:p>
          <a:p>
            <a:pPr marL="457200" lvl="0" indent="-355600" algn="l" rtl="0">
              <a:spcBef>
                <a:spcPts val="0"/>
              </a:spcBef>
              <a:spcAft>
                <a:spcPts val="0"/>
              </a:spcAft>
              <a:buSzPts val="2000"/>
              <a:buChar char="●"/>
            </a:pPr>
            <a:r>
              <a:rPr lang="en" sz="2000"/>
              <a:t>Hypersensitivity</a:t>
            </a:r>
            <a:endParaRPr sz="2000"/>
          </a:p>
          <a:p>
            <a:pPr marL="457200" lvl="0" indent="-355600" algn="l" rtl="0">
              <a:spcBef>
                <a:spcPts val="0"/>
              </a:spcBef>
              <a:spcAft>
                <a:spcPts val="0"/>
              </a:spcAft>
              <a:buSzPts val="2000"/>
              <a:buChar char="●"/>
            </a:pPr>
            <a:r>
              <a:rPr lang="en" sz="2000"/>
              <a:t>Increased excitatory neurotransmitters and decreased inhibitory neurotransmitters</a:t>
            </a:r>
            <a:endParaRPr sz="2000"/>
          </a:p>
          <a:p>
            <a:pPr marL="457200" lvl="0" indent="-355600" algn="l" rtl="0">
              <a:spcBef>
                <a:spcPts val="0"/>
              </a:spcBef>
              <a:spcAft>
                <a:spcPts val="0"/>
              </a:spcAft>
              <a:buSzPts val="2000"/>
              <a:buChar char="●"/>
            </a:pPr>
            <a:r>
              <a:rPr lang="en" sz="2000"/>
              <a:t>Reduced action potential thresholds</a:t>
            </a:r>
            <a:endParaRPr sz="2000"/>
          </a:p>
          <a:p>
            <a:pPr marL="457200" lvl="0" indent="0" algn="l" rtl="0">
              <a:spcBef>
                <a:spcPts val="1200"/>
              </a:spcBef>
              <a:spcAft>
                <a:spcPts val="1200"/>
              </a:spcAft>
              <a:buNone/>
            </a:pPr>
            <a:r>
              <a:rPr lang="en" sz="2000"/>
              <a:t>All lead to </a:t>
            </a:r>
            <a:r>
              <a:rPr lang="en" sz="2000" b="1"/>
              <a:t>central sensitization</a:t>
            </a:r>
            <a:r>
              <a:rPr lang="en" sz="2000"/>
              <a:t> or heightened pain from CNS mechanisms often independent from peripheral injury</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Psychosocial Factors in Childhood</a:t>
            </a:r>
            <a:endParaRPr b="1"/>
          </a:p>
        </p:txBody>
      </p:sp>
      <p:sp>
        <p:nvSpPr>
          <p:cNvPr id="124" name="Google Shape;124;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61950" algn="l" rtl="0">
              <a:spcBef>
                <a:spcPts val="0"/>
              </a:spcBef>
              <a:spcAft>
                <a:spcPts val="0"/>
              </a:spcAft>
              <a:buSzPts val="2100"/>
              <a:buChar char="●"/>
            </a:pPr>
            <a:r>
              <a:rPr lang="en" sz="2100"/>
              <a:t>Physical, emotional, or sexual abuse</a:t>
            </a:r>
            <a:endParaRPr sz="2100"/>
          </a:p>
          <a:p>
            <a:pPr marL="457200" lvl="0" indent="-361950" algn="l" rtl="0">
              <a:spcBef>
                <a:spcPts val="0"/>
              </a:spcBef>
              <a:spcAft>
                <a:spcPts val="0"/>
              </a:spcAft>
              <a:buSzPts val="2100"/>
              <a:buChar char="●"/>
            </a:pPr>
            <a:r>
              <a:rPr lang="en" sz="2100"/>
              <a:t>Physical or emotional neglect</a:t>
            </a:r>
            <a:endParaRPr sz="2100"/>
          </a:p>
          <a:p>
            <a:pPr marL="457200" lvl="0" indent="-361950" algn="l" rtl="0">
              <a:spcBef>
                <a:spcPts val="0"/>
              </a:spcBef>
              <a:spcAft>
                <a:spcPts val="0"/>
              </a:spcAft>
              <a:buSzPts val="2100"/>
              <a:buChar char="●"/>
            </a:pPr>
            <a:r>
              <a:rPr lang="en" sz="2100"/>
              <a:t>Household dysfunction including:</a:t>
            </a:r>
            <a:endParaRPr sz="2100"/>
          </a:p>
          <a:p>
            <a:pPr marL="914400" lvl="1" indent="-361950" algn="l" rtl="0">
              <a:spcBef>
                <a:spcPts val="0"/>
              </a:spcBef>
              <a:spcAft>
                <a:spcPts val="0"/>
              </a:spcAft>
              <a:buSzPts val="2100"/>
              <a:buChar char="○"/>
            </a:pPr>
            <a:r>
              <a:rPr lang="en" sz="2100"/>
              <a:t>Mental illness</a:t>
            </a:r>
            <a:endParaRPr sz="2100"/>
          </a:p>
          <a:p>
            <a:pPr marL="914400" lvl="1" indent="-361950" algn="l" rtl="0">
              <a:spcBef>
                <a:spcPts val="0"/>
              </a:spcBef>
              <a:spcAft>
                <a:spcPts val="0"/>
              </a:spcAft>
              <a:buSzPts val="2100"/>
              <a:buChar char="○"/>
            </a:pPr>
            <a:r>
              <a:rPr lang="en" sz="2100"/>
              <a:t>Incarcerated relatives</a:t>
            </a:r>
            <a:endParaRPr sz="2100"/>
          </a:p>
          <a:p>
            <a:pPr marL="914400" lvl="1" indent="-361950" algn="l" rtl="0">
              <a:spcBef>
                <a:spcPts val="0"/>
              </a:spcBef>
              <a:spcAft>
                <a:spcPts val="0"/>
              </a:spcAft>
              <a:buSzPts val="2100"/>
              <a:buChar char="○"/>
            </a:pPr>
            <a:r>
              <a:rPr lang="en" sz="2100"/>
              <a:t>Substance abuse</a:t>
            </a:r>
            <a:endParaRPr sz="2100"/>
          </a:p>
          <a:p>
            <a:pPr marL="914400" lvl="1" indent="-361950" algn="l" rtl="0">
              <a:spcBef>
                <a:spcPts val="0"/>
              </a:spcBef>
              <a:spcAft>
                <a:spcPts val="0"/>
              </a:spcAft>
              <a:buSzPts val="2100"/>
              <a:buChar char="○"/>
            </a:pPr>
            <a:r>
              <a:rPr lang="en" sz="2100"/>
              <a:t>Domestic violence</a:t>
            </a:r>
            <a:endParaRPr sz="2100"/>
          </a:p>
          <a:p>
            <a:pPr marL="914400" lvl="1" indent="-361950" algn="l" rtl="0">
              <a:spcBef>
                <a:spcPts val="0"/>
              </a:spcBef>
              <a:spcAft>
                <a:spcPts val="0"/>
              </a:spcAft>
              <a:buSzPts val="2100"/>
              <a:buChar char="○"/>
            </a:pPr>
            <a:r>
              <a:rPr lang="en" sz="2100"/>
              <a:t>Divorce</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Psychosocial Factors in Adulthood</a:t>
            </a:r>
            <a:endParaRPr b="1"/>
          </a:p>
        </p:txBody>
      </p:sp>
      <p:sp>
        <p:nvSpPr>
          <p:cNvPr id="130" name="Google Shape;130;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a:t>Behavior</a:t>
            </a:r>
            <a:endParaRPr sz="2000"/>
          </a:p>
          <a:p>
            <a:pPr marL="914400" lvl="1" indent="-323850" algn="l" rtl="0">
              <a:spcBef>
                <a:spcPts val="0"/>
              </a:spcBef>
              <a:spcAft>
                <a:spcPts val="0"/>
              </a:spcAft>
              <a:buSzPts val="1500"/>
              <a:buChar char="○"/>
            </a:pPr>
            <a:r>
              <a:rPr lang="en" sz="1500"/>
              <a:t>Lack of physical activity</a:t>
            </a:r>
            <a:endParaRPr sz="1500"/>
          </a:p>
          <a:p>
            <a:pPr marL="914400" lvl="1" indent="-323850" algn="l" rtl="0">
              <a:spcBef>
                <a:spcPts val="0"/>
              </a:spcBef>
              <a:spcAft>
                <a:spcPts val="0"/>
              </a:spcAft>
              <a:buSzPts val="1500"/>
              <a:buChar char="○"/>
            </a:pPr>
            <a:r>
              <a:rPr lang="en" sz="1500"/>
              <a:t>Alcohol and drug abuse</a:t>
            </a:r>
            <a:endParaRPr sz="1500"/>
          </a:p>
          <a:p>
            <a:pPr marL="914400" lvl="1" indent="-323850" algn="l" rtl="0">
              <a:spcBef>
                <a:spcPts val="0"/>
              </a:spcBef>
              <a:spcAft>
                <a:spcPts val="0"/>
              </a:spcAft>
              <a:buSzPts val="1500"/>
              <a:buChar char="○"/>
            </a:pPr>
            <a:r>
              <a:rPr lang="en" sz="1500"/>
              <a:t>Smoking</a:t>
            </a:r>
            <a:endParaRPr sz="1500"/>
          </a:p>
          <a:p>
            <a:pPr marL="914400" lvl="1" indent="-323850" algn="l" rtl="0">
              <a:spcBef>
                <a:spcPts val="0"/>
              </a:spcBef>
              <a:spcAft>
                <a:spcPts val="0"/>
              </a:spcAft>
              <a:buSzPts val="1500"/>
              <a:buChar char="○"/>
            </a:pPr>
            <a:r>
              <a:rPr lang="en" sz="1500"/>
              <a:t>Missed work</a:t>
            </a:r>
            <a:endParaRPr sz="1500"/>
          </a:p>
          <a:p>
            <a:pPr marL="457200" lvl="0" indent="-355600" algn="l" rtl="0">
              <a:spcBef>
                <a:spcPts val="0"/>
              </a:spcBef>
              <a:spcAft>
                <a:spcPts val="0"/>
              </a:spcAft>
              <a:buSzPts val="2000"/>
              <a:buChar char="●"/>
            </a:pPr>
            <a:r>
              <a:rPr lang="en" sz="2000"/>
              <a:t>Physical and Mental Health Issues</a:t>
            </a:r>
            <a:endParaRPr sz="2000"/>
          </a:p>
          <a:p>
            <a:pPr marL="914400" lvl="1" indent="-323850" algn="l" rtl="0">
              <a:spcBef>
                <a:spcPts val="0"/>
              </a:spcBef>
              <a:spcAft>
                <a:spcPts val="0"/>
              </a:spcAft>
              <a:buSzPts val="1500"/>
              <a:buChar char="○"/>
            </a:pPr>
            <a:r>
              <a:rPr lang="en" sz="1500"/>
              <a:t>Anxiety and Depression</a:t>
            </a:r>
            <a:endParaRPr sz="1500"/>
          </a:p>
          <a:p>
            <a:pPr marL="914400" lvl="1" indent="-323850" algn="l" rtl="0">
              <a:spcBef>
                <a:spcPts val="0"/>
              </a:spcBef>
              <a:spcAft>
                <a:spcPts val="0"/>
              </a:spcAft>
              <a:buSzPts val="1500"/>
              <a:buChar char="○"/>
            </a:pPr>
            <a:r>
              <a:rPr lang="en" sz="1500"/>
              <a:t>Obesity</a:t>
            </a:r>
            <a:endParaRPr sz="1500"/>
          </a:p>
          <a:p>
            <a:pPr marL="914400" lvl="1" indent="-323850" algn="l" rtl="0">
              <a:spcBef>
                <a:spcPts val="0"/>
              </a:spcBef>
              <a:spcAft>
                <a:spcPts val="0"/>
              </a:spcAft>
              <a:buSzPts val="1500"/>
              <a:buChar char="○"/>
            </a:pPr>
            <a:r>
              <a:rPr lang="en" sz="1500"/>
              <a:t>Heart Disease</a:t>
            </a:r>
            <a:endParaRPr sz="1500"/>
          </a:p>
          <a:p>
            <a:pPr marL="914400" lvl="1" indent="-323850" algn="l" rtl="0">
              <a:spcBef>
                <a:spcPts val="0"/>
              </a:spcBef>
              <a:spcAft>
                <a:spcPts val="0"/>
              </a:spcAft>
              <a:buSzPts val="1500"/>
              <a:buChar char="○"/>
            </a:pPr>
            <a:r>
              <a:rPr lang="en" sz="1500"/>
              <a:t>Stroke</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Outcome Measures</a:t>
            </a:r>
            <a:endParaRPr b="1"/>
          </a:p>
        </p:txBody>
      </p:sp>
      <p:sp>
        <p:nvSpPr>
          <p:cNvPr id="136" name="Google Shape;136;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r>
              <a:rPr lang="en" dirty="0"/>
              <a:t>1. Chronic Pain Grade Scale (CPGS)</a:t>
            </a:r>
            <a:endParaRPr dirty="0"/>
          </a:p>
          <a:p>
            <a:pPr marL="914400" lvl="0" indent="-342900" algn="l" rtl="0">
              <a:spcBef>
                <a:spcPts val="0"/>
              </a:spcBef>
              <a:spcAft>
                <a:spcPts val="0"/>
              </a:spcAft>
              <a:buSzPts val="1800"/>
              <a:buChar char="●"/>
            </a:pPr>
            <a:r>
              <a:rPr lang="en" dirty="0"/>
              <a:t>7 questions (1 present time pain intensity question, 1 chronic pain intensity question, and 5 pain impact questions over the last 6 months)</a:t>
            </a:r>
            <a:endParaRPr dirty="0"/>
          </a:p>
          <a:p>
            <a:pPr marL="1828800" lvl="1" indent="-317500" algn="l" rtl="0">
              <a:spcBef>
                <a:spcPts val="0"/>
              </a:spcBef>
              <a:spcAft>
                <a:spcPts val="0"/>
              </a:spcAft>
              <a:buSzPts val="1400"/>
              <a:buChar char="○"/>
            </a:pPr>
            <a:r>
              <a:rPr lang="en" dirty="0"/>
              <a:t>Pros: Assesses chronic pain in relation to current pain and ADL impact and is quick to administer</a:t>
            </a:r>
            <a:endParaRPr dirty="0"/>
          </a:p>
          <a:p>
            <a:pPr marL="1828800" lvl="1" indent="-317500" algn="l" rtl="0">
              <a:spcBef>
                <a:spcPts val="0"/>
              </a:spcBef>
              <a:spcAft>
                <a:spcPts val="0"/>
              </a:spcAft>
              <a:buSzPts val="1400"/>
              <a:buChar char="○"/>
            </a:pPr>
            <a:r>
              <a:rPr lang="en" dirty="0"/>
              <a:t>Cons: Recency bias and it does not ask many questions</a:t>
            </a:r>
            <a:endParaRPr dirty="0"/>
          </a:p>
          <a:p>
            <a:pPr marL="114300" lvl="0" indent="0" algn="l" rtl="0">
              <a:spcBef>
                <a:spcPts val="0"/>
              </a:spcBef>
              <a:spcAft>
                <a:spcPts val="0"/>
              </a:spcAft>
              <a:buSzPts val="1800"/>
              <a:buNone/>
            </a:pPr>
            <a:r>
              <a:rPr lang="en" dirty="0"/>
              <a:t>2. Pain Catastrophizing Scale</a:t>
            </a:r>
            <a:endParaRPr dirty="0"/>
          </a:p>
          <a:p>
            <a:pPr marL="914400" lvl="0" indent="-342900" algn="l" rtl="0">
              <a:spcBef>
                <a:spcPts val="0"/>
              </a:spcBef>
              <a:spcAft>
                <a:spcPts val="0"/>
              </a:spcAft>
              <a:buSzPts val="1800"/>
              <a:buChar char="●"/>
            </a:pPr>
            <a:r>
              <a:rPr lang="en" dirty="0"/>
              <a:t>13 questions (3 subscales covering rumination, magnification, and helplessness)</a:t>
            </a:r>
            <a:endParaRPr dirty="0"/>
          </a:p>
          <a:p>
            <a:pPr marL="1828800" lvl="1" indent="-317500" algn="l" rtl="0">
              <a:spcBef>
                <a:spcPts val="0"/>
              </a:spcBef>
              <a:spcAft>
                <a:spcPts val="0"/>
              </a:spcAft>
              <a:buSzPts val="1400"/>
              <a:buChar char="○"/>
            </a:pPr>
            <a:r>
              <a:rPr lang="en" dirty="0"/>
              <a:t>Pros: More questions than the CPGS yet still quick to take</a:t>
            </a:r>
            <a:endParaRPr dirty="0"/>
          </a:p>
          <a:p>
            <a:pPr marL="1828800" lvl="1" indent="-317500" algn="l" rtl="0">
              <a:spcBef>
                <a:spcPts val="0"/>
              </a:spcBef>
              <a:spcAft>
                <a:spcPts val="0"/>
              </a:spcAft>
              <a:buSzPts val="1400"/>
              <a:buChar char="○"/>
            </a:pPr>
            <a:r>
              <a:rPr lang="en" dirty="0"/>
              <a:t>Cons: No definitive timeline of when the pain occurred</a:t>
            </a:r>
            <a:endParaRPr dirty="0"/>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4695</Words>
  <Application>Microsoft Office PowerPoint</Application>
  <PresentationFormat>On-screen Show (16:9)</PresentationFormat>
  <Paragraphs>161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Roboto</vt:lpstr>
      <vt:lpstr>Geometric</vt:lpstr>
      <vt:lpstr>Chronic Pain and  Pain Neuroscience Education</vt:lpstr>
      <vt:lpstr>Learning objectives</vt:lpstr>
      <vt:lpstr>Chronic vs. Acute Pain</vt:lpstr>
      <vt:lpstr>Chronic Pain Statistics</vt:lpstr>
      <vt:lpstr>Biopsychosocial vs. Biomedical Approach</vt:lpstr>
      <vt:lpstr>Physiologic Changes</vt:lpstr>
      <vt:lpstr>Psychosocial Factors in Childhood</vt:lpstr>
      <vt:lpstr>Psychosocial Factors in Adulthood</vt:lpstr>
      <vt:lpstr>Outcome Measures</vt:lpstr>
      <vt:lpstr>Pain Neuroscience Education</vt:lpstr>
      <vt:lpstr>How to Educate</vt:lpstr>
      <vt:lpstr>Analogies</vt:lpstr>
      <vt:lpstr>Lifestyle Modifications</vt:lpstr>
      <vt:lpstr>Interventions</vt:lpstr>
      <vt:lpstr>Resources for clinicians</vt:lpstr>
      <vt:lpstr>Resources for patients</vt:lpstr>
      <vt:lpstr>References</vt:lpstr>
      <vt:lpstr>References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Pain and  Pain Neuroscience Education</dc:title>
  <cp:lastModifiedBy>Noel Januszewski</cp:lastModifiedBy>
  <cp:revision>1</cp:revision>
  <dcterms:modified xsi:type="dcterms:W3CDTF">2023-06-03T04:26:06Z</dcterms:modified>
</cp:coreProperties>
</file>