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5143500" type="screen16x9"/>
  <p:notesSz cx="6858000" cy="9144000"/>
  <p:embeddedFontLst>
    <p:embeddedFont>
      <p:font typeface="Montserrat" pitchFamily="2" charset="77"/>
      <p:regular r:id="rId19"/>
      <p:bold r:id="rId20"/>
      <p:italic r:id="rId21"/>
      <p:boldItalic r:id="rId22"/>
    </p:embeddedFont>
    <p:embeddedFont>
      <p:font typeface="Proxima Nova" panose="02000506030000020004"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64155"/>
  </p:normalViewPr>
  <p:slideViewPr>
    <p:cSldViewPr snapToGrid="0">
      <p:cViewPr varScale="1">
        <p:scale>
          <a:sx n="102" d="100"/>
          <a:sy n="102" d="100"/>
        </p:scale>
        <p:origin x="180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2240d09c7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2240d09c7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dirty="0"/>
              <a:t>Max score 40, min score 0 - higher score, more function </a:t>
            </a:r>
            <a:endParaRPr dirty="0"/>
          </a:p>
          <a:p>
            <a:pPr marL="0" lvl="0" indent="0" algn="l" rtl="0">
              <a:spcBef>
                <a:spcPts val="0"/>
              </a:spcBef>
              <a:spcAft>
                <a:spcPts val="0"/>
              </a:spcAft>
              <a:buNone/>
            </a:pPr>
            <a:r>
              <a:rPr lang="en" dirty="0"/>
              <a:t>0 indicates unable, 4 indicates normal ability </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7842bc4a2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37842bc4a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●Static sitting: 30 seconds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●Sitting, shake ‘no’: left and right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●Sitting, eyes closed: 30 seconds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●Sitting, lift foot: dominant side, lift foot 1 inch twice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●Pick up object from behind: object at midline, hands breadth posterior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●Forward reach: use dominant arm, must complete full motion</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●Lateral reach: use dominant arm, clear opposite ischial </a:t>
            </a:r>
            <a:r>
              <a:rPr lang="en" dirty="0" err="1">
                <a:solidFill>
                  <a:schemeClr val="dk1"/>
                </a:solidFill>
              </a:rPr>
              <a:t>tuberositiy</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●Pick up object from floor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●Posterior scooting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●Anterior scooting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●Lateral scooting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a:t>
            </a:r>
            <a:r>
              <a:rPr lang="en" sz="1800" b="1" dirty="0">
                <a:solidFill>
                  <a:schemeClr val="dk1"/>
                </a:solidFill>
              </a:rPr>
              <a:t>4 = Independent </a:t>
            </a:r>
            <a:r>
              <a:rPr lang="en" sz="1800" dirty="0">
                <a:solidFill>
                  <a:schemeClr val="dk1"/>
                </a:solidFill>
              </a:rPr>
              <a:t>(completes task independently &amp; successfully)</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rPr>
              <a:t>3 = Verbal cues/increased time </a:t>
            </a:r>
            <a:r>
              <a:rPr lang="en" sz="1800" dirty="0">
                <a:solidFill>
                  <a:schemeClr val="dk1"/>
                </a:solidFill>
              </a:rPr>
              <a:t>(completes task independently &amp; successfully and only needs more time/cues) </a:t>
            </a:r>
            <a:r>
              <a:rPr lang="en" sz="1800" b="1" dirty="0">
                <a:solidFill>
                  <a:schemeClr val="dk1"/>
                </a:solidFill>
              </a:rPr>
              <a:t>2 = Upper extremity support </a:t>
            </a:r>
            <a:r>
              <a:rPr lang="en" sz="1800" dirty="0">
                <a:solidFill>
                  <a:schemeClr val="dk1"/>
                </a:solidFill>
              </a:rPr>
              <a:t>(must use UE for support or assistance to complete successfully)</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rPr>
              <a:t>1 = Needs assistance </a:t>
            </a:r>
            <a:r>
              <a:rPr lang="en" sz="1800" dirty="0">
                <a:solidFill>
                  <a:schemeClr val="dk1"/>
                </a:solidFill>
              </a:rPr>
              <a:t>(unable to complete w/o physical assist; </a:t>
            </a:r>
            <a:r>
              <a:rPr lang="en" sz="1800" b="1" dirty="0">
                <a:solidFill>
                  <a:schemeClr val="dk1"/>
                </a:solidFill>
              </a:rPr>
              <a:t>document level: min, mod, max</a:t>
            </a:r>
            <a:r>
              <a:rPr lang="en" sz="1800" dirty="0">
                <a:solidFill>
                  <a:schemeClr val="dk1"/>
                </a:solidFill>
              </a:rPr>
              <a:t>)</a:t>
            </a:r>
            <a:endParaRPr sz="18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800" b="1" dirty="0">
                <a:solidFill>
                  <a:schemeClr val="dk1"/>
                </a:solidFill>
              </a:rPr>
              <a:t>0 = Dependent </a:t>
            </a:r>
            <a:r>
              <a:rPr lang="en" sz="1800" dirty="0">
                <a:solidFill>
                  <a:schemeClr val="dk1"/>
                </a:solidFill>
              </a:rPr>
              <a:t>(requires complete physical assist; unable to complete successfully even w/physical assist) </a:t>
            </a:r>
            <a:endParaRPr sz="18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7842bc4a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37842bc4a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21b0929b7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21b0929b7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2240d09c7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2240d09c7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7842bc4a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7842bc4a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37842bc4a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37842bc4a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21b0929b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21b0929b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21b0929b7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21b0929b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n" dirty="0"/>
              <a:t>Diagnosis criteria</a:t>
            </a:r>
            <a:endParaRPr dirty="0"/>
          </a:p>
          <a:p>
            <a:pPr marL="457200" lvl="0" indent="-342582" algn="l" rtl="0">
              <a:lnSpc>
                <a:spcPct val="115000"/>
              </a:lnSpc>
              <a:spcBef>
                <a:spcPts val="0"/>
              </a:spcBef>
              <a:spcAft>
                <a:spcPts val="0"/>
              </a:spcAft>
              <a:buClr>
                <a:srgbClr val="4A86E8"/>
              </a:buClr>
              <a:buSzPts val="1795"/>
              <a:buFont typeface="Proxima Nova"/>
              <a:buChar char="●"/>
            </a:pPr>
            <a:r>
              <a:rPr lang="en" sz="1795" dirty="0">
                <a:solidFill>
                  <a:srgbClr val="4A86E8"/>
                </a:solidFill>
                <a:latin typeface="Proxima Nova"/>
                <a:ea typeface="Proxima Nova"/>
                <a:cs typeface="Proxima Nova"/>
                <a:sym typeface="Proxima Nova"/>
              </a:rPr>
              <a:t>Signs of lower motor neuron degeneration by clinical, electrophysiological or neuropathologic examination </a:t>
            </a:r>
            <a:endParaRPr sz="1795" dirty="0">
              <a:solidFill>
                <a:srgbClr val="4A86E8"/>
              </a:solidFill>
              <a:latin typeface="Proxima Nova"/>
              <a:ea typeface="Proxima Nova"/>
              <a:cs typeface="Proxima Nova"/>
              <a:sym typeface="Proxima Nova"/>
            </a:endParaRPr>
          </a:p>
          <a:p>
            <a:pPr marL="457200" lvl="0" indent="-342582" algn="l" rtl="0">
              <a:lnSpc>
                <a:spcPct val="115000"/>
              </a:lnSpc>
              <a:spcBef>
                <a:spcPts val="0"/>
              </a:spcBef>
              <a:spcAft>
                <a:spcPts val="0"/>
              </a:spcAft>
              <a:buClr>
                <a:srgbClr val="4A86E8"/>
              </a:buClr>
              <a:buSzPts val="1795"/>
              <a:buFont typeface="Proxima Nova"/>
              <a:buChar char="●"/>
            </a:pPr>
            <a:r>
              <a:rPr lang="en" sz="1795" dirty="0">
                <a:solidFill>
                  <a:srgbClr val="4A86E8"/>
                </a:solidFill>
                <a:latin typeface="Proxima Nova"/>
                <a:ea typeface="Proxima Nova"/>
                <a:cs typeface="Proxima Nova"/>
                <a:sym typeface="Proxima Nova"/>
              </a:rPr>
              <a:t>Signs of upper motor neuron degeneration by clinical examination </a:t>
            </a:r>
            <a:endParaRPr sz="1795" dirty="0">
              <a:solidFill>
                <a:srgbClr val="4A86E8"/>
              </a:solidFill>
              <a:latin typeface="Proxima Nova"/>
              <a:ea typeface="Proxima Nova"/>
              <a:cs typeface="Proxima Nova"/>
              <a:sym typeface="Proxima Nova"/>
            </a:endParaRPr>
          </a:p>
          <a:p>
            <a:pPr marL="457200" lvl="0" indent="-342582" algn="l" rtl="0">
              <a:lnSpc>
                <a:spcPct val="115000"/>
              </a:lnSpc>
              <a:spcBef>
                <a:spcPts val="0"/>
              </a:spcBef>
              <a:spcAft>
                <a:spcPts val="0"/>
              </a:spcAft>
              <a:buClr>
                <a:srgbClr val="4A86E8"/>
              </a:buClr>
              <a:buSzPts val="1795"/>
              <a:buFont typeface="Proxima Nova"/>
              <a:buChar char="●"/>
            </a:pPr>
            <a:r>
              <a:rPr lang="en" sz="1795" dirty="0">
                <a:solidFill>
                  <a:srgbClr val="4A86E8"/>
                </a:solidFill>
                <a:latin typeface="Proxima Nova"/>
                <a:ea typeface="Proxima Nova"/>
                <a:cs typeface="Proxima Nova"/>
                <a:sym typeface="Proxima Nova"/>
              </a:rPr>
              <a:t>Progressive spread of signs within a region or to other regions with the absence of: </a:t>
            </a:r>
            <a:endParaRPr sz="1795" dirty="0">
              <a:solidFill>
                <a:srgbClr val="4A86E8"/>
              </a:solidFill>
              <a:latin typeface="Proxima Nova"/>
              <a:ea typeface="Proxima Nova"/>
              <a:cs typeface="Proxima Nova"/>
              <a:sym typeface="Proxima Nova"/>
            </a:endParaRPr>
          </a:p>
          <a:p>
            <a:pPr marL="914400" lvl="1" indent="-322897" algn="l" rtl="0">
              <a:lnSpc>
                <a:spcPct val="115000"/>
              </a:lnSpc>
              <a:spcBef>
                <a:spcPts val="0"/>
              </a:spcBef>
              <a:spcAft>
                <a:spcPts val="0"/>
              </a:spcAft>
              <a:buClr>
                <a:srgbClr val="4A86E8"/>
              </a:buClr>
              <a:buSzPts val="1485"/>
              <a:buFont typeface="Proxima Nova"/>
              <a:buChar char="○"/>
            </a:pPr>
            <a:r>
              <a:rPr lang="en" sz="1485" dirty="0">
                <a:solidFill>
                  <a:srgbClr val="4A86E8"/>
                </a:solidFill>
                <a:latin typeface="Proxima Nova"/>
                <a:ea typeface="Proxima Nova"/>
                <a:cs typeface="Proxima Nova"/>
                <a:sym typeface="Proxima Nova"/>
              </a:rPr>
              <a:t>Electrophysiological evidence of other disease processes that might explain the signs of LMN/UMN degenerations </a:t>
            </a:r>
            <a:endParaRPr sz="1485" dirty="0">
              <a:solidFill>
                <a:srgbClr val="4A86E8"/>
              </a:solidFill>
              <a:latin typeface="Proxima Nova"/>
              <a:ea typeface="Proxima Nova"/>
              <a:cs typeface="Proxima Nova"/>
              <a:sym typeface="Proxima Nova"/>
            </a:endParaRPr>
          </a:p>
          <a:p>
            <a:pPr marL="914400" lvl="1" indent="-322897" algn="l" rtl="0">
              <a:lnSpc>
                <a:spcPct val="115000"/>
              </a:lnSpc>
              <a:spcBef>
                <a:spcPts val="0"/>
              </a:spcBef>
              <a:spcAft>
                <a:spcPts val="0"/>
              </a:spcAft>
              <a:buClr>
                <a:srgbClr val="4A86E8"/>
              </a:buClr>
              <a:buSzPts val="1485"/>
              <a:buFont typeface="Proxima Nova"/>
              <a:buChar char="○"/>
            </a:pPr>
            <a:r>
              <a:rPr lang="en" sz="1485" dirty="0">
                <a:solidFill>
                  <a:srgbClr val="4A86E8"/>
                </a:solidFill>
                <a:latin typeface="Proxima Nova"/>
                <a:ea typeface="Proxima Nova"/>
                <a:cs typeface="Proxima Nova"/>
                <a:sym typeface="Proxima Nova"/>
              </a:rPr>
              <a:t>Neuroimaging evidence of other disease processes that might explain the observed clinical and electrophysiological signs</a:t>
            </a:r>
            <a:r>
              <a:rPr lang="en" sz="1385" dirty="0">
                <a:solidFill>
                  <a:srgbClr val="4A86E8"/>
                </a:solidFill>
                <a:latin typeface="Proxima Nova"/>
                <a:ea typeface="Proxima Nova"/>
                <a:cs typeface="Proxima Nova"/>
                <a:sym typeface="Proxima Nova"/>
              </a:rPr>
              <a:t> </a:t>
            </a:r>
            <a:r>
              <a:rPr lang="en" dirty="0"/>
              <a:t> </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21b0929b7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21b0929b7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21b0929b76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21b0929b7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21b0929b76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21b0929b76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2240d09c7f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2240d09c7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21b0929b76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21b0929b76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9f33a86a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9f33a86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sralab.org/sites/default/files/2017-07/fist_score_sheet.pdf"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61450"/>
            <a:ext cx="45267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rgbClr val="4A86E8"/>
                </a:solidFill>
                <a:latin typeface="Montserrat"/>
                <a:ea typeface="Montserrat"/>
                <a:cs typeface="Montserrat"/>
                <a:sym typeface="Montserrat"/>
              </a:rPr>
              <a:t>ALS</a:t>
            </a:r>
            <a:r>
              <a:rPr lang="en" b="1">
                <a:solidFill>
                  <a:srgbClr val="4A86E8"/>
                </a:solidFill>
                <a:latin typeface="Montserrat"/>
                <a:ea typeface="Montserrat"/>
                <a:cs typeface="Montserrat"/>
                <a:sym typeface="Montserrat"/>
              </a:rPr>
              <a:t> </a:t>
            </a:r>
            <a:endParaRPr b="1">
              <a:solidFill>
                <a:srgbClr val="4A86E8"/>
              </a:solidFill>
              <a:latin typeface="Montserrat"/>
              <a:ea typeface="Montserrat"/>
              <a:cs typeface="Montserrat"/>
              <a:sym typeface="Montserrat"/>
            </a:endParaRPr>
          </a:p>
          <a:p>
            <a:pPr marL="0" lvl="0" indent="0" algn="l" rtl="0">
              <a:spcBef>
                <a:spcPts val="0"/>
              </a:spcBef>
              <a:spcAft>
                <a:spcPts val="0"/>
              </a:spcAft>
              <a:buNone/>
            </a:pPr>
            <a:r>
              <a:rPr lang="en" b="1">
                <a:solidFill>
                  <a:srgbClr val="4A86E8"/>
                </a:solidFill>
                <a:latin typeface="Montserrat"/>
                <a:ea typeface="Montserrat"/>
                <a:cs typeface="Montserrat"/>
                <a:sym typeface="Montserrat"/>
              </a:rPr>
              <a:t>Case Study</a:t>
            </a:r>
            <a:r>
              <a:rPr lang="en" b="1">
                <a:latin typeface="Montserrat"/>
                <a:ea typeface="Montserrat"/>
                <a:cs typeface="Montserrat"/>
                <a:sym typeface="Montserrat"/>
              </a:rPr>
              <a:t> </a:t>
            </a:r>
            <a:endParaRPr b="1">
              <a:latin typeface="Montserrat"/>
              <a:ea typeface="Montserrat"/>
              <a:cs typeface="Montserrat"/>
              <a:sym typeface="Montserrat"/>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358"/>
              <a:buNone/>
            </a:pPr>
            <a:r>
              <a:rPr lang="en" sz="1410">
                <a:solidFill>
                  <a:srgbClr val="4A86E8"/>
                </a:solidFill>
                <a:latin typeface="Proxima Nova"/>
                <a:ea typeface="Proxima Nova"/>
                <a:cs typeface="Proxima Nova"/>
                <a:sym typeface="Proxima Nova"/>
              </a:rPr>
              <a:t>Hasmik Telfeyan, SPT</a:t>
            </a:r>
            <a:endParaRPr sz="1410">
              <a:solidFill>
                <a:srgbClr val="4A86E8"/>
              </a:solidFill>
              <a:latin typeface="Proxima Nova"/>
              <a:ea typeface="Proxima Nova"/>
              <a:cs typeface="Proxima Nova"/>
              <a:sym typeface="Proxima Nova"/>
            </a:endParaRPr>
          </a:p>
          <a:p>
            <a:pPr marL="0" lvl="0" indent="0" algn="l" rtl="0">
              <a:lnSpc>
                <a:spcPct val="150000"/>
              </a:lnSpc>
              <a:spcBef>
                <a:spcPts val="0"/>
              </a:spcBef>
              <a:spcAft>
                <a:spcPts val="0"/>
              </a:spcAft>
              <a:buSzPts val="358"/>
              <a:buNone/>
            </a:pPr>
            <a:r>
              <a:rPr lang="en" sz="1410">
                <a:solidFill>
                  <a:srgbClr val="4A86E8"/>
                </a:solidFill>
                <a:latin typeface="Proxima Nova"/>
                <a:ea typeface="Proxima Nova"/>
                <a:cs typeface="Proxima Nova"/>
                <a:sym typeface="Proxima Nova"/>
              </a:rPr>
              <a:t>2nd Year Neuro STEP UP Scholar </a:t>
            </a:r>
            <a:endParaRPr sz="1410">
              <a:solidFill>
                <a:srgbClr val="4A86E8"/>
              </a:solidFill>
              <a:latin typeface="Proxima Nova"/>
              <a:ea typeface="Proxima Nova"/>
              <a:cs typeface="Proxima Nova"/>
              <a:sym typeface="Proxima Nova"/>
            </a:endParaRPr>
          </a:p>
          <a:p>
            <a:pPr marL="0" lvl="0" indent="0" algn="l" rtl="0">
              <a:lnSpc>
                <a:spcPct val="150000"/>
              </a:lnSpc>
              <a:spcBef>
                <a:spcPts val="0"/>
              </a:spcBef>
              <a:spcAft>
                <a:spcPts val="0"/>
              </a:spcAft>
              <a:buSzPts val="358"/>
              <a:buNone/>
            </a:pPr>
            <a:r>
              <a:rPr lang="en" sz="1410">
                <a:solidFill>
                  <a:srgbClr val="4A86E8"/>
                </a:solidFill>
                <a:latin typeface="Proxima Nova"/>
                <a:ea typeface="Proxima Nova"/>
                <a:cs typeface="Proxima Nova"/>
                <a:sym typeface="Proxima Nova"/>
              </a:rPr>
              <a:t>DPT Class of 2023</a:t>
            </a:r>
            <a:endParaRPr sz="1410">
              <a:solidFill>
                <a:srgbClr val="4A86E8"/>
              </a:solidFill>
              <a:latin typeface="Proxima Nova"/>
              <a:ea typeface="Proxima Nova"/>
              <a:cs typeface="Proxima Nova"/>
              <a:sym typeface="Proxima Nova"/>
            </a:endParaRPr>
          </a:p>
        </p:txBody>
      </p:sp>
      <p:pic>
        <p:nvPicPr>
          <p:cNvPr id="56" name="Google Shape;56;p13"/>
          <p:cNvPicPr preferRelativeResize="0"/>
          <p:nvPr/>
        </p:nvPicPr>
        <p:blipFill rotWithShape="1">
          <a:blip r:embed="rId3">
            <a:alphaModFix/>
          </a:blip>
          <a:srcRect l="11449"/>
          <a:stretch/>
        </p:blipFill>
        <p:spPr>
          <a:xfrm>
            <a:off x="4572000" y="-37062"/>
            <a:ext cx="8213450" cy="5217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ALS-Functional Rating Scale Revised (ALSFRS-R)</a:t>
            </a:r>
            <a:endParaRPr b="1">
              <a:solidFill>
                <a:srgbClr val="999999"/>
              </a:solidFill>
              <a:latin typeface="Montserrat"/>
              <a:ea typeface="Montserrat"/>
              <a:cs typeface="Montserrat"/>
              <a:sym typeface="Montserrat"/>
            </a:endParaRPr>
          </a:p>
        </p:txBody>
      </p:sp>
      <p:pic>
        <p:nvPicPr>
          <p:cNvPr id="130" name="Google Shape;130;p23"/>
          <p:cNvPicPr preferRelativeResize="0"/>
          <p:nvPr/>
        </p:nvPicPr>
        <p:blipFill>
          <a:blip r:embed="rId3">
            <a:alphaModFix/>
          </a:blip>
          <a:stretch>
            <a:fillRect/>
          </a:stretch>
        </p:blipFill>
        <p:spPr>
          <a:xfrm>
            <a:off x="1007121" y="1017725"/>
            <a:ext cx="7129758" cy="4125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b="1">
                <a:solidFill>
                  <a:srgbClr val="999999"/>
                </a:solidFill>
                <a:latin typeface="Montserrat"/>
                <a:ea typeface="Montserrat"/>
                <a:cs typeface="Montserrat"/>
                <a:sym typeface="Montserrat"/>
              </a:rPr>
              <a:t>Function in Sitting Test</a:t>
            </a:r>
            <a:endParaRPr b="1">
              <a:solidFill>
                <a:srgbClr val="999999"/>
              </a:solidFill>
              <a:latin typeface="Montserrat"/>
              <a:ea typeface="Montserrat"/>
              <a:cs typeface="Montserrat"/>
              <a:sym typeface="Montserrat"/>
            </a:endParaRPr>
          </a:p>
          <a:p>
            <a:pPr marL="0" lvl="0" indent="0" algn="l" rtl="0">
              <a:spcBef>
                <a:spcPts val="0"/>
              </a:spcBef>
              <a:spcAft>
                <a:spcPts val="0"/>
              </a:spcAft>
              <a:buNone/>
            </a:pPr>
            <a:endParaRPr/>
          </a:p>
        </p:txBody>
      </p:sp>
      <p:sp>
        <p:nvSpPr>
          <p:cNvPr id="136" name="Google Shape;136;p24"/>
          <p:cNvSpPr txBox="1">
            <a:spLocks noGrp="1"/>
          </p:cNvSpPr>
          <p:nvPr>
            <p:ph type="body" idx="1"/>
          </p:nvPr>
        </p:nvSpPr>
        <p:spPr>
          <a:xfrm>
            <a:off x="311700" y="1152475"/>
            <a:ext cx="3519300" cy="3416400"/>
          </a:xfrm>
          <a:prstGeom prst="rect">
            <a:avLst/>
          </a:prstGeom>
        </p:spPr>
        <p:txBody>
          <a:bodyPr spcFirstLastPara="1" wrap="square" lIns="91425" tIns="91425" rIns="91425" bIns="91425" anchor="t" anchorCtr="0">
            <a:normAutofit/>
          </a:bodyPr>
          <a:lstStyle/>
          <a:p>
            <a:pPr marL="114300" lvl="0" indent="0" algn="l" rtl="0">
              <a:lnSpc>
                <a:spcPct val="125454"/>
              </a:lnSpc>
              <a:spcBef>
                <a:spcPts val="0"/>
              </a:spcBef>
              <a:spcAft>
                <a:spcPts val="0"/>
              </a:spcAft>
              <a:buClr>
                <a:schemeClr val="dk1"/>
              </a:buClr>
              <a:buSzPts val="1100"/>
              <a:buFont typeface="Arial"/>
              <a:buNone/>
            </a:pPr>
            <a:r>
              <a:rPr lang="en" u="sng">
                <a:solidFill>
                  <a:schemeClr val="hlink"/>
                </a:solidFill>
                <a:hlinkClick r:id="rId3"/>
              </a:rPr>
              <a:t>https://www.sralab.org/sites/default/files/2017-07/fist_score_sheet.pdf</a:t>
            </a:r>
            <a:endParaRPr u="sng">
              <a:solidFill>
                <a:schemeClr val="hlink"/>
              </a:solidFill>
            </a:endParaRPr>
          </a:p>
          <a:p>
            <a:pPr marL="0" lvl="0" indent="0" algn="l" rtl="0">
              <a:spcBef>
                <a:spcPts val="0"/>
              </a:spcBef>
              <a:spcAft>
                <a:spcPts val="1200"/>
              </a:spcAft>
              <a:buNone/>
            </a:pPr>
            <a:endParaRPr/>
          </a:p>
        </p:txBody>
      </p:sp>
      <p:pic>
        <p:nvPicPr>
          <p:cNvPr id="137" name="Google Shape;137;p24"/>
          <p:cNvPicPr preferRelativeResize="0"/>
          <p:nvPr/>
        </p:nvPicPr>
        <p:blipFill>
          <a:blip r:embed="rId4">
            <a:alphaModFix/>
          </a:blip>
          <a:stretch>
            <a:fillRect/>
          </a:stretch>
        </p:blipFill>
        <p:spPr>
          <a:xfrm>
            <a:off x="5160425" y="950188"/>
            <a:ext cx="3983569" cy="3820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Stages of ALS: Exercise Considerations </a:t>
            </a:r>
            <a:endParaRPr b="1">
              <a:solidFill>
                <a:srgbClr val="999999"/>
              </a:solidFill>
              <a:latin typeface="Montserrat"/>
              <a:ea typeface="Montserrat"/>
              <a:cs typeface="Montserrat"/>
              <a:sym typeface="Montserrat"/>
            </a:endParaRPr>
          </a:p>
        </p:txBody>
      </p:sp>
      <p:sp>
        <p:nvSpPr>
          <p:cNvPr id="143" name="Google Shape;143;p25"/>
          <p:cNvSpPr txBox="1">
            <a:spLocks noGrp="1"/>
          </p:cNvSpPr>
          <p:nvPr>
            <p:ph type="body" idx="1"/>
          </p:nvPr>
        </p:nvSpPr>
        <p:spPr>
          <a:xfrm>
            <a:off x="311700" y="923875"/>
            <a:ext cx="48342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605"/>
              <a:buNone/>
            </a:pPr>
            <a:r>
              <a:rPr lang="en" sz="1590" b="1">
                <a:solidFill>
                  <a:srgbClr val="4A86E8"/>
                </a:solidFill>
                <a:latin typeface="Proxima Nova"/>
                <a:ea typeface="Proxima Nova"/>
                <a:cs typeface="Proxima Nova"/>
                <a:sym typeface="Proxima Nova"/>
              </a:rPr>
              <a:t>Early: </a:t>
            </a:r>
            <a:endParaRPr sz="1590" b="1">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Safe enough to participate in most strengthening</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moderate intensity exercise</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pronounced fatigue and shortness of breath (SOB) with activity</a:t>
            </a:r>
            <a:endParaRPr sz="1290">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SzPts val="605"/>
              <a:buNone/>
            </a:pPr>
            <a:endParaRPr sz="1290">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SzPts val="605"/>
              <a:buNone/>
            </a:pPr>
            <a:r>
              <a:rPr lang="en" sz="1590" b="1">
                <a:solidFill>
                  <a:srgbClr val="4A86E8"/>
                </a:solidFill>
                <a:latin typeface="Proxima Nova"/>
                <a:ea typeface="Proxima Nova"/>
                <a:cs typeface="Proxima Nova"/>
                <a:sym typeface="Proxima Nova"/>
              </a:rPr>
              <a:t>Middle: </a:t>
            </a:r>
            <a:endParaRPr sz="1590" b="1">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Adaptations for exercise</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Monitor for SOB</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Preferable to use stationary bike for aerobic over walking</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Closely monitor if over-extended/over-fatigued </a:t>
            </a:r>
            <a:endParaRPr sz="1290">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SzPts val="605"/>
              <a:buNone/>
            </a:pPr>
            <a:br>
              <a:rPr lang="en" sz="1290">
                <a:solidFill>
                  <a:srgbClr val="4A86E8"/>
                </a:solidFill>
                <a:latin typeface="Proxima Nova"/>
                <a:ea typeface="Proxima Nova"/>
                <a:cs typeface="Proxima Nova"/>
                <a:sym typeface="Proxima Nova"/>
              </a:rPr>
            </a:br>
            <a:r>
              <a:rPr lang="en" sz="1590" b="1">
                <a:solidFill>
                  <a:srgbClr val="4A86E8"/>
                </a:solidFill>
                <a:latin typeface="Proxima Nova"/>
                <a:ea typeface="Proxima Nova"/>
                <a:cs typeface="Proxima Nova"/>
                <a:sym typeface="Proxima Nova"/>
              </a:rPr>
              <a:t>Late: </a:t>
            </a:r>
            <a:endParaRPr sz="1590" b="1">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ROM</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Pain management </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PROM with caregivers </a:t>
            </a:r>
            <a:endParaRPr sz="1290">
              <a:solidFill>
                <a:srgbClr val="4A86E8"/>
              </a:solidFill>
              <a:latin typeface="Proxima Nova"/>
              <a:ea typeface="Proxima Nova"/>
              <a:cs typeface="Proxima Nova"/>
              <a:sym typeface="Proxima Nova"/>
            </a:endParaRPr>
          </a:p>
          <a:p>
            <a:pPr marL="457200" lvl="0"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Breathing </a:t>
            </a:r>
            <a:endParaRPr sz="1290">
              <a:solidFill>
                <a:srgbClr val="4A86E8"/>
              </a:solidFill>
              <a:latin typeface="Proxima Nova"/>
              <a:ea typeface="Proxima Nova"/>
              <a:cs typeface="Proxima Nova"/>
              <a:sym typeface="Proxima Nova"/>
            </a:endParaRPr>
          </a:p>
        </p:txBody>
      </p:sp>
      <p:pic>
        <p:nvPicPr>
          <p:cNvPr id="144" name="Google Shape;144;p25"/>
          <p:cNvPicPr preferRelativeResize="0"/>
          <p:nvPr/>
        </p:nvPicPr>
        <p:blipFill rotWithShape="1">
          <a:blip r:embed="rId3">
            <a:alphaModFix/>
          </a:blip>
          <a:srcRect l="12195" b="1797"/>
          <a:stretch/>
        </p:blipFill>
        <p:spPr>
          <a:xfrm>
            <a:off x="7015550" y="2803198"/>
            <a:ext cx="1556431" cy="2129352"/>
          </a:xfrm>
          <a:prstGeom prst="rect">
            <a:avLst/>
          </a:prstGeom>
          <a:noFill/>
          <a:ln>
            <a:noFill/>
          </a:ln>
        </p:spPr>
      </p:pic>
      <p:pic>
        <p:nvPicPr>
          <p:cNvPr id="145" name="Google Shape;145;p25"/>
          <p:cNvPicPr preferRelativeResize="0"/>
          <p:nvPr/>
        </p:nvPicPr>
        <p:blipFill>
          <a:blip r:embed="rId4">
            <a:alphaModFix/>
          </a:blip>
          <a:stretch>
            <a:fillRect/>
          </a:stretch>
        </p:blipFill>
        <p:spPr>
          <a:xfrm>
            <a:off x="7105344" y="1030050"/>
            <a:ext cx="1556431" cy="1869747"/>
          </a:xfrm>
          <a:prstGeom prst="rect">
            <a:avLst/>
          </a:prstGeom>
          <a:noFill/>
          <a:ln>
            <a:noFill/>
          </a:ln>
        </p:spPr>
      </p:pic>
      <p:pic>
        <p:nvPicPr>
          <p:cNvPr id="146" name="Google Shape;146;p25"/>
          <p:cNvPicPr preferRelativeResize="0"/>
          <p:nvPr/>
        </p:nvPicPr>
        <p:blipFill rotWithShape="1">
          <a:blip r:embed="rId5">
            <a:alphaModFix/>
          </a:blip>
          <a:srcRect t="11449"/>
          <a:stretch/>
        </p:blipFill>
        <p:spPr>
          <a:xfrm>
            <a:off x="5664650" y="2328449"/>
            <a:ext cx="1665135" cy="1766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B7B7B7"/>
                </a:solidFill>
                <a:latin typeface="Montserrat"/>
                <a:ea typeface="Montserrat"/>
                <a:cs typeface="Montserrat"/>
                <a:sym typeface="Montserrat"/>
              </a:rPr>
              <a:t>Interventions </a:t>
            </a:r>
            <a:endParaRPr b="1">
              <a:solidFill>
                <a:srgbClr val="B7B7B7"/>
              </a:solidFill>
              <a:latin typeface="Montserrat"/>
              <a:ea typeface="Montserrat"/>
              <a:cs typeface="Montserrat"/>
              <a:sym typeface="Montserrat"/>
            </a:endParaRPr>
          </a:p>
        </p:txBody>
      </p:sp>
      <p:sp>
        <p:nvSpPr>
          <p:cNvPr id="152" name="Google Shape;152;p26"/>
          <p:cNvSpPr txBox="1">
            <a:spLocks noGrp="1"/>
          </p:cNvSpPr>
          <p:nvPr>
            <p:ph type="body" idx="1"/>
          </p:nvPr>
        </p:nvSpPr>
        <p:spPr>
          <a:xfrm>
            <a:off x="311700" y="1152475"/>
            <a:ext cx="5911500" cy="3416400"/>
          </a:xfrm>
          <a:prstGeom prst="rect">
            <a:avLst/>
          </a:prstGeom>
        </p:spPr>
        <p:txBody>
          <a:bodyPr spcFirstLastPara="1" wrap="square" lIns="91425" tIns="91425" rIns="91425" bIns="91425" anchor="t" anchorCtr="0">
            <a:normAutofit/>
          </a:bodyPr>
          <a:lstStyle/>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Evidence suggests exercise can slow the decline of function and benefit an individual’s quality of life</a:t>
            </a:r>
            <a:endParaRPr>
              <a:solidFill>
                <a:srgbClr val="4A86E8"/>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Therapeutic Exercise </a:t>
            </a:r>
            <a:endParaRPr>
              <a:solidFill>
                <a:srgbClr val="4A86E8"/>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Gait training </a:t>
            </a:r>
            <a:endParaRPr>
              <a:solidFill>
                <a:srgbClr val="4A86E8"/>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Postural exercises/education</a:t>
            </a:r>
            <a:endParaRPr>
              <a:solidFill>
                <a:srgbClr val="4A86E8"/>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Assistive device recommendations </a:t>
            </a:r>
            <a:endParaRPr>
              <a:solidFill>
                <a:srgbClr val="4A86E8"/>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Patient/family education </a:t>
            </a:r>
            <a:endParaRPr>
              <a:solidFill>
                <a:srgbClr val="4A86E8"/>
              </a:solidFill>
              <a:latin typeface="Proxima Nova"/>
              <a:ea typeface="Proxima Nova"/>
              <a:cs typeface="Proxima Nova"/>
              <a:sym typeface="Proxima Nova"/>
            </a:endParaRPr>
          </a:p>
          <a:p>
            <a:pPr marL="457200" lvl="0" indent="-342900" algn="l" rtl="0">
              <a:lnSpc>
                <a:spcPct val="150000"/>
              </a:lnSpc>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HEP</a:t>
            </a:r>
            <a:endParaRPr>
              <a:solidFill>
                <a:srgbClr val="4A86E8"/>
              </a:solidFill>
              <a:latin typeface="Proxima Nova"/>
              <a:ea typeface="Proxima Nova"/>
              <a:cs typeface="Proxima Nova"/>
              <a:sym typeface="Proxima Nova"/>
            </a:endParaRPr>
          </a:p>
        </p:txBody>
      </p:sp>
      <p:pic>
        <p:nvPicPr>
          <p:cNvPr id="153" name="Google Shape;153;p26"/>
          <p:cNvPicPr preferRelativeResize="0"/>
          <p:nvPr/>
        </p:nvPicPr>
        <p:blipFill>
          <a:blip r:embed="rId3">
            <a:alphaModFix/>
          </a:blip>
          <a:stretch>
            <a:fillRect/>
          </a:stretch>
        </p:blipFill>
        <p:spPr>
          <a:xfrm>
            <a:off x="6497399" y="1152474"/>
            <a:ext cx="2334900" cy="1553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p:nvPr/>
        </p:nvSpPr>
        <p:spPr>
          <a:xfrm>
            <a:off x="641100" y="974100"/>
            <a:ext cx="1825200" cy="431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ontserrat"/>
                <a:ea typeface="Montserrat"/>
                <a:cs typeface="Montserrat"/>
                <a:sym typeface="Montserrat"/>
              </a:rPr>
              <a:t>TherEx</a:t>
            </a:r>
            <a:endParaRPr>
              <a:latin typeface="Montserrat"/>
              <a:ea typeface="Montserrat"/>
              <a:cs typeface="Montserrat"/>
              <a:sym typeface="Montserrat"/>
            </a:endParaRPr>
          </a:p>
        </p:txBody>
      </p:sp>
      <p:sp>
        <p:nvSpPr>
          <p:cNvPr id="159" name="Google Shape;159;p27"/>
          <p:cNvSpPr/>
          <p:nvPr/>
        </p:nvSpPr>
        <p:spPr>
          <a:xfrm>
            <a:off x="3627250" y="974100"/>
            <a:ext cx="1825200" cy="431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ontserrat"/>
                <a:ea typeface="Montserrat"/>
                <a:cs typeface="Montserrat"/>
                <a:sym typeface="Montserrat"/>
              </a:rPr>
              <a:t>Gait Training </a:t>
            </a:r>
            <a:endParaRPr>
              <a:latin typeface="Montserrat"/>
              <a:ea typeface="Montserrat"/>
              <a:cs typeface="Montserrat"/>
              <a:sym typeface="Montserrat"/>
            </a:endParaRPr>
          </a:p>
        </p:txBody>
      </p:sp>
      <p:sp>
        <p:nvSpPr>
          <p:cNvPr id="160" name="Google Shape;160;p27"/>
          <p:cNvSpPr/>
          <p:nvPr/>
        </p:nvSpPr>
        <p:spPr>
          <a:xfrm>
            <a:off x="6635350" y="915475"/>
            <a:ext cx="1825200" cy="4314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Montserrat"/>
                <a:ea typeface="Montserrat"/>
                <a:cs typeface="Montserrat"/>
                <a:sym typeface="Montserrat"/>
              </a:rPr>
              <a:t>Education</a:t>
            </a:r>
            <a:endParaRPr>
              <a:latin typeface="Montserrat"/>
              <a:ea typeface="Montserrat"/>
              <a:cs typeface="Montserrat"/>
              <a:sym typeface="Montserrat"/>
            </a:endParaRPr>
          </a:p>
        </p:txBody>
      </p:sp>
      <p:sp>
        <p:nvSpPr>
          <p:cNvPr id="161" name="Google Shape;161;p27"/>
          <p:cNvSpPr txBox="1"/>
          <p:nvPr/>
        </p:nvSpPr>
        <p:spPr>
          <a:xfrm>
            <a:off x="583525" y="1522800"/>
            <a:ext cx="23490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latin typeface="Proxima Nova"/>
                <a:ea typeface="Proxima Nova"/>
                <a:cs typeface="Proxima Nova"/>
                <a:sym typeface="Proxima Nova"/>
              </a:rPr>
              <a:t>Stretching: Passive range of motion especially into dorsiflexion </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Aerobic Exercise: 10 minutes of recumbent cycling at 40-60% of HR reserve; recommended foot bike </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Resistance Exercise: pt must have at least 3/5 in mm group; 3 sets of 5 reps targeting UE </a:t>
            </a:r>
            <a:endParaRPr>
              <a:solidFill>
                <a:srgbClr val="4A86E8"/>
              </a:solidFill>
              <a:latin typeface="Proxima Nova"/>
              <a:ea typeface="Proxima Nova"/>
              <a:cs typeface="Proxima Nova"/>
              <a:sym typeface="Proxima Nova"/>
            </a:endParaRPr>
          </a:p>
        </p:txBody>
      </p:sp>
      <p:sp>
        <p:nvSpPr>
          <p:cNvPr id="162" name="Google Shape;162;p27"/>
          <p:cNvSpPr txBox="1"/>
          <p:nvPr/>
        </p:nvSpPr>
        <p:spPr>
          <a:xfrm>
            <a:off x="3578350" y="1522800"/>
            <a:ext cx="22296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latin typeface="Proxima Nova"/>
                <a:ea typeface="Proxima Nova"/>
                <a:cs typeface="Proxima Nova"/>
                <a:sym typeface="Proxima Nova"/>
              </a:rPr>
              <a:t>Ambulation with AFO’s and rollator </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Gait speed </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Ambulating on flat surfaces: recreate pt home environment to practice functional tasks</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3" name="Google Shape;163;p27"/>
          <p:cNvSpPr txBox="1"/>
          <p:nvPr/>
        </p:nvSpPr>
        <p:spPr>
          <a:xfrm>
            <a:off x="6635350" y="1522800"/>
            <a:ext cx="23490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4A86E8"/>
                </a:solidFill>
                <a:latin typeface="Proxima Nova"/>
                <a:ea typeface="Proxima Nova"/>
                <a:cs typeface="Proxima Nova"/>
                <a:sym typeface="Proxima Nova"/>
              </a:rPr>
              <a:t>Exercise parameters: feelings of fatigue/weakness should not last more than 20-30min after exercise </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Disease progression and what to expect</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Educate caregiver on how to assist with exercises</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a:solidFill>
                  <a:srgbClr val="4A86E8"/>
                </a:solidFill>
                <a:latin typeface="Proxima Nova"/>
                <a:ea typeface="Proxima Nova"/>
                <a:cs typeface="Proxima Nova"/>
                <a:sym typeface="Proxima Nova"/>
              </a:rPr>
              <a:t>Education on positioning</a:t>
            </a:r>
            <a:endParaRPr>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64" name="Google Shape;164;p27"/>
          <p:cNvSpPr txBox="1"/>
          <p:nvPr/>
        </p:nvSpPr>
        <p:spPr>
          <a:xfrm>
            <a:off x="583525" y="331275"/>
            <a:ext cx="6490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Montserrat"/>
                <a:ea typeface="Montserrat"/>
                <a:cs typeface="Montserrat"/>
                <a:sym typeface="Montserrat"/>
              </a:rPr>
              <a:t>Multidisciplinary Clinic Recommendations</a:t>
            </a:r>
            <a:endParaRPr sz="2000">
              <a:latin typeface="Montserrat"/>
              <a:ea typeface="Montserrat"/>
              <a:cs typeface="Montserrat"/>
              <a:sym typeface="Montserr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Forum Questions </a:t>
            </a:r>
            <a:endParaRPr>
              <a:latin typeface="Montserrat"/>
              <a:ea typeface="Montserrat"/>
              <a:cs typeface="Montserrat"/>
              <a:sym typeface="Montserrat"/>
            </a:endParaRPr>
          </a:p>
        </p:txBody>
      </p:sp>
      <p:sp>
        <p:nvSpPr>
          <p:cNvPr id="170" name="Google Shape;170;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32105" algn="l" rtl="0">
              <a:lnSpc>
                <a:spcPct val="140000"/>
              </a:lnSpc>
              <a:spcBef>
                <a:spcPts val="0"/>
              </a:spcBef>
              <a:spcAft>
                <a:spcPts val="0"/>
              </a:spcAft>
              <a:buSzPts val="1630"/>
              <a:buFont typeface="Proxima Nova"/>
              <a:buChar char="●"/>
            </a:pPr>
            <a:r>
              <a:rPr lang="en" sz="1629">
                <a:latin typeface="Proxima Nova"/>
                <a:ea typeface="Proxima Nova"/>
                <a:cs typeface="Proxima Nova"/>
                <a:sym typeface="Proxima Nova"/>
              </a:rPr>
              <a:t>Judy is starting home health therapy and you are her therapist. Write out a plan of care including what you would evaluate on the first visit, interventions you would implement, and 4-5 goals. Be sure to include frequency and duration of PT.  </a:t>
            </a:r>
            <a:endParaRPr sz="1629">
              <a:latin typeface="Proxima Nova"/>
              <a:ea typeface="Proxima Nova"/>
              <a:cs typeface="Proxima Nova"/>
              <a:sym typeface="Proxima Nova"/>
            </a:endParaRPr>
          </a:p>
          <a:p>
            <a:pPr marL="457200" lvl="0" indent="-332105" algn="l" rtl="0">
              <a:lnSpc>
                <a:spcPct val="140000"/>
              </a:lnSpc>
              <a:spcBef>
                <a:spcPts val="0"/>
              </a:spcBef>
              <a:spcAft>
                <a:spcPts val="0"/>
              </a:spcAft>
              <a:buSzPts val="1630"/>
              <a:buFont typeface="Proxima Nova"/>
              <a:buChar char="●"/>
            </a:pPr>
            <a:r>
              <a:rPr lang="en" sz="1629">
                <a:latin typeface="Proxima Nova"/>
                <a:ea typeface="Proxima Nova"/>
                <a:cs typeface="Proxima Nova"/>
                <a:sym typeface="Proxima Nova"/>
              </a:rPr>
              <a:t>What other assistive devices/assistive technologies would you expect Judy would need as her disease progresses? What resources would you provide to help her and her family? Use resources to support your response. </a:t>
            </a:r>
            <a:endParaRPr sz="1629">
              <a:latin typeface="Proxima Nova"/>
              <a:ea typeface="Proxima Nova"/>
              <a:cs typeface="Proxima Nova"/>
              <a:sym typeface="Proxima Nova"/>
            </a:endParaRPr>
          </a:p>
          <a:p>
            <a:pPr marL="457200" lvl="0" indent="-332105" algn="l" rtl="0">
              <a:lnSpc>
                <a:spcPct val="140000"/>
              </a:lnSpc>
              <a:spcBef>
                <a:spcPts val="0"/>
              </a:spcBef>
              <a:spcAft>
                <a:spcPts val="0"/>
              </a:spcAft>
              <a:buSzPts val="1630"/>
              <a:buFont typeface="Proxima Nova"/>
              <a:buChar char="●"/>
            </a:pPr>
            <a:r>
              <a:rPr lang="en" sz="1629">
                <a:latin typeface="Proxima Nova"/>
                <a:ea typeface="Proxima Nova"/>
                <a:cs typeface="Proxima Nova"/>
                <a:sym typeface="Proxima Nova"/>
              </a:rPr>
              <a:t>As Judy continues to lose function, how would you change your interventions? Use evidence to support your response.</a:t>
            </a:r>
            <a:endParaRPr sz="1629">
              <a:latin typeface="Proxima Nova"/>
              <a:ea typeface="Proxima Nova"/>
              <a:cs typeface="Proxima Nova"/>
              <a:sym typeface="Proxima Nova"/>
            </a:endParaRPr>
          </a:p>
          <a:p>
            <a:pPr marL="457200" lvl="0" indent="-332105" algn="l" rtl="0">
              <a:lnSpc>
                <a:spcPct val="140000"/>
              </a:lnSpc>
              <a:spcBef>
                <a:spcPts val="0"/>
              </a:spcBef>
              <a:spcAft>
                <a:spcPts val="0"/>
              </a:spcAft>
              <a:buSzPts val="1630"/>
              <a:buFont typeface="Proxima Nova"/>
              <a:buChar char="●"/>
            </a:pPr>
            <a:r>
              <a:rPr lang="en" sz="1629">
                <a:latin typeface="Proxima Nova"/>
                <a:ea typeface="Proxima Nova"/>
                <a:cs typeface="Proxima Nova"/>
                <a:sym typeface="Proxima Nova"/>
              </a:rPr>
              <a:t>Judy and her family are worried about her prognosis and how rapidly ALS can progress. Write out your response to them, and make sure to use resources to support your response. </a:t>
            </a:r>
            <a:endParaRPr sz="1629">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Montserrat"/>
                <a:ea typeface="Montserrat"/>
                <a:cs typeface="Montserrat"/>
                <a:sym typeface="Montserrat"/>
              </a:rPr>
              <a:t>References</a:t>
            </a:r>
            <a:endParaRPr>
              <a:latin typeface="Montserrat"/>
              <a:ea typeface="Montserrat"/>
              <a:cs typeface="Montserrat"/>
              <a:sym typeface="Montserrat"/>
            </a:endParaRPr>
          </a:p>
        </p:txBody>
      </p:sp>
      <p:sp>
        <p:nvSpPr>
          <p:cNvPr id="176" name="Google Shape;176;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chemeClr val="dk1"/>
              </a:buClr>
              <a:buSzPts val="1200"/>
              <a:buFont typeface="Proxima Nova"/>
              <a:buAutoNum type="arabicPeriod"/>
            </a:pPr>
            <a:r>
              <a:rPr lang="en" sz="1200">
                <a:solidFill>
                  <a:schemeClr val="dk1"/>
                </a:solidFill>
                <a:latin typeface="Proxima Nova"/>
                <a:ea typeface="Proxima Nova"/>
                <a:cs typeface="Proxima Nova"/>
                <a:sym typeface="Proxima Nova"/>
              </a:rPr>
              <a:t>McCulloch, Karen. Amyotrophic Lateral Sclerosis. University of North Carolina at Chapel Hill. 2022</a:t>
            </a: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AutoNum type="arabicPeriod"/>
            </a:pPr>
            <a:r>
              <a:rPr lang="en" sz="1200">
                <a:solidFill>
                  <a:schemeClr val="dk1"/>
                </a:solidFill>
                <a:latin typeface="Proxima Nova"/>
                <a:ea typeface="Proxima Nova"/>
                <a:cs typeface="Proxima Nova"/>
                <a:sym typeface="Proxima Nova"/>
              </a:rPr>
              <a:t>Causes of fatigue | MS Society. Accessed April 24, 2023. https://www.mssociety.org.uk/about-ms/signs-and-symptoms/fatigue/causes-of-fatigue</a:t>
            </a: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AutoNum type="arabicPeriod"/>
            </a:pPr>
            <a:r>
              <a:rPr lang="en" sz="1200">
                <a:solidFill>
                  <a:schemeClr val="dk1"/>
                </a:solidFill>
                <a:latin typeface="Proxima Nova"/>
                <a:ea typeface="Proxima Nova"/>
                <a:cs typeface="Proxima Nova"/>
                <a:sym typeface="Proxima Nova"/>
              </a:rPr>
              <a:t>Gordon PH, Miller RG, Moore DH. ALSFRS-R. </a:t>
            </a:r>
            <a:r>
              <a:rPr lang="en" sz="1200" i="1">
                <a:solidFill>
                  <a:schemeClr val="dk1"/>
                </a:solidFill>
                <a:latin typeface="Proxima Nova"/>
                <a:ea typeface="Proxima Nova"/>
                <a:cs typeface="Proxima Nova"/>
                <a:sym typeface="Proxima Nova"/>
              </a:rPr>
              <a:t>Amyotroph Lateral Scler Other Motor Neuron Disord</a:t>
            </a:r>
            <a:r>
              <a:rPr lang="en" sz="1200">
                <a:solidFill>
                  <a:schemeClr val="dk1"/>
                </a:solidFill>
                <a:latin typeface="Proxima Nova"/>
                <a:ea typeface="Proxima Nova"/>
                <a:cs typeface="Proxima Nova"/>
                <a:sym typeface="Proxima Nova"/>
              </a:rPr>
              <a:t>. 2004;5 Suppl 1:90-93. doi:10.1080/17434470410019906 </a:t>
            </a: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AutoNum type="arabicPeriod"/>
            </a:pPr>
            <a:r>
              <a:rPr lang="en" sz="1200">
                <a:solidFill>
                  <a:schemeClr val="dk1"/>
                </a:solidFill>
                <a:latin typeface="Proxima Nova"/>
                <a:ea typeface="Proxima Nova"/>
                <a:cs typeface="Proxima Nova"/>
                <a:sym typeface="Proxima Nova"/>
              </a:rPr>
              <a:t>Function in Sitting Test | RehabMeasures Database. Accessed April 24, 2023. https://www.sralab.org/rehabilitation-measures/function-sitting-test</a:t>
            </a: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AutoNum type="arabicPeriod"/>
            </a:pPr>
            <a:r>
              <a:rPr lang="en" sz="1200">
                <a:solidFill>
                  <a:schemeClr val="dk1"/>
                </a:solidFill>
                <a:latin typeface="Proxima Nova"/>
                <a:ea typeface="Proxima Nova"/>
                <a:cs typeface="Proxima Nova"/>
                <a:sym typeface="Proxima Nova"/>
              </a:rPr>
              <a:t>Kalron A, Mahameed I, Weiss I, et al. Effects of a 12-week combined aerobic and strength training program in ambulatory patients with amyotrophic lateral sclerosis: a randomized controlled trial. </a:t>
            </a:r>
            <a:r>
              <a:rPr lang="en" sz="1200" i="1">
                <a:solidFill>
                  <a:schemeClr val="dk1"/>
                </a:solidFill>
                <a:latin typeface="Proxima Nova"/>
                <a:ea typeface="Proxima Nova"/>
                <a:cs typeface="Proxima Nova"/>
                <a:sym typeface="Proxima Nova"/>
              </a:rPr>
              <a:t>J Neurol</a:t>
            </a:r>
            <a:r>
              <a:rPr lang="en" sz="1200">
                <a:solidFill>
                  <a:schemeClr val="dk1"/>
                </a:solidFill>
                <a:latin typeface="Proxima Nova"/>
                <a:ea typeface="Proxima Nova"/>
                <a:cs typeface="Proxima Nova"/>
                <a:sym typeface="Proxima Nova"/>
              </a:rPr>
              <a:t>. 2021;268(5):1857-1866. doi:10.1007/s00415-020-10354-z </a:t>
            </a:r>
            <a:endParaRPr sz="1200">
              <a:solidFill>
                <a:schemeClr val="dk1"/>
              </a:solidFill>
              <a:latin typeface="Proxima Nova"/>
              <a:ea typeface="Proxima Nova"/>
              <a:cs typeface="Proxima Nova"/>
              <a:sym typeface="Proxima Nova"/>
            </a:endParaRPr>
          </a:p>
          <a:p>
            <a:pPr marL="457200" lvl="0" indent="-304800" algn="l" rtl="0">
              <a:spcBef>
                <a:spcPts val="0"/>
              </a:spcBef>
              <a:spcAft>
                <a:spcPts val="0"/>
              </a:spcAft>
              <a:buClr>
                <a:schemeClr val="dk1"/>
              </a:buClr>
              <a:buSzPts val="1200"/>
              <a:buFont typeface="Proxima Nova"/>
              <a:buAutoNum type="arabicPeriod"/>
            </a:pPr>
            <a:r>
              <a:rPr lang="en" sz="1200">
                <a:solidFill>
                  <a:schemeClr val="dk1"/>
                </a:solidFill>
                <a:latin typeface="Proxima Nova"/>
                <a:ea typeface="Proxima Nova"/>
                <a:cs typeface="Proxima Nova"/>
                <a:sym typeface="Proxima Nova"/>
              </a:rPr>
              <a:t>Bello-Haas VD, Florence JM, Kloos AD, et al. A randomized controlled trial of resistance exercise in individuals with ALS. </a:t>
            </a:r>
            <a:r>
              <a:rPr lang="en" sz="1200" i="1">
                <a:solidFill>
                  <a:schemeClr val="dk1"/>
                </a:solidFill>
                <a:latin typeface="Proxima Nova"/>
                <a:ea typeface="Proxima Nova"/>
                <a:cs typeface="Proxima Nova"/>
                <a:sym typeface="Proxima Nova"/>
              </a:rPr>
              <a:t>Neurology</a:t>
            </a:r>
            <a:r>
              <a:rPr lang="en" sz="1200">
                <a:solidFill>
                  <a:schemeClr val="dk1"/>
                </a:solidFill>
                <a:latin typeface="Proxima Nova"/>
                <a:ea typeface="Proxima Nova"/>
                <a:cs typeface="Proxima Nova"/>
                <a:sym typeface="Proxima Nova"/>
              </a:rPr>
              <a:t>. 2007;68(23):2003-2007. doi:10.1212/01.wnl.0000264418.92308.a4</a:t>
            </a:r>
            <a:endParaRPr sz="1200">
              <a:solidFill>
                <a:schemeClr val="dk1"/>
              </a:solidFill>
              <a:latin typeface="Proxima Nova"/>
              <a:ea typeface="Proxima Nova"/>
              <a:cs typeface="Proxima Nova"/>
              <a:sym typeface="Proxima Nova"/>
            </a:endParaRPr>
          </a:p>
          <a:p>
            <a:pPr marL="0" lvl="0" indent="0" algn="l" rtl="0">
              <a:spcBef>
                <a:spcPts val="0"/>
              </a:spcBef>
              <a:spcAft>
                <a:spcPts val="1200"/>
              </a:spcAft>
              <a:buNone/>
            </a:pPr>
            <a:endParaRPr>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Objectives</a:t>
            </a:r>
            <a:r>
              <a:rPr lang="en">
                <a:latin typeface="Montserrat"/>
                <a:ea typeface="Montserrat"/>
                <a:cs typeface="Montserrat"/>
                <a:sym typeface="Montserrat"/>
              </a:rPr>
              <a:t> </a:t>
            </a:r>
            <a:endParaRPr>
              <a:latin typeface="Montserrat"/>
              <a:ea typeface="Montserrat"/>
              <a:cs typeface="Montserrat"/>
              <a:sym typeface="Montserrat"/>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93065" algn="l" rtl="0">
              <a:spcBef>
                <a:spcPts val="0"/>
              </a:spcBef>
              <a:spcAft>
                <a:spcPts val="0"/>
              </a:spcAft>
              <a:buSzPct val="100000"/>
              <a:buFont typeface="Proxima Nova"/>
              <a:buChar char="●"/>
            </a:pPr>
            <a:r>
              <a:rPr lang="en" sz="2800">
                <a:latin typeface="Proxima Nova"/>
                <a:ea typeface="Proxima Nova"/>
                <a:cs typeface="Proxima Nova"/>
                <a:sym typeface="Proxima Nova"/>
              </a:rPr>
              <a:t>To understand common signs and symptoms of ALS</a:t>
            </a:r>
            <a:endParaRPr sz="2800">
              <a:latin typeface="Proxima Nova"/>
              <a:ea typeface="Proxima Nova"/>
              <a:cs typeface="Proxima Nova"/>
              <a:sym typeface="Proxima Nova"/>
            </a:endParaRPr>
          </a:p>
          <a:p>
            <a:pPr marL="457200" lvl="0" indent="-393065" algn="l" rtl="0">
              <a:spcBef>
                <a:spcPts val="0"/>
              </a:spcBef>
              <a:spcAft>
                <a:spcPts val="0"/>
              </a:spcAft>
              <a:buSzPct val="100000"/>
              <a:buFont typeface="Proxima Nova"/>
              <a:buChar char="●"/>
            </a:pPr>
            <a:r>
              <a:rPr lang="en" sz="2800">
                <a:latin typeface="Proxima Nova"/>
                <a:ea typeface="Proxima Nova"/>
                <a:cs typeface="Proxima Nova"/>
                <a:sym typeface="Proxima Nova"/>
              </a:rPr>
              <a:t>Develop an understanding of a usual course of PT care for an individual with ALS</a:t>
            </a:r>
            <a:endParaRPr sz="2800">
              <a:latin typeface="Proxima Nova"/>
              <a:ea typeface="Proxima Nova"/>
              <a:cs typeface="Proxima Nova"/>
              <a:sym typeface="Proxima Nova"/>
            </a:endParaRPr>
          </a:p>
          <a:p>
            <a:pPr marL="457200" lvl="0" indent="-393065" algn="l" rtl="0">
              <a:spcBef>
                <a:spcPts val="0"/>
              </a:spcBef>
              <a:spcAft>
                <a:spcPts val="0"/>
              </a:spcAft>
              <a:buSzPct val="100000"/>
              <a:buFont typeface="Proxima Nova"/>
              <a:buChar char="●"/>
            </a:pPr>
            <a:r>
              <a:rPr lang="en" sz="2800">
                <a:latin typeface="Proxima Nova"/>
                <a:ea typeface="Proxima Nova"/>
                <a:cs typeface="Proxima Nova"/>
                <a:sym typeface="Proxima Nova"/>
              </a:rPr>
              <a:t>To learn common outcome measures used for patients with ALS</a:t>
            </a:r>
            <a:endParaRPr sz="2800">
              <a:latin typeface="Proxima Nova"/>
              <a:ea typeface="Proxima Nova"/>
              <a:cs typeface="Proxima Nova"/>
              <a:sym typeface="Proxima Nova"/>
            </a:endParaRPr>
          </a:p>
          <a:p>
            <a:pPr marL="457200" lvl="0" indent="-393065" algn="l" rtl="0">
              <a:spcBef>
                <a:spcPts val="0"/>
              </a:spcBef>
              <a:spcAft>
                <a:spcPts val="0"/>
              </a:spcAft>
              <a:buSzPct val="100000"/>
              <a:buFont typeface="Proxima Nova"/>
              <a:buChar char="●"/>
            </a:pPr>
            <a:r>
              <a:rPr lang="en" sz="2800">
                <a:latin typeface="Proxima Nova"/>
                <a:ea typeface="Proxima Nova"/>
                <a:cs typeface="Proxima Nova"/>
                <a:sym typeface="Proxima Nova"/>
              </a:rPr>
              <a:t>Identify and apply evidence-based interventions for individuals with ALS</a:t>
            </a:r>
            <a:endParaRPr sz="2800">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What is Amyotrophic Lateral Sclerosis? </a:t>
            </a:r>
            <a:endParaRPr b="1">
              <a:solidFill>
                <a:srgbClr val="999999"/>
              </a:solidFill>
              <a:latin typeface="Montserrat"/>
              <a:ea typeface="Montserrat"/>
              <a:cs typeface="Montserrat"/>
              <a:sym typeface="Montserrat"/>
            </a:endParaRPr>
          </a:p>
        </p:txBody>
      </p:sp>
      <p:sp>
        <p:nvSpPr>
          <p:cNvPr id="77" name="Google Shape;77;p16"/>
          <p:cNvSpPr txBox="1">
            <a:spLocks noGrp="1"/>
          </p:cNvSpPr>
          <p:nvPr>
            <p:ph type="body" idx="1"/>
          </p:nvPr>
        </p:nvSpPr>
        <p:spPr>
          <a:xfrm>
            <a:off x="311700" y="941525"/>
            <a:ext cx="3933000" cy="3943200"/>
          </a:xfrm>
          <a:prstGeom prst="rect">
            <a:avLst/>
          </a:prstGeom>
        </p:spPr>
        <p:txBody>
          <a:bodyPr spcFirstLastPara="1" wrap="square" lIns="91425" tIns="91425" rIns="91425" bIns="91425" anchor="t" anchorCtr="0">
            <a:noAutofit/>
          </a:bodyPr>
          <a:lstStyle/>
          <a:p>
            <a:pPr marL="457200" lvl="0" indent="-342582" algn="l" rtl="0">
              <a:lnSpc>
                <a:spcPct val="150000"/>
              </a:lnSpc>
              <a:spcBef>
                <a:spcPts val="0"/>
              </a:spcBef>
              <a:spcAft>
                <a:spcPts val="0"/>
              </a:spcAft>
              <a:buClr>
                <a:srgbClr val="999999"/>
              </a:buClr>
              <a:buSzPts val="1795"/>
              <a:buFont typeface="Proxima Nova"/>
              <a:buChar char="●"/>
            </a:pPr>
            <a:r>
              <a:rPr lang="en" sz="1795">
                <a:solidFill>
                  <a:srgbClr val="999999"/>
                </a:solidFill>
                <a:latin typeface="Proxima Nova"/>
                <a:ea typeface="Proxima Nova"/>
                <a:cs typeface="Proxima Nova"/>
                <a:sym typeface="Proxima Nova"/>
              </a:rPr>
              <a:t>Progressive neurodegenerative disease; loss of motor neurons which control voluntary muscles </a:t>
            </a:r>
            <a:endParaRPr sz="1795">
              <a:solidFill>
                <a:srgbClr val="999999"/>
              </a:solidFill>
              <a:latin typeface="Proxima Nova"/>
              <a:ea typeface="Proxima Nova"/>
              <a:cs typeface="Proxima Nova"/>
              <a:sym typeface="Proxima Nova"/>
            </a:endParaRPr>
          </a:p>
          <a:p>
            <a:pPr marL="457200" lvl="0" indent="-342582" algn="l" rtl="0">
              <a:lnSpc>
                <a:spcPct val="150000"/>
              </a:lnSpc>
              <a:spcBef>
                <a:spcPts val="0"/>
              </a:spcBef>
              <a:spcAft>
                <a:spcPts val="0"/>
              </a:spcAft>
              <a:buClr>
                <a:srgbClr val="999999"/>
              </a:buClr>
              <a:buSzPts val="1795"/>
              <a:buFont typeface="Proxima Nova"/>
              <a:buChar char="●"/>
            </a:pPr>
            <a:r>
              <a:rPr lang="en" sz="1795">
                <a:solidFill>
                  <a:srgbClr val="999999"/>
                </a:solidFill>
                <a:latin typeface="Proxima Nova"/>
                <a:ea typeface="Proxima Nova"/>
                <a:cs typeface="Proxima Nova"/>
                <a:sym typeface="Proxima Nova"/>
              </a:rPr>
              <a:t>90% of cases there is no known family history of the disease or presence of genetic mutation linked to ALS</a:t>
            </a:r>
            <a:endParaRPr sz="1795">
              <a:solidFill>
                <a:srgbClr val="999999"/>
              </a:solidFill>
              <a:latin typeface="Proxima Nova"/>
              <a:ea typeface="Proxima Nova"/>
              <a:cs typeface="Proxima Nova"/>
              <a:sym typeface="Proxima Nova"/>
            </a:endParaRPr>
          </a:p>
          <a:p>
            <a:pPr marL="457200" lvl="0" indent="-342582" algn="l" rtl="0">
              <a:lnSpc>
                <a:spcPct val="150000"/>
              </a:lnSpc>
              <a:spcBef>
                <a:spcPts val="0"/>
              </a:spcBef>
              <a:spcAft>
                <a:spcPts val="0"/>
              </a:spcAft>
              <a:buClr>
                <a:srgbClr val="999999"/>
              </a:buClr>
              <a:buSzPts val="1795"/>
              <a:buFont typeface="Proxima Nova"/>
              <a:buChar char="●"/>
            </a:pPr>
            <a:r>
              <a:rPr lang="en" sz="1795">
                <a:solidFill>
                  <a:srgbClr val="999999"/>
                </a:solidFill>
                <a:latin typeface="Proxima Nova"/>
                <a:ea typeface="Proxima Nova"/>
                <a:cs typeface="Proxima Nova"/>
                <a:sym typeface="Proxima Nova"/>
              </a:rPr>
              <a:t>5-10% of cases there is a known family history of disease</a:t>
            </a:r>
            <a:endParaRPr sz="1795">
              <a:solidFill>
                <a:srgbClr val="999999"/>
              </a:solidFill>
              <a:latin typeface="Proxima Nova"/>
              <a:ea typeface="Proxima Nova"/>
              <a:cs typeface="Proxima Nova"/>
              <a:sym typeface="Proxima Nova"/>
            </a:endParaRPr>
          </a:p>
          <a:p>
            <a:pPr marL="457200" lvl="0" indent="-342582" algn="l" rtl="0">
              <a:lnSpc>
                <a:spcPct val="150000"/>
              </a:lnSpc>
              <a:spcBef>
                <a:spcPts val="0"/>
              </a:spcBef>
              <a:spcAft>
                <a:spcPts val="0"/>
              </a:spcAft>
              <a:buClr>
                <a:srgbClr val="999999"/>
              </a:buClr>
              <a:buSzPts val="1795"/>
              <a:buFont typeface="Proxima Nova"/>
              <a:buChar char="●"/>
            </a:pPr>
            <a:r>
              <a:rPr lang="en" sz="1795">
                <a:solidFill>
                  <a:srgbClr val="999999"/>
                </a:solidFill>
                <a:latin typeface="Proxima Nova"/>
                <a:ea typeface="Proxima Nova"/>
                <a:cs typeface="Proxima Nova"/>
                <a:sym typeface="Proxima Nova"/>
              </a:rPr>
              <a:t>Diagnosis Criteria </a:t>
            </a:r>
            <a:endParaRPr sz="1795">
              <a:solidFill>
                <a:srgbClr val="999999"/>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1385">
              <a:solidFill>
                <a:srgbClr val="4A86E8"/>
              </a:solidFill>
              <a:latin typeface="Proxima Nova"/>
              <a:ea typeface="Proxima Nova"/>
              <a:cs typeface="Proxima Nova"/>
              <a:sym typeface="Proxima Nova"/>
            </a:endParaRPr>
          </a:p>
        </p:txBody>
      </p:sp>
      <p:pic>
        <p:nvPicPr>
          <p:cNvPr id="78" name="Google Shape;78;p16"/>
          <p:cNvPicPr preferRelativeResize="0"/>
          <p:nvPr/>
        </p:nvPicPr>
        <p:blipFill>
          <a:blip r:embed="rId3">
            <a:alphaModFix/>
          </a:blip>
          <a:stretch>
            <a:fillRect/>
          </a:stretch>
        </p:blipFill>
        <p:spPr>
          <a:xfrm>
            <a:off x="4852504" y="1782358"/>
            <a:ext cx="4291498" cy="24139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Common signs/symptoms</a:t>
            </a:r>
            <a:endParaRPr b="1">
              <a:solidFill>
                <a:srgbClr val="999999"/>
              </a:solidFill>
              <a:latin typeface="Montserrat"/>
              <a:ea typeface="Montserrat"/>
              <a:cs typeface="Montserrat"/>
              <a:sym typeface="Montserrat"/>
            </a:endParaRPr>
          </a:p>
        </p:txBody>
      </p:sp>
      <p:sp>
        <p:nvSpPr>
          <p:cNvPr id="84" name="Google Shape;84;p17"/>
          <p:cNvSpPr txBox="1">
            <a:spLocks noGrp="1"/>
          </p:cNvSpPr>
          <p:nvPr>
            <p:ph type="body" idx="1"/>
          </p:nvPr>
        </p:nvSpPr>
        <p:spPr>
          <a:xfrm>
            <a:off x="420725" y="1103275"/>
            <a:ext cx="4070700" cy="1338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4A86E8"/>
                </a:solidFill>
                <a:latin typeface="Proxima Nova"/>
                <a:ea typeface="Proxima Nova"/>
                <a:cs typeface="Proxima Nova"/>
                <a:sym typeface="Proxima Nova"/>
              </a:rPr>
              <a:t>Lower Motor Neuron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Twitching - fasciculations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Cramping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Weakness with atrophy </a:t>
            </a:r>
            <a:endParaRPr sz="1600">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1200"/>
              </a:spcAft>
              <a:buNone/>
            </a:pPr>
            <a:endParaRPr sz="1600">
              <a:solidFill>
                <a:srgbClr val="4A86E8"/>
              </a:solidFill>
              <a:latin typeface="Proxima Nova"/>
              <a:ea typeface="Proxima Nova"/>
              <a:cs typeface="Proxima Nova"/>
              <a:sym typeface="Proxima Nova"/>
            </a:endParaRPr>
          </a:p>
        </p:txBody>
      </p:sp>
      <p:sp>
        <p:nvSpPr>
          <p:cNvPr id="85" name="Google Shape;85;p17"/>
          <p:cNvSpPr txBox="1"/>
          <p:nvPr/>
        </p:nvSpPr>
        <p:spPr>
          <a:xfrm>
            <a:off x="2233525" y="1385700"/>
            <a:ext cx="6939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 name="Google Shape;86;p17"/>
          <p:cNvSpPr txBox="1">
            <a:spLocks noGrp="1"/>
          </p:cNvSpPr>
          <p:nvPr>
            <p:ph type="body" idx="1"/>
          </p:nvPr>
        </p:nvSpPr>
        <p:spPr>
          <a:xfrm>
            <a:off x="4572000" y="1103275"/>
            <a:ext cx="4572000" cy="3416400"/>
          </a:xfrm>
          <a:prstGeom prst="rect">
            <a:avLst/>
          </a:prstGeom>
        </p:spPr>
        <p:txBody>
          <a:bodyPr spcFirstLastPara="1" wrap="square" lIns="91425" tIns="91425" rIns="91425" bIns="91425" anchor="t" anchorCtr="0">
            <a:normAutofit fontScale="25000"/>
          </a:bodyPr>
          <a:lstStyle/>
          <a:p>
            <a:pPr marL="0" lvl="0" indent="0" algn="l" rtl="0">
              <a:spcBef>
                <a:spcPts val="0"/>
              </a:spcBef>
              <a:spcAft>
                <a:spcPts val="0"/>
              </a:spcAft>
              <a:buNone/>
            </a:pPr>
            <a:r>
              <a:rPr lang="en" sz="6400">
                <a:solidFill>
                  <a:srgbClr val="4A86E8"/>
                </a:solidFill>
                <a:latin typeface="Proxima Nova"/>
                <a:ea typeface="Proxima Nova"/>
                <a:cs typeface="Proxima Nova"/>
                <a:sym typeface="Proxima Nova"/>
              </a:rPr>
              <a:t>Rapidly progressive disease </a:t>
            </a:r>
            <a:endParaRPr sz="6400">
              <a:solidFill>
                <a:srgbClr val="4A86E8"/>
              </a:solidFill>
              <a:latin typeface="Proxima Nova"/>
              <a:ea typeface="Proxima Nova"/>
              <a:cs typeface="Proxima Nova"/>
              <a:sym typeface="Proxima Nova"/>
            </a:endParaRPr>
          </a:p>
          <a:p>
            <a:pPr marL="0" lvl="0" indent="0" algn="l" rtl="0">
              <a:spcBef>
                <a:spcPts val="1200"/>
              </a:spcBef>
              <a:spcAft>
                <a:spcPts val="0"/>
              </a:spcAft>
              <a:buNone/>
            </a:pPr>
            <a:r>
              <a:rPr lang="en" sz="6400">
                <a:solidFill>
                  <a:srgbClr val="4A86E8"/>
                </a:solidFill>
                <a:latin typeface="Proxima Nova"/>
                <a:ea typeface="Proxima Nova"/>
                <a:cs typeface="Proxima Nova"/>
                <a:sym typeface="Proxima Nova"/>
              </a:rPr>
              <a:t>Eventually respiration is affected </a:t>
            </a:r>
            <a:endParaRPr sz="6400">
              <a:solidFill>
                <a:srgbClr val="4A86E8"/>
              </a:solidFill>
              <a:latin typeface="Proxima Nova"/>
              <a:ea typeface="Proxima Nova"/>
              <a:cs typeface="Proxima Nova"/>
              <a:sym typeface="Proxima Nova"/>
            </a:endParaRPr>
          </a:p>
          <a:p>
            <a:pPr marL="0" lvl="0" indent="0" algn="l" rtl="0">
              <a:spcBef>
                <a:spcPts val="1200"/>
              </a:spcBef>
              <a:spcAft>
                <a:spcPts val="0"/>
              </a:spcAft>
              <a:buNone/>
            </a:pPr>
            <a:r>
              <a:rPr lang="en" sz="6400">
                <a:solidFill>
                  <a:srgbClr val="4A86E8"/>
                </a:solidFill>
                <a:latin typeface="Proxima Nova"/>
                <a:ea typeface="Proxima Nova"/>
                <a:cs typeface="Proxima Nova"/>
                <a:sym typeface="Proxima Nova"/>
              </a:rPr>
              <a:t>Relatively preserved sensation, cognition, extraocular control, bowel/bladder function </a:t>
            </a:r>
            <a:endParaRPr sz="6400">
              <a:solidFill>
                <a:srgbClr val="4A86E8"/>
              </a:solidFill>
              <a:latin typeface="Proxima Nova"/>
              <a:ea typeface="Proxima Nova"/>
              <a:cs typeface="Proxima Nova"/>
              <a:sym typeface="Proxima Nova"/>
            </a:endParaRPr>
          </a:p>
          <a:p>
            <a:pPr marL="0" lvl="0" indent="0" algn="l" rtl="0">
              <a:spcBef>
                <a:spcPts val="1200"/>
              </a:spcBef>
              <a:spcAft>
                <a:spcPts val="0"/>
              </a:spcAft>
              <a:buClr>
                <a:schemeClr val="dk1"/>
              </a:buClr>
              <a:buSzPts val="275"/>
              <a:buFont typeface="Arial"/>
              <a:buNone/>
            </a:pPr>
            <a:r>
              <a:rPr lang="en" sz="6400">
                <a:solidFill>
                  <a:srgbClr val="4A86E8"/>
                </a:solidFill>
                <a:latin typeface="Proxima Nova"/>
                <a:ea typeface="Proxima Nova"/>
                <a:cs typeface="Proxima Nova"/>
                <a:sym typeface="Proxima Nova"/>
              </a:rPr>
              <a:t>Patterns of Progression </a:t>
            </a:r>
            <a:endParaRPr sz="6400">
              <a:solidFill>
                <a:srgbClr val="4A86E8"/>
              </a:solidFill>
              <a:latin typeface="Proxima Nova"/>
              <a:ea typeface="Proxima Nova"/>
              <a:cs typeface="Proxima Nova"/>
              <a:sym typeface="Proxima Nova"/>
            </a:endParaRPr>
          </a:p>
          <a:p>
            <a:pPr marL="457200" lvl="0" indent="-330200" algn="l" rtl="0">
              <a:spcBef>
                <a:spcPts val="0"/>
              </a:spcBef>
              <a:spcAft>
                <a:spcPts val="0"/>
              </a:spcAft>
              <a:buClr>
                <a:srgbClr val="4A86E8"/>
              </a:buClr>
              <a:buSzPct val="100000"/>
              <a:buFont typeface="Proxima Nova"/>
              <a:buChar char="●"/>
            </a:pPr>
            <a:r>
              <a:rPr lang="en" sz="6400">
                <a:solidFill>
                  <a:srgbClr val="4A86E8"/>
                </a:solidFill>
                <a:latin typeface="Proxima Nova"/>
                <a:ea typeface="Proxima Nova"/>
                <a:cs typeface="Proxima Nova"/>
                <a:sym typeface="Proxima Nova"/>
              </a:rPr>
              <a:t>Focal weakness - arm, leg or bulbar </a:t>
            </a:r>
            <a:endParaRPr sz="6400">
              <a:solidFill>
                <a:srgbClr val="4A86E8"/>
              </a:solidFill>
              <a:latin typeface="Proxima Nova"/>
              <a:ea typeface="Proxima Nova"/>
              <a:cs typeface="Proxima Nova"/>
              <a:sym typeface="Proxima Nova"/>
            </a:endParaRPr>
          </a:p>
          <a:p>
            <a:pPr marL="457200" lvl="0" indent="-330200" algn="l" rtl="0">
              <a:spcBef>
                <a:spcPts val="0"/>
              </a:spcBef>
              <a:spcAft>
                <a:spcPts val="0"/>
              </a:spcAft>
              <a:buClr>
                <a:srgbClr val="4A86E8"/>
              </a:buClr>
              <a:buSzPct val="100000"/>
              <a:buFont typeface="Proxima Nova"/>
              <a:buChar char="●"/>
            </a:pPr>
            <a:r>
              <a:rPr lang="en" sz="6400">
                <a:solidFill>
                  <a:srgbClr val="4A86E8"/>
                </a:solidFill>
                <a:latin typeface="Proxima Nova"/>
                <a:ea typeface="Proxima Nova"/>
                <a:cs typeface="Proxima Nova"/>
                <a:sym typeface="Proxima Nova"/>
              </a:rPr>
              <a:t>Often asymmetrical, progresses from distal to proximal </a:t>
            </a:r>
            <a:endParaRPr sz="6400">
              <a:solidFill>
                <a:srgbClr val="4A86E8"/>
              </a:solidFill>
              <a:latin typeface="Proxima Nova"/>
              <a:ea typeface="Proxima Nova"/>
              <a:cs typeface="Proxima Nova"/>
              <a:sym typeface="Proxima Nova"/>
            </a:endParaRPr>
          </a:p>
          <a:p>
            <a:pPr marL="0" lvl="0" indent="0" algn="l" rtl="0">
              <a:spcBef>
                <a:spcPts val="0"/>
              </a:spcBef>
              <a:spcAft>
                <a:spcPts val="0"/>
              </a:spcAft>
              <a:buNone/>
            </a:pPr>
            <a:endParaRPr sz="1600">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None/>
            </a:pPr>
            <a:endParaRPr sz="1600">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None/>
            </a:pPr>
            <a:endParaRPr sz="1600">
              <a:solidFill>
                <a:srgbClr val="4A86E8"/>
              </a:solidFill>
              <a:latin typeface="Proxima Nova"/>
              <a:ea typeface="Proxima Nova"/>
              <a:cs typeface="Proxima Nova"/>
              <a:sym typeface="Proxima Nova"/>
            </a:endParaRPr>
          </a:p>
        </p:txBody>
      </p:sp>
      <p:sp>
        <p:nvSpPr>
          <p:cNvPr id="87" name="Google Shape;87;p17"/>
          <p:cNvSpPr txBox="1"/>
          <p:nvPr/>
        </p:nvSpPr>
        <p:spPr>
          <a:xfrm>
            <a:off x="595875" y="2328550"/>
            <a:ext cx="4778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8" name="Google Shape;88;p17"/>
          <p:cNvSpPr txBox="1"/>
          <p:nvPr/>
        </p:nvSpPr>
        <p:spPr>
          <a:xfrm>
            <a:off x="420725" y="2451525"/>
            <a:ext cx="2688000" cy="2284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00">
                <a:solidFill>
                  <a:srgbClr val="4A86E8"/>
                </a:solidFill>
                <a:latin typeface="Proxima Nova"/>
                <a:ea typeface="Proxima Nova"/>
                <a:cs typeface="Proxima Nova"/>
                <a:sym typeface="Proxima Nova"/>
              </a:rPr>
              <a:t>Upper Motor Neuron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Muscular stiffness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Hyperreflexia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Babinski reflex</a:t>
            </a:r>
            <a:endParaRPr sz="1600">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a:solidFill>
                  <a:srgbClr val="4A86E8"/>
                </a:solidFill>
                <a:latin typeface="Proxima Nova"/>
                <a:ea typeface="Proxima Nova"/>
                <a:cs typeface="Proxima Nova"/>
                <a:sym typeface="Proxima Nova"/>
              </a:rPr>
              <a:t>Bulbar</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Dysphagia </a:t>
            </a:r>
            <a:endParaRPr sz="1600">
              <a:solidFill>
                <a:srgbClr val="4A86E8"/>
              </a:solidFill>
              <a:latin typeface="Proxima Nova"/>
              <a:ea typeface="Proxima Nova"/>
              <a:cs typeface="Proxima Nova"/>
              <a:sym typeface="Proxima Nova"/>
            </a:endParaRPr>
          </a:p>
          <a:p>
            <a:pPr marL="457200" lvl="0" indent="-330200" algn="l" rtl="0">
              <a:lnSpc>
                <a:spcPct val="115000"/>
              </a:lnSpc>
              <a:spcBef>
                <a:spcPts val="0"/>
              </a:spcBef>
              <a:spcAft>
                <a:spcPts val="0"/>
              </a:spcAft>
              <a:buClr>
                <a:srgbClr val="4A86E8"/>
              </a:buClr>
              <a:buSzPts val="1600"/>
              <a:buFont typeface="Proxima Nova"/>
              <a:buChar char="●"/>
            </a:pPr>
            <a:r>
              <a:rPr lang="en" sz="1600">
                <a:solidFill>
                  <a:srgbClr val="4A86E8"/>
                </a:solidFill>
                <a:latin typeface="Proxima Nova"/>
                <a:ea typeface="Proxima Nova"/>
                <a:cs typeface="Proxima Nova"/>
                <a:sym typeface="Proxima Nova"/>
              </a:rPr>
              <a:t>Dysarthria </a:t>
            </a:r>
            <a:endParaRPr sz="1600">
              <a:solidFill>
                <a:srgbClr val="4A86E8"/>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Meet “Judy”: Chart Review </a:t>
            </a:r>
            <a:endParaRPr b="1">
              <a:solidFill>
                <a:srgbClr val="999999"/>
              </a:solidFill>
              <a:latin typeface="Montserrat"/>
              <a:ea typeface="Montserrat"/>
              <a:cs typeface="Montserrat"/>
              <a:sym typeface="Montserrat"/>
            </a:endParaRPr>
          </a:p>
        </p:txBody>
      </p:sp>
      <p:sp>
        <p:nvSpPr>
          <p:cNvPr id="94" name="Google Shape;94;p18"/>
          <p:cNvSpPr txBox="1">
            <a:spLocks noGrp="1"/>
          </p:cNvSpPr>
          <p:nvPr>
            <p:ph type="body" idx="1"/>
          </p:nvPr>
        </p:nvSpPr>
        <p:spPr>
          <a:xfrm>
            <a:off x="407525" y="1255025"/>
            <a:ext cx="5586000" cy="3682200"/>
          </a:xfrm>
          <a:prstGeom prst="rect">
            <a:avLst/>
          </a:prstGeom>
        </p:spPr>
        <p:txBody>
          <a:bodyPr spcFirstLastPara="1" wrap="square" lIns="91425" tIns="91425" rIns="91425" bIns="91425" anchor="t" anchorCtr="0">
            <a:normAutofit fontScale="85000"/>
          </a:bodyPr>
          <a:lstStyle/>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52 year old female diagnosed with ALS in August 2020</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Had back spasms for 5 years prior to diagnosis</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Initially noticed onset of R LE weakness, and R foot drop</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Currently taking  baclofen and gabapentin for spasticity and nerve pain </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Hoffmans: present; Babinski: absent </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Last visit to ALS multidisciplinary clinic December 2023</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3 months ago reported she is having more difficulty walking </a:t>
            </a:r>
            <a:endParaRPr>
              <a:solidFill>
                <a:srgbClr val="4A86E8"/>
              </a:solidFill>
              <a:latin typeface="Proxima Nova"/>
              <a:ea typeface="Proxima Nova"/>
              <a:cs typeface="Proxima Nova"/>
              <a:sym typeface="Proxima Nova"/>
            </a:endParaRPr>
          </a:p>
          <a:p>
            <a:pPr marL="457200" lvl="0" indent="-325755" algn="l" rtl="0">
              <a:lnSpc>
                <a:spcPct val="150000"/>
              </a:lnSpc>
              <a:spcBef>
                <a:spcPts val="0"/>
              </a:spcBef>
              <a:spcAft>
                <a:spcPts val="0"/>
              </a:spcAft>
              <a:buClr>
                <a:srgbClr val="4A86E8"/>
              </a:buClr>
              <a:buSzPct val="100000"/>
              <a:buFont typeface="Proxima Nova"/>
              <a:buChar char="●"/>
            </a:pPr>
            <a:r>
              <a:rPr lang="en">
                <a:solidFill>
                  <a:srgbClr val="4A86E8"/>
                </a:solidFill>
                <a:latin typeface="Proxima Nova"/>
                <a:ea typeface="Proxima Nova"/>
                <a:cs typeface="Proxima Nova"/>
                <a:sym typeface="Proxima Nova"/>
              </a:rPr>
              <a:t>No other significant PMH or surgeries</a:t>
            </a:r>
            <a:endParaRPr>
              <a:solidFill>
                <a:srgbClr val="4A86E8"/>
              </a:solidFill>
              <a:latin typeface="Proxima Nova"/>
              <a:ea typeface="Proxima Nova"/>
              <a:cs typeface="Proxima Nova"/>
              <a:sym typeface="Proxima Nova"/>
            </a:endParaRPr>
          </a:p>
        </p:txBody>
      </p:sp>
      <p:pic>
        <p:nvPicPr>
          <p:cNvPr id="95" name="Google Shape;95;p18"/>
          <p:cNvPicPr preferRelativeResize="0"/>
          <p:nvPr/>
        </p:nvPicPr>
        <p:blipFill>
          <a:blip r:embed="rId3">
            <a:alphaModFix/>
          </a:blip>
          <a:stretch>
            <a:fillRect/>
          </a:stretch>
        </p:blipFill>
        <p:spPr>
          <a:xfrm>
            <a:off x="5902500" y="1394025"/>
            <a:ext cx="2933300" cy="2933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Subjective</a:t>
            </a:r>
            <a:endParaRPr b="1">
              <a:solidFill>
                <a:srgbClr val="999999"/>
              </a:solidFill>
              <a:latin typeface="Montserrat"/>
              <a:ea typeface="Montserrat"/>
              <a:cs typeface="Montserrat"/>
              <a:sym typeface="Montserrat"/>
            </a:endParaRPr>
          </a:p>
        </p:txBody>
      </p:sp>
      <p:sp>
        <p:nvSpPr>
          <p:cNvPr id="101" name="Google Shape;101;p19"/>
          <p:cNvSpPr txBox="1">
            <a:spLocks noGrp="1"/>
          </p:cNvSpPr>
          <p:nvPr>
            <p:ph type="body" idx="1"/>
          </p:nvPr>
        </p:nvSpPr>
        <p:spPr>
          <a:xfrm>
            <a:off x="311700" y="1017725"/>
            <a:ext cx="4260300" cy="408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4A86E8"/>
                </a:solidFill>
                <a:latin typeface="Proxima Nova"/>
                <a:ea typeface="Proxima Nova"/>
                <a:cs typeface="Proxima Nova"/>
                <a:sym typeface="Proxima Nova"/>
              </a:rPr>
              <a:t>Changes and symptom progression? </a:t>
            </a:r>
            <a:endParaRPr sz="1100" b="1">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Patient notices her</a:t>
            </a:r>
            <a:r>
              <a:rPr lang="en" sz="1100" b="1">
                <a:solidFill>
                  <a:srgbClr val="4A86E8"/>
                </a:solidFill>
                <a:latin typeface="Proxima Nova"/>
                <a:ea typeface="Proxima Nova"/>
                <a:cs typeface="Proxima Nova"/>
                <a:sym typeface="Proxima Nova"/>
              </a:rPr>
              <a:t> R LE is weaker</a:t>
            </a:r>
            <a:r>
              <a:rPr lang="en" sz="1100">
                <a:solidFill>
                  <a:srgbClr val="4A86E8"/>
                </a:solidFill>
                <a:latin typeface="Proxima Nova"/>
                <a:ea typeface="Proxima Nova"/>
                <a:cs typeface="Proxima Nova"/>
                <a:sym typeface="Proxima Nova"/>
              </a:rPr>
              <a:t> and her knees tend to buckle more</a:t>
            </a:r>
            <a:endParaRPr sz="1100">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She is having difficulty sleeping at night due to muscle spasms and pain </a:t>
            </a:r>
            <a:endParaRPr sz="1100">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She can </a:t>
            </a:r>
            <a:r>
              <a:rPr lang="en" sz="1100" b="1">
                <a:solidFill>
                  <a:srgbClr val="4A86E8"/>
                </a:solidFill>
                <a:latin typeface="Proxima Nova"/>
                <a:ea typeface="Proxima Nova"/>
                <a:cs typeface="Proxima Nova"/>
                <a:sym typeface="Proxima Nova"/>
              </a:rPr>
              <a:t>transfer independently </a:t>
            </a:r>
            <a:r>
              <a:rPr lang="en" sz="1100">
                <a:solidFill>
                  <a:srgbClr val="4A86E8"/>
                </a:solidFill>
                <a:latin typeface="Proxima Nova"/>
                <a:ea typeface="Proxima Nova"/>
                <a:cs typeface="Proxima Nova"/>
                <a:sym typeface="Proxima Nova"/>
              </a:rPr>
              <a:t>from her bed to her wheelchair, but requires assistance if she has been sitting for long periods of time</a:t>
            </a:r>
            <a:endParaRPr sz="1100">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No falls </a:t>
            </a:r>
            <a:endParaRPr sz="1100">
              <a:solidFill>
                <a:srgbClr val="4A86E8"/>
              </a:solidFill>
              <a:latin typeface="Proxima Nova"/>
              <a:ea typeface="Proxima Nova"/>
              <a:cs typeface="Proxima Nova"/>
              <a:sym typeface="Proxima Nova"/>
            </a:endParaRPr>
          </a:p>
          <a:p>
            <a:pPr marL="457200" lvl="0" indent="0" algn="l" rtl="0">
              <a:spcBef>
                <a:spcPts val="0"/>
              </a:spcBef>
              <a:spcAft>
                <a:spcPts val="0"/>
              </a:spcAft>
              <a:buNone/>
            </a:pPr>
            <a:endParaRPr sz="1100">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sz="1100" b="1">
                <a:solidFill>
                  <a:srgbClr val="4A86E8"/>
                </a:solidFill>
                <a:latin typeface="Proxima Nova"/>
                <a:ea typeface="Proxima Nova"/>
                <a:cs typeface="Proxima Nova"/>
                <a:sym typeface="Proxima Nova"/>
              </a:rPr>
              <a:t>Home set up? </a:t>
            </a:r>
            <a:endParaRPr sz="1100" b="1">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Single level house with ramp to enter</a:t>
            </a:r>
            <a:endParaRPr sz="1100">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Bathroom is accessible with power chair, able to shower independently in shower WC</a:t>
            </a:r>
            <a:endParaRPr sz="1100">
              <a:solidFill>
                <a:srgbClr val="4A86E8"/>
              </a:solidFill>
              <a:latin typeface="Proxima Nova"/>
              <a:ea typeface="Proxima Nova"/>
              <a:cs typeface="Proxima Nova"/>
              <a:sym typeface="Proxima Nova"/>
            </a:endParaRPr>
          </a:p>
          <a:p>
            <a:pPr marL="457200" lvl="0" indent="0" algn="l" rtl="0">
              <a:spcBef>
                <a:spcPts val="0"/>
              </a:spcBef>
              <a:spcAft>
                <a:spcPts val="0"/>
              </a:spcAft>
              <a:buNone/>
            </a:pPr>
            <a:endParaRPr sz="1100">
              <a:solidFill>
                <a:srgbClr val="4A86E8"/>
              </a:solidFill>
              <a:latin typeface="Proxima Nova"/>
              <a:ea typeface="Proxima Nova"/>
              <a:cs typeface="Proxima Nova"/>
              <a:sym typeface="Proxima Nova"/>
            </a:endParaRPr>
          </a:p>
          <a:p>
            <a:pPr marL="0" lvl="0" indent="0" algn="l" rtl="0">
              <a:spcBef>
                <a:spcPts val="0"/>
              </a:spcBef>
              <a:spcAft>
                <a:spcPts val="0"/>
              </a:spcAft>
              <a:buNone/>
            </a:pPr>
            <a:r>
              <a:rPr lang="en" sz="1100" b="1">
                <a:solidFill>
                  <a:srgbClr val="4A86E8"/>
                </a:solidFill>
                <a:latin typeface="Proxima Nova"/>
                <a:ea typeface="Proxima Nova"/>
                <a:cs typeface="Proxima Nova"/>
                <a:sym typeface="Proxima Nova"/>
              </a:rPr>
              <a:t>Activities? / ADL’s?</a:t>
            </a:r>
            <a:endParaRPr sz="1100" b="1">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Retired school teacher </a:t>
            </a:r>
            <a:endParaRPr sz="1100">
              <a:solidFill>
                <a:srgbClr val="4A86E8"/>
              </a:solidFill>
              <a:latin typeface="Proxima Nova"/>
              <a:ea typeface="Proxima Nova"/>
              <a:cs typeface="Proxima Nova"/>
              <a:sym typeface="Proxima Nova"/>
            </a:endParaRPr>
          </a:p>
          <a:p>
            <a:pPr marL="457200" lvl="0" indent="-298450" algn="l" rtl="0">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No longer driving </a:t>
            </a:r>
            <a:endParaRPr sz="1100">
              <a:solidFill>
                <a:srgbClr val="4A86E8"/>
              </a:solidFill>
              <a:latin typeface="Proxima Nova"/>
              <a:ea typeface="Proxima Nova"/>
              <a:cs typeface="Proxima Nova"/>
              <a:sym typeface="Proxima Nova"/>
            </a:endParaRPr>
          </a:p>
          <a:p>
            <a:pPr marL="457200" lvl="0" indent="-311150" algn="l" rtl="0">
              <a:spcBef>
                <a:spcPts val="0"/>
              </a:spcBef>
              <a:spcAft>
                <a:spcPts val="0"/>
              </a:spcAft>
              <a:buClr>
                <a:srgbClr val="4A86E8"/>
              </a:buClr>
              <a:buSzPts val="1300"/>
              <a:buFont typeface="Proxima Nova"/>
              <a:buChar char="●"/>
            </a:pPr>
            <a:r>
              <a:rPr lang="en" sz="1100">
                <a:solidFill>
                  <a:srgbClr val="4A86E8"/>
                </a:solidFill>
                <a:latin typeface="Proxima Nova"/>
                <a:ea typeface="Proxima Nova"/>
                <a:cs typeface="Proxima Nova"/>
                <a:sym typeface="Proxima Nova"/>
              </a:rPr>
              <a:t>Able to do laundry, dishes, and chores around the house independently in her power chair</a:t>
            </a:r>
            <a:r>
              <a:rPr lang="en" sz="1300">
                <a:solidFill>
                  <a:srgbClr val="4A86E8"/>
                </a:solidFill>
                <a:latin typeface="Proxima Nova"/>
                <a:ea typeface="Proxima Nova"/>
                <a:cs typeface="Proxima Nova"/>
                <a:sym typeface="Proxima Nova"/>
              </a:rPr>
              <a:t> </a:t>
            </a:r>
            <a:endParaRPr sz="1300">
              <a:latin typeface="Proxima Nova"/>
              <a:ea typeface="Proxima Nova"/>
              <a:cs typeface="Proxima Nova"/>
              <a:sym typeface="Proxima Nova"/>
            </a:endParaRPr>
          </a:p>
        </p:txBody>
      </p:sp>
      <p:sp>
        <p:nvSpPr>
          <p:cNvPr id="102" name="Google Shape;102;p19"/>
          <p:cNvSpPr txBox="1"/>
          <p:nvPr/>
        </p:nvSpPr>
        <p:spPr>
          <a:xfrm>
            <a:off x="4792500" y="1017725"/>
            <a:ext cx="4351500" cy="385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100" b="1">
                <a:solidFill>
                  <a:srgbClr val="4A86E8"/>
                </a:solidFill>
                <a:latin typeface="Proxima Nova"/>
                <a:ea typeface="Proxima Nova"/>
                <a:cs typeface="Proxima Nova"/>
                <a:sym typeface="Proxima Nova"/>
              </a:rPr>
              <a:t>Exercise/stretching routine? </a:t>
            </a:r>
            <a:endParaRPr sz="1100" b="1">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Patient says she is more “unmotivated” to perform exercises and stretches, and she is </a:t>
            </a:r>
            <a:r>
              <a:rPr lang="en" sz="1100" b="1">
                <a:solidFill>
                  <a:srgbClr val="4A86E8"/>
                </a:solidFill>
                <a:latin typeface="Proxima Nova"/>
                <a:ea typeface="Proxima Nova"/>
                <a:cs typeface="Proxima Nova"/>
                <a:sym typeface="Proxima Nova"/>
              </a:rPr>
              <a:t>experiencing a lot of fatigue </a:t>
            </a:r>
            <a:endParaRPr sz="1100" b="1">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She has a massage therapist come to her house once  a week</a:t>
            </a:r>
            <a:endParaRPr sz="1100">
              <a:solidFill>
                <a:srgbClr val="4A86E8"/>
              </a:solidFill>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1100">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Clr>
                <a:schemeClr val="dk1"/>
              </a:buClr>
              <a:buSzPts val="1100"/>
              <a:buFont typeface="Arial"/>
              <a:buNone/>
            </a:pPr>
            <a:r>
              <a:rPr lang="en" sz="1100" b="1">
                <a:solidFill>
                  <a:srgbClr val="4A86E8"/>
                </a:solidFill>
                <a:latin typeface="Proxima Nova"/>
                <a:ea typeface="Proxima Nova"/>
                <a:cs typeface="Proxima Nova"/>
                <a:sym typeface="Proxima Nova"/>
              </a:rPr>
              <a:t>Assistive device use? </a:t>
            </a:r>
            <a:endParaRPr sz="1100" b="1">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Power chair for most mobility </a:t>
            </a:r>
            <a:endParaRPr sz="1100">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Rollator for household ambulation </a:t>
            </a:r>
            <a:endParaRPr sz="1100">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Off-the-shelf posterior AFO’s </a:t>
            </a:r>
            <a:endParaRPr sz="1100">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In the process of getting custom solid AFO’s </a:t>
            </a:r>
            <a:endParaRPr sz="1100">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Can’t use slide board for transfers due to softness of Roho cushion</a:t>
            </a:r>
            <a:endParaRPr sz="1100">
              <a:solidFill>
                <a:srgbClr val="4A86E8"/>
              </a:solidFill>
              <a:latin typeface="Proxima Nova"/>
              <a:ea typeface="Proxima Nova"/>
              <a:cs typeface="Proxima Nova"/>
              <a:sym typeface="Proxima Nova"/>
            </a:endParaRPr>
          </a:p>
          <a:p>
            <a:pPr marL="457200" lvl="0" indent="0" algn="l" rtl="0">
              <a:lnSpc>
                <a:spcPct val="115000"/>
              </a:lnSpc>
              <a:spcBef>
                <a:spcPts val="0"/>
              </a:spcBef>
              <a:spcAft>
                <a:spcPts val="0"/>
              </a:spcAft>
              <a:buNone/>
            </a:pPr>
            <a:endParaRPr sz="1100">
              <a:solidFill>
                <a:srgbClr val="4A86E8"/>
              </a:solidFill>
              <a:latin typeface="Proxima Nova"/>
              <a:ea typeface="Proxima Nova"/>
              <a:cs typeface="Proxima Nova"/>
              <a:sym typeface="Proxima Nova"/>
            </a:endParaRPr>
          </a:p>
          <a:p>
            <a:pPr marL="0" lvl="0" indent="0" algn="l" rtl="0">
              <a:lnSpc>
                <a:spcPct val="115000"/>
              </a:lnSpc>
              <a:spcBef>
                <a:spcPts val="0"/>
              </a:spcBef>
              <a:spcAft>
                <a:spcPts val="0"/>
              </a:spcAft>
              <a:buNone/>
            </a:pPr>
            <a:r>
              <a:rPr lang="en" sz="1100" b="1">
                <a:solidFill>
                  <a:srgbClr val="4A86E8"/>
                </a:solidFill>
                <a:latin typeface="Proxima Nova"/>
                <a:ea typeface="Proxima Nova"/>
                <a:cs typeface="Proxima Nova"/>
                <a:sym typeface="Proxima Nova"/>
              </a:rPr>
              <a:t>Goals?</a:t>
            </a:r>
            <a:endParaRPr sz="1100" b="1">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To stand at her daughter's wedding </a:t>
            </a:r>
            <a:endParaRPr sz="1100">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To maintain independence with transfers</a:t>
            </a:r>
            <a:endParaRPr sz="1100">
              <a:solidFill>
                <a:srgbClr val="4A86E8"/>
              </a:solidFill>
              <a:latin typeface="Proxima Nova"/>
              <a:ea typeface="Proxima Nova"/>
              <a:cs typeface="Proxima Nova"/>
              <a:sym typeface="Proxima Nova"/>
            </a:endParaRPr>
          </a:p>
          <a:p>
            <a:pPr marL="457200" lvl="0" indent="-298450" algn="l" rtl="0">
              <a:lnSpc>
                <a:spcPct val="115000"/>
              </a:lnSpc>
              <a:spcBef>
                <a:spcPts val="0"/>
              </a:spcBef>
              <a:spcAft>
                <a:spcPts val="0"/>
              </a:spcAft>
              <a:buClr>
                <a:srgbClr val="4A86E8"/>
              </a:buClr>
              <a:buSzPts val="1100"/>
              <a:buFont typeface="Proxima Nova"/>
              <a:buChar char="●"/>
            </a:pPr>
            <a:r>
              <a:rPr lang="en" sz="1100">
                <a:solidFill>
                  <a:srgbClr val="4A86E8"/>
                </a:solidFill>
                <a:latin typeface="Proxima Nova"/>
                <a:ea typeface="Proxima Nova"/>
                <a:cs typeface="Proxima Nova"/>
                <a:sym typeface="Proxima Nova"/>
              </a:rPr>
              <a:t>To have regular PT visits at home </a:t>
            </a:r>
            <a:endParaRPr sz="1100">
              <a:solidFill>
                <a:srgbClr val="4A86E8"/>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Primary vs. Secondary Fatigue </a:t>
            </a:r>
            <a:endParaRPr b="1">
              <a:solidFill>
                <a:srgbClr val="999999"/>
              </a:solidFill>
              <a:latin typeface="Montserrat"/>
              <a:ea typeface="Montserrat"/>
              <a:cs typeface="Montserrat"/>
              <a:sym typeface="Montserrat"/>
            </a:endParaRPr>
          </a:p>
        </p:txBody>
      </p:sp>
      <p:sp>
        <p:nvSpPr>
          <p:cNvPr id="108" name="Google Shape;108;p20"/>
          <p:cNvSpPr txBox="1">
            <a:spLocks noGrp="1"/>
          </p:cNvSpPr>
          <p:nvPr>
            <p:ph type="body" idx="1"/>
          </p:nvPr>
        </p:nvSpPr>
        <p:spPr>
          <a:xfrm>
            <a:off x="311700" y="1152475"/>
            <a:ext cx="4786500" cy="388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4A86E8"/>
                </a:solidFill>
                <a:latin typeface="Proxima Nova"/>
                <a:ea typeface="Proxima Nova"/>
                <a:cs typeface="Proxima Nova"/>
                <a:sym typeface="Proxima Nova"/>
              </a:rPr>
              <a:t>Primary</a:t>
            </a:r>
            <a:r>
              <a:rPr lang="en">
                <a:solidFill>
                  <a:srgbClr val="4A86E8"/>
                </a:solidFill>
                <a:latin typeface="Proxima Nova"/>
                <a:ea typeface="Proxima Nova"/>
                <a:cs typeface="Proxima Nova"/>
                <a:sym typeface="Proxima Nova"/>
              </a:rPr>
              <a:t> =&gt; caused by etiology </a:t>
            </a:r>
            <a:endParaRPr>
              <a:solidFill>
                <a:srgbClr val="4A86E8"/>
              </a:solidFill>
              <a:latin typeface="Proxima Nova"/>
              <a:ea typeface="Proxima Nova"/>
              <a:cs typeface="Proxima Nova"/>
              <a:sym typeface="Proxima Nova"/>
            </a:endParaRPr>
          </a:p>
          <a:p>
            <a:pPr marL="457200" lvl="0" indent="-342900" algn="l" rtl="0">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Remaining neurons or sprouted neurons overburdened, weak muscles work at  higher percentage of max strength which quickens muscle fatigue</a:t>
            </a:r>
            <a:endParaRPr>
              <a:solidFill>
                <a:srgbClr val="4A86E8"/>
              </a:solidFill>
              <a:latin typeface="Proxima Nova"/>
              <a:ea typeface="Proxima Nova"/>
              <a:cs typeface="Proxima Nova"/>
              <a:sym typeface="Proxima Nova"/>
            </a:endParaRPr>
          </a:p>
          <a:p>
            <a:pPr marL="0" lvl="0" indent="0" algn="l" rtl="0">
              <a:spcBef>
                <a:spcPts val="1200"/>
              </a:spcBef>
              <a:spcAft>
                <a:spcPts val="0"/>
              </a:spcAft>
              <a:buNone/>
            </a:pPr>
            <a:r>
              <a:rPr lang="en" b="1">
                <a:solidFill>
                  <a:srgbClr val="4A86E8"/>
                </a:solidFill>
                <a:latin typeface="Proxima Nova"/>
                <a:ea typeface="Proxima Nova"/>
                <a:cs typeface="Proxima Nova"/>
                <a:sym typeface="Proxima Nova"/>
              </a:rPr>
              <a:t>Secondary</a:t>
            </a:r>
            <a:r>
              <a:rPr lang="en">
                <a:solidFill>
                  <a:srgbClr val="4A86E8"/>
                </a:solidFill>
                <a:latin typeface="Proxima Nova"/>
                <a:ea typeface="Proxima Nova"/>
                <a:cs typeface="Proxima Nova"/>
                <a:sym typeface="Proxima Nova"/>
              </a:rPr>
              <a:t> =&gt; Secondary to main symptoms and the toll the symptoms take on the body</a:t>
            </a:r>
            <a:endParaRPr>
              <a:solidFill>
                <a:srgbClr val="4A86E8"/>
              </a:solidFill>
              <a:latin typeface="Proxima Nova"/>
              <a:ea typeface="Proxima Nova"/>
              <a:cs typeface="Proxima Nova"/>
              <a:sym typeface="Proxima Nova"/>
            </a:endParaRPr>
          </a:p>
          <a:p>
            <a:pPr marL="457200" lvl="0" indent="-342900" algn="l" rtl="0">
              <a:spcBef>
                <a:spcPts val="0"/>
              </a:spcBef>
              <a:spcAft>
                <a:spcPts val="0"/>
              </a:spcAft>
              <a:buClr>
                <a:srgbClr val="4A86E8"/>
              </a:buClr>
              <a:buSzPts val="1800"/>
              <a:buFont typeface="Proxima Nova"/>
              <a:buChar char="●"/>
            </a:pPr>
            <a:r>
              <a:rPr lang="en">
                <a:solidFill>
                  <a:srgbClr val="4A86E8"/>
                </a:solidFill>
                <a:latin typeface="Proxima Nova"/>
                <a:ea typeface="Proxima Nova"/>
                <a:cs typeface="Proxima Nova"/>
                <a:sym typeface="Proxima Nova"/>
              </a:rPr>
              <a:t>Sleep disturbances, respiratory impairments, hypoxia, depression, immobility </a:t>
            </a:r>
            <a:endParaRPr>
              <a:solidFill>
                <a:srgbClr val="4A86E8"/>
              </a:solidFill>
              <a:latin typeface="Proxima Nova"/>
              <a:ea typeface="Proxima Nova"/>
              <a:cs typeface="Proxima Nova"/>
              <a:sym typeface="Proxima Nova"/>
            </a:endParaRPr>
          </a:p>
        </p:txBody>
      </p:sp>
      <p:pic>
        <p:nvPicPr>
          <p:cNvPr id="109" name="Google Shape;109;p20"/>
          <p:cNvPicPr preferRelativeResize="0"/>
          <p:nvPr/>
        </p:nvPicPr>
        <p:blipFill>
          <a:blip r:embed="rId3">
            <a:alphaModFix/>
          </a:blip>
          <a:stretch>
            <a:fillRect/>
          </a:stretch>
        </p:blipFill>
        <p:spPr>
          <a:xfrm>
            <a:off x="5188125" y="1254412"/>
            <a:ext cx="3955876" cy="2634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Objective Information</a:t>
            </a:r>
            <a:endParaRPr b="1">
              <a:solidFill>
                <a:srgbClr val="999999"/>
              </a:solidFill>
              <a:latin typeface="Montserrat"/>
              <a:ea typeface="Montserrat"/>
              <a:cs typeface="Montserrat"/>
              <a:sym typeface="Montserrat"/>
            </a:endParaRPr>
          </a:p>
        </p:txBody>
      </p:sp>
      <p:sp>
        <p:nvSpPr>
          <p:cNvPr id="115" name="Google Shape;115;p21"/>
          <p:cNvSpPr txBox="1">
            <a:spLocks noGrp="1"/>
          </p:cNvSpPr>
          <p:nvPr>
            <p:ph type="body" idx="1"/>
          </p:nvPr>
        </p:nvSpPr>
        <p:spPr>
          <a:xfrm>
            <a:off x="311700" y="1152475"/>
            <a:ext cx="4212600" cy="3416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n" sz="1629" b="1">
                <a:solidFill>
                  <a:srgbClr val="4A86E8"/>
                </a:solidFill>
                <a:latin typeface="Proxima Nova"/>
                <a:ea typeface="Proxima Nova"/>
                <a:cs typeface="Proxima Nova"/>
                <a:sym typeface="Proxima Nova"/>
              </a:rPr>
              <a:t>Pain: </a:t>
            </a:r>
            <a:endParaRPr sz="1629" b="1">
              <a:solidFill>
                <a:srgbClr val="4A86E8"/>
              </a:solidFill>
              <a:latin typeface="Proxima Nova"/>
              <a:ea typeface="Proxima Nova"/>
              <a:cs typeface="Proxima Nova"/>
              <a:sym typeface="Proxima Nova"/>
            </a:endParaRPr>
          </a:p>
          <a:p>
            <a:pPr marL="457200" lvl="0" indent="-332105" algn="l" rtl="0">
              <a:lnSpc>
                <a:spcPct val="115000"/>
              </a:lnSpc>
              <a:spcBef>
                <a:spcPts val="0"/>
              </a:spcBef>
              <a:spcAft>
                <a:spcPts val="0"/>
              </a:spcAft>
              <a:buClr>
                <a:srgbClr val="4A86E8"/>
              </a:buClr>
              <a:buSzPts val="1630"/>
              <a:buFont typeface="Proxima Nova"/>
              <a:buChar char="●"/>
            </a:pPr>
            <a:r>
              <a:rPr lang="en" sz="1629">
                <a:solidFill>
                  <a:srgbClr val="4A86E8"/>
                </a:solidFill>
                <a:latin typeface="Proxima Nova"/>
                <a:ea typeface="Proxima Nova"/>
                <a:cs typeface="Proxima Nova"/>
                <a:sym typeface="Proxima Nova"/>
              </a:rPr>
              <a:t>Patient reports she always has pain, describes as burning and achy </a:t>
            </a:r>
            <a:endParaRPr sz="1629">
              <a:solidFill>
                <a:srgbClr val="4A86E8"/>
              </a:solidFill>
              <a:latin typeface="Proxima Nova"/>
              <a:ea typeface="Proxima Nova"/>
              <a:cs typeface="Proxima Nova"/>
              <a:sym typeface="Proxima Nova"/>
            </a:endParaRPr>
          </a:p>
          <a:p>
            <a:pPr marL="457200" lvl="0" indent="-332105" algn="l" rtl="0">
              <a:lnSpc>
                <a:spcPct val="115000"/>
              </a:lnSpc>
              <a:spcBef>
                <a:spcPts val="0"/>
              </a:spcBef>
              <a:spcAft>
                <a:spcPts val="0"/>
              </a:spcAft>
              <a:buClr>
                <a:srgbClr val="4A86E8"/>
              </a:buClr>
              <a:buSzPts val="1630"/>
              <a:buFont typeface="Proxima Nova"/>
              <a:buChar char="●"/>
            </a:pPr>
            <a:r>
              <a:rPr lang="en" sz="1629">
                <a:solidFill>
                  <a:srgbClr val="4A86E8"/>
                </a:solidFill>
                <a:latin typeface="Proxima Nova"/>
                <a:ea typeface="Proxima Nova"/>
                <a:cs typeface="Proxima Nova"/>
                <a:sym typeface="Proxima Nova"/>
              </a:rPr>
              <a:t>Worst: </a:t>
            </a:r>
            <a:r>
              <a:rPr lang="en" sz="1629" b="1">
                <a:solidFill>
                  <a:srgbClr val="4A86E8"/>
                </a:solidFill>
                <a:latin typeface="Proxima Nova"/>
                <a:ea typeface="Proxima Nova"/>
                <a:cs typeface="Proxima Nova"/>
                <a:sym typeface="Proxima Nova"/>
              </a:rPr>
              <a:t>8/10</a:t>
            </a:r>
            <a:endParaRPr sz="1629" b="1">
              <a:solidFill>
                <a:srgbClr val="4A86E8"/>
              </a:solidFill>
              <a:latin typeface="Proxima Nova"/>
              <a:ea typeface="Proxima Nova"/>
              <a:cs typeface="Proxima Nova"/>
              <a:sym typeface="Proxima Nova"/>
            </a:endParaRPr>
          </a:p>
          <a:p>
            <a:pPr marL="457200" lvl="0" indent="-332105" algn="l" rtl="0">
              <a:lnSpc>
                <a:spcPct val="115000"/>
              </a:lnSpc>
              <a:spcBef>
                <a:spcPts val="0"/>
              </a:spcBef>
              <a:spcAft>
                <a:spcPts val="0"/>
              </a:spcAft>
              <a:buClr>
                <a:srgbClr val="4A86E8"/>
              </a:buClr>
              <a:buSzPts val="1630"/>
              <a:buFont typeface="Proxima Nova"/>
              <a:buChar char="●"/>
            </a:pPr>
            <a:r>
              <a:rPr lang="en" sz="1629">
                <a:solidFill>
                  <a:srgbClr val="4A86E8"/>
                </a:solidFill>
                <a:latin typeface="Proxima Nova"/>
                <a:ea typeface="Proxima Nova"/>
                <a:cs typeface="Proxima Nova"/>
                <a:sym typeface="Proxima Nova"/>
              </a:rPr>
              <a:t>Current: </a:t>
            </a:r>
            <a:r>
              <a:rPr lang="en" sz="1629" b="1">
                <a:solidFill>
                  <a:srgbClr val="4A86E8"/>
                </a:solidFill>
                <a:latin typeface="Proxima Nova"/>
                <a:ea typeface="Proxima Nova"/>
                <a:cs typeface="Proxima Nova"/>
                <a:sym typeface="Proxima Nova"/>
              </a:rPr>
              <a:t>2/10</a:t>
            </a:r>
            <a:r>
              <a:rPr lang="en" sz="1629">
                <a:solidFill>
                  <a:srgbClr val="4A86E8"/>
                </a:solidFill>
                <a:latin typeface="Proxima Nova"/>
                <a:ea typeface="Proxima Nova"/>
                <a:cs typeface="Proxima Nova"/>
                <a:sym typeface="Proxima Nova"/>
              </a:rPr>
              <a:t>, mainly located in right hip and LE</a:t>
            </a:r>
            <a:endParaRPr sz="1629">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SzPts val="935"/>
              <a:buNone/>
            </a:pPr>
            <a:r>
              <a:rPr lang="en" sz="1629" b="1">
                <a:solidFill>
                  <a:srgbClr val="4A86E8"/>
                </a:solidFill>
                <a:latin typeface="Proxima Nova"/>
                <a:ea typeface="Proxima Nova"/>
                <a:cs typeface="Proxima Nova"/>
                <a:sym typeface="Proxima Nova"/>
              </a:rPr>
              <a:t>MMT: </a:t>
            </a:r>
            <a:endParaRPr sz="1629" b="1">
              <a:solidFill>
                <a:srgbClr val="4A86E8"/>
              </a:solidFill>
              <a:latin typeface="Proxima Nova"/>
              <a:ea typeface="Proxima Nova"/>
              <a:cs typeface="Proxima Nova"/>
              <a:sym typeface="Proxima Nova"/>
            </a:endParaRPr>
          </a:p>
          <a:p>
            <a:pPr marL="457200" lvl="0" indent="-332105" algn="l" rtl="0">
              <a:lnSpc>
                <a:spcPct val="115000"/>
              </a:lnSpc>
              <a:spcBef>
                <a:spcPts val="0"/>
              </a:spcBef>
              <a:spcAft>
                <a:spcPts val="0"/>
              </a:spcAft>
              <a:buClr>
                <a:srgbClr val="4A86E8"/>
              </a:buClr>
              <a:buSzPts val="1630"/>
              <a:buFont typeface="Proxima Nova"/>
              <a:buChar char="●"/>
            </a:pPr>
            <a:r>
              <a:rPr lang="en" sz="1629">
                <a:solidFill>
                  <a:srgbClr val="4A86E8"/>
                </a:solidFill>
                <a:latin typeface="Proxima Nova"/>
                <a:ea typeface="Proxima Nova"/>
                <a:cs typeface="Proxima Nova"/>
                <a:sym typeface="Proxima Nova"/>
              </a:rPr>
              <a:t>UE: Grossly 5/5</a:t>
            </a:r>
            <a:endParaRPr sz="1629">
              <a:solidFill>
                <a:srgbClr val="4A86E8"/>
              </a:solidFill>
              <a:latin typeface="Proxima Nova"/>
              <a:ea typeface="Proxima Nova"/>
              <a:cs typeface="Proxima Nova"/>
              <a:sym typeface="Proxima Nova"/>
            </a:endParaRPr>
          </a:p>
          <a:p>
            <a:pPr marL="457200" lvl="0" indent="-332105" algn="l" rtl="0">
              <a:lnSpc>
                <a:spcPct val="115000"/>
              </a:lnSpc>
              <a:spcBef>
                <a:spcPts val="0"/>
              </a:spcBef>
              <a:spcAft>
                <a:spcPts val="0"/>
              </a:spcAft>
              <a:buClr>
                <a:srgbClr val="4A86E8"/>
              </a:buClr>
              <a:buSzPts val="1630"/>
              <a:buFont typeface="Proxima Nova"/>
              <a:buChar char="●"/>
            </a:pPr>
            <a:r>
              <a:rPr lang="en" sz="1629">
                <a:solidFill>
                  <a:srgbClr val="4A86E8"/>
                </a:solidFill>
                <a:latin typeface="Proxima Nova"/>
                <a:ea typeface="Proxima Nova"/>
                <a:cs typeface="Proxima Nova"/>
                <a:sym typeface="Proxima Nova"/>
              </a:rPr>
              <a:t>LE: </a:t>
            </a:r>
            <a:endParaRPr sz="1629">
              <a:solidFill>
                <a:srgbClr val="4A86E8"/>
              </a:solidFill>
              <a:latin typeface="Proxima Nova"/>
              <a:ea typeface="Proxima Nova"/>
              <a:cs typeface="Proxima Nova"/>
              <a:sym typeface="Proxima Nova"/>
            </a:endParaRPr>
          </a:p>
          <a:p>
            <a:pPr marL="914400" lvl="1"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Hip Flexion: </a:t>
            </a:r>
            <a:r>
              <a:rPr lang="en" sz="1290" b="1">
                <a:solidFill>
                  <a:srgbClr val="4A86E8"/>
                </a:solidFill>
                <a:latin typeface="Proxima Nova"/>
                <a:ea typeface="Proxima Nova"/>
                <a:cs typeface="Proxima Nova"/>
                <a:sym typeface="Proxima Nova"/>
              </a:rPr>
              <a:t>R: 2+/5; L:3-/5</a:t>
            </a:r>
            <a:endParaRPr sz="1290" b="1">
              <a:solidFill>
                <a:srgbClr val="4A86E8"/>
              </a:solidFill>
              <a:latin typeface="Proxima Nova"/>
              <a:ea typeface="Proxima Nova"/>
              <a:cs typeface="Proxima Nova"/>
              <a:sym typeface="Proxima Nova"/>
            </a:endParaRPr>
          </a:p>
          <a:p>
            <a:pPr marL="914400" lvl="1"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Knee Extension: </a:t>
            </a:r>
            <a:r>
              <a:rPr lang="en" sz="1290" b="1">
                <a:solidFill>
                  <a:srgbClr val="4A86E8"/>
                </a:solidFill>
                <a:latin typeface="Proxima Nova"/>
                <a:ea typeface="Proxima Nova"/>
                <a:cs typeface="Proxima Nova"/>
                <a:sym typeface="Proxima Nova"/>
              </a:rPr>
              <a:t>R: 3-/5; L: 4/5</a:t>
            </a:r>
            <a:endParaRPr sz="1290" b="1">
              <a:solidFill>
                <a:srgbClr val="4A86E8"/>
              </a:solidFill>
              <a:latin typeface="Proxima Nova"/>
              <a:ea typeface="Proxima Nova"/>
              <a:cs typeface="Proxima Nova"/>
              <a:sym typeface="Proxima Nova"/>
            </a:endParaRPr>
          </a:p>
          <a:p>
            <a:pPr marL="914400" lvl="1" indent="-310515" algn="l" rtl="0">
              <a:lnSpc>
                <a:spcPct val="115000"/>
              </a:lnSpc>
              <a:spcBef>
                <a:spcPts val="0"/>
              </a:spcBef>
              <a:spcAft>
                <a:spcPts val="0"/>
              </a:spcAft>
              <a:buClr>
                <a:srgbClr val="4A86E8"/>
              </a:buClr>
              <a:buSzPts val="1290"/>
              <a:buFont typeface="Proxima Nova"/>
              <a:buChar char="○"/>
            </a:pPr>
            <a:r>
              <a:rPr lang="en" sz="1290">
                <a:solidFill>
                  <a:srgbClr val="4A86E8"/>
                </a:solidFill>
                <a:latin typeface="Proxima Nova"/>
                <a:ea typeface="Proxima Nova"/>
                <a:cs typeface="Proxima Nova"/>
                <a:sym typeface="Proxima Nova"/>
              </a:rPr>
              <a:t>Ankle Dorsiflexion: </a:t>
            </a:r>
            <a:r>
              <a:rPr lang="en" sz="1290" b="1">
                <a:solidFill>
                  <a:srgbClr val="4A86E8"/>
                </a:solidFill>
                <a:latin typeface="Proxima Nova"/>
                <a:ea typeface="Proxima Nova"/>
                <a:cs typeface="Proxima Nova"/>
                <a:sym typeface="Proxima Nova"/>
              </a:rPr>
              <a:t>R: 1+/5; L: 3-/5</a:t>
            </a:r>
            <a:endParaRPr sz="1290" b="1">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1200"/>
              </a:spcAft>
              <a:buSzPts val="935"/>
              <a:buNone/>
            </a:pPr>
            <a:endParaRPr sz="1729"/>
          </a:p>
        </p:txBody>
      </p:sp>
      <p:sp>
        <p:nvSpPr>
          <p:cNvPr id="116" name="Google Shape;116;p21"/>
          <p:cNvSpPr txBox="1"/>
          <p:nvPr/>
        </p:nvSpPr>
        <p:spPr>
          <a:xfrm>
            <a:off x="4572000" y="865325"/>
            <a:ext cx="4212600" cy="4579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629" b="1">
                <a:solidFill>
                  <a:srgbClr val="4A86E8"/>
                </a:solidFill>
                <a:latin typeface="Proxima Nova"/>
                <a:ea typeface="Proxima Nova"/>
                <a:cs typeface="Proxima Nova"/>
                <a:sym typeface="Proxima Nova"/>
              </a:rPr>
              <a:t>ROM: </a:t>
            </a:r>
            <a:r>
              <a:rPr lang="en" sz="1629">
                <a:solidFill>
                  <a:srgbClr val="4A86E8"/>
                </a:solidFill>
                <a:latin typeface="Proxima Nova"/>
                <a:ea typeface="Proxima Nova"/>
                <a:cs typeface="Proxima Nova"/>
                <a:sym typeface="Proxima Nova"/>
              </a:rPr>
              <a:t>R LE limited, especially hip flexion and DF</a:t>
            </a:r>
            <a:endParaRPr sz="1600" b="1">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b="1">
                <a:solidFill>
                  <a:srgbClr val="4A86E8"/>
                </a:solidFill>
                <a:latin typeface="Proxima Nova"/>
                <a:ea typeface="Proxima Nova"/>
                <a:cs typeface="Proxima Nova"/>
                <a:sym typeface="Proxima Nova"/>
              </a:rPr>
              <a:t>Spasticity: </a:t>
            </a:r>
            <a:r>
              <a:rPr lang="en" sz="1600">
                <a:solidFill>
                  <a:srgbClr val="4A86E8"/>
                </a:solidFill>
                <a:latin typeface="Proxima Nova"/>
                <a:ea typeface="Proxima Nova"/>
                <a:cs typeface="Proxima Nova"/>
                <a:sym typeface="Proxima Nova"/>
              </a:rPr>
              <a:t>1/4 MAS in B knee extensors; pt reports severe LE extensor tone especially at night and after resting for long periods of time</a:t>
            </a:r>
            <a:r>
              <a:rPr lang="en" sz="1600" b="1">
                <a:solidFill>
                  <a:srgbClr val="4A86E8"/>
                </a:solidFill>
                <a:latin typeface="Proxima Nova"/>
                <a:ea typeface="Proxima Nova"/>
                <a:cs typeface="Proxima Nova"/>
                <a:sym typeface="Proxima Nova"/>
              </a:rPr>
              <a:t> </a:t>
            </a:r>
            <a:endParaRPr sz="1600" b="1">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b="1">
                <a:solidFill>
                  <a:srgbClr val="4A86E8"/>
                </a:solidFill>
                <a:latin typeface="Proxima Nova"/>
                <a:ea typeface="Proxima Nova"/>
                <a:cs typeface="Proxima Nova"/>
                <a:sym typeface="Proxima Nova"/>
              </a:rPr>
              <a:t>Sit ⇔ Stand: </a:t>
            </a:r>
            <a:r>
              <a:rPr lang="en" sz="1600">
                <a:solidFill>
                  <a:srgbClr val="4A86E8"/>
                </a:solidFill>
                <a:latin typeface="Proxima Nova"/>
                <a:ea typeface="Proxima Nova"/>
                <a:cs typeface="Proxima Nova"/>
                <a:sym typeface="Proxima Nova"/>
              </a:rPr>
              <a:t>Requires use of BUE, locks out knees in standing with rolling walker </a:t>
            </a:r>
            <a:endParaRPr sz="1600">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b="1">
                <a:solidFill>
                  <a:srgbClr val="4A86E8"/>
                </a:solidFill>
                <a:latin typeface="Proxima Nova"/>
                <a:ea typeface="Proxima Nova"/>
                <a:cs typeface="Proxima Nova"/>
                <a:sym typeface="Proxima Nova"/>
              </a:rPr>
              <a:t>Standing Balance: </a:t>
            </a:r>
            <a:r>
              <a:rPr lang="en" sz="1600">
                <a:solidFill>
                  <a:srgbClr val="4A86E8"/>
                </a:solidFill>
                <a:latin typeface="Proxima Nova"/>
                <a:ea typeface="Proxima Nova"/>
                <a:cs typeface="Proxima Nova"/>
                <a:sym typeface="Proxima Nova"/>
              </a:rPr>
              <a:t>Requires BUE use on walker to maintain standing; pt denied ambulation due to feeling of unsteadiness </a:t>
            </a:r>
            <a:endParaRPr sz="1600">
              <a:solidFill>
                <a:srgbClr val="4A86E8"/>
              </a:solidFill>
              <a:latin typeface="Proxima Nova"/>
              <a:ea typeface="Proxima Nova"/>
              <a:cs typeface="Proxima Nova"/>
              <a:sym typeface="Proxima Nova"/>
            </a:endParaRPr>
          </a:p>
          <a:p>
            <a:pPr marL="0" lvl="0" indent="0" algn="l" rtl="0">
              <a:lnSpc>
                <a:spcPct val="115000"/>
              </a:lnSpc>
              <a:spcBef>
                <a:spcPts val="1200"/>
              </a:spcBef>
              <a:spcAft>
                <a:spcPts val="0"/>
              </a:spcAft>
              <a:buNone/>
            </a:pPr>
            <a:r>
              <a:rPr lang="en" sz="1600" b="1">
                <a:solidFill>
                  <a:srgbClr val="4A86E8"/>
                </a:solidFill>
                <a:latin typeface="Proxima Nova"/>
                <a:ea typeface="Proxima Nova"/>
                <a:cs typeface="Proxima Nova"/>
                <a:sym typeface="Proxima Nova"/>
              </a:rPr>
              <a:t>Endurance: </a:t>
            </a:r>
            <a:r>
              <a:rPr lang="en" sz="1600">
                <a:solidFill>
                  <a:srgbClr val="4A86E8"/>
                </a:solidFill>
                <a:latin typeface="Proxima Nova"/>
                <a:ea typeface="Proxima Nova"/>
                <a:cs typeface="Proxima Nova"/>
                <a:sym typeface="Proxima Nova"/>
              </a:rPr>
              <a:t>Pt able to stand for 2 minutes before needing to sit </a:t>
            </a:r>
            <a:endParaRPr sz="1600">
              <a:solidFill>
                <a:srgbClr val="4A86E8"/>
              </a:solidFill>
              <a:latin typeface="Proxima Nova"/>
              <a:ea typeface="Proxima Nova"/>
              <a:cs typeface="Proxima Nova"/>
              <a:sym typeface="Proxima Nova"/>
            </a:endParaRPr>
          </a:p>
          <a:p>
            <a:pPr marL="0" lvl="0" indent="0" algn="l" rtl="0">
              <a:spcBef>
                <a:spcPts val="120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999999"/>
                </a:solidFill>
                <a:latin typeface="Montserrat"/>
                <a:ea typeface="Montserrat"/>
                <a:cs typeface="Montserrat"/>
                <a:sym typeface="Montserrat"/>
              </a:rPr>
              <a:t>Outcome Measures </a:t>
            </a:r>
            <a:endParaRPr b="1">
              <a:solidFill>
                <a:srgbClr val="999999"/>
              </a:solidFill>
              <a:latin typeface="Montserrat"/>
              <a:ea typeface="Montserrat"/>
              <a:cs typeface="Montserrat"/>
              <a:sym typeface="Montserrat"/>
            </a:endParaRPr>
          </a:p>
        </p:txBody>
      </p:sp>
      <p:sp>
        <p:nvSpPr>
          <p:cNvPr id="122" name="Google Shape;122;p22"/>
          <p:cNvSpPr txBox="1">
            <a:spLocks noGrp="1"/>
          </p:cNvSpPr>
          <p:nvPr>
            <p:ph type="body" idx="1"/>
          </p:nvPr>
        </p:nvSpPr>
        <p:spPr>
          <a:xfrm>
            <a:off x="311700" y="956235"/>
            <a:ext cx="8520600" cy="3416400"/>
          </a:xfrm>
          <a:prstGeom prst="rect">
            <a:avLst/>
          </a:prstGeom>
        </p:spPr>
        <p:txBody>
          <a:bodyPr spcFirstLastPara="1" wrap="square" lIns="91425" tIns="91425" rIns="91425" bIns="91425" anchor="t" anchorCtr="0">
            <a:normAutofit/>
          </a:bodyPr>
          <a:lstStyle/>
          <a:p>
            <a:pPr marL="457200" lvl="0" indent="-419100" algn="l" rtl="0">
              <a:lnSpc>
                <a:spcPct val="200000"/>
              </a:lnSpc>
              <a:spcBef>
                <a:spcPts val="0"/>
              </a:spcBef>
              <a:spcAft>
                <a:spcPts val="0"/>
              </a:spcAft>
              <a:buClr>
                <a:srgbClr val="4A86E8"/>
              </a:buClr>
              <a:buSzPts val="3000"/>
              <a:buFont typeface="Proxima Nova"/>
              <a:buChar char="●"/>
            </a:pPr>
            <a:r>
              <a:rPr lang="en" sz="3000" dirty="0">
                <a:solidFill>
                  <a:srgbClr val="4A86E8"/>
                </a:solidFill>
                <a:latin typeface="Proxima Nova"/>
                <a:ea typeface="Proxima Nova"/>
                <a:cs typeface="Proxima Nova"/>
                <a:sym typeface="Proxima Nova"/>
              </a:rPr>
              <a:t>ALS-Functional Rating Scale</a:t>
            </a:r>
            <a:endParaRPr sz="3000" dirty="0">
              <a:solidFill>
                <a:srgbClr val="4A86E8"/>
              </a:solidFill>
              <a:latin typeface="Proxima Nova"/>
              <a:ea typeface="Proxima Nova"/>
              <a:cs typeface="Proxima Nova"/>
              <a:sym typeface="Proxima Nova"/>
            </a:endParaRPr>
          </a:p>
          <a:p>
            <a:pPr marL="457200" lvl="0" indent="-419100" algn="l" rtl="0">
              <a:lnSpc>
                <a:spcPct val="200000"/>
              </a:lnSpc>
              <a:spcBef>
                <a:spcPts val="0"/>
              </a:spcBef>
              <a:spcAft>
                <a:spcPts val="0"/>
              </a:spcAft>
              <a:buClr>
                <a:srgbClr val="4A86E8"/>
              </a:buClr>
              <a:buSzPts val="3000"/>
              <a:buFont typeface="Proxima Nova"/>
              <a:buChar char="●"/>
            </a:pPr>
            <a:r>
              <a:rPr lang="en" sz="3000" dirty="0">
                <a:solidFill>
                  <a:srgbClr val="4A86E8"/>
                </a:solidFill>
                <a:latin typeface="Proxima Nova"/>
                <a:ea typeface="Proxima Nova"/>
                <a:cs typeface="Proxima Nova"/>
                <a:sym typeface="Proxima Nova"/>
              </a:rPr>
              <a:t>Function In Sitting Test  </a:t>
            </a:r>
            <a:endParaRPr sz="3000" dirty="0">
              <a:solidFill>
                <a:srgbClr val="4A86E8"/>
              </a:solidFill>
              <a:latin typeface="Proxima Nova"/>
              <a:ea typeface="Proxima Nova"/>
              <a:cs typeface="Proxima Nova"/>
              <a:sym typeface="Proxima Nova"/>
            </a:endParaRPr>
          </a:p>
          <a:p>
            <a:pPr marL="457200" lvl="0" indent="-419100" algn="l" rtl="0">
              <a:lnSpc>
                <a:spcPct val="200000"/>
              </a:lnSpc>
              <a:spcBef>
                <a:spcPts val="0"/>
              </a:spcBef>
              <a:spcAft>
                <a:spcPts val="0"/>
              </a:spcAft>
              <a:buClr>
                <a:srgbClr val="4A86E8"/>
              </a:buClr>
              <a:buSzPts val="3000"/>
              <a:buFont typeface="Proxima Nova"/>
              <a:buChar char="●"/>
            </a:pPr>
            <a:r>
              <a:rPr lang="en" sz="3000" dirty="0">
                <a:solidFill>
                  <a:srgbClr val="4A86E8"/>
                </a:solidFill>
                <a:latin typeface="Proxima Nova"/>
                <a:ea typeface="Proxima Nova"/>
                <a:cs typeface="Proxima Nova"/>
                <a:sym typeface="Proxima Nova"/>
              </a:rPr>
              <a:t>Gait Speed </a:t>
            </a:r>
            <a:endParaRPr sz="3000" dirty="0">
              <a:solidFill>
                <a:srgbClr val="4A86E8"/>
              </a:solidFill>
              <a:latin typeface="Proxima Nova"/>
              <a:ea typeface="Proxima Nova"/>
              <a:cs typeface="Proxima Nova"/>
              <a:sym typeface="Proxima Nova"/>
            </a:endParaRPr>
          </a:p>
          <a:p>
            <a:pPr marL="0" lvl="0" indent="0" algn="l" rtl="0">
              <a:lnSpc>
                <a:spcPct val="150000"/>
              </a:lnSpc>
              <a:spcBef>
                <a:spcPts val="1200"/>
              </a:spcBef>
              <a:spcAft>
                <a:spcPts val="1200"/>
              </a:spcAft>
              <a:buNone/>
            </a:pPr>
            <a:endParaRPr dirty="0">
              <a:solidFill>
                <a:srgbClr val="4A86E8"/>
              </a:solidFill>
              <a:latin typeface="Proxima Nova"/>
              <a:ea typeface="Proxima Nova"/>
              <a:cs typeface="Proxima Nova"/>
              <a:sym typeface="Proxima Nova"/>
            </a:endParaRPr>
          </a:p>
        </p:txBody>
      </p:sp>
      <p:pic>
        <p:nvPicPr>
          <p:cNvPr id="123" name="Google Shape;123;p22"/>
          <p:cNvPicPr preferRelativeResize="0"/>
          <p:nvPr/>
        </p:nvPicPr>
        <p:blipFill>
          <a:blip r:embed="rId3">
            <a:alphaModFix/>
          </a:blip>
          <a:stretch>
            <a:fillRect/>
          </a:stretch>
        </p:blipFill>
        <p:spPr>
          <a:xfrm>
            <a:off x="6028825" y="1174489"/>
            <a:ext cx="3115175" cy="2794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1531</Words>
  <Application>Microsoft Macintosh PowerPoint</Application>
  <PresentationFormat>On-screen Show (16:9)</PresentationFormat>
  <Paragraphs>184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Montserrat</vt:lpstr>
      <vt:lpstr>Arial</vt:lpstr>
      <vt:lpstr>Proxima Nova</vt:lpstr>
      <vt:lpstr>Simple Light</vt:lpstr>
      <vt:lpstr>ALS  Case Study </vt:lpstr>
      <vt:lpstr>Objectives </vt:lpstr>
      <vt:lpstr>What is Amyotrophic Lateral Sclerosis? </vt:lpstr>
      <vt:lpstr>Common signs/symptoms</vt:lpstr>
      <vt:lpstr>Meet “Judy”: Chart Review </vt:lpstr>
      <vt:lpstr>Subjective</vt:lpstr>
      <vt:lpstr>Primary vs. Secondary Fatigue </vt:lpstr>
      <vt:lpstr>Objective Information</vt:lpstr>
      <vt:lpstr>Outcome Measures </vt:lpstr>
      <vt:lpstr>ALS-Functional Rating Scale Revised (ALSFRS-R)</vt:lpstr>
      <vt:lpstr>Function in Sitting Test </vt:lpstr>
      <vt:lpstr>Stages of ALS: Exercise Considerations </vt:lpstr>
      <vt:lpstr>Interventions </vt:lpstr>
      <vt:lpstr>PowerPoint Presentation</vt:lpstr>
      <vt:lpstr>Forum 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ALS  Case Study </dc:title>
  <cp:lastModifiedBy>Telfeyan, Hasmik</cp:lastModifiedBy>
  <cp:revision>2</cp:revision>
  <dcterms:modified xsi:type="dcterms:W3CDTF">2023-06-13T02:02:32Z</dcterms:modified>
</cp:coreProperties>
</file>