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66" r:id="rId3"/>
    <p:sldId id="267" r:id="rId4"/>
    <p:sldId id="274" r:id="rId5"/>
    <p:sldId id="276" r:id="rId6"/>
    <p:sldId id="278" r:id="rId7"/>
    <p:sldId id="277" r:id="rId8"/>
    <p:sldId id="264" r:id="rId9"/>
    <p:sldId id="263" r:id="rId10"/>
    <p:sldId id="279" r:id="rId11"/>
    <p:sldId id="260" r:id="rId12"/>
    <p:sldId id="265" r:id="rId13"/>
    <p:sldId id="271" r:id="rId14"/>
    <p:sldId id="269" r:id="rId15"/>
    <p:sldId id="258" r:id="rId16"/>
    <p:sldId id="259" r:id="rId17"/>
    <p:sldId id="272" r:id="rId18"/>
    <p:sldId id="273" r:id="rId19"/>
    <p:sldId id="270" r:id="rId20"/>
    <p:sldId id="261" r:id="rId21"/>
    <p:sldId id="26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72051"/>
  </p:normalViewPr>
  <p:slideViewPr>
    <p:cSldViewPr snapToGrid="0" snapToObjects="1">
      <p:cViewPr>
        <p:scale>
          <a:sx n="71" d="100"/>
          <a:sy n="71" d="100"/>
        </p:scale>
        <p:origin x="1584" y="1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391079-B794-A248-B540-F62BD4CA842E}" type="datetimeFigureOut">
              <a:rPr lang="en-US" smtClean="0"/>
              <a:t>5/28/23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8E4D65-8ECA-7B4A-BD5F-EEDBFC809654}" type="slidenum">
              <a:rPr lang="en-US" smtClean="0"/>
              <a:t>‹#›</a:t>
            </a:fld>
            <a:endParaRPr lang="en-US"/>
          </a:p>
        </p:txBody>
      </p:sp>
    </p:spTree>
    <p:extLst>
      <p:ext uri="{BB962C8B-B14F-4D97-AF65-F5344CB8AC3E}">
        <p14:creationId xmlns:p14="http://schemas.microsoft.com/office/powerpoint/2010/main" val="3123662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Information in italics is what I plan to speak to the audience on each slide, aside from what is already on the slide.</a:t>
            </a:r>
          </a:p>
          <a:p>
            <a:endParaRPr lang="en-US" dirty="0"/>
          </a:p>
          <a:p>
            <a:r>
              <a:rPr lang="en-US" i="1" dirty="0"/>
              <a:t>Good afternoon everyone. My name is Mac Garrett, the topic of the Inservice today is Billing in Acute Care, with a focus on ethical and legal obligations as practicing clinicians. If everyone will hold questions and comments till the end, we will have a few minutes that are dedicated to a brief open discussion.</a:t>
            </a:r>
          </a:p>
        </p:txBody>
      </p:sp>
      <p:sp>
        <p:nvSpPr>
          <p:cNvPr id="4" name="Slide Number Placeholder 3"/>
          <p:cNvSpPr>
            <a:spLocks noGrp="1"/>
          </p:cNvSpPr>
          <p:nvPr>
            <p:ph type="sldNum" sz="quarter" idx="5"/>
          </p:nvPr>
        </p:nvSpPr>
        <p:spPr/>
        <p:txBody>
          <a:bodyPr/>
          <a:lstStyle/>
          <a:p>
            <a:fld id="{C58E4D65-8ECA-7B4A-BD5F-EEDBFC809654}" type="slidenum">
              <a:rPr lang="en-US" smtClean="0"/>
              <a:t>1</a:t>
            </a:fld>
            <a:endParaRPr lang="en-US"/>
          </a:p>
        </p:txBody>
      </p:sp>
    </p:spTree>
    <p:extLst>
      <p:ext uri="{BB962C8B-B14F-4D97-AF65-F5344CB8AC3E}">
        <p14:creationId xmlns:p14="http://schemas.microsoft.com/office/powerpoint/2010/main" val="3932046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Here is the resource I mentioned previously. </a:t>
            </a:r>
          </a:p>
        </p:txBody>
      </p:sp>
      <p:sp>
        <p:nvSpPr>
          <p:cNvPr id="4" name="Slide Number Placeholder 3"/>
          <p:cNvSpPr>
            <a:spLocks noGrp="1"/>
          </p:cNvSpPr>
          <p:nvPr>
            <p:ph type="sldNum" sz="quarter" idx="5"/>
          </p:nvPr>
        </p:nvSpPr>
        <p:spPr/>
        <p:txBody>
          <a:bodyPr/>
          <a:lstStyle/>
          <a:p>
            <a:fld id="{C58E4D65-8ECA-7B4A-BD5F-EEDBFC809654}" type="slidenum">
              <a:rPr lang="en-US" smtClean="0"/>
              <a:t>10</a:t>
            </a:fld>
            <a:endParaRPr lang="en-US"/>
          </a:p>
        </p:txBody>
      </p:sp>
    </p:spTree>
    <p:extLst>
      <p:ext uri="{BB962C8B-B14F-4D97-AF65-F5344CB8AC3E}">
        <p14:creationId xmlns:p14="http://schemas.microsoft.com/office/powerpoint/2010/main" val="2363387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Before: Now let’s move on to talk about productivity, I would like to briefly touch on some of the ”good and bad” of productivity that I was able to find through my research.</a:t>
            </a:r>
          </a:p>
          <a:p>
            <a:endParaRPr lang="en-US" dirty="0"/>
          </a:p>
          <a:p>
            <a:r>
              <a:rPr lang="en-US" dirty="0"/>
              <a:t>https://</a:t>
            </a:r>
            <a:r>
              <a:rPr lang="en-US" dirty="0" err="1"/>
              <a:t>www.healthaffairs.org</a:t>
            </a:r>
            <a:r>
              <a:rPr lang="en-US" dirty="0"/>
              <a:t>/do/10.1377/forefront.20190321.822588/full/ 3</a:t>
            </a:r>
          </a:p>
          <a:p>
            <a:r>
              <a:rPr lang="en-US" dirty="0"/>
              <a:t>https://</a:t>
            </a:r>
            <a:r>
              <a:rPr lang="en-US" dirty="0" err="1"/>
              <a:t>www.mwtherapy.com</a:t>
            </a:r>
            <a:r>
              <a:rPr lang="en-US" dirty="0"/>
              <a:t>/blog/3-ways-to-measure-physical-therapist-productivity/ 4</a:t>
            </a:r>
          </a:p>
          <a:p>
            <a:endParaRPr lang="en-US" dirty="0"/>
          </a:p>
        </p:txBody>
      </p:sp>
      <p:sp>
        <p:nvSpPr>
          <p:cNvPr id="4" name="Slide Number Placeholder 3"/>
          <p:cNvSpPr>
            <a:spLocks noGrp="1"/>
          </p:cNvSpPr>
          <p:nvPr>
            <p:ph type="sldNum" sz="quarter" idx="5"/>
          </p:nvPr>
        </p:nvSpPr>
        <p:spPr/>
        <p:txBody>
          <a:bodyPr/>
          <a:lstStyle/>
          <a:p>
            <a:fld id="{C58E4D65-8ECA-7B4A-BD5F-EEDBFC809654}" type="slidenum">
              <a:rPr lang="en-US" smtClean="0"/>
              <a:t>11</a:t>
            </a:fld>
            <a:endParaRPr lang="en-US"/>
          </a:p>
        </p:txBody>
      </p:sp>
    </p:spTree>
    <p:extLst>
      <p:ext uri="{BB962C8B-B14F-4D97-AF65-F5344CB8AC3E}">
        <p14:creationId xmlns:p14="http://schemas.microsoft.com/office/powerpoint/2010/main" val="2163611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Middle: This research is from schools that surveyed Texas PT settings in 2019 found that 89% of total responses to the survey found some form of unethical behavior but almost 70% of them said it rarely happened.</a:t>
            </a:r>
          </a:p>
          <a:p>
            <a:endParaRPr lang="en-US" i="1" dirty="0"/>
          </a:p>
          <a:p>
            <a:r>
              <a:rPr lang="en-US" i="1" dirty="0"/>
              <a:t>The last bullet points are some personal thoughts I came up with throughout reflecting on my clinical experiences.</a:t>
            </a:r>
          </a:p>
          <a:p>
            <a:endParaRPr lang="en-US" dirty="0"/>
          </a:p>
          <a:p>
            <a:r>
              <a:rPr lang="en-US" dirty="0"/>
              <a:t>https://</a:t>
            </a:r>
            <a:r>
              <a:rPr lang="en-US" dirty="0" err="1"/>
              <a:t>www.sciencedirect.com</a:t>
            </a:r>
            <a:r>
              <a:rPr lang="en-US" dirty="0"/>
              <a:t>/science/article/</a:t>
            </a:r>
            <a:r>
              <a:rPr lang="en-US" dirty="0" err="1"/>
              <a:t>pii</a:t>
            </a:r>
            <a:r>
              <a:rPr lang="en-US" dirty="0"/>
              <a:t>/S2590109519300011</a:t>
            </a:r>
          </a:p>
          <a:p>
            <a:endParaRPr lang="en-US" dirty="0"/>
          </a:p>
        </p:txBody>
      </p:sp>
      <p:sp>
        <p:nvSpPr>
          <p:cNvPr id="4" name="Slide Number Placeholder 3"/>
          <p:cNvSpPr>
            <a:spLocks noGrp="1"/>
          </p:cNvSpPr>
          <p:nvPr>
            <p:ph type="sldNum" sz="quarter" idx="5"/>
          </p:nvPr>
        </p:nvSpPr>
        <p:spPr/>
        <p:txBody>
          <a:bodyPr/>
          <a:lstStyle/>
          <a:p>
            <a:fld id="{C58E4D65-8ECA-7B4A-BD5F-EEDBFC809654}" type="slidenum">
              <a:rPr lang="en-US" smtClean="0"/>
              <a:t>12</a:t>
            </a:fld>
            <a:endParaRPr lang="en-US"/>
          </a:p>
        </p:txBody>
      </p:sp>
    </p:spTree>
    <p:extLst>
      <p:ext uri="{BB962C8B-B14F-4D97-AF65-F5344CB8AC3E}">
        <p14:creationId xmlns:p14="http://schemas.microsoft.com/office/powerpoint/2010/main" val="2783152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Here are some of the responses to the survey by the numbers.</a:t>
            </a:r>
          </a:p>
        </p:txBody>
      </p:sp>
      <p:sp>
        <p:nvSpPr>
          <p:cNvPr id="4" name="Slide Number Placeholder 3"/>
          <p:cNvSpPr>
            <a:spLocks noGrp="1"/>
          </p:cNvSpPr>
          <p:nvPr>
            <p:ph type="sldNum" sz="quarter" idx="5"/>
          </p:nvPr>
        </p:nvSpPr>
        <p:spPr/>
        <p:txBody>
          <a:bodyPr/>
          <a:lstStyle/>
          <a:p>
            <a:fld id="{C58E4D65-8ECA-7B4A-BD5F-EEDBFC809654}" type="slidenum">
              <a:rPr lang="en-US" smtClean="0"/>
              <a:t>13</a:t>
            </a:fld>
            <a:endParaRPr lang="en-US"/>
          </a:p>
        </p:txBody>
      </p:sp>
    </p:spTree>
    <p:extLst>
      <p:ext uri="{BB962C8B-B14F-4D97-AF65-F5344CB8AC3E}">
        <p14:creationId xmlns:p14="http://schemas.microsoft.com/office/powerpoint/2010/main" val="9175110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Disciplinary actions based around billing or fraudulent charging tends to be oriented towards PTA’s more so than PTs</a:t>
            </a:r>
          </a:p>
          <a:p>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a:t>
            </a:r>
            <a:r>
              <a:rPr lang="en-US" dirty="0" err="1"/>
              <a:t>ncptboard.org</a:t>
            </a:r>
            <a:r>
              <a:rPr lang="en-US" dirty="0"/>
              <a:t>/app/</a:t>
            </a:r>
            <a:r>
              <a:rPr lang="en-US" dirty="0" err="1"/>
              <a:t>ConsumerProtection</a:t>
            </a:r>
            <a:r>
              <a:rPr lang="en-US" dirty="0"/>
              <a:t>/</a:t>
            </a:r>
            <a:r>
              <a:rPr lang="en-US" dirty="0" err="1"/>
              <a:t>DisciplinaryActions.php</a:t>
            </a:r>
            <a:endParaRPr lang="en-US" dirty="0"/>
          </a:p>
          <a:p>
            <a:endParaRPr lang="en-US" i="1" dirty="0"/>
          </a:p>
        </p:txBody>
      </p:sp>
      <p:sp>
        <p:nvSpPr>
          <p:cNvPr id="4" name="Slide Number Placeholder 3"/>
          <p:cNvSpPr>
            <a:spLocks noGrp="1"/>
          </p:cNvSpPr>
          <p:nvPr>
            <p:ph type="sldNum" sz="quarter" idx="5"/>
          </p:nvPr>
        </p:nvSpPr>
        <p:spPr/>
        <p:txBody>
          <a:bodyPr/>
          <a:lstStyle/>
          <a:p>
            <a:fld id="{C58E4D65-8ECA-7B4A-BD5F-EEDBFC809654}" type="slidenum">
              <a:rPr lang="en-US" smtClean="0"/>
              <a:t>14</a:t>
            </a:fld>
            <a:endParaRPr lang="en-US"/>
          </a:p>
        </p:txBody>
      </p:sp>
    </p:spTree>
    <p:extLst>
      <p:ext uri="{BB962C8B-B14F-4D97-AF65-F5344CB8AC3E}">
        <p14:creationId xmlns:p14="http://schemas.microsoft.com/office/powerpoint/2010/main" val="1222975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These are behaviors prohibited and can result in disciplinary action by the board.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21 NCAC 48G .0601 PROHIBITED ACTIONS: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C58E4D65-8ECA-7B4A-BD5F-EEDBFC809654}" type="slidenum">
              <a:rPr lang="en-US" smtClean="0"/>
              <a:t>15</a:t>
            </a:fld>
            <a:endParaRPr lang="en-US"/>
          </a:p>
        </p:txBody>
      </p:sp>
    </p:spTree>
    <p:extLst>
      <p:ext uri="{BB962C8B-B14F-4D97-AF65-F5344CB8AC3E}">
        <p14:creationId xmlns:p14="http://schemas.microsoft.com/office/powerpoint/2010/main" val="17535551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These are the specific APTA Code of Ethics standards I could find that should be considered when we are conducting sessions with patients and documenting.</a:t>
            </a:r>
          </a:p>
          <a:p>
            <a:endParaRPr lang="en-US" dirty="0"/>
          </a:p>
          <a:p>
            <a:r>
              <a:rPr lang="en-US" dirty="0"/>
              <a:t>https://</a:t>
            </a:r>
            <a:r>
              <a:rPr lang="en-US" dirty="0" err="1"/>
              <a:t>www.apta.org</a:t>
            </a:r>
            <a:r>
              <a:rPr lang="en-US" dirty="0"/>
              <a:t>/</a:t>
            </a:r>
            <a:r>
              <a:rPr lang="en-US" dirty="0" err="1"/>
              <a:t>siteassets</a:t>
            </a:r>
            <a:r>
              <a:rPr lang="en-US" dirty="0"/>
              <a:t>/pdfs/policies/codeofethicshods06-20-28-25.pdf</a:t>
            </a:r>
          </a:p>
          <a:p>
            <a:endParaRPr lang="en-US" dirty="0"/>
          </a:p>
        </p:txBody>
      </p:sp>
      <p:sp>
        <p:nvSpPr>
          <p:cNvPr id="4" name="Slide Number Placeholder 3"/>
          <p:cNvSpPr>
            <a:spLocks noGrp="1"/>
          </p:cNvSpPr>
          <p:nvPr>
            <p:ph type="sldNum" sz="quarter" idx="5"/>
          </p:nvPr>
        </p:nvSpPr>
        <p:spPr/>
        <p:txBody>
          <a:bodyPr/>
          <a:lstStyle/>
          <a:p>
            <a:fld id="{C58E4D65-8ECA-7B4A-BD5F-EEDBFC809654}" type="slidenum">
              <a:rPr lang="en-US" smtClean="0"/>
              <a:t>16</a:t>
            </a:fld>
            <a:endParaRPr lang="en-US"/>
          </a:p>
        </p:txBody>
      </p:sp>
    </p:spTree>
    <p:extLst>
      <p:ext uri="{BB962C8B-B14F-4D97-AF65-F5344CB8AC3E}">
        <p14:creationId xmlns:p14="http://schemas.microsoft.com/office/powerpoint/2010/main" val="11955588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Before: Here is a statement made by AOTA addressing productivity, I thought it was great that OT’s, Speech Therapists, and PT’s were able to come together on this, considering we work so closely within the practice setting.</a:t>
            </a:r>
          </a:p>
          <a:p>
            <a:endParaRPr lang="en-US" i="1" dirty="0"/>
          </a:p>
          <a:p>
            <a:endParaRPr lang="en-US" dirty="0"/>
          </a:p>
          <a:p>
            <a:r>
              <a:rPr lang="en-US" dirty="0"/>
              <a:t>https://</a:t>
            </a:r>
            <a:r>
              <a:rPr lang="en-US" dirty="0" err="1"/>
              <a:t>scholarworks.wmich.edu</a:t>
            </a:r>
            <a:r>
              <a:rPr lang="en-US" dirty="0"/>
              <a:t>/</a:t>
            </a:r>
            <a:r>
              <a:rPr lang="en-US" dirty="0" err="1"/>
              <a:t>cgi</a:t>
            </a:r>
            <a:r>
              <a:rPr lang="en-US" dirty="0"/>
              <a:t>/</a:t>
            </a:r>
            <a:r>
              <a:rPr lang="en-US" dirty="0" err="1"/>
              <a:t>viewcontent.cgi?article</a:t>
            </a:r>
            <a:r>
              <a:rPr lang="en-US" dirty="0"/>
              <a:t>=1598&amp;context=</a:t>
            </a:r>
            <a:r>
              <a:rPr lang="en-US" dirty="0" err="1"/>
              <a:t>ojot</a:t>
            </a:r>
            <a:endParaRPr lang="en-US" dirty="0"/>
          </a:p>
        </p:txBody>
      </p:sp>
      <p:sp>
        <p:nvSpPr>
          <p:cNvPr id="4" name="Slide Number Placeholder 3"/>
          <p:cNvSpPr>
            <a:spLocks noGrp="1"/>
          </p:cNvSpPr>
          <p:nvPr>
            <p:ph type="sldNum" sz="quarter" idx="5"/>
          </p:nvPr>
        </p:nvSpPr>
        <p:spPr/>
        <p:txBody>
          <a:bodyPr/>
          <a:lstStyle/>
          <a:p>
            <a:fld id="{C58E4D65-8ECA-7B4A-BD5F-EEDBFC809654}" type="slidenum">
              <a:rPr lang="en-US" smtClean="0"/>
              <a:t>17</a:t>
            </a:fld>
            <a:endParaRPr lang="en-US"/>
          </a:p>
        </p:txBody>
      </p:sp>
    </p:spTree>
    <p:extLst>
      <p:ext uri="{BB962C8B-B14F-4D97-AF65-F5344CB8AC3E}">
        <p14:creationId xmlns:p14="http://schemas.microsoft.com/office/powerpoint/2010/main" val="17373360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Before: Here are some of the shortcomings I found along the way with the research I found for this Inservice.</a:t>
            </a:r>
          </a:p>
          <a:p>
            <a:r>
              <a:rPr lang="en-US" i="1" dirty="0"/>
              <a:t>After: People who are passionate about the subject may be more inclined to provide a response.</a:t>
            </a:r>
          </a:p>
        </p:txBody>
      </p:sp>
      <p:sp>
        <p:nvSpPr>
          <p:cNvPr id="4" name="Slide Number Placeholder 3"/>
          <p:cNvSpPr>
            <a:spLocks noGrp="1"/>
          </p:cNvSpPr>
          <p:nvPr>
            <p:ph type="sldNum" sz="quarter" idx="5"/>
          </p:nvPr>
        </p:nvSpPr>
        <p:spPr/>
        <p:txBody>
          <a:bodyPr/>
          <a:lstStyle/>
          <a:p>
            <a:fld id="{C58E4D65-8ECA-7B4A-BD5F-EEDBFC809654}" type="slidenum">
              <a:rPr lang="en-US" smtClean="0"/>
              <a:t>18</a:t>
            </a:fld>
            <a:endParaRPr lang="en-US"/>
          </a:p>
        </p:txBody>
      </p:sp>
    </p:spTree>
    <p:extLst>
      <p:ext uri="{BB962C8B-B14F-4D97-AF65-F5344CB8AC3E}">
        <p14:creationId xmlns:p14="http://schemas.microsoft.com/office/powerpoint/2010/main" val="32252931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Before: Now, I would like to open the floor up to any questions/ comments for a brief discussion. Here are some reflection questions I tried to jot down as I conducted research and created this PowerPoint.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The third bullet is an interesting fact I found online when Johns Hopkins was assessing productivity in a hospital setting.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a:t>
            </a:r>
            <a:r>
              <a:rPr lang="en-US" dirty="0" err="1"/>
              <a:t>www.healthaffairs.org</a:t>
            </a:r>
            <a:r>
              <a:rPr lang="en-US" dirty="0"/>
              <a:t>/do/10.1377/forefront.20190321.822588/full/</a:t>
            </a:r>
          </a:p>
          <a:p>
            <a:endParaRPr lang="en-US" dirty="0"/>
          </a:p>
        </p:txBody>
      </p:sp>
      <p:sp>
        <p:nvSpPr>
          <p:cNvPr id="4" name="Slide Number Placeholder 3"/>
          <p:cNvSpPr>
            <a:spLocks noGrp="1"/>
          </p:cNvSpPr>
          <p:nvPr>
            <p:ph type="sldNum" sz="quarter" idx="5"/>
          </p:nvPr>
        </p:nvSpPr>
        <p:spPr/>
        <p:txBody>
          <a:bodyPr/>
          <a:lstStyle/>
          <a:p>
            <a:fld id="{C58E4D65-8ECA-7B4A-BD5F-EEDBFC809654}" type="slidenum">
              <a:rPr lang="en-US" smtClean="0"/>
              <a:t>19</a:t>
            </a:fld>
            <a:endParaRPr lang="en-US"/>
          </a:p>
        </p:txBody>
      </p:sp>
    </p:spTree>
    <p:extLst>
      <p:ext uri="{BB962C8B-B14F-4D97-AF65-F5344CB8AC3E}">
        <p14:creationId xmlns:p14="http://schemas.microsoft.com/office/powerpoint/2010/main" val="3436505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I felt as though it was appropriate to include a disclaimer due to the nature of the topics of ethics and productivity.</a:t>
            </a:r>
          </a:p>
        </p:txBody>
      </p:sp>
      <p:sp>
        <p:nvSpPr>
          <p:cNvPr id="4" name="Slide Number Placeholder 3"/>
          <p:cNvSpPr>
            <a:spLocks noGrp="1"/>
          </p:cNvSpPr>
          <p:nvPr>
            <p:ph type="sldNum" sz="quarter" idx="5"/>
          </p:nvPr>
        </p:nvSpPr>
        <p:spPr/>
        <p:txBody>
          <a:bodyPr/>
          <a:lstStyle/>
          <a:p>
            <a:fld id="{C58E4D65-8ECA-7B4A-BD5F-EEDBFC809654}" type="slidenum">
              <a:rPr lang="en-US" smtClean="0"/>
              <a:t>2</a:t>
            </a:fld>
            <a:endParaRPr lang="en-US"/>
          </a:p>
        </p:txBody>
      </p:sp>
    </p:spTree>
    <p:extLst>
      <p:ext uri="{BB962C8B-B14F-4D97-AF65-F5344CB8AC3E}">
        <p14:creationId xmlns:p14="http://schemas.microsoft.com/office/powerpoint/2010/main" val="23289734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Thank you everyone, for taking the time out of your busy schedules to listen to this Inservice. At the end of the day, be confident with your billing and abide by your ethical and legal obligations!</a:t>
            </a:r>
          </a:p>
        </p:txBody>
      </p:sp>
      <p:sp>
        <p:nvSpPr>
          <p:cNvPr id="4" name="Slide Number Placeholder 3"/>
          <p:cNvSpPr>
            <a:spLocks noGrp="1"/>
          </p:cNvSpPr>
          <p:nvPr>
            <p:ph type="sldNum" sz="quarter" idx="5"/>
          </p:nvPr>
        </p:nvSpPr>
        <p:spPr/>
        <p:txBody>
          <a:bodyPr/>
          <a:lstStyle/>
          <a:p>
            <a:fld id="{C58E4D65-8ECA-7B4A-BD5F-EEDBFC809654}" type="slidenum">
              <a:rPr lang="en-US" smtClean="0"/>
              <a:t>20</a:t>
            </a:fld>
            <a:endParaRPr lang="en-US"/>
          </a:p>
        </p:txBody>
      </p:sp>
    </p:spTree>
    <p:extLst>
      <p:ext uri="{BB962C8B-B14F-4D97-AF65-F5344CB8AC3E}">
        <p14:creationId xmlns:p14="http://schemas.microsoft.com/office/powerpoint/2010/main" val="41705849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8E4D65-8ECA-7B4A-BD5F-EEDBFC809654}" type="slidenum">
              <a:rPr lang="en-US" smtClean="0"/>
              <a:t>21</a:t>
            </a:fld>
            <a:endParaRPr lang="en-US"/>
          </a:p>
        </p:txBody>
      </p:sp>
    </p:spTree>
    <p:extLst>
      <p:ext uri="{BB962C8B-B14F-4D97-AF65-F5344CB8AC3E}">
        <p14:creationId xmlns:p14="http://schemas.microsoft.com/office/powerpoint/2010/main" val="2186667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Here are the learning objectives for this presentation, I will give everyone some time to read through these.</a:t>
            </a:r>
          </a:p>
        </p:txBody>
      </p:sp>
      <p:sp>
        <p:nvSpPr>
          <p:cNvPr id="4" name="Slide Number Placeholder 3"/>
          <p:cNvSpPr>
            <a:spLocks noGrp="1"/>
          </p:cNvSpPr>
          <p:nvPr>
            <p:ph type="sldNum" sz="quarter" idx="5"/>
          </p:nvPr>
        </p:nvSpPr>
        <p:spPr/>
        <p:txBody>
          <a:bodyPr/>
          <a:lstStyle/>
          <a:p>
            <a:fld id="{C58E4D65-8ECA-7B4A-BD5F-EEDBFC809654}" type="slidenum">
              <a:rPr lang="en-US" smtClean="0"/>
              <a:t>3</a:t>
            </a:fld>
            <a:endParaRPr lang="en-US"/>
          </a:p>
        </p:txBody>
      </p:sp>
    </p:spTree>
    <p:extLst>
      <p:ext uri="{BB962C8B-B14F-4D97-AF65-F5344CB8AC3E}">
        <p14:creationId xmlns:p14="http://schemas.microsoft.com/office/powerpoint/2010/main" val="1935882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You can get the new 2023 coding and payment billing guide from the APTA for $150.</a:t>
            </a:r>
          </a:p>
          <a:p>
            <a:r>
              <a:rPr lang="en-US" i="1" dirty="0"/>
              <a:t>In the acute setting, fee for service is not the system for reimbursement, we will explore this later on.</a:t>
            </a:r>
          </a:p>
          <a:p>
            <a:endParaRPr lang="en-US" dirty="0"/>
          </a:p>
          <a:p>
            <a:endParaRPr lang="en-US" dirty="0"/>
          </a:p>
          <a:p>
            <a:r>
              <a:rPr lang="en-US" dirty="0"/>
              <a:t>https://</a:t>
            </a:r>
            <a:r>
              <a:rPr lang="en-US" dirty="0" err="1"/>
              <a:t>www.webpt.com</a:t>
            </a:r>
            <a:r>
              <a:rPr lang="en-US" dirty="0"/>
              <a:t>/blog/timed-and-untimed-a-tale-of-two-physical-therapy-billing-codes/</a:t>
            </a:r>
          </a:p>
          <a:p>
            <a:endParaRPr lang="en-US" dirty="0"/>
          </a:p>
        </p:txBody>
      </p:sp>
      <p:sp>
        <p:nvSpPr>
          <p:cNvPr id="4" name="Slide Number Placeholder 3"/>
          <p:cNvSpPr>
            <a:spLocks noGrp="1"/>
          </p:cNvSpPr>
          <p:nvPr>
            <p:ph type="sldNum" sz="quarter" idx="5"/>
          </p:nvPr>
        </p:nvSpPr>
        <p:spPr/>
        <p:txBody>
          <a:bodyPr/>
          <a:lstStyle/>
          <a:p>
            <a:fld id="{C58E4D65-8ECA-7B4A-BD5F-EEDBFC809654}" type="slidenum">
              <a:rPr lang="en-US" smtClean="0"/>
              <a:t>4</a:t>
            </a:fld>
            <a:endParaRPr lang="en-US"/>
          </a:p>
        </p:txBody>
      </p:sp>
    </p:spTree>
    <p:extLst>
      <p:ext uri="{BB962C8B-B14F-4D97-AF65-F5344CB8AC3E}">
        <p14:creationId xmlns:p14="http://schemas.microsoft.com/office/powerpoint/2010/main" val="1418831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This is a screenshot of the APTA’s quick guide for evaluations. It is a great resource for determining evaluation complexity.</a:t>
            </a:r>
          </a:p>
        </p:txBody>
      </p:sp>
      <p:sp>
        <p:nvSpPr>
          <p:cNvPr id="4" name="Slide Number Placeholder 3"/>
          <p:cNvSpPr>
            <a:spLocks noGrp="1"/>
          </p:cNvSpPr>
          <p:nvPr>
            <p:ph type="sldNum" sz="quarter" idx="5"/>
          </p:nvPr>
        </p:nvSpPr>
        <p:spPr/>
        <p:txBody>
          <a:bodyPr/>
          <a:lstStyle/>
          <a:p>
            <a:fld id="{C58E4D65-8ECA-7B4A-BD5F-EEDBFC809654}" type="slidenum">
              <a:rPr lang="en-US" smtClean="0"/>
              <a:t>5</a:t>
            </a:fld>
            <a:endParaRPr lang="en-US"/>
          </a:p>
        </p:txBody>
      </p:sp>
    </p:spTree>
    <p:extLst>
      <p:ext uri="{BB962C8B-B14F-4D97-AF65-F5344CB8AC3E}">
        <p14:creationId xmlns:p14="http://schemas.microsoft.com/office/powerpoint/2010/main" val="1857107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Before: Here we have some CPT codes that are defined through a handout I received in school. This is for your reference. </a:t>
            </a:r>
          </a:p>
          <a:p>
            <a:r>
              <a:rPr lang="en-US" i="1" dirty="0"/>
              <a:t>After: I find it helpful that Therapeutic Activity is the broadest definition of these examples, this gives us more flexibility when working with patients and documenting our sessions.</a:t>
            </a:r>
          </a:p>
        </p:txBody>
      </p:sp>
      <p:sp>
        <p:nvSpPr>
          <p:cNvPr id="4" name="Slide Number Placeholder 3"/>
          <p:cNvSpPr>
            <a:spLocks noGrp="1"/>
          </p:cNvSpPr>
          <p:nvPr>
            <p:ph type="sldNum" sz="quarter" idx="5"/>
          </p:nvPr>
        </p:nvSpPr>
        <p:spPr/>
        <p:txBody>
          <a:bodyPr/>
          <a:lstStyle/>
          <a:p>
            <a:fld id="{C58E4D65-8ECA-7B4A-BD5F-EEDBFC809654}" type="slidenum">
              <a:rPr lang="en-US" smtClean="0"/>
              <a:t>6</a:t>
            </a:fld>
            <a:endParaRPr lang="en-US"/>
          </a:p>
        </p:txBody>
      </p:sp>
    </p:spTree>
    <p:extLst>
      <p:ext uri="{BB962C8B-B14F-4D97-AF65-F5344CB8AC3E}">
        <p14:creationId xmlns:p14="http://schemas.microsoft.com/office/powerpoint/2010/main" val="3516439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Before: This is a scenario that I personally have encountered throughout my clinical experiences.</a:t>
            </a:r>
          </a:p>
          <a:p>
            <a:endParaRPr lang="en-US" i="1" dirty="0"/>
          </a:p>
          <a:p>
            <a:r>
              <a:rPr lang="en-US" i="1" dirty="0"/>
              <a:t>After: If you are given orders of “PT Eval and Treat,” this gives the therapist the “go-ahead” to perform an evaluation and treatment within the same day and session of the service.</a:t>
            </a:r>
          </a:p>
        </p:txBody>
      </p:sp>
      <p:sp>
        <p:nvSpPr>
          <p:cNvPr id="4" name="Slide Number Placeholder 3"/>
          <p:cNvSpPr>
            <a:spLocks noGrp="1"/>
          </p:cNvSpPr>
          <p:nvPr>
            <p:ph type="sldNum" sz="quarter" idx="5"/>
          </p:nvPr>
        </p:nvSpPr>
        <p:spPr/>
        <p:txBody>
          <a:bodyPr/>
          <a:lstStyle/>
          <a:p>
            <a:fld id="{C58E4D65-8ECA-7B4A-BD5F-EEDBFC809654}" type="slidenum">
              <a:rPr lang="en-US" smtClean="0"/>
              <a:t>7</a:t>
            </a:fld>
            <a:endParaRPr lang="en-US"/>
          </a:p>
        </p:txBody>
      </p:sp>
    </p:spTree>
    <p:extLst>
      <p:ext uri="{BB962C8B-B14F-4D97-AF65-F5344CB8AC3E}">
        <p14:creationId xmlns:p14="http://schemas.microsoft.com/office/powerpoint/2010/main" val="3583208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Before: There are systems in place to ensure quality and accuracy of documentation is maintained. This is through audits. </a:t>
            </a:r>
          </a:p>
          <a:p>
            <a:endParaRPr lang="en-US" i="1" dirty="0"/>
          </a:p>
          <a:p>
            <a:r>
              <a:rPr lang="en-US" i="1" dirty="0"/>
              <a:t>After: ”Today’s Physical Therapist” is a great resource I found from the APTA that gives you a nice comprehensive overview of everything you need to know with practicing as a PT in today’s world.</a:t>
            </a:r>
          </a:p>
        </p:txBody>
      </p:sp>
      <p:sp>
        <p:nvSpPr>
          <p:cNvPr id="4" name="Slide Number Placeholder 3"/>
          <p:cNvSpPr>
            <a:spLocks noGrp="1"/>
          </p:cNvSpPr>
          <p:nvPr>
            <p:ph type="sldNum" sz="quarter" idx="5"/>
          </p:nvPr>
        </p:nvSpPr>
        <p:spPr/>
        <p:txBody>
          <a:bodyPr/>
          <a:lstStyle/>
          <a:p>
            <a:fld id="{C58E4D65-8ECA-7B4A-BD5F-EEDBFC809654}" type="slidenum">
              <a:rPr lang="en-US" smtClean="0"/>
              <a:t>8</a:t>
            </a:fld>
            <a:endParaRPr lang="en-US"/>
          </a:p>
        </p:txBody>
      </p:sp>
    </p:spTree>
    <p:extLst>
      <p:ext uri="{BB962C8B-B14F-4D97-AF65-F5344CB8AC3E}">
        <p14:creationId xmlns:p14="http://schemas.microsoft.com/office/powerpoint/2010/main" val="4250982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kern="1200" dirty="0">
                <a:solidFill>
                  <a:schemeClr val="tx1"/>
                </a:solidFill>
                <a:effectLst/>
                <a:latin typeface="+mn-lt"/>
                <a:ea typeface="+mn-ea"/>
                <a:cs typeface="+mn-cs"/>
              </a:rPr>
              <a:t>Between 3</a:t>
            </a:r>
            <a:r>
              <a:rPr lang="en-US" sz="1200" b="0" i="1" kern="1200" baseline="30000" dirty="0">
                <a:solidFill>
                  <a:schemeClr val="tx1"/>
                </a:solidFill>
                <a:effectLst/>
                <a:latin typeface="+mn-lt"/>
                <a:ea typeface="+mn-ea"/>
                <a:cs typeface="+mn-cs"/>
              </a:rPr>
              <a:t>rd</a:t>
            </a:r>
            <a:r>
              <a:rPr lang="en-US" sz="1200" b="0" i="1" kern="1200" dirty="0">
                <a:solidFill>
                  <a:schemeClr val="tx1"/>
                </a:solidFill>
                <a:effectLst/>
                <a:latin typeface="+mn-lt"/>
                <a:ea typeface="+mn-ea"/>
                <a:cs typeface="+mn-cs"/>
              </a:rPr>
              <a:t> and 4</a:t>
            </a:r>
            <a:r>
              <a:rPr lang="en-US" sz="1200" b="0" i="1" kern="1200" baseline="30000" dirty="0">
                <a:solidFill>
                  <a:schemeClr val="tx1"/>
                </a:solidFill>
                <a:effectLst/>
                <a:latin typeface="+mn-lt"/>
                <a:ea typeface="+mn-ea"/>
                <a:cs typeface="+mn-cs"/>
              </a:rPr>
              <a:t>th</a:t>
            </a:r>
            <a:r>
              <a:rPr lang="en-US" sz="1200" b="0" i="1" kern="1200" dirty="0">
                <a:solidFill>
                  <a:schemeClr val="tx1"/>
                </a:solidFill>
                <a:effectLst/>
                <a:latin typeface="+mn-lt"/>
                <a:ea typeface="+mn-ea"/>
                <a:cs typeface="+mn-cs"/>
              </a:rPr>
              <a:t> bullet point: In acute care, when a PT/ PTA issues “charges,” it is more for recording services provided rather than collecting directly on the charges issued for a session, so not technically billing for time and services.</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Today’s Physical Therapist: </a:t>
            </a:r>
            <a:endParaRPr lang="en-US" dirty="0"/>
          </a:p>
          <a:p>
            <a:r>
              <a:rPr lang="en-US" sz="1200" kern="1200" dirty="0">
                <a:solidFill>
                  <a:schemeClr val="tx1"/>
                </a:solidFill>
                <a:effectLst/>
                <a:latin typeface="+mn-lt"/>
                <a:ea typeface="+mn-ea"/>
                <a:cs typeface="+mn-cs"/>
              </a:rPr>
              <a:t>A Comprehensive Review of a </a:t>
            </a:r>
            <a:endParaRPr lang="en-US" dirty="0"/>
          </a:p>
          <a:p>
            <a:r>
              <a:rPr lang="en-US" sz="1200" kern="1200" dirty="0">
                <a:solidFill>
                  <a:schemeClr val="tx1"/>
                </a:solidFill>
                <a:effectLst/>
                <a:latin typeface="+mn-lt"/>
                <a:ea typeface="+mn-ea"/>
                <a:cs typeface="+mn-cs"/>
              </a:rPr>
              <a:t>21st-Century Health Care Profession </a:t>
            </a:r>
            <a:endParaRPr lang="en-US" dirty="0"/>
          </a:p>
          <a:p>
            <a:r>
              <a:rPr lang="en-US" sz="1200" i="1" kern="1200" dirty="0">
                <a:solidFill>
                  <a:schemeClr val="tx1"/>
                </a:solidFill>
                <a:effectLst/>
                <a:latin typeface="+mn-lt"/>
                <a:ea typeface="+mn-ea"/>
                <a:cs typeface="+mn-cs"/>
              </a:rPr>
              <a:t>Prepared by the American Physical Therapy Association January 2011 </a:t>
            </a:r>
            <a:endParaRPr lang="en-US" dirty="0"/>
          </a:p>
          <a:p>
            <a:endParaRPr lang="en-US" dirty="0"/>
          </a:p>
          <a:p>
            <a:r>
              <a:rPr lang="en-US" dirty="0"/>
              <a:t>https://</a:t>
            </a:r>
            <a:r>
              <a:rPr lang="en-US" dirty="0" err="1"/>
              <a:t>billingdynamix.com</a:t>
            </a:r>
            <a:r>
              <a:rPr lang="en-US" dirty="0"/>
              <a:t>/medicare%E2%80%8C-%E2%80%8Cregulation%E2%80%8C-%E2%80%8Cdocumentation%E2%80%8C-%E2%80%8Cand%E2%80%8C-%E2%80%8Cfinance/</a:t>
            </a:r>
          </a:p>
          <a:p>
            <a:endParaRPr lang="en-US" dirty="0"/>
          </a:p>
        </p:txBody>
      </p:sp>
      <p:sp>
        <p:nvSpPr>
          <p:cNvPr id="4" name="Slide Number Placeholder 3"/>
          <p:cNvSpPr>
            <a:spLocks noGrp="1"/>
          </p:cNvSpPr>
          <p:nvPr>
            <p:ph type="sldNum" sz="quarter" idx="5"/>
          </p:nvPr>
        </p:nvSpPr>
        <p:spPr/>
        <p:txBody>
          <a:bodyPr/>
          <a:lstStyle/>
          <a:p>
            <a:fld id="{C58E4D65-8ECA-7B4A-BD5F-EEDBFC809654}" type="slidenum">
              <a:rPr lang="en-US" smtClean="0"/>
              <a:t>9</a:t>
            </a:fld>
            <a:endParaRPr lang="en-US"/>
          </a:p>
        </p:txBody>
      </p:sp>
    </p:spTree>
    <p:extLst>
      <p:ext uri="{BB962C8B-B14F-4D97-AF65-F5344CB8AC3E}">
        <p14:creationId xmlns:p14="http://schemas.microsoft.com/office/powerpoint/2010/main" val="1321390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8C34E-DE4D-F145-830B-83405D7812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81E65C-C8C3-394F-B094-476283EC4B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8F094C-334F-5B48-A5F4-CE06F2E7FDA9}"/>
              </a:ext>
            </a:extLst>
          </p:cNvPr>
          <p:cNvSpPr>
            <a:spLocks noGrp="1"/>
          </p:cNvSpPr>
          <p:nvPr>
            <p:ph type="dt" sz="half" idx="10"/>
          </p:nvPr>
        </p:nvSpPr>
        <p:spPr/>
        <p:txBody>
          <a:bodyPr/>
          <a:lstStyle/>
          <a:p>
            <a:fld id="{6696371B-5921-6344-9364-62B64CC0A92E}" type="datetimeFigureOut">
              <a:rPr lang="en-US" smtClean="0"/>
              <a:t>5/28/23</a:t>
            </a:fld>
            <a:endParaRPr lang="en-US"/>
          </a:p>
        </p:txBody>
      </p:sp>
      <p:sp>
        <p:nvSpPr>
          <p:cNvPr id="5" name="Footer Placeholder 4">
            <a:extLst>
              <a:ext uri="{FF2B5EF4-FFF2-40B4-BE49-F238E27FC236}">
                <a16:creationId xmlns:a16="http://schemas.microsoft.com/office/drawing/2014/main" id="{8E55EEE3-E60D-6941-BBE2-F50495D462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8FF506-CC7E-6842-BE7F-1E6B74F3D826}"/>
              </a:ext>
            </a:extLst>
          </p:cNvPr>
          <p:cNvSpPr>
            <a:spLocks noGrp="1"/>
          </p:cNvSpPr>
          <p:nvPr>
            <p:ph type="sldNum" sz="quarter" idx="12"/>
          </p:nvPr>
        </p:nvSpPr>
        <p:spPr/>
        <p:txBody>
          <a:bodyPr/>
          <a:lstStyle/>
          <a:p>
            <a:fld id="{3ECAC60F-00F3-FF47-BFCF-8060C8E95141}" type="slidenum">
              <a:rPr lang="en-US" smtClean="0"/>
              <a:t>‹#›</a:t>
            </a:fld>
            <a:endParaRPr lang="en-US"/>
          </a:p>
        </p:txBody>
      </p:sp>
    </p:spTree>
    <p:extLst>
      <p:ext uri="{BB962C8B-B14F-4D97-AF65-F5344CB8AC3E}">
        <p14:creationId xmlns:p14="http://schemas.microsoft.com/office/powerpoint/2010/main" val="2135955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9CCB1-B56A-914B-A350-C017898FA7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7B76F16-ADA2-CB46-81A5-CF07E59991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DAC9A5-9253-554C-9B8E-017B2C29815B}"/>
              </a:ext>
            </a:extLst>
          </p:cNvPr>
          <p:cNvSpPr>
            <a:spLocks noGrp="1"/>
          </p:cNvSpPr>
          <p:nvPr>
            <p:ph type="dt" sz="half" idx="10"/>
          </p:nvPr>
        </p:nvSpPr>
        <p:spPr/>
        <p:txBody>
          <a:bodyPr/>
          <a:lstStyle/>
          <a:p>
            <a:fld id="{6696371B-5921-6344-9364-62B64CC0A92E}" type="datetimeFigureOut">
              <a:rPr lang="en-US" smtClean="0"/>
              <a:t>5/28/23</a:t>
            </a:fld>
            <a:endParaRPr lang="en-US"/>
          </a:p>
        </p:txBody>
      </p:sp>
      <p:sp>
        <p:nvSpPr>
          <p:cNvPr id="5" name="Footer Placeholder 4">
            <a:extLst>
              <a:ext uri="{FF2B5EF4-FFF2-40B4-BE49-F238E27FC236}">
                <a16:creationId xmlns:a16="http://schemas.microsoft.com/office/drawing/2014/main" id="{10697F7F-30B8-3549-BA51-FB93CCB133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C953F5-BE6E-5C4A-B40F-342A556C6E0B}"/>
              </a:ext>
            </a:extLst>
          </p:cNvPr>
          <p:cNvSpPr>
            <a:spLocks noGrp="1"/>
          </p:cNvSpPr>
          <p:nvPr>
            <p:ph type="sldNum" sz="quarter" idx="12"/>
          </p:nvPr>
        </p:nvSpPr>
        <p:spPr/>
        <p:txBody>
          <a:bodyPr/>
          <a:lstStyle/>
          <a:p>
            <a:fld id="{3ECAC60F-00F3-FF47-BFCF-8060C8E95141}" type="slidenum">
              <a:rPr lang="en-US" smtClean="0"/>
              <a:t>‹#›</a:t>
            </a:fld>
            <a:endParaRPr lang="en-US"/>
          </a:p>
        </p:txBody>
      </p:sp>
    </p:spTree>
    <p:extLst>
      <p:ext uri="{BB962C8B-B14F-4D97-AF65-F5344CB8AC3E}">
        <p14:creationId xmlns:p14="http://schemas.microsoft.com/office/powerpoint/2010/main" val="999415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BFA9DB-CD42-FE41-9524-DD5B956D06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DD1E5F-5BDD-2B4C-8217-FF9FF06062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FCE4B6-9435-6F4F-80ED-AFF3682CBFA6}"/>
              </a:ext>
            </a:extLst>
          </p:cNvPr>
          <p:cNvSpPr>
            <a:spLocks noGrp="1"/>
          </p:cNvSpPr>
          <p:nvPr>
            <p:ph type="dt" sz="half" idx="10"/>
          </p:nvPr>
        </p:nvSpPr>
        <p:spPr/>
        <p:txBody>
          <a:bodyPr/>
          <a:lstStyle/>
          <a:p>
            <a:fld id="{6696371B-5921-6344-9364-62B64CC0A92E}" type="datetimeFigureOut">
              <a:rPr lang="en-US" smtClean="0"/>
              <a:t>5/28/23</a:t>
            </a:fld>
            <a:endParaRPr lang="en-US"/>
          </a:p>
        </p:txBody>
      </p:sp>
      <p:sp>
        <p:nvSpPr>
          <p:cNvPr id="5" name="Footer Placeholder 4">
            <a:extLst>
              <a:ext uri="{FF2B5EF4-FFF2-40B4-BE49-F238E27FC236}">
                <a16:creationId xmlns:a16="http://schemas.microsoft.com/office/drawing/2014/main" id="{59E837A4-E16B-724F-8717-3AD0C63251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221CCD-35E2-4140-AFF9-2623C72E1CF1}"/>
              </a:ext>
            </a:extLst>
          </p:cNvPr>
          <p:cNvSpPr>
            <a:spLocks noGrp="1"/>
          </p:cNvSpPr>
          <p:nvPr>
            <p:ph type="sldNum" sz="quarter" idx="12"/>
          </p:nvPr>
        </p:nvSpPr>
        <p:spPr/>
        <p:txBody>
          <a:bodyPr/>
          <a:lstStyle/>
          <a:p>
            <a:fld id="{3ECAC60F-00F3-FF47-BFCF-8060C8E95141}" type="slidenum">
              <a:rPr lang="en-US" smtClean="0"/>
              <a:t>‹#›</a:t>
            </a:fld>
            <a:endParaRPr lang="en-US"/>
          </a:p>
        </p:txBody>
      </p:sp>
    </p:spTree>
    <p:extLst>
      <p:ext uri="{BB962C8B-B14F-4D97-AF65-F5344CB8AC3E}">
        <p14:creationId xmlns:p14="http://schemas.microsoft.com/office/powerpoint/2010/main" val="159883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FD649-1BF4-0442-B120-189C96C0DF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D9BA4F-28B1-E94D-9A0D-77AAD8CD00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AA0837-FB1A-6A49-AAED-B6D3F97D5F70}"/>
              </a:ext>
            </a:extLst>
          </p:cNvPr>
          <p:cNvSpPr>
            <a:spLocks noGrp="1"/>
          </p:cNvSpPr>
          <p:nvPr>
            <p:ph type="dt" sz="half" idx="10"/>
          </p:nvPr>
        </p:nvSpPr>
        <p:spPr/>
        <p:txBody>
          <a:bodyPr/>
          <a:lstStyle/>
          <a:p>
            <a:fld id="{6696371B-5921-6344-9364-62B64CC0A92E}" type="datetimeFigureOut">
              <a:rPr lang="en-US" smtClean="0"/>
              <a:t>5/28/23</a:t>
            </a:fld>
            <a:endParaRPr lang="en-US"/>
          </a:p>
        </p:txBody>
      </p:sp>
      <p:sp>
        <p:nvSpPr>
          <p:cNvPr id="5" name="Footer Placeholder 4">
            <a:extLst>
              <a:ext uri="{FF2B5EF4-FFF2-40B4-BE49-F238E27FC236}">
                <a16:creationId xmlns:a16="http://schemas.microsoft.com/office/drawing/2014/main" id="{EF4130C9-22D0-E647-B4CF-5BC2B28B29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9D03D3-5C79-984C-87C2-4E29E3441444}"/>
              </a:ext>
            </a:extLst>
          </p:cNvPr>
          <p:cNvSpPr>
            <a:spLocks noGrp="1"/>
          </p:cNvSpPr>
          <p:nvPr>
            <p:ph type="sldNum" sz="quarter" idx="12"/>
          </p:nvPr>
        </p:nvSpPr>
        <p:spPr/>
        <p:txBody>
          <a:bodyPr/>
          <a:lstStyle/>
          <a:p>
            <a:fld id="{3ECAC60F-00F3-FF47-BFCF-8060C8E95141}" type="slidenum">
              <a:rPr lang="en-US" smtClean="0"/>
              <a:t>‹#›</a:t>
            </a:fld>
            <a:endParaRPr lang="en-US"/>
          </a:p>
        </p:txBody>
      </p:sp>
    </p:spTree>
    <p:extLst>
      <p:ext uri="{BB962C8B-B14F-4D97-AF65-F5344CB8AC3E}">
        <p14:creationId xmlns:p14="http://schemas.microsoft.com/office/powerpoint/2010/main" val="2933229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ACDBF-DDA0-9D45-9A59-CA3FFE0084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5E88CB2-5008-374D-918A-5892A5CEB8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7F9AB9-38DA-634F-8889-9ADD6FAC3B5C}"/>
              </a:ext>
            </a:extLst>
          </p:cNvPr>
          <p:cNvSpPr>
            <a:spLocks noGrp="1"/>
          </p:cNvSpPr>
          <p:nvPr>
            <p:ph type="dt" sz="half" idx="10"/>
          </p:nvPr>
        </p:nvSpPr>
        <p:spPr/>
        <p:txBody>
          <a:bodyPr/>
          <a:lstStyle/>
          <a:p>
            <a:fld id="{6696371B-5921-6344-9364-62B64CC0A92E}" type="datetimeFigureOut">
              <a:rPr lang="en-US" smtClean="0"/>
              <a:t>5/28/23</a:t>
            </a:fld>
            <a:endParaRPr lang="en-US"/>
          </a:p>
        </p:txBody>
      </p:sp>
      <p:sp>
        <p:nvSpPr>
          <p:cNvPr id="5" name="Footer Placeholder 4">
            <a:extLst>
              <a:ext uri="{FF2B5EF4-FFF2-40B4-BE49-F238E27FC236}">
                <a16:creationId xmlns:a16="http://schemas.microsoft.com/office/drawing/2014/main" id="{BB5E4E42-8B2F-F744-ACAF-3605A4DCF5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F1B640-A006-4C45-B9AC-06864EEE601D}"/>
              </a:ext>
            </a:extLst>
          </p:cNvPr>
          <p:cNvSpPr>
            <a:spLocks noGrp="1"/>
          </p:cNvSpPr>
          <p:nvPr>
            <p:ph type="sldNum" sz="quarter" idx="12"/>
          </p:nvPr>
        </p:nvSpPr>
        <p:spPr/>
        <p:txBody>
          <a:bodyPr/>
          <a:lstStyle/>
          <a:p>
            <a:fld id="{3ECAC60F-00F3-FF47-BFCF-8060C8E95141}" type="slidenum">
              <a:rPr lang="en-US" smtClean="0"/>
              <a:t>‹#›</a:t>
            </a:fld>
            <a:endParaRPr lang="en-US"/>
          </a:p>
        </p:txBody>
      </p:sp>
    </p:spTree>
    <p:extLst>
      <p:ext uri="{BB962C8B-B14F-4D97-AF65-F5344CB8AC3E}">
        <p14:creationId xmlns:p14="http://schemas.microsoft.com/office/powerpoint/2010/main" val="2640228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C15CF-9E02-BC4D-8085-0BAC8180FA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E7AFE5-4335-B84D-8CA8-EB0FC0C0CB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56393C-4F59-1245-8C05-8A1BD795D4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2E1143-D383-3D4F-B4BE-BA7F3FFC2251}"/>
              </a:ext>
            </a:extLst>
          </p:cNvPr>
          <p:cNvSpPr>
            <a:spLocks noGrp="1"/>
          </p:cNvSpPr>
          <p:nvPr>
            <p:ph type="dt" sz="half" idx="10"/>
          </p:nvPr>
        </p:nvSpPr>
        <p:spPr/>
        <p:txBody>
          <a:bodyPr/>
          <a:lstStyle/>
          <a:p>
            <a:fld id="{6696371B-5921-6344-9364-62B64CC0A92E}" type="datetimeFigureOut">
              <a:rPr lang="en-US" smtClean="0"/>
              <a:t>5/28/23</a:t>
            </a:fld>
            <a:endParaRPr lang="en-US"/>
          </a:p>
        </p:txBody>
      </p:sp>
      <p:sp>
        <p:nvSpPr>
          <p:cNvPr id="6" name="Footer Placeholder 5">
            <a:extLst>
              <a:ext uri="{FF2B5EF4-FFF2-40B4-BE49-F238E27FC236}">
                <a16:creationId xmlns:a16="http://schemas.microsoft.com/office/drawing/2014/main" id="{ED537FF6-D0C0-844E-803C-63E97ED4DA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988FA5-8AC2-1148-89E2-3828C197A248}"/>
              </a:ext>
            </a:extLst>
          </p:cNvPr>
          <p:cNvSpPr>
            <a:spLocks noGrp="1"/>
          </p:cNvSpPr>
          <p:nvPr>
            <p:ph type="sldNum" sz="quarter" idx="12"/>
          </p:nvPr>
        </p:nvSpPr>
        <p:spPr/>
        <p:txBody>
          <a:bodyPr/>
          <a:lstStyle/>
          <a:p>
            <a:fld id="{3ECAC60F-00F3-FF47-BFCF-8060C8E95141}" type="slidenum">
              <a:rPr lang="en-US" smtClean="0"/>
              <a:t>‹#›</a:t>
            </a:fld>
            <a:endParaRPr lang="en-US"/>
          </a:p>
        </p:txBody>
      </p:sp>
    </p:spTree>
    <p:extLst>
      <p:ext uri="{BB962C8B-B14F-4D97-AF65-F5344CB8AC3E}">
        <p14:creationId xmlns:p14="http://schemas.microsoft.com/office/powerpoint/2010/main" val="3671552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A8E6-090F-8C4B-B2A4-31B5161DD6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251D2A-9C3B-A542-9AA3-7A69ABCA4A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47BDE1-91BC-5541-9B7C-615ABCBB11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20684C-2279-EE43-9B53-EF75332C52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132BC4-A2CC-9543-9718-B42668C206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FBE9334-FCE7-B546-9A93-EF2360A245F1}"/>
              </a:ext>
            </a:extLst>
          </p:cNvPr>
          <p:cNvSpPr>
            <a:spLocks noGrp="1"/>
          </p:cNvSpPr>
          <p:nvPr>
            <p:ph type="dt" sz="half" idx="10"/>
          </p:nvPr>
        </p:nvSpPr>
        <p:spPr/>
        <p:txBody>
          <a:bodyPr/>
          <a:lstStyle/>
          <a:p>
            <a:fld id="{6696371B-5921-6344-9364-62B64CC0A92E}" type="datetimeFigureOut">
              <a:rPr lang="en-US" smtClean="0"/>
              <a:t>5/28/23</a:t>
            </a:fld>
            <a:endParaRPr lang="en-US"/>
          </a:p>
        </p:txBody>
      </p:sp>
      <p:sp>
        <p:nvSpPr>
          <p:cNvPr id="8" name="Footer Placeholder 7">
            <a:extLst>
              <a:ext uri="{FF2B5EF4-FFF2-40B4-BE49-F238E27FC236}">
                <a16:creationId xmlns:a16="http://schemas.microsoft.com/office/drawing/2014/main" id="{81A5C590-3B66-2B48-B7D3-7572912B45C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D5B1ED-2B08-744D-A2BA-551A380125E3}"/>
              </a:ext>
            </a:extLst>
          </p:cNvPr>
          <p:cNvSpPr>
            <a:spLocks noGrp="1"/>
          </p:cNvSpPr>
          <p:nvPr>
            <p:ph type="sldNum" sz="quarter" idx="12"/>
          </p:nvPr>
        </p:nvSpPr>
        <p:spPr/>
        <p:txBody>
          <a:bodyPr/>
          <a:lstStyle/>
          <a:p>
            <a:fld id="{3ECAC60F-00F3-FF47-BFCF-8060C8E95141}" type="slidenum">
              <a:rPr lang="en-US" smtClean="0"/>
              <a:t>‹#›</a:t>
            </a:fld>
            <a:endParaRPr lang="en-US"/>
          </a:p>
        </p:txBody>
      </p:sp>
    </p:spTree>
    <p:extLst>
      <p:ext uri="{BB962C8B-B14F-4D97-AF65-F5344CB8AC3E}">
        <p14:creationId xmlns:p14="http://schemas.microsoft.com/office/powerpoint/2010/main" val="3643218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ECB98-637A-DA46-A9A4-3C1F7C437A0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F976A4-4807-4C44-8DCF-A20255572EA5}"/>
              </a:ext>
            </a:extLst>
          </p:cNvPr>
          <p:cNvSpPr>
            <a:spLocks noGrp="1"/>
          </p:cNvSpPr>
          <p:nvPr>
            <p:ph type="dt" sz="half" idx="10"/>
          </p:nvPr>
        </p:nvSpPr>
        <p:spPr/>
        <p:txBody>
          <a:bodyPr/>
          <a:lstStyle/>
          <a:p>
            <a:fld id="{6696371B-5921-6344-9364-62B64CC0A92E}" type="datetimeFigureOut">
              <a:rPr lang="en-US" smtClean="0"/>
              <a:t>5/28/23</a:t>
            </a:fld>
            <a:endParaRPr lang="en-US"/>
          </a:p>
        </p:txBody>
      </p:sp>
      <p:sp>
        <p:nvSpPr>
          <p:cNvPr id="4" name="Footer Placeholder 3">
            <a:extLst>
              <a:ext uri="{FF2B5EF4-FFF2-40B4-BE49-F238E27FC236}">
                <a16:creationId xmlns:a16="http://schemas.microsoft.com/office/drawing/2014/main" id="{442B14EE-8128-9147-BBF7-97A24C5331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EAA6EC-3A51-DF42-ACD3-5153E801C9E4}"/>
              </a:ext>
            </a:extLst>
          </p:cNvPr>
          <p:cNvSpPr>
            <a:spLocks noGrp="1"/>
          </p:cNvSpPr>
          <p:nvPr>
            <p:ph type="sldNum" sz="quarter" idx="12"/>
          </p:nvPr>
        </p:nvSpPr>
        <p:spPr/>
        <p:txBody>
          <a:bodyPr/>
          <a:lstStyle/>
          <a:p>
            <a:fld id="{3ECAC60F-00F3-FF47-BFCF-8060C8E95141}" type="slidenum">
              <a:rPr lang="en-US" smtClean="0"/>
              <a:t>‹#›</a:t>
            </a:fld>
            <a:endParaRPr lang="en-US"/>
          </a:p>
        </p:txBody>
      </p:sp>
    </p:spTree>
    <p:extLst>
      <p:ext uri="{BB962C8B-B14F-4D97-AF65-F5344CB8AC3E}">
        <p14:creationId xmlns:p14="http://schemas.microsoft.com/office/powerpoint/2010/main" val="39683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19E045-97EE-594C-958A-638425E3637B}"/>
              </a:ext>
            </a:extLst>
          </p:cNvPr>
          <p:cNvSpPr>
            <a:spLocks noGrp="1"/>
          </p:cNvSpPr>
          <p:nvPr>
            <p:ph type="dt" sz="half" idx="10"/>
          </p:nvPr>
        </p:nvSpPr>
        <p:spPr/>
        <p:txBody>
          <a:bodyPr/>
          <a:lstStyle/>
          <a:p>
            <a:fld id="{6696371B-5921-6344-9364-62B64CC0A92E}" type="datetimeFigureOut">
              <a:rPr lang="en-US" smtClean="0"/>
              <a:t>5/28/23</a:t>
            </a:fld>
            <a:endParaRPr lang="en-US"/>
          </a:p>
        </p:txBody>
      </p:sp>
      <p:sp>
        <p:nvSpPr>
          <p:cNvPr id="3" name="Footer Placeholder 2">
            <a:extLst>
              <a:ext uri="{FF2B5EF4-FFF2-40B4-BE49-F238E27FC236}">
                <a16:creationId xmlns:a16="http://schemas.microsoft.com/office/drawing/2014/main" id="{0A1B6E45-4EB1-0E4E-89BE-CF1C83CABB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553847B-0C7A-8440-BBE5-9B434D2049C7}"/>
              </a:ext>
            </a:extLst>
          </p:cNvPr>
          <p:cNvSpPr>
            <a:spLocks noGrp="1"/>
          </p:cNvSpPr>
          <p:nvPr>
            <p:ph type="sldNum" sz="quarter" idx="12"/>
          </p:nvPr>
        </p:nvSpPr>
        <p:spPr/>
        <p:txBody>
          <a:bodyPr/>
          <a:lstStyle/>
          <a:p>
            <a:fld id="{3ECAC60F-00F3-FF47-BFCF-8060C8E95141}" type="slidenum">
              <a:rPr lang="en-US" smtClean="0"/>
              <a:t>‹#›</a:t>
            </a:fld>
            <a:endParaRPr lang="en-US"/>
          </a:p>
        </p:txBody>
      </p:sp>
    </p:spTree>
    <p:extLst>
      <p:ext uri="{BB962C8B-B14F-4D97-AF65-F5344CB8AC3E}">
        <p14:creationId xmlns:p14="http://schemas.microsoft.com/office/powerpoint/2010/main" val="1799656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2705C-4011-9040-96DC-245CC9E911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FD6300-7A91-0B45-B581-89A3698949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1434AC-77A9-2744-817B-346C19959C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6C2AFF-1950-1F40-B78E-52ABA0CFCD35}"/>
              </a:ext>
            </a:extLst>
          </p:cNvPr>
          <p:cNvSpPr>
            <a:spLocks noGrp="1"/>
          </p:cNvSpPr>
          <p:nvPr>
            <p:ph type="dt" sz="half" idx="10"/>
          </p:nvPr>
        </p:nvSpPr>
        <p:spPr/>
        <p:txBody>
          <a:bodyPr/>
          <a:lstStyle/>
          <a:p>
            <a:fld id="{6696371B-5921-6344-9364-62B64CC0A92E}" type="datetimeFigureOut">
              <a:rPr lang="en-US" smtClean="0"/>
              <a:t>5/28/23</a:t>
            </a:fld>
            <a:endParaRPr lang="en-US"/>
          </a:p>
        </p:txBody>
      </p:sp>
      <p:sp>
        <p:nvSpPr>
          <p:cNvPr id="6" name="Footer Placeholder 5">
            <a:extLst>
              <a:ext uri="{FF2B5EF4-FFF2-40B4-BE49-F238E27FC236}">
                <a16:creationId xmlns:a16="http://schemas.microsoft.com/office/drawing/2014/main" id="{386888F3-DDCE-414A-BF2A-D95E5FD8CF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DBEB50-0300-E543-A974-3AAD30DF7FC6}"/>
              </a:ext>
            </a:extLst>
          </p:cNvPr>
          <p:cNvSpPr>
            <a:spLocks noGrp="1"/>
          </p:cNvSpPr>
          <p:nvPr>
            <p:ph type="sldNum" sz="quarter" idx="12"/>
          </p:nvPr>
        </p:nvSpPr>
        <p:spPr/>
        <p:txBody>
          <a:bodyPr/>
          <a:lstStyle/>
          <a:p>
            <a:fld id="{3ECAC60F-00F3-FF47-BFCF-8060C8E95141}" type="slidenum">
              <a:rPr lang="en-US" smtClean="0"/>
              <a:t>‹#›</a:t>
            </a:fld>
            <a:endParaRPr lang="en-US"/>
          </a:p>
        </p:txBody>
      </p:sp>
    </p:spTree>
    <p:extLst>
      <p:ext uri="{BB962C8B-B14F-4D97-AF65-F5344CB8AC3E}">
        <p14:creationId xmlns:p14="http://schemas.microsoft.com/office/powerpoint/2010/main" val="391588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BD9D-F352-5941-AAF0-526904EC7A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3BF930-73D4-044A-8CCB-0B864365E7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469E29D-BA8D-7744-80D7-0795217B7D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865827-2B63-2241-9FDE-782E72B964B8}"/>
              </a:ext>
            </a:extLst>
          </p:cNvPr>
          <p:cNvSpPr>
            <a:spLocks noGrp="1"/>
          </p:cNvSpPr>
          <p:nvPr>
            <p:ph type="dt" sz="half" idx="10"/>
          </p:nvPr>
        </p:nvSpPr>
        <p:spPr/>
        <p:txBody>
          <a:bodyPr/>
          <a:lstStyle/>
          <a:p>
            <a:fld id="{6696371B-5921-6344-9364-62B64CC0A92E}" type="datetimeFigureOut">
              <a:rPr lang="en-US" smtClean="0"/>
              <a:t>5/28/23</a:t>
            </a:fld>
            <a:endParaRPr lang="en-US"/>
          </a:p>
        </p:txBody>
      </p:sp>
      <p:sp>
        <p:nvSpPr>
          <p:cNvPr id="6" name="Footer Placeholder 5">
            <a:extLst>
              <a:ext uri="{FF2B5EF4-FFF2-40B4-BE49-F238E27FC236}">
                <a16:creationId xmlns:a16="http://schemas.microsoft.com/office/drawing/2014/main" id="{C2C3B5A1-A074-B844-AB69-CD2A423DE1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D3AEBB-DF1D-F545-BFC0-FDD0A293BD17}"/>
              </a:ext>
            </a:extLst>
          </p:cNvPr>
          <p:cNvSpPr>
            <a:spLocks noGrp="1"/>
          </p:cNvSpPr>
          <p:nvPr>
            <p:ph type="sldNum" sz="quarter" idx="12"/>
          </p:nvPr>
        </p:nvSpPr>
        <p:spPr/>
        <p:txBody>
          <a:bodyPr/>
          <a:lstStyle/>
          <a:p>
            <a:fld id="{3ECAC60F-00F3-FF47-BFCF-8060C8E95141}" type="slidenum">
              <a:rPr lang="en-US" smtClean="0"/>
              <a:t>‹#›</a:t>
            </a:fld>
            <a:endParaRPr lang="en-US"/>
          </a:p>
        </p:txBody>
      </p:sp>
    </p:spTree>
    <p:extLst>
      <p:ext uri="{BB962C8B-B14F-4D97-AF65-F5344CB8AC3E}">
        <p14:creationId xmlns:p14="http://schemas.microsoft.com/office/powerpoint/2010/main" val="4002685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A3CEAE-027F-C94C-B79C-06213D5868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85F3A3-6B91-C644-9E95-C5F58D407F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063456-5A13-544C-B7F7-DADFBB4520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96371B-5921-6344-9364-62B64CC0A92E}" type="datetimeFigureOut">
              <a:rPr lang="en-US" smtClean="0"/>
              <a:t>5/28/23</a:t>
            </a:fld>
            <a:endParaRPr lang="en-US"/>
          </a:p>
        </p:txBody>
      </p:sp>
      <p:sp>
        <p:nvSpPr>
          <p:cNvPr id="5" name="Footer Placeholder 4">
            <a:extLst>
              <a:ext uri="{FF2B5EF4-FFF2-40B4-BE49-F238E27FC236}">
                <a16:creationId xmlns:a16="http://schemas.microsoft.com/office/drawing/2014/main" id="{387BF198-A918-CF4F-8AF6-F882C2C7D7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1A7F99-C5C2-F340-818F-EB34D8359D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CAC60F-00F3-FF47-BFCF-8060C8E95141}" type="slidenum">
              <a:rPr lang="en-US" smtClean="0"/>
              <a:t>‹#›</a:t>
            </a:fld>
            <a:endParaRPr lang="en-US"/>
          </a:p>
        </p:txBody>
      </p:sp>
    </p:spTree>
    <p:extLst>
      <p:ext uri="{BB962C8B-B14F-4D97-AF65-F5344CB8AC3E}">
        <p14:creationId xmlns:p14="http://schemas.microsoft.com/office/powerpoint/2010/main" val="1431224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picserver.org/highway-signs2/l/learning.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F65B8-511D-5B41-AC6D-56B5AD8F5327}"/>
              </a:ext>
            </a:extLst>
          </p:cNvPr>
          <p:cNvSpPr>
            <a:spLocks noGrp="1"/>
          </p:cNvSpPr>
          <p:nvPr>
            <p:ph type="ctrTitle"/>
          </p:nvPr>
        </p:nvSpPr>
        <p:spPr>
          <a:xfrm>
            <a:off x="1524000" y="1950244"/>
            <a:ext cx="9144000" cy="2387600"/>
          </a:xfrm>
        </p:spPr>
        <p:txBody>
          <a:bodyPr>
            <a:normAutofit/>
          </a:bodyPr>
          <a:lstStyle/>
          <a:p>
            <a:r>
              <a:rPr lang="en-US" b="1" dirty="0"/>
              <a:t>Billing in Acute Care</a:t>
            </a:r>
            <a:br>
              <a:rPr lang="en-US" b="1" dirty="0"/>
            </a:br>
            <a:r>
              <a:rPr lang="en-US" sz="3200" b="1" i="1" dirty="0"/>
              <a:t>With a focus on ethical and legal obligations as practicing clinicians</a:t>
            </a:r>
          </a:p>
        </p:txBody>
      </p:sp>
      <p:sp>
        <p:nvSpPr>
          <p:cNvPr id="3" name="Subtitle 2">
            <a:extLst>
              <a:ext uri="{FF2B5EF4-FFF2-40B4-BE49-F238E27FC236}">
                <a16:creationId xmlns:a16="http://schemas.microsoft.com/office/drawing/2014/main" id="{5067DAB0-7DC7-AC49-B358-7EC13D05DEF6}"/>
              </a:ext>
            </a:extLst>
          </p:cNvPr>
          <p:cNvSpPr>
            <a:spLocks noGrp="1"/>
          </p:cNvSpPr>
          <p:nvPr>
            <p:ph type="subTitle" idx="1"/>
          </p:nvPr>
        </p:nvSpPr>
        <p:spPr>
          <a:xfrm>
            <a:off x="1524000" y="4907756"/>
            <a:ext cx="9144000" cy="1655762"/>
          </a:xfrm>
        </p:spPr>
        <p:txBody>
          <a:bodyPr/>
          <a:lstStyle/>
          <a:p>
            <a:r>
              <a:rPr lang="en-US" dirty="0"/>
              <a:t>An Inservice by Mac Garrett, SPT</a:t>
            </a:r>
          </a:p>
        </p:txBody>
      </p:sp>
    </p:spTree>
    <p:extLst>
      <p:ext uri="{BB962C8B-B14F-4D97-AF65-F5344CB8AC3E}">
        <p14:creationId xmlns:p14="http://schemas.microsoft.com/office/powerpoint/2010/main" val="2193391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D1790FD-84A9-7E40-81B2-235EB399186B}"/>
              </a:ext>
            </a:extLst>
          </p:cNvPr>
          <p:cNvPicPr>
            <a:picLocks noChangeAspect="1"/>
          </p:cNvPicPr>
          <p:nvPr/>
        </p:nvPicPr>
        <p:blipFill>
          <a:blip r:embed="rId3"/>
          <a:stretch>
            <a:fillRect/>
          </a:stretch>
        </p:blipFill>
        <p:spPr>
          <a:xfrm>
            <a:off x="3710065" y="0"/>
            <a:ext cx="4771869" cy="6858000"/>
          </a:xfrm>
          <a:prstGeom prst="rect">
            <a:avLst/>
          </a:prstGeom>
        </p:spPr>
      </p:pic>
    </p:spTree>
    <p:extLst>
      <p:ext uri="{BB962C8B-B14F-4D97-AF65-F5344CB8AC3E}">
        <p14:creationId xmlns:p14="http://schemas.microsoft.com/office/powerpoint/2010/main" val="1290665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6DFE8-4900-B94A-94D7-795417DE11CC}"/>
              </a:ext>
            </a:extLst>
          </p:cNvPr>
          <p:cNvSpPr>
            <a:spLocks noGrp="1"/>
          </p:cNvSpPr>
          <p:nvPr>
            <p:ph type="title"/>
          </p:nvPr>
        </p:nvSpPr>
        <p:spPr/>
        <p:txBody>
          <a:bodyPr/>
          <a:lstStyle/>
          <a:p>
            <a:r>
              <a:rPr lang="en-US" b="1" dirty="0"/>
              <a:t>Productivity standards, the good.</a:t>
            </a:r>
          </a:p>
        </p:txBody>
      </p:sp>
      <p:sp>
        <p:nvSpPr>
          <p:cNvPr id="3" name="Content Placeholder 2">
            <a:extLst>
              <a:ext uri="{FF2B5EF4-FFF2-40B4-BE49-F238E27FC236}">
                <a16:creationId xmlns:a16="http://schemas.microsoft.com/office/drawing/2014/main" id="{71598FB6-8907-DD49-A659-74D58D2C5D0C}"/>
              </a:ext>
            </a:extLst>
          </p:cNvPr>
          <p:cNvSpPr>
            <a:spLocks noGrp="1"/>
          </p:cNvSpPr>
          <p:nvPr>
            <p:ph idx="1"/>
          </p:nvPr>
        </p:nvSpPr>
        <p:spPr/>
        <p:txBody>
          <a:bodyPr/>
          <a:lstStyle/>
          <a:p>
            <a:r>
              <a:rPr lang="en-US" dirty="0"/>
              <a:t>The Good:</a:t>
            </a:r>
          </a:p>
          <a:p>
            <a:pPr lvl="1"/>
            <a:r>
              <a:rPr lang="en-US" dirty="0"/>
              <a:t>With healthcare costs on the rise, it is a way to quantify that our service is medically necessary</a:t>
            </a:r>
            <a:r>
              <a:rPr lang="en-US" baseline="30000" dirty="0"/>
              <a:t>3</a:t>
            </a:r>
            <a:endParaRPr lang="en-US" dirty="0"/>
          </a:p>
          <a:p>
            <a:pPr lvl="1"/>
            <a:r>
              <a:rPr lang="en-US" dirty="0"/>
              <a:t>Opens the door for incentives with employees</a:t>
            </a:r>
          </a:p>
          <a:p>
            <a:pPr lvl="1"/>
            <a:r>
              <a:rPr lang="en-US" dirty="0"/>
              <a:t>Intended to reduce administrative burden</a:t>
            </a:r>
          </a:p>
          <a:p>
            <a:pPr lvl="1"/>
            <a:r>
              <a:rPr lang="en-US" dirty="0"/>
              <a:t>Large amounts of research shows the neurological connection between happiness and productivity</a:t>
            </a:r>
            <a:r>
              <a:rPr lang="en-US" baseline="30000" dirty="0"/>
              <a:t>4</a:t>
            </a:r>
            <a:endParaRPr lang="en-US" dirty="0"/>
          </a:p>
        </p:txBody>
      </p:sp>
    </p:spTree>
    <p:extLst>
      <p:ext uri="{BB962C8B-B14F-4D97-AF65-F5344CB8AC3E}">
        <p14:creationId xmlns:p14="http://schemas.microsoft.com/office/powerpoint/2010/main" val="632497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5BA8B-BF55-5C4C-8A6F-258C47F28BDE}"/>
              </a:ext>
            </a:extLst>
          </p:cNvPr>
          <p:cNvSpPr>
            <a:spLocks noGrp="1"/>
          </p:cNvSpPr>
          <p:nvPr>
            <p:ph type="title"/>
          </p:nvPr>
        </p:nvSpPr>
        <p:spPr/>
        <p:txBody>
          <a:bodyPr/>
          <a:lstStyle/>
          <a:p>
            <a:r>
              <a:rPr lang="en-US" b="1" dirty="0"/>
              <a:t>Productivity standards, the bad</a:t>
            </a:r>
          </a:p>
        </p:txBody>
      </p:sp>
      <p:sp>
        <p:nvSpPr>
          <p:cNvPr id="3" name="Content Placeholder 2">
            <a:extLst>
              <a:ext uri="{FF2B5EF4-FFF2-40B4-BE49-F238E27FC236}">
                <a16:creationId xmlns:a16="http://schemas.microsoft.com/office/drawing/2014/main" id="{376C4EC9-8E7F-8248-BEA9-D3CACE965FE8}"/>
              </a:ext>
            </a:extLst>
          </p:cNvPr>
          <p:cNvSpPr>
            <a:spLocks noGrp="1"/>
          </p:cNvSpPr>
          <p:nvPr>
            <p:ph idx="1"/>
          </p:nvPr>
        </p:nvSpPr>
        <p:spPr/>
        <p:txBody>
          <a:bodyPr/>
          <a:lstStyle/>
          <a:p>
            <a:r>
              <a:rPr lang="en-US" dirty="0"/>
              <a:t>The Bad:</a:t>
            </a:r>
          </a:p>
          <a:p>
            <a:pPr lvl="1"/>
            <a:r>
              <a:rPr lang="en-US" dirty="0"/>
              <a:t>Study of PT’s and PTA’s surveyed for ethical behavior in Texas.</a:t>
            </a:r>
            <a:r>
              <a:rPr lang="en-US" baseline="30000" dirty="0"/>
              <a:t>5</a:t>
            </a:r>
            <a:endParaRPr lang="en-US" dirty="0"/>
          </a:p>
          <a:p>
            <a:pPr lvl="2"/>
            <a:r>
              <a:rPr lang="en-US" dirty="0"/>
              <a:t>Positive correlation found between expected productivity rate and rate of unethical behavior observed</a:t>
            </a:r>
          </a:p>
          <a:p>
            <a:pPr lvl="2"/>
            <a:r>
              <a:rPr lang="en-US" dirty="0"/>
              <a:t>Organizations that emphasized ethical practice and evidence-based practice were negatively correlated with total observed unethical behavior.</a:t>
            </a:r>
          </a:p>
          <a:p>
            <a:pPr lvl="1"/>
            <a:r>
              <a:rPr lang="en-US" dirty="0"/>
              <a:t>Healthcare is a difficult field to be “productive” in</a:t>
            </a:r>
          </a:p>
          <a:p>
            <a:pPr lvl="2"/>
            <a:r>
              <a:rPr lang="en-US" dirty="0"/>
              <a:t>Patients are typically not stable</a:t>
            </a:r>
          </a:p>
          <a:p>
            <a:pPr lvl="2"/>
            <a:r>
              <a:rPr lang="en-US" dirty="0"/>
              <a:t>No two patients are exactly alike</a:t>
            </a:r>
          </a:p>
          <a:p>
            <a:pPr marL="914400" lvl="2" indent="0">
              <a:buNone/>
            </a:pPr>
            <a:endParaRPr lang="en-US" dirty="0"/>
          </a:p>
          <a:p>
            <a:pPr lvl="1"/>
            <a:endParaRPr lang="en-US" dirty="0"/>
          </a:p>
        </p:txBody>
      </p:sp>
    </p:spTree>
    <p:extLst>
      <p:ext uri="{BB962C8B-B14F-4D97-AF65-F5344CB8AC3E}">
        <p14:creationId xmlns:p14="http://schemas.microsoft.com/office/powerpoint/2010/main" val="1891933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58567-0AE5-0D44-926E-3EBC88C40190}"/>
              </a:ext>
            </a:extLst>
          </p:cNvPr>
          <p:cNvSpPr>
            <a:spLocks noGrp="1"/>
          </p:cNvSpPr>
          <p:nvPr>
            <p:ph type="title"/>
          </p:nvPr>
        </p:nvSpPr>
        <p:spPr/>
        <p:txBody>
          <a:bodyPr/>
          <a:lstStyle/>
          <a:p>
            <a:r>
              <a:rPr lang="en-US" b="1" dirty="0"/>
              <a:t>Percent of clinicians observing unethical behavior</a:t>
            </a:r>
            <a:r>
              <a:rPr lang="en-US" b="1" baseline="30000" dirty="0"/>
              <a:t>5</a:t>
            </a:r>
            <a:endParaRPr lang="en-US" b="1" dirty="0"/>
          </a:p>
        </p:txBody>
      </p:sp>
      <p:sp>
        <p:nvSpPr>
          <p:cNvPr id="3" name="Content Placeholder 2">
            <a:extLst>
              <a:ext uri="{FF2B5EF4-FFF2-40B4-BE49-F238E27FC236}">
                <a16:creationId xmlns:a16="http://schemas.microsoft.com/office/drawing/2014/main" id="{2F1E3BA9-CD82-1648-8D76-EAA43C692D84}"/>
              </a:ext>
            </a:extLst>
          </p:cNvPr>
          <p:cNvSpPr>
            <a:spLocks noGrp="1"/>
          </p:cNvSpPr>
          <p:nvPr>
            <p:ph idx="1"/>
          </p:nvPr>
        </p:nvSpPr>
        <p:spPr/>
        <p:txBody>
          <a:bodyPr/>
          <a:lstStyle/>
          <a:p>
            <a:r>
              <a:rPr lang="en-US" dirty="0"/>
              <a:t>Patients on caseload not meeting skilled criteria </a:t>
            </a:r>
          </a:p>
          <a:p>
            <a:pPr lvl="1"/>
            <a:r>
              <a:rPr lang="en-US" dirty="0"/>
              <a:t>Acute Care: 81%</a:t>
            </a:r>
          </a:p>
          <a:p>
            <a:pPr lvl="1"/>
            <a:r>
              <a:rPr lang="en-US" dirty="0"/>
              <a:t>SNF: 86%</a:t>
            </a:r>
          </a:p>
          <a:p>
            <a:pPr lvl="1"/>
            <a:r>
              <a:rPr lang="en-US" dirty="0"/>
              <a:t>Private OP: 63%</a:t>
            </a:r>
          </a:p>
          <a:p>
            <a:pPr lvl="1"/>
            <a:r>
              <a:rPr lang="en-US" dirty="0"/>
              <a:t>Subacute IPR: 81%</a:t>
            </a:r>
          </a:p>
          <a:p>
            <a:r>
              <a:rPr lang="en-US" dirty="0"/>
              <a:t>Counting treatment time not permitted by payer sources</a:t>
            </a:r>
          </a:p>
          <a:p>
            <a:pPr lvl="1"/>
            <a:r>
              <a:rPr lang="en-US" dirty="0"/>
              <a:t>Acute Care: 54%</a:t>
            </a:r>
          </a:p>
          <a:p>
            <a:pPr lvl="1"/>
            <a:r>
              <a:rPr lang="en-US" dirty="0"/>
              <a:t>SNF: 76%</a:t>
            </a:r>
          </a:p>
          <a:p>
            <a:pPr lvl="1"/>
            <a:r>
              <a:rPr lang="en-US" dirty="0"/>
              <a:t>Private OP: 39%</a:t>
            </a:r>
          </a:p>
          <a:p>
            <a:pPr lvl="1"/>
            <a:r>
              <a:rPr lang="en-US" dirty="0"/>
              <a:t>Subacute IPR: 61%</a:t>
            </a:r>
          </a:p>
          <a:p>
            <a:pPr lvl="1"/>
            <a:endParaRPr lang="en-US" dirty="0"/>
          </a:p>
        </p:txBody>
      </p:sp>
    </p:spTree>
    <p:extLst>
      <p:ext uri="{BB962C8B-B14F-4D97-AF65-F5344CB8AC3E}">
        <p14:creationId xmlns:p14="http://schemas.microsoft.com/office/powerpoint/2010/main" val="2015618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94024-9B3A-B941-B369-492E0DC8181A}"/>
              </a:ext>
            </a:extLst>
          </p:cNvPr>
          <p:cNvSpPr>
            <a:spLocks noGrp="1"/>
          </p:cNvSpPr>
          <p:nvPr>
            <p:ph type="title"/>
          </p:nvPr>
        </p:nvSpPr>
        <p:spPr/>
        <p:txBody>
          <a:bodyPr/>
          <a:lstStyle/>
          <a:p>
            <a:r>
              <a:rPr lang="en-US" b="1" dirty="0"/>
              <a:t>Some examples in North Carolina</a:t>
            </a:r>
          </a:p>
        </p:txBody>
      </p:sp>
      <p:sp>
        <p:nvSpPr>
          <p:cNvPr id="3" name="Content Placeholder 2">
            <a:extLst>
              <a:ext uri="{FF2B5EF4-FFF2-40B4-BE49-F238E27FC236}">
                <a16:creationId xmlns:a16="http://schemas.microsoft.com/office/drawing/2014/main" id="{B27988D4-280C-CD4D-96D3-5B1CBA65AF74}"/>
              </a:ext>
            </a:extLst>
          </p:cNvPr>
          <p:cNvSpPr>
            <a:spLocks noGrp="1"/>
          </p:cNvSpPr>
          <p:nvPr>
            <p:ph idx="1"/>
          </p:nvPr>
        </p:nvSpPr>
        <p:spPr/>
        <p:txBody>
          <a:bodyPr/>
          <a:lstStyle/>
          <a:p>
            <a:r>
              <a:rPr lang="en-US" dirty="0"/>
              <a:t>Current Disciplinary Actions in NC</a:t>
            </a:r>
            <a:r>
              <a:rPr lang="en-US" baseline="30000" dirty="0"/>
              <a:t>6</a:t>
            </a:r>
            <a:endParaRPr lang="en-US" dirty="0"/>
          </a:p>
          <a:p>
            <a:pPr lvl="1"/>
            <a:r>
              <a:rPr lang="en-US" dirty="0"/>
              <a:t>Of 6 PTA’s on the list, 3 of them are due to misleading or falsifying documentation.</a:t>
            </a:r>
          </a:p>
        </p:txBody>
      </p:sp>
    </p:spTree>
    <p:extLst>
      <p:ext uri="{BB962C8B-B14F-4D97-AF65-F5344CB8AC3E}">
        <p14:creationId xmlns:p14="http://schemas.microsoft.com/office/powerpoint/2010/main" val="3377696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D5811-E73B-AE44-8890-C45D8D94AD25}"/>
              </a:ext>
            </a:extLst>
          </p:cNvPr>
          <p:cNvSpPr>
            <a:spLocks noGrp="1"/>
          </p:cNvSpPr>
          <p:nvPr>
            <p:ph type="title"/>
          </p:nvPr>
        </p:nvSpPr>
        <p:spPr/>
        <p:txBody>
          <a:bodyPr/>
          <a:lstStyle/>
          <a:p>
            <a:r>
              <a:rPr lang="en-US" b="1" dirty="0"/>
              <a:t>NC Laws</a:t>
            </a:r>
          </a:p>
        </p:txBody>
      </p:sp>
      <p:sp>
        <p:nvSpPr>
          <p:cNvPr id="3" name="Content Placeholder 2">
            <a:extLst>
              <a:ext uri="{FF2B5EF4-FFF2-40B4-BE49-F238E27FC236}">
                <a16:creationId xmlns:a16="http://schemas.microsoft.com/office/drawing/2014/main" id="{D0CF6AA0-C233-3E4B-B1B5-1F43DABD33F2}"/>
              </a:ext>
            </a:extLst>
          </p:cNvPr>
          <p:cNvSpPr>
            <a:spLocks noGrp="1"/>
          </p:cNvSpPr>
          <p:nvPr>
            <p:ph idx="1"/>
          </p:nvPr>
        </p:nvSpPr>
        <p:spPr>
          <a:xfrm>
            <a:off x="838200" y="1825625"/>
            <a:ext cx="10725150" cy="4667250"/>
          </a:xfrm>
        </p:spPr>
        <p:txBody>
          <a:bodyPr>
            <a:normAutofit lnSpcReduction="10000"/>
          </a:bodyPr>
          <a:lstStyle/>
          <a:p>
            <a:r>
              <a:rPr lang="en-US" dirty="0"/>
              <a:t>NC PT Board Rules</a:t>
            </a:r>
          </a:p>
          <a:p>
            <a:pPr lvl="1"/>
            <a:r>
              <a:rPr lang="en-US" b="1" dirty="0"/>
              <a:t>21 NCAC 48G .0601 PROHIBITED ACTIONS:</a:t>
            </a:r>
            <a:endParaRPr lang="en-US" dirty="0"/>
          </a:p>
          <a:p>
            <a:pPr lvl="2"/>
            <a:r>
              <a:rPr lang="en-US" dirty="0"/>
              <a:t>(19)  billing or charging for services or treatment not performed</a:t>
            </a:r>
          </a:p>
          <a:p>
            <a:pPr lvl="2"/>
            <a:r>
              <a:rPr lang="en-US" dirty="0"/>
              <a:t>(20)  making treatment recommendations or basing a patient's continued treatment on the extent of third party benefits instead of the patient's condition; </a:t>
            </a:r>
            <a:endParaRPr lang="en-US" dirty="0">
              <a:effectLst/>
            </a:endParaRPr>
          </a:p>
          <a:p>
            <a:r>
              <a:rPr lang="en-US" dirty="0"/>
              <a:t>PT’s/PTA’s suspected or found to be performing prohibited actions are at risk of disciplinary action by the board</a:t>
            </a:r>
          </a:p>
          <a:p>
            <a:pPr lvl="1"/>
            <a:r>
              <a:rPr lang="en-US" dirty="0"/>
              <a:t>Probation</a:t>
            </a:r>
          </a:p>
          <a:p>
            <a:pPr lvl="1"/>
            <a:r>
              <a:rPr lang="en-US" dirty="0"/>
              <a:t>Warning</a:t>
            </a:r>
          </a:p>
          <a:p>
            <a:r>
              <a:rPr lang="en-US" dirty="0"/>
              <a:t>Here is a great resource for frequently asked questions regarding scope of practice:</a:t>
            </a:r>
          </a:p>
          <a:p>
            <a:pPr lvl="1"/>
            <a:r>
              <a:rPr lang="en-US" dirty="0"/>
              <a:t>https://</a:t>
            </a:r>
            <a:r>
              <a:rPr lang="en-US" dirty="0" err="1"/>
              <a:t>www.ncptboard.org</a:t>
            </a:r>
            <a:r>
              <a:rPr lang="en-US" dirty="0"/>
              <a:t>/app/</a:t>
            </a:r>
            <a:r>
              <a:rPr lang="en-US" dirty="0" err="1"/>
              <a:t>LandingPages</a:t>
            </a:r>
            <a:r>
              <a:rPr lang="en-US" dirty="0"/>
              <a:t>/</a:t>
            </a:r>
            <a:r>
              <a:rPr lang="en-US" dirty="0" err="1"/>
              <a:t>ScopeOfPracticeHome.php</a:t>
            </a:r>
            <a:endParaRPr lang="en-US" dirty="0"/>
          </a:p>
          <a:p>
            <a:endParaRPr lang="en-US" dirty="0"/>
          </a:p>
          <a:p>
            <a:endParaRPr lang="en-US" dirty="0"/>
          </a:p>
        </p:txBody>
      </p:sp>
    </p:spTree>
    <p:extLst>
      <p:ext uri="{BB962C8B-B14F-4D97-AF65-F5344CB8AC3E}">
        <p14:creationId xmlns:p14="http://schemas.microsoft.com/office/powerpoint/2010/main" val="3842979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B6787-160C-2743-A338-D27987DC8397}"/>
              </a:ext>
            </a:extLst>
          </p:cNvPr>
          <p:cNvSpPr>
            <a:spLocks noGrp="1"/>
          </p:cNvSpPr>
          <p:nvPr>
            <p:ph type="title"/>
          </p:nvPr>
        </p:nvSpPr>
        <p:spPr/>
        <p:txBody>
          <a:bodyPr/>
          <a:lstStyle/>
          <a:p>
            <a:r>
              <a:rPr lang="en-US" b="1" dirty="0"/>
              <a:t>Ethical Standards</a:t>
            </a:r>
          </a:p>
        </p:txBody>
      </p:sp>
      <p:sp>
        <p:nvSpPr>
          <p:cNvPr id="3" name="Content Placeholder 2">
            <a:extLst>
              <a:ext uri="{FF2B5EF4-FFF2-40B4-BE49-F238E27FC236}">
                <a16:creationId xmlns:a16="http://schemas.microsoft.com/office/drawing/2014/main" id="{BA0D7339-5DF9-A24A-8818-BB5A640B1EE8}"/>
              </a:ext>
            </a:extLst>
          </p:cNvPr>
          <p:cNvSpPr>
            <a:spLocks noGrp="1"/>
          </p:cNvSpPr>
          <p:nvPr>
            <p:ph idx="1"/>
          </p:nvPr>
        </p:nvSpPr>
        <p:spPr/>
        <p:txBody>
          <a:bodyPr>
            <a:normAutofit/>
          </a:bodyPr>
          <a:lstStyle/>
          <a:p>
            <a:r>
              <a:rPr lang="en-US" dirty="0"/>
              <a:t>APTA Code of Ethics Stance with regards to Documentation</a:t>
            </a:r>
            <a:r>
              <a:rPr lang="en-US" baseline="30000" dirty="0"/>
              <a:t>7</a:t>
            </a:r>
            <a:endParaRPr lang="en-US" dirty="0"/>
          </a:p>
          <a:p>
            <a:pPr lvl="1"/>
            <a:r>
              <a:rPr lang="en-US" dirty="0"/>
              <a:t>3A. Physical therapists shall demonstrate independent and objective professional judgment in the patient’s or client’s best interest in all practice settings. </a:t>
            </a:r>
          </a:p>
          <a:p>
            <a:pPr lvl="1"/>
            <a:r>
              <a:rPr lang="en-US" dirty="0"/>
              <a:t>4A. Physical therapists shall provide truthful, accurate, and relevant information and shall not make misleading representations. </a:t>
            </a:r>
          </a:p>
          <a:p>
            <a:pPr lvl="1"/>
            <a:r>
              <a:rPr lang="en-US" dirty="0"/>
              <a:t>7E.  Physical therapists shall be aware of charges and shall ensure that documentation and coding for physical therapist services accurately reflect the nature and extent of the services provided. </a:t>
            </a:r>
          </a:p>
          <a:p>
            <a:pPr lvl="1"/>
            <a:r>
              <a:rPr lang="en-US" dirty="0"/>
              <a:t>7F.  Physical therapists shall refrain from employment arrangements, or other arrangements, that prevent physical therapists from fulfilling professional obligations to patients and clients. </a:t>
            </a:r>
          </a:p>
          <a:p>
            <a:pPr lvl="1"/>
            <a:endParaRPr lang="en-US" dirty="0"/>
          </a:p>
        </p:txBody>
      </p:sp>
    </p:spTree>
    <p:extLst>
      <p:ext uri="{BB962C8B-B14F-4D97-AF65-F5344CB8AC3E}">
        <p14:creationId xmlns:p14="http://schemas.microsoft.com/office/powerpoint/2010/main" val="1655801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9DC21-6DDC-DA4E-9B01-C99CEA943B26}"/>
              </a:ext>
            </a:extLst>
          </p:cNvPr>
          <p:cNvSpPr>
            <a:spLocks noGrp="1"/>
          </p:cNvSpPr>
          <p:nvPr>
            <p:ph type="title"/>
          </p:nvPr>
        </p:nvSpPr>
        <p:spPr/>
        <p:txBody>
          <a:bodyPr/>
          <a:lstStyle/>
          <a:p>
            <a:r>
              <a:rPr lang="en-US" b="1" dirty="0"/>
              <a:t>Combined Forces!</a:t>
            </a:r>
          </a:p>
        </p:txBody>
      </p:sp>
      <p:sp>
        <p:nvSpPr>
          <p:cNvPr id="3" name="Content Placeholder 2">
            <a:extLst>
              <a:ext uri="{FF2B5EF4-FFF2-40B4-BE49-F238E27FC236}">
                <a16:creationId xmlns:a16="http://schemas.microsoft.com/office/drawing/2014/main" id="{C557D14C-C654-2642-820B-14C4A86C88F7}"/>
              </a:ext>
            </a:extLst>
          </p:cNvPr>
          <p:cNvSpPr>
            <a:spLocks noGrp="1"/>
          </p:cNvSpPr>
          <p:nvPr>
            <p:ph idx="1"/>
          </p:nvPr>
        </p:nvSpPr>
        <p:spPr/>
        <p:txBody>
          <a:bodyPr/>
          <a:lstStyle/>
          <a:p>
            <a:r>
              <a:rPr lang="en-US" dirty="0"/>
              <a:t>“A consensus statement by AOTA, the American Physical Therapy Association (APTA), and the American Speech-Language-Hearing Association (ASHA) strongly emphasized that clinical judgment is central to making informed decisions about patient care. Treatment should always be designed in the client’s best interest and be medically necessary.”</a:t>
            </a:r>
            <a:r>
              <a:rPr lang="en-US" baseline="30000" dirty="0"/>
              <a:t>8</a:t>
            </a:r>
            <a:endParaRPr lang="en-US" dirty="0"/>
          </a:p>
        </p:txBody>
      </p:sp>
    </p:spTree>
    <p:extLst>
      <p:ext uri="{BB962C8B-B14F-4D97-AF65-F5344CB8AC3E}">
        <p14:creationId xmlns:p14="http://schemas.microsoft.com/office/powerpoint/2010/main" val="2386145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4CE4-F68F-194E-9F61-FF83D66902DA}"/>
              </a:ext>
            </a:extLst>
          </p:cNvPr>
          <p:cNvSpPr>
            <a:spLocks noGrp="1"/>
          </p:cNvSpPr>
          <p:nvPr>
            <p:ph type="title"/>
          </p:nvPr>
        </p:nvSpPr>
        <p:spPr/>
        <p:txBody>
          <a:bodyPr/>
          <a:lstStyle/>
          <a:p>
            <a:r>
              <a:rPr lang="en-US" b="1" dirty="0"/>
              <a:t>Shortcomings of the research</a:t>
            </a:r>
          </a:p>
        </p:txBody>
      </p:sp>
      <p:sp>
        <p:nvSpPr>
          <p:cNvPr id="3" name="Content Placeholder 2">
            <a:extLst>
              <a:ext uri="{FF2B5EF4-FFF2-40B4-BE49-F238E27FC236}">
                <a16:creationId xmlns:a16="http://schemas.microsoft.com/office/drawing/2014/main" id="{B2F56E77-8708-D749-B12C-EC6B0E2A99EA}"/>
              </a:ext>
            </a:extLst>
          </p:cNvPr>
          <p:cNvSpPr>
            <a:spLocks noGrp="1"/>
          </p:cNvSpPr>
          <p:nvPr>
            <p:ph idx="1"/>
          </p:nvPr>
        </p:nvSpPr>
        <p:spPr/>
        <p:txBody>
          <a:bodyPr/>
          <a:lstStyle/>
          <a:p>
            <a:r>
              <a:rPr lang="en-US" dirty="0"/>
              <a:t>Most of the productivity research is based on self-reporting from surveys of therapists</a:t>
            </a:r>
          </a:p>
          <a:p>
            <a:r>
              <a:rPr lang="en-US" dirty="0"/>
              <a:t>Other information on productivity is from news/ journal articles created by an individual</a:t>
            </a:r>
          </a:p>
          <a:p>
            <a:pPr lvl="1"/>
            <a:r>
              <a:rPr lang="en-US" dirty="0"/>
              <a:t>This gives potential for response bias, more likely opinion based</a:t>
            </a:r>
          </a:p>
          <a:p>
            <a:pPr lvl="1"/>
            <a:endParaRPr lang="en-US" dirty="0"/>
          </a:p>
        </p:txBody>
      </p:sp>
    </p:spTree>
    <p:extLst>
      <p:ext uri="{BB962C8B-B14F-4D97-AF65-F5344CB8AC3E}">
        <p14:creationId xmlns:p14="http://schemas.microsoft.com/office/powerpoint/2010/main" val="2318029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8C9B6-5901-0842-B462-EEFB752F9F21}"/>
              </a:ext>
            </a:extLst>
          </p:cNvPr>
          <p:cNvSpPr>
            <a:spLocks noGrp="1"/>
          </p:cNvSpPr>
          <p:nvPr>
            <p:ph type="title"/>
          </p:nvPr>
        </p:nvSpPr>
        <p:spPr/>
        <p:txBody>
          <a:bodyPr/>
          <a:lstStyle/>
          <a:p>
            <a:r>
              <a:rPr lang="en-US" b="1" dirty="0"/>
              <a:t>Opening the floor up…</a:t>
            </a:r>
          </a:p>
        </p:txBody>
      </p:sp>
      <p:sp>
        <p:nvSpPr>
          <p:cNvPr id="3" name="Content Placeholder 2">
            <a:extLst>
              <a:ext uri="{FF2B5EF4-FFF2-40B4-BE49-F238E27FC236}">
                <a16:creationId xmlns:a16="http://schemas.microsoft.com/office/drawing/2014/main" id="{5F6ECAD3-B262-C64E-946F-499F054749EE}"/>
              </a:ext>
            </a:extLst>
          </p:cNvPr>
          <p:cNvSpPr>
            <a:spLocks noGrp="1"/>
          </p:cNvSpPr>
          <p:nvPr>
            <p:ph idx="1"/>
          </p:nvPr>
        </p:nvSpPr>
        <p:spPr/>
        <p:txBody>
          <a:bodyPr/>
          <a:lstStyle/>
          <a:p>
            <a:r>
              <a:rPr lang="en-US" dirty="0"/>
              <a:t>Have we self inflicted these wounds?</a:t>
            </a:r>
          </a:p>
          <a:p>
            <a:pPr lvl="1"/>
            <a:r>
              <a:rPr lang="en-US" dirty="0"/>
              <a:t>The more research on necessity for PT, the more patients are “appropriate,” the more employment required, the more productivity standards increase to justify service</a:t>
            </a:r>
          </a:p>
          <a:p>
            <a:pPr lvl="1"/>
            <a:r>
              <a:rPr lang="en-US" dirty="0"/>
              <a:t>One article reports that 20 years ago, Johns Hopkins Hospital had 3,000 people employed to take care of 1,000 beds. That number of employed is now 12,000 with the same number of beds and discharges.</a:t>
            </a:r>
            <a:r>
              <a:rPr lang="en-US" baseline="30000" dirty="0"/>
              <a:t>2</a:t>
            </a:r>
            <a:endParaRPr lang="en-US" dirty="0"/>
          </a:p>
          <a:p>
            <a:r>
              <a:rPr lang="en-US" dirty="0"/>
              <a:t>We are constantly “evaluating” a patient’s performance during evaluations and treatment sessions, are you allowed to evaluate a patient while you have them perform therapeutic exercises?</a:t>
            </a:r>
          </a:p>
          <a:p>
            <a:pPr lvl="1"/>
            <a:endParaRPr lang="en-US" dirty="0"/>
          </a:p>
        </p:txBody>
      </p:sp>
    </p:spTree>
    <p:extLst>
      <p:ext uri="{BB962C8B-B14F-4D97-AF65-F5344CB8AC3E}">
        <p14:creationId xmlns:p14="http://schemas.microsoft.com/office/powerpoint/2010/main" val="3007352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1D20D-C19B-0944-9C58-5E96B705CD0E}"/>
              </a:ext>
            </a:extLst>
          </p:cNvPr>
          <p:cNvSpPr>
            <a:spLocks noGrp="1"/>
          </p:cNvSpPr>
          <p:nvPr>
            <p:ph type="title"/>
          </p:nvPr>
        </p:nvSpPr>
        <p:spPr>
          <a:xfrm>
            <a:off x="838200" y="1668589"/>
            <a:ext cx="10515600" cy="1975739"/>
          </a:xfrm>
        </p:spPr>
        <p:txBody>
          <a:bodyPr>
            <a:normAutofit/>
          </a:bodyPr>
          <a:lstStyle/>
          <a:p>
            <a:pPr algn="ctr"/>
            <a:r>
              <a:rPr lang="en-US" sz="6000" dirty="0"/>
              <a:t>**Disclaimer**</a:t>
            </a:r>
            <a:br>
              <a:rPr lang="en-US" sz="6000" dirty="0"/>
            </a:br>
            <a:endParaRPr lang="en-US" sz="6000" dirty="0"/>
          </a:p>
        </p:txBody>
      </p:sp>
      <p:sp>
        <p:nvSpPr>
          <p:cNvPr id="3" name="Content Placeholder 2">
            <a:extLst>
              <a:ext uri="{FF2B5EF4-FFF2-40B4-BE49-F238E27FC236}">
                <a16:creationId xmlns:a16="http://schemas.microsoft.com/office/drawing/2014/main" id="{56BC5682-6538-FC46-B3CA-41D168CBA9F8}"/>
              </a:ext>
            </a:extLst>
          </p:cNvPr>
          <p:cNvSpPr>
            <a:spLocks noGrp="1"/>
          </p:cNvSpPr>
          <p:nvPr>
            <p:ph idx="1"/>
          </p:nvPr>
        </p:nvSpPr>
        <p:spPr>
          <a:xfrm>
            <a:off x="838200" y="3013742"/>
            <a:ext cx="10515600" cy="4351338"/>
          </a:xfrm>
        </p:spPr>
        <p:txBody>
          <a:bodyPr/>
          <a:lstStyle/>
          <a:p>
            <a:pPr marL="0" indent="0" algn="ctr">
              <a:buNone/>
            </a:pPr>
            <a:r>
              <a:rPr lang="en-US" dirty="0"/>
              <a:t>This Inservice is not intended to be targeted at any specific corporation, healthcare facility, or individual clinician. This is meant to be an open discussion for PT’s and PTA’s regarding productivity and billing through a broad scope of Physical Therapy as practicing clinicians. </a:t>
            </a:r>
          </a:p>
        </p:txBody>
      </p:sp>
    </p:spTree>
    <p:extLst>
      <p:ext uri="{BB962C8B-B14F-4D97-AF65-F5344CB8AC3E}">
        <p14:creationId xmlns:p14="http://schemas.microsoft.com/office/powerpoint/2010/main" val="4010177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3D164-432A-2A41-B188-63E5D22C3CCD}"/>
              </a:ext>
            </a:extLst>
          </p:cNvPr>
          <p:cNvSpPr>
            <a:spLocks noGrp="1"/>
          </p:cNvSpPr>
          <p:nvPr>
            <p:ph type="title"/>
          </p:nvPr>
        </p:nvSpPr>
        <p:spPr/>
        <p:txBody>
          <a:bodyPr/>
          <a:lstStyle/>
          <a:p>
            <a:r>
              <a:rPr lang="en-US" b="1" dirty="0"/>
              <a:t>The purpose of this Inservice</a:t>
            </a:r>
          </a:p>
        </p:txBody>
      </p:sp>
      <p:sp>
        <p:nvSpPr>
          <p:cNvPr id="3" name="Content Placeholder 2">
            <a:extLst>
              <a:ext uri="{FF2B5EF4-FFF2-40B4-BE49-F238E27FC236}">
                <a16:creationId xmlns:a16="http://schemas.microsoft.com/office/drawing/2014/main" id="{8A3DC8BB-80BA-B04B-A2DC-DA778CBDD6F1}"/>
              </a:ext>
            </a:extLst>
          </p:cNvPr>
          <p:cNvSpPr>
            <a:spLocks noGrp="1"/>
          </p:cNvSpPr>
          <p:nvPr>
            <p:ph idx="1"/>
          </p:nvPr>
        </p:nvSpPr>
        <p:spPr>
          <a:xfrm>
            <a:off x="838200" y="1825625"/>
            <a:ext cx="4956529" cy="4351338"/>
          </a:xfrm>
        </p:spPr>
        <p:txBody>
          <a:bodyPr/>
          <a:lstStyle/>
          <a:p>
            <a:r>
              <a:rPr lang="en-US" dirty="0"/>
              <a:t>Confidently bill for your time!</a:t>
            </a:r>
          </a:p>
          <a:p>
            <a:r>
              <a:rPr lang="en-US" dirty="0"/>
              <a:t>Know your ethical and legal obligations!</a:t>
            </a:r>
          </a:p>
          <a:p>
            <a:endParaRPr lang="en-US" dirty="0"/>
          </a:p>
        </p:txBody>
      </p:sp>
      <p:pic>
        <p:nvPicPr>
          <p:cNvPr id="2050" name="Picture 2" descr="Pin on All in a Day's Work!">
            <a:extLst>
              <a:ext uri="{FF2B5EF4-FFF2-40B4-BE49-F238E27FC236}">
                <a16:creationId xmlns:a16="http://schemas.microsoft.com/office/drawing/2014/main" id="{B7C4BBDC-B675-F948-8CF0-EFBC09E569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419544"/>
            <a:ext cx="5892800" cy="5303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8335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16725-4E92-1946-9C42-077EB148D270}"/>
              </a:ext>
            </a:extLst>
          </p:cNvPr>
          <p:cNvSpPr>
            <a:spLocks noGrp="1"/>
          </p:cNvSpPr>
          <p:nvPr>
            <p:ph type="title"/>
          </p:nvPr>
        </p:nvSpPr>
        <p:spPr/>
        <p:txBody>
          <a:bodyPr/>
          <a:lstStyle/>
          <a:p>
            <a:r>
              <a:rPr lang="en-US" b="1" dirty="0"/>
              <a:t>Sources Cited</a:t>
            </a:r>
          </a:p>
        </p:txBody>
      </p:sp>
      <p:sp>
        <p:nvSpPr>
          <p:cNvPr id="3" name="Content Placeholder 2">
            <a:extLst>
              <a:ext uri="{FF2B5EF4-FFF2-40B4-BE49-F238E27FC236}">
                <a16:creationId xmlns:a16="http://schemas.microsoft.com/office/drawing/2014/main" id="{45456DA9-6BAC-DF4A-B2DF-689EAB23C80F}"/>
              </a:ext>
            </a:extLst>
          </p:cNvPr>
          <p:cNvSpPr>
            <a:spLocks noGrp="1"/>
          </p:cNvSpPr>
          <p:nvPr>
            <p:ph idx="1"/>
          </p:nvPr>
        </p:nvSpPr>
        <p:spPr/>
        <p:txBody>
          <a:bodyPr>
            <a:normAutofit fontScale="55000" lnSpcReduction="20000"/>
          </a:bodyPr>
          <a:lstStyle/>
          <a:p>
            <a:pPr marL="514350" indent="-514350">
              <a:buFont typeface="+mj-lt"/>
              <a:buAutoNum type="arabicPeriod"/>
            </a:pPr>
            <a:r>
              <a:rPr lang="en-US" dirty="0">
                <a:solidFill>
                  <a:srgbClr val="000000"/>
                </a:solidFill>
              </a:rPr>
              <a:t>Hughes M, Clifford M. Timed and untimed: A tale of two physical therapy billing codes. </a:t>
            </a:r>
            <a:r>
              <a:rPr lang="en-US" dirty="0" err="1">
                <a:solidFill>
                  <a:srgbClr val="000000"/>
                </a:solidFill>
              </a:rPr>
              <a:t>WebPT</a:t>
            </a:r>
            <a:r>
              <a:rPr lang="en-US" dirty="0">
                <a:solidFill>
                  <a:srgbClr val="000000"/>
                </a:solidFill>
              </a:rPr>
              <a:t>. https://</a:t>
            </a:r>
            <a:r>
              <a:rPr lang="en-US" dirty="0" err="1">
                <a:solidFill>
                  <a:srgbClr val="000000"/>
                </a:solidFill>
              </a:rPr>
              <a:t>www.webpt.com</a:t>
            </a:r>
            <a:r>
              <a:rPr lang="en-US" dirty="0">
                <a:solidFill>
                  <a:srgbClr val="000000"/>
                </a:solidFill>
              </a:rPr>
              <a:t>/blog/timed-and-untimed-a-tale-of-two-physical-therapy-billing-codes/. Published May 24, 2021. Accessed June 12, 2022</a:t>
            </a:r>
          </a:p>
          <a:p>
            <a:pPr marL="514350" indent="-514350">
              <a:buFont typeface="+mj-lt"/>
              <a:buAutoNum type="arabicPeriod"/>
            </a:pPr>
            <a:r>
              <a:rPr lang="en-US" dirty="0" err="1">
                <a:solidFill>
                  <a:srgbClr val="000000"/>
                </a:solidFill>
              </a:rPr>
              <a:t>Blonksi</a:t>
            </a:r>
            <a:r>
              <a:rPr lang="en-US" dirty="0">
                <a:solidFill>
                  <a:srgbClr val="000000"/>
                </a:solidFill>
              </a:rPr>
              <a:t> N. Medicare regulation, documentation, and Finance. Billing Dynamix. https://</a:t>
            </a:r>
            <a:r>
              <a:rPr lang="en-US" dirty="0" err="1">
                <a:solidFill>
                  <a:srgbClr val="000000"/>
                </a:solidFill>
              </a:rPr>
              <a:t>billingdynamix.com</a:t>
            </a:r>
            <a:r>
              <a:rPr lang="en-US" dirty="0">
                <a:solidFill>
                  <a:srgbClr val="000000"/>
                </a:solidFill>
              </a:rPr>
              <a:t>/medicare%E2%80%8C-%E2%80%8Cregulation%E2%80%8C-%E2%80%8Cdocumentation%E2%80%8C-%E2%80%8Cand%E2%80%8C-%E2%80%8Cfinance/. Published November 9, 2020. Accessed June 12, 2022. </a:t>
            </a:r>
          </a:p>
          <a:p>
            <a:pPr marL="514350" indent="-514350">
              <a:buFont typeface="+mj-lt"/>
              <a:buAutoNum type="arabicPeriod"/>
            </a:pPr>
            <a:r>
              <a:rPr lang="en-US" dirty="0"/>
              <a:t>Pronovost PJ, </a:t>
            </a:r>
            <a:r>
              <a:rPr lang="en-US" dirty="0" err="1"/>
              <a:t>Sapirstein</a:t>
            </a:r>
            <a:r>
              <a:rPr lang="en-US" dirty="0"/>
              <a:t> A, </a:t>
            </a:r>
            <a:r>
              <a:rPr lang="en-US" dirty="0" err="1"/>
              <a:t>Ravitz</a:t>
            </a:r>
            <a:r>
              <a:rPr lang="en-US" dirty="0"/>
              <a:t> A. Improving hospital productivity as a means to reducing costs: Health Affairs Forefront. Health Affairs. https://</a:t>
            </a:r>
            <a:r>
              <a:rPr lang="en-US" dirty="0" err="1"/>
              <a:t>www.healthaffairs.org</a:t>
            </a:r>
            <a:r>
              <a:rPr lang="en-US" dirty="0"/>
              <a:t>/do/10.1377/forefront.20190321.822588/full/. Published March 26, 2019. Accessed June 12, 2022. </a:t>
            </a:r>
          </a:p>
          <a:p>
            <a:pPr marL="514350" indent="-514350">
              <a:buFont typeface="+mj-lt"/>
              <a:buAutoNum type="arabicPeriod"/>
            </a:pPr>
            <a:r>
              <a:rPr lang="en-US" dirty="0"/>
              <a:t>3 ways to measure physical therapist productivity. </a:t>
            </a:r>
            <a:r>
              <a:rPr lang="en-US" dirty="0" err="1"/>
              <a:t>MWTherapy</a:t>
            </a:r>
            <a:r>
              <a:rPr lang="en-US" dirty="0"/>
              <a:t>. https://</a:t>
            </a:r>
            <a:r>
              <a:rPr lang="en-US" dirty="0" err="1"/>
              <a:t>www.mwtherapy.com</a:t>
            </a:r>
            <a:r>
              <a:rPr lang="en-US" dirty="0"/>
              <a:t>/blog/3-ways-to-measure-physical-therapist-productivity/. Published May 26, 2020. Accessed June 12, 2022. </a:t>
            </a:r>
            <a:endParaRPr lang="en-US" dirty="0">
              <a:solidFill>
                <a:srgbClr val="000000"/>
              </a:solidFill>
            </a:endParaRPr>
          </a:p>
          <a:p>
            <a:pPr marL="514350" indent="-514350">
              <a:buFont typeface="+mj-lt"/>
              <a:buAutoNum type="arabicPeriod"/>
            </a:pPr>
            <a:r>
              <a:rPr lang="en-US" dirty="0"/>
              <a:t>Tammany JE, O’Connell JK, Allen BS, </a:t>
            </a:r>
            <a:r>
              <a:rPr lang="en-US" dirty="0" err="1"/>
              <a:t>Brismée</a:t>
            </a:r>
            <a:r>
              <a:rPr lang="en-US" dirty="0"/>
              <a:t> J-M. Are productivity goals in rehabilitation practice associated with unethical behaviors? </a:t>
            </a:r>
            <a:r>
              <a:rPr lang="en-US" i="1" dirty="0"/>
              <a:t>American Congress of Rehabilitation Medicine</a:t>
            </a:r>
            <a:r>
              <a:rPr lang="en-US" dirty="0"/>
              <a:t>. 2019;1(1-2):100002. doi:10.1016/j.arrct.2019.100002 </a:t>
            </a:r>
            <a:endParaRPr lang="en-US" dirty="0">
              <a:solidFill>
                <a:srgbClr val="000000"/>
              </a:solidFill>
            </a:endParaRPr>
          </a:p>
          <a:p>
            <a:pPr marL="514350" indent="-514350">
              <a:buFont typeface="+mj-lt"/>
              <a:buAutoNum type="arabicPeriod"/>
            </a:pPr>
            <a:r>
              <a:rPr lang="en-US" dirty="0"/>
              <a:t>Disciplinary Actions. Disciplinary actions. https://</a:t>
            </a:r>
            <a:r>
              <a:rPr lang="en-US" dirty="0" err="1"/>
              <a:t>ncptboard.org</a:t>
            </a:r>
            <a:r>
              <a:rPr lang="en-US" dirty="0"/>
              <a:t>/app/</a:t>
            </a:r>
            <a:r>
              <a:rPr lang="en-US" dirty="0" err="1"/>
              <a:t>ConsumerProtection</a:t>
            </a:r>
            <a:r>
              <a:rPr lang="en-US" dirty="0"/>
              <a:t>/</a:t>
            </a:r>
            <a:r>
              <a:rPr lang="en-US" dirty="0" err="1"/>
              <a:t>DisciplinaryActions.php</a:t>
            </a:r>
            <a:r>
              <a:rPr lang="en-US" dirty="0"/>
              <a:t>. Published December 26, 1970. Accessed June 12, 2022. </a:t>
            </a:r>
          </a:p>
          <a:p>
            <a:pPr marL="514350" indent="-514350">
              <a:buFont typeface="+mj-lt"/>
              <a:buAutoNum type="arabicPeriod"/>
            </a:pPr>
            <a:r>
              <a:rPr lang="en-US" dirty="0"/>
              <a:t>Code of Ethics for the Physical Therapist. https://</a:t>
            </a:r>
            <a:r>
              <a:rPr lang="en-US" dirty="0" err="1"/>
              <a:t>www.apta.org</a:t>
            </a:r>
            <a:r>
              <a:rPr lang="en-US" dirty="0"/>
              <a:t>/</a:t>
            </a:r>
            <a:r>
              <a:rPr lang="en-US" dirty="0" err="1"/>
              <a:t>siteassets</a:t>
            </a:r>
            <a:r>
              <a:rPr lang="en-US" dirty="0"/>
              <a:t>/pdfs/policies/codeofethicshods06-20-28-25.pdf. Published December 8, 2020. Accessed June 12, 2022. </a:t>
            </a:r>
          </a:p>
          <a:p>
            <a:pPr marL="514350" indent="-514350">
              <a:buFont typeface="+mj-lt"/>
              <a:buAutoNum type="arabicPeriod"/>
            </a:pPr>
            <a:r>
              <a:rPr lang="en-US" dirty="0"/>
              <a:t>Bennett LE, Jewell VD, </a:t>
            </a:r>
            <a:r>
              <a:rPr lang="en-US" dirty="0" err="1"/>
              <a:t>Scheirton</a:t>
            </a:r>
            <a:r>
              <a:rPr lang="en-US" dirty="0"/>
              <a:t> L, McCarthy M, Muir BC. Productivity standards and the impact on quality of care: A national survey of inpatient rehabilitation professionals. </a:t>
            </a:r>
            <a:r>
              <a:rPr lang="en-US" i="1" dirty="0"/>
              <a:t>The Open Journal of Occupational Therapy</a:t>
            </a:r>
            <a:r>
              <a:rPr lang="en-US" dirty="0"/>
              <a:t>. 2019;7(4):1-11. doi:10.15453/2168-6408.1598 </a:t>
            </a:r>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solidFill>
                <a:srgbClr val="000000"/>
              </a:solidFill>
            </a:endParaRPr>
          </a:p>
          <a:p>
            <a:endParaRPr lang="en-US" dirty="0"/>
          </a:p>
        </p:txBody>
      </p:sp>
    </p:spTree>
    <p:extLst>
      <p:ext uri="{BB962C8B-B14F-4D97-AF65-F5344CB8AC3E}">
        <p14:creationId xmlns:p14="http://schemas.microsoft.com/office/powerpoint/2010/main" val="3482175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F5E58-AF6E-844F-86E2-8A63F4B830CF}"/>
              </a:ext>
            </a:extLst>
          </p:cNvPr>
          <p:cNvSpPr>
            <a:spLocks noGrp="1"/>
          </p:cNvSpPr>
          <p:nvPr>
            <p:ph type="title"/>
          </p:nvPr>
        </p:nvSpPr>
        <p:spPr/>
        <p:txBody>
          <a:bodyPr/>
          <a:lstStyle/>
          <a:p>
            <a:r>
              <a:rPr lang="en-US" b="1" dirty="0"/>
              <a:t>Learning Objectives</a:t>
            </a:r>
          </a:p>
        </p:txBody>
      </p:sp>
      <p:sp>
        <p:nvSpPr>
          <p:cNvPr id="3" name="Content Placeholder 2">
            <a:extLst>
              <a:ext uri="{FF2B5EF4-FFF2-40B4-BE49-F238E27FC236}">
                <a16:creationId xmlns:a16="http://schemas.microsoft.com/office/drawing/2014/main" id="{41D65617-B3B5-6248-B603-904F05959880}"/>
              </a:ext>
            </a:extLst>
          </p:cNvPr>
          <p:cNvSpPr>
            <a:spLocks noGrp="1"/>
          </p:cNvSpPr>
          <p:nvPr>
            <p:ph idx="1"/>
          </p:nvPr>
        </p:nvSpPr>
        <p:spPr/>
        <p:txBody>
          <a:bodyPr/>
          <a:lstStyle/>
          <a:p>
            <a:pPr lvl="0"/>
            <a:r>
              <a:rPr lang="en-US" dirty="0"/>
              <a:t>With completion of this Inservice, participants will be able to accurately define the differences between CPT codes and how to appropriately bill for them.</a:t>
            </a:r>
          </a:p>
          <a:p>
            <a:pPr lvl="0"/>
            <a:r>
              <a:rPr lang="en-US" dirty="0"/>
              <a:t>With completion of this Inservice, participants will be able to understand how untimed evaluation charges and timed charges are billed in the same session while maintaining ethical and legal standards.</a:t>
            </a:r>
          </a:p>
          <a:p>
            <a:endParaRPr lang="en-US" dirty="0"/>
          </a:p>
        </p:txBody>
      </p:sp>
      <p:pic>
        <p:nvPicPr>
          <p:cNvPr id="5" name="Picture 4">
            <a:extLst>
              <a:ext uri="{FF2B5EF4-FFF2-40B4-BE49-F238E27FC236}">
                <a16:creationId xmlns:a16="http://schemas.microsoft.com/office/drawing/2014/main" id="{EE0C1DB2-25E9-EE4F-9A5A-6AE16B5B55B9}"/>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8677274" y="4514850"/>
            <a:ext cx="3228975" cy="2152650"/>
          </a:xfrm>
          <a:prstGeom prst="rect">
            <a:avLst/>
          </a:prstGeom>
        </p:spPr>
      </p:pic>
    </p:spTree>
    <p:extLst>
      <p:ext uri="{BB962C8B-B14F-4D97-AF65-F5344CB8AC3E}">
        <p14:creationId xmlns:p14="http://schemas.microsoft.com/office/powerpoint/2010/main" val="3203192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2259B-5343-C24C-968C-B06261FBD070}"/>
              </a:ext>
            </a:extLst>
          </p:cNvPr>
          <p:cNvSpPr>
            <a:spLocks noGrp="1"/>
          </p:cNvSpPr>
          <p:nvPr>
            <p:ph type="title"/>
          </p:nvPr>
        </p:nvSpPr>
        <p:spPr/>
        <p:txBody>
          <a:bodyPr/>
          <a:lstStyle/>
          <a:p>
            <a:r>
              <a:rPr lang="en-US" b="1" dirty="0"/>
              <a:t>Timed vs. Untimed Codes</a:t>
            </a:r>
            <a:r>
              <a:rPr lang="en-US" b="1" baseline="30000" dirty="0"/>
              <a:t>1</a:t>
            </a:r>
            <a:endParaRPr lang="en-US" b="1" dirty="0"/>
          </a:p>
        </p:txBody>
      </p:sp>
      <p:sp>
        <p:nvSpPr>
          <p:cNvPr id="3" name="Content Placeholder 2">
            <a:extLst>
              <a:ext uri="{FF2B5EF4-FFF2-40B4-BE49-F238E27FC236}">
                <a16:creationId xmlns:a16="http://schemas.microsoft.com/office/drawing/2014/main" id="{2003E4C1-A05D-DD40-86B8-CD149982C016}"/>
              </a:ext>
            </a:extLst>
          </p:cNvPr>
          <p:cNvSpPr>
            <a:spLocks noGrp="1"/>
          </p:cNvSpPr>
          <p:nvPr>
            <p:ph sz="half" idx="1"/>
          </p:nvPr>
        </p:nvSpPr>
        <p:spPr/>
        <p:txBody>
          <a:bodyPr/>
          <a:lstStyle/>
          <a:p>
            <a:r>
              <a:rPr lang="en-US" dirty="0"/>
              <a:t>Timed Codes</a:t>
            </a:r>
          </a:p>
          <a:p>
            <a:pPr lvl="1"/>
            <a:r>
              <a:rPr lang="en-US" dirty="0"/>
              <a:t>Provider furnishing the service must remain in constant attendance with the patient receiving the services.</a:t>
            </a:r>
          </a:p>
          <a:p>
            <a:pPr lvl="2"/>
            <a:r>
              <a:rPr lang="en-US" dirty="0"/>
              <a:t>Therapeutic Exercise</a:t>
            </a:r>
          </a:p>
          <a:p>
            <a:pPr lvl="2"/>
            <a:r>
              <a:rPr lang="en-US" dirty="0"/>
              <a:t>Therapeutic Activities</a:t>
            </a:r>
          </a:p>
          <a:p>
            <a:pPr lvl="2"/>
            <a:r>
              <a:rPr lang="en-US" dirty="0"/>
              <a:t>Manual Therapy</a:t>
            </a:r>
          </a:p>
          <a:p>
            <a:pPr lvl="2"/>
            <a:r>
              <a:rPr lang="en-US" dirty="0"/>
              <a:t>Neuro Re-Ed</a:t>
            </a:r>
          </a:p>
          <a:p>
            <a:pPr lvl="2"/>
            <a:r>
              <a:rPr lang="en-US" dirty="0"/>
              <a:t>Gait Training</a:t>
            </a:r>
          </a:p>
        </p:txBody>
      </p:sp>
      <p:sp>
        <p:nvSpPr>
          <p:cNvPr id="4" name="Content Placeholder 3">
            <a:extLst>
              <a:ext uri="{FF2B5EF4-FFF2-40B4-BE49-F238E27FC236}">
                <a16:creationId xmlns:a16="http://schemas.microsoft.com/office/drawing/2014/main" id="{8A45FA02-423A-484F-B6D8-74EF87D81D42}"/>
              </a:ext>
            </a:extLst>
          </p:cNvPr>
          <p:cNvSpPr>
            <a:spLocks noGrp="1"/>
          </p:cNvSpPr>
          <p:nvPr>
            <p:ph sz="half" idx="2"/>
          </p:nvPr>
        </p:nvSpPr>
        <p:spPr/>
        <p:txBody>
          <a:bodyPr/>
          <a:lstStyle/>
          <a:p>
            <a:r>
              <a:rPr lang="en-US" dirty="0"/>
              <a:t>Untimed Codes</a:t>
            </a:r>
          </a:p>
          <a:p>
            <a:pPr lvl="1"/>
            <a:r>
              <a:rPr lang="en-US" dirty="0"/>
              <a:t>Typically billed as a “one time” charge per patient per date of service</a:t>
            </a:r>
          </a:p>
          <a:p>
            <a:pPr lvl="2"/>
            <a:r>
              <a:rPr lang="en-US" dirty="0"/>
              <a:t>PT Evaluations</a:t>
            </a:r>
          </a:p>
          <a:p>
            <a:pPr lvl="2"/>
            <a:r>
              <a:rPr lang="en-US" dirty="0"/>
              <a:t>PT re-evaluations</a:t>
            </a:r>
          </a:p>
        </p:txBody>
      </p:sp>
    </p:spTree>
    <p:extLst>
      <p:ext uri="{BB962C8B-B14F-4D97-AF65-F5344CB8AC3E}">
        <p14:creationId xmlns:p14="http://schemas.microsoft.com/office/powerpoint/2010/main" val="1774734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64990A4-D58B-5D42-B265-F00E1DB9A218}"/>
              </a:ext>
            </a:extLst>
          </p:cNvPr>
          <p:cNvPicPr>
            <a:picLocks noChangeAspect="1"/>
          </p:cNvPicPr>
          <p:nvPr/>
        </p:nvPicPr>
        <p:blipFill>
          <a:blip r:embed="rId3"/>
          <a:stretch>
            <a:fillRect/>
          </a:stretch>
        </p:blipFill>
        <p:spPr>
          <a:xfrm>
            <a:off x="6299200" y="0"/>
            <a:ext cx="5134586" cy="6858000"/>
          </a:xfrm>
          <a:prstGeom prst="rect">
            <a:avLst/>
          </a:prstGeom>
        </p:spPr>
      </p:pic>
      <p:pic>
        <p:nvPicPr>
          <p:cNvPr id="1026" name="Picture 2" descr="Physical Therapy Cartoon Archives - best PT Billing EHR &amp; Practice  Management Software">
            <a:extLst>
              <a:ext uri="{FF2B5EF4-FFF2-40B4-BE49-F238E27FC236}">
                <a16:creationId xmlns:a16="http://schemas.microsoft.com/office/drawing/2014/main" id="{9404CF89-06C6-4640-BAC2-EB3C8619F5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136" y="885825"/>
            <a:ext cx="5545864" cy="5086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438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AD97A-38B5-D94C-99DD-FC683A72C928}"/>
              </a:ext>
            </a:extLst>
          </p:cNvPr>
          <p:cNvSpPr>
            <a:spLocks noGrp="1"/>
          </p:cNvSpPr>
          <p:nvPr>
            <p:ph type="title"/>
          </p:nvPr>
        </p:nvSpPr>
        <p:spPr/>
        <p:txBody>
          <a:bodyPr/>
          <a:lstStyle/>
          <a:p>
            <a:r>
              <a:rPr lang="en-US" b="1" dirty="0"/>
              <a:t>CPT Codes Defined*</a:t>
            </a:r>
          </a:p>
        </p:txBody>
      </p:sp>
      <p:sp>
        <p:nvSpPr>
          <p:cNvPr id="3" name="Content Placeholder 2">
            <a:extLst>
              <a:ext uri="{FF2B5EF4-FFF2-40B4-BE49-F238E27FC236}">
                <a16:creationId xmlns:a16="http://schemas.microsoft.com/office/drawing/2014/main" id="{32282A4F-0017-5345-92D8-F55372348117}"/>
              </a:ext>
            </a:extLst>
          </p:cNvPr>
          <p:cNvSpPr>
            <a:spLocks noGrp="1"/>
          </p:cNvSpPr>
          <p:nvPr>
            <p:ph idx="1"/>
          </p:nvPr>
        </p:nvSpPr>
        <p:spPr/>
        <p:txBody>
          <a:bodyPr/>
          <a:lstStyle/>
          <a:p>
            <a:r>
              <a:rPr lang="en-US" dirty="0"/>
              <a:t>CPT code definitions, some examples</a:t>
            </a:r>
          </a:p>
          <a:p>
            <a:pPr lvl="1"/>
            <a:r>
              <a:rPr lang="en-US" u="sng" dirty="0"/>
              <a:t>Therapeutic Exercises</a:t>
            </a:r>
            <a:r>
              <a:rPr lang="en-US" dirty="0"/>
              <a:t>: </a:t>
            </a:r>
            <a:r>
              <a:rPr lang="en-US" dirty="0" err="1"/>
              <a:t>pt</a:t>
            </a:r>
            <a:r>
              <a:rPr lang="en-US" dirty="0"/>
              <a:t> performs exercises to one or more areas to increase strength, ROM, endurance, and flexibility</a:t>
            </a:r>
          </a:p>
          <a:p>
            <a:pPr lvl="1"/>
            <a:r>
              <a:rPr lang="en-US" u="sng" dirty="0"/>
              <a:t>Therapeutic Activities</a:t>
            </a:r>
            <a:r>
              <a:rPr lang="en-US" dirty="0"/>
              <a:t>: </a:t>
            </a:r>
            <a:r>
              <a:rPr lang="en-US" dirty="0" err="1"/>
              <a:t>pt</a:t>
            </a:r>
            <a:r>
              <a:rPr lang="en-US" dirty="0"/>
              <a:t> performs activities designed to achieve improved functional performance</a:t>
            </a:r>
          </a:p>
          <a:p>
            <a:pPr lvl="1"/>
            <a:r>
              <a:rPr lang="en-US" u="sng" dirty="0"/>
              <a:t>Neuro Re-Ed</a:t>
            </a:r>
            <a:r>
              <a:rPr lang="en-US" dirty="0"/>
              <a:t>: </a:t>
            </a:r>
            <a:r>
              <a:rPr lang="en-US" dirty="0" err="1"/>
              <a:t>pt</a:t>
            </a:r>
            <a:r>
              <a:rPr lang="en-US" dirty="0"/>
              <a:t> performs activities that facilitate reeducation of movement, balance, coordination, posture, and proprioception</a:t>
            </a:r>
          </a:p>
          <a:p>
            <a:pPr lvl="1"/>
            <a:r>
              <a:rPr lang="en-US" u="sng" dirty="0"/>
              <a:t>Gait Training</a:t>
            </a:r>
            <a:r>
              <a:rPr lang="en-US" dirty="0"/>
              <a:t>: Provider trains </a:t>
            </a:r>
            <a:r>
              <a:rPr lang="en-US" dirty="0" err="1"/>
              <a:t>pt</a:t>
            </a:r>
            <a:r>
              <a:rPr lang="en-US" dirty="0"/>
              <a:t> in activities to facilitate ambulation and stair climbing, with or without AD. Instruction includes proper gait sequencing, instruction in weight bearing, and safety.</a:t>
            </a:r>
          </a:p>
          <a:p>
            <a:endParaRPr lang="en-US" dirty="0"/>
          </a:p>
        </p:txBody>
      </p:sp>
      <p:sp>
        <p:nvSpPr>
          <p:cNvPr id="4" name="TextBox 3">
            <a:extLst>
              <a:ext uri="{FF2B5EF4-FFF2-40B4-BE49-F238E27FC236}">
                <a16:creationId xmlns:a16="http://schemas.microsoft.com/office/drawing/2014/main" id="{05A66CEC-11A7-1445-A617-DD48D546AFE9}"/>
              </a:ext>
            </a:extLst>
          </p:cNvPr>
          <p:cNvSpPr txBox="1"/>
          <p:nvPr/>
        </p:nvSpPr>
        <p:spPr>
          <a:xfrm>
            <a:off x="209550" y="6403975"/>
            <a:ext cx="9927782" cy="615553"/>
          </a:xfrm>
          <a:prstGeom prst="rect">
            <a:avLst/>
          </a:prstGeom>
          <a:noFill/>
        </p:spPr>
        <p:txBody>
          <a:bodyPr wrap="none" rtlCol="0">
            <a:spAutoFit/>
          </a:bodyPr>
          <a:lstStyle/>
          <a:p>
            <a:r>
              <a:rPr lang="en-US" sz="1400" dirty="0"/>
              <a:t>*Per handout from PHYT 705 Class, Ellen </a:t>
            </a:r>
            <a:r>
              <a:rPr lang="en-US" sz="1400" dirty="0" err="1"/>
              <a:t>Roeber</a:t>
            </a:r>
            <a:r>
              <a:rPr lang="en-US" sz="1400" dirty="0"/>
              <a:t>, PT, DPT. Taken from: </a:t>
            </a:r>
            <a:r>
              <a:rPr lang="en-US" sz="1400" b="1" dirty="0" err="1"/>
              <a:t>Ingenix</a:t>
            </a:r>
            <a:r>
              <a:rPr lang="en-US" sz="1400" b="1" dirty="0"/>
              <a:t> "Coding and Payment Guide for the physical therapist"</a:t>
            </a:r>
            <a:endParaRPr lang="en-US" sz="1400" dirty="0"/>
          </a:p>
          <a:p>
            <a:endParaRPr lang="en-US" sz="2000" dirty="0"/>
          </a:p>
        </p:txBody>
      </p:sp>
    </p:spTree>
    <p:extLst>
      <p:ext uri="{BB962C8B-B14F-4D97-AF65-F5344CB8AC3E}">
        <p14:creationId xmlns:p14="http://schemas.microsoft.com/office/powerpoint/2010/main" val="2223804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FA2795F-DD46-5F46-8BB3-F9FE78B0E7FD}"/>
              </a:ext>
            </a:extLst>
          </p:cNvPr>
          <p:cNvSpPr>
            <a:spLocks noGrp="1"/>
          </p:cNvSpPr>
          <p:nvPr>
            <p:ph type="title"/>
          </p:nvPr>
        </p:nvSpPr>
        <p:spPr/>
        <p:txBody>
          <a:bodyPr/>
          <a:lstStyle/>
          <a:p>
            <a:r>
              <a:rPr lang="en-US" b="1" dirty="0"/>
              <a:t>Where does one end and the other begin?</a:t>
            </a:r>
          </a:p>
        </p:txBody>
      </p:sp>
      <p:sp>
        <p:nvSpPr>
          <p:cNvPr id="9" name="Content Placeholder 8">
            <a:extLst>
              <a:ext uri="{FF2B5EF4-FFF2-40B4-BE49-F238E27FC236}">
                <a16:creationId xmlns:a16="http://schemas.microsoft.com/office/drawing/2014/main" id="{25862FC9-D986-684B-AA84-641CCAFEA7BE}"/>
              </a:ext>
            </a:extLst>
          </p:cNvPr>
          <p:cNvSpPr>
            <a:spLocks noGrp="1"/>
          </p:cNvSpPr>
          <p:nvPr>
            <p:ph idx="1"/>
          </p:nvPr>
        </p:nvSpPr>
        <p:spPr/>
        <p:txBody>
          <a:bodyPr>
            <a:normAutofit/>
          </a:bodyPr>
          <a:lstStyle/>
          <a:p>
            <a:r>
              <a:rPr lang="en-US" dirty="0"/>
              <a:t>Example Scenario:</a:t>
            </a:r>
          </a:p>
          <a:p>
            <a:pPr lvl="1"/>
            <a:r>
              <a:rPr lang="en-US" dirty="0"/>
              <a:t>You perform an evaluation on a patient and are questioning if there was additional time spent with therapeutic activity or therapeutic exercise, what do you do when documenting your total time vs treatment time?</a:t>
            </a:r>
          </a:p>
          <a:p>
            <a:pPr lvl="1"/>
            <a:r>
              <a:rPr lang="en-US" dirty="0"/>
              <a:t>Documentation needs to support that there was clearly time spent solely on a timed service such as therapeutic exercise, gait training, etc. that is separate from evaluation time</a:t>
            </a:r>
          </a:p>
        </p:txBody>
      </p:sp>
      <p:sp>
        <p:nvSpPr>
          <p:cNvPr id="10" name="TextBox 9">
            <a:extLst>
              <a:ext uri="{FF2B5EF4-FFF2-40B4-BE49-F238E27FC236}">
                <a16:creationId xmlns:a16="http://schemas.microsoft.com/office/drawing/2014/main" id="{BF17E737-2D24-D84F-81B2-850654635C65}"/>
              </a:ext>
            </a:extLst>
          </p:cNvPr>
          <p:cNvSpPr txBox="1"/>
          <p:nvPr/>
        </p:nvSpPr>
        <p:spPr>
          <a:xfrm>
            <a:off x="4344621" y="5122346"/>
            <a:ext cx="3502758" cy="523220"/>
          </a:xfrm>
          <a:prstGeom prst="rect">
            <a:avLst/>
          </a:prstGeom>
          <a:noFill/>
        </p:spPr>
        <p:txBody>
          <a:bodyPr wrap="square" rtlCol="0">
            <a:spAutoFit/>
          </a:bodyPr>
          <a:lstStyle/>
          <a:p>
            <a:pPr algn="ctr"/>
            <a:r>
              <a:rPr lang="en-US" sz="2800" b="1" u="sng" dirty="0"/>
              <a:t>“PT Eval and Treat”</a:t>
            </a:r>
          </a:p>
        </p:txBody>
      </p:sp>
    </p:spTree>
    <p:extLst>
      <p:ext uri="{BB962C8B-B14F-4D97-AF65-F5344CB8AC3E}">
        <p14:creationId xmlns:p14="http://schemas.microsoft.com/office/powerpoint/2010/main" val="3337873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C61F3-DF42-8F4D-888E-31BE8802D967}"/>
              </a:ext>
            </a:extLst>
          </p:cNvPr>
          <p:cNvSpPr>
            <a:spLocks noGrp="1"/>
          </p:cNvSpPr>
          <p:nvPr>
            <p:ph type="title"/>
          </p:nvPr>
        </p:nvSpPr>
        <p:spPr/>
        <p:txBody>
          <a:bodyPr/>
          <a:lstStyle/>
          <a:p>
            <a:r>
              <a:rPr lang="en-US" b="1" dirty="0"/>
              <a:t>If you are audited, how do you stay covered?*</a:t>
            </a:r>
          </a:p>
        </p:txBody>
      </p:sp>
      <p:sp>
        <p:nvSpPr>
          <p:cNvPr id="3" name="Content Placeholder 2">
            <a:extLst>
              <a:ext uri="{FF2B5EF4-FFF2-40B4-BE49-F238E27FC236}">
                <a16:creationId xmlns:a16="http://schemas.microsoft.com/office/drawing/2014/main" id="{F93F9F8C-B916-7E4C-AF51-E50F89D29447}"/>
              </a:ext>
            </a:extLst>
          </p:cNvPr>
          <p:cNvSpPr>
            <a:spLocks noGrp="1"/>
          </p:cNvSpPr>
          <p:nvPr>
            <p:ph idx="1"/>
          </p:nvPr>
        </p:nvSpPr>
        <p:spPr/>
        <p:txBody>
          <a:bodyPr/>
          <a:lstStyle/>
          <a:p>
            <a:r>
              <a:rPr lang="en-US" dirty="0"/>
              <a:t>Audits are used to determine if existing standards of care are being met</a:t>
            </a:r>
          </a:p>
          <a:p>
            <a:r>
              <a:rPr lang="en-US" dirty="0"/>
              <a:t>This may include focusing on billing accuracy compared to the medical record or it may focus on the medical necessity</a:t>
            </a:r>
          </a:p>
          <a:p>
            <a:r>
              <a:rPr lang="en-US" dirty="0"/>
              <a:t>Make sure the claims you are making are accurate and supported by your documentation</a:t>
            </a:r>
          </a:p>
          <a:p>
            <a:r>
              <a:rPr lang="en-US" dirty="0"/>
              <a:t>Documentation review sample checklists are available online</a:t>
            </a:r>
          </a:p>
        </p:txBody>
      </p:sp>
      <p:sp>
        <p:nvSpPr>
          <p:cNvPr id="4" name="TextBox 3">
            <a:extLst>
              <a:ext uri="{FF2B5EF4-FFF2-40B4-BE49-F238E27FC236}">
                <a16:creationId xmlns:a16="http://schemas.microsoft.com/office/drawing/2014/main" id="{E7E9CCD3-FF34-D149-8EB6-7F7A77AA6D2F}"/>
              </a:ext>
            </a:extLst>
          </p:cNvPr>
          <p:cNvSpPr txBox="1"/>
          <p:nvPr/>
        </p:nvSpPr>
        <p:spPr>
          <a:xfrm>
            <a:off x="400050" y="6176963"/>
            <a:ext cx="15659100" cy="1138773"/>
          </a:xfrm>
          <a:prstGeom prst="rect">
            <a:avLst/>
          </a:prstGeom>
          <a:noFill/>
        </p:spPr>
        <p:txBody>
          <a:bodyPr wrap="square" rtlCol="0">
            <a:spAutoFit/>
          </a:bodyPr>
          <a:lstStyle/>
          <a:p>
            <a:r>
              <a:rPr lang="en-US" sz="1200" b="1" dirty="0"/>
              <a:t>*Today’s Physical Therapist: </a:t>
            </a:r>
            <a:r>
              <a:rPr lang="en-US" sz="1200" dirty="0"/>
              <a:t>A Comprehensive Review of a 21st-Century Health Care Profession, </a:t>
            </a:r>
            <a:r>
              <a:rPr lang="en-US" sz="1200" i="1" dirty="0"/>
              <a:t>Prepared by the American Physical Therapy Association January 2011 </a:t>
            </a:r>
            <a:endParaRPr lang="en-US" sz="1200" dirty="0"/>
          </a:p>
          <a:p>
            <a:endParaRPr lang="en-US" dirty="0"/>
          </a:p>
          <a:p>
            <a:r>
              <a:rPr lang="en-US" b="1" dirty="0"/>
              <a:t> </a:t>
            </a:r>
            <a:endParaRPr lang="en-US" dirty="0"/>
          </a:p>
          <a:p>
            <a:endParaRPr lang="en-US" dirty="0"/>
          </a:p>
        </p:txBody>
      </p:sp>
    </p:spTree>
    <p:extLst>
      <p:ext uri="{BB962C8B-B14F-4D97-AF65-F5344CB8AC3E}">
        <p14:creationId xmlns:p14="http://schemas.microsoft.com/office/powerpoint/2010/main" val="796433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9E07C-56B0-AF4D-A151-A725892A4DF1}"/>
              </a:ext>
            </a:extLst>
          </p:cNvPr>
          <p:cNvSpPr>
            <a:spLocks noGrp="1"/>
          </p:cNvSpPr>
          <p:nvPr>
            <p:ph type="title"/>
          </p:nvPr>
        </p:nvSpPr>
        <p:spPr>
          <a:xfrm>
            <a:off x="685800" y="284955"/>
            <a:ext cx="10515600" cy="1325563"/>
          </a:xfrm>
        </p:spPr>
        <p:txBody>
          <a:bodyPr/>
          <a:lstStyle/>
          <a:p>
            <a:r>
              <a:rPr lang="en-US" b="1" dirty="0"/>
              <a:t>Payment for PT Service Under Medicare</a:t>
            </a:r>
            <a:r>
              <a:rPr lang="en-US" b="1" baseline="30000" dirty="0"/>
              <a:t>2</a:t>
            </a:r>
            <a:endParaRPr lang="en-US" b="1" dirty="0"/>
          </a:p>
        </p:txBody>
      </p:sp>
      <p:sp>
        <p:nvSpPr>
          <p:cNvPr id="3" name="Content Placeholder 2">
            <a:extLst>
              <a:ext uri="{FF2B5EF4-FFF2-40B4-BE49-F238E27FC236}">
                <a16:creationId xmlns:a16="http://schemas.microsoft.com/office/drawing/2014/main" id="{B8D0BBFF-56BA-C443-8A22-7C66D2E45A89}"/>
              </a:ext>
            </a:extLst>
          </p:cNvPr>
          <p:cNvSpPr>
            <a:spLocks noGrp="1"/>
          </p:cNvSpPr>
          <p:nvPr>
            <p:ph idx="1"/>
          </p:nvPr>
        </p:nvSpPr>
        <p:spPr>
          <a:xfrm>
            <a:off x="685800" y="1558925"/>
            <a:ext cx="10706100" cy="4351338"/>
          </a:xfrm>
        </p:spPr>
        <p:txBody>
          <a:bodyPr>
            <a:normAutofit fontScale="85000" lnSpcReduction="20000"/>
          </a:bodyPr>
          <a:lstStyle/>
          <a:p>
            <a:r>
              <a:rPr lang="en-US" dirty="0"/>
              <a:t>Medicare Part A</a:t>
            </a:r>
          </a:p>
          <a:p>
            <a:r>
              <a:rPr lang="en-US" dirty="0"/>
              <a:t>Medicare policies are determined based* </a:t>
            </a:r>
          </a:p>
          <a:p>
            <a:pPr lvl="1"/>
            <a:r>
              <a:rPr lang="en-US" dirty="0"/>
              <a:t>Setting of service</a:t>
            </a:r>
          </a:p>
          <a:p>
            <a:pPr lvl="1"/>
            <a:r>
              <a:rPr lang="en-US" dirty="0"/>
              <a:t>Acute conditions</a:t>
            </a:r>
          </a:p>
          <a:p>
            <a:pPr lvl="1"/>
            <a:r>
              <a:rPr lang="en-US" dirty="0"/>
              <a:t>Manifestations of chronic conditions</a:t>
            </a:r>
          </a:p>
          <a:p>
            <a:r>
              <a:rPr lang="en-US" dirty="0"/>
              <a:t>Inpatient hospital PPS (prospective payment system) pays pre-determined per-discharge rates that are based primarily on patient’s condition and related treatment strategy.*</a:t>
            </a:r>
          </a:p>
          <a:p>
            <a:r>
              <a:rPr lang="en-US" dirty="0"/>
              <a:t>PT service does not directly generate money for the hospital, our value comes from decreasing chance of readmission, proper discharge, and increased patient satisfaction.</a:t>
            </a:r>
            <a:r>
              <a:rPr lang="en-US" baseline="30000" dirty="0"/>
              <a:t>2</a:t>
            </a:r>
            <a:endParaRPr lang="en-US" dirty="0"/>
          </a:p>
          <a:p>
            <a:r>
              <a:rPr lang="en-US" dirty="0"/>
              <a:t>If a patient gets a condition while staying in the Hospital, this is not reimbursed by insurance and the hospital will have to cover cost</a:t>
            </a:r>
            <a:r>
              <a:rPr lang="en-US" baseline="30000" dirty="0"/>
              <a:t>2</a:t>
            </a:r>
            <a:endParaRPr lang="en-US" dirty="0"/>
          </a:p>
          <a:p>
            <a:pPr lvl="1"/>
            <a:r>
              <a:rPr lang="en-US" dirty="0"/>
              <a:t>Pressure Ulcers</a:t>
            </a:r>
          </a:p>
        </p:txBody>
      </p:sp>
      <p:sp>
        <p:nvSpPr>
          <p:cNvPr id="5" name="TextBox 4">
            <a:extLst>
              <a:ext uri="{FF2B5EF4-FFF2-40B4-BE49-F238E27FC236}">
                <a16:creationId xmlns:a16="http://schemas.microsoft.com/office/drawing/2014/main" id="{0AC94B4F-9746-4E4B-8887-CF9FE375763D}"/>
              </a:ext>
            </a:extLst>
          </p:cNvPr>
          <p:cNvSpPr txBox="1"/>
          <p:nvPr/>
        </p:nvSpPr>
        <p:spPr>
          <a:xfrm>
            <a:off x="247650" y="6142158"/>
            <a:ext cx="9401933" cy="430887"/>
          </a:xfrm>
          <a:prstGeom prst="rect">
            <a:avLst/>
          </a:prstGeom>
          <a:noFill/>
        </p:spPr>
        <p:txBody>
          <a:bodyPr wrap="none" rtlCol="0">
            <a:spAutoFit/>
          </a:bodyPr>
          <a:lstStyle/>
          <a:p>
            <a:r>
              <a:rPr lang="en-US" sz="1100" dirty="0"/>
              <a:t>Information also taken from: </a:t>
            </a:r>
          </a:p>
          <a:p>
            <a:r>
              <a:rPr lang="en-US" sz="1100" b="1" dirty="0"/>
              <a:t>Today’s Physical Therapist: </a:t>
            </a:r>
            <a:r>
              <a:rPr lang="en-US" sz="1100" dirty="0"/>
              <a:t>A Comprehensive Review of a 21st-Century Health Care Profession, </a:t>
            </a:r>
            <a:r>
              <a:rPr lang="en-US" sz="1100" i="1" dirty="0"/>
              <a:t>Prepared by the American Physical Therapy Association January 2</a:t>
            </a:r>
            <a:endParaRPr lang="en-US" sz="1100" dirty="0"/>
          </a:p>
        </p:txBody>
      </p:sp>
    </p:spTree>
    <p:extLst>
      <p:ext uri="{BB962C8B-B14F-4D97-AF65-F5344CB8AC3E}">
        <p14:creationId xmlns:p14="http://schemas.microsoft.com/office/powerpoint/2010/main" val="3000387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20166</TotalTime>
  <Words>2592</Words>
  <Application>Microsoft Macintosh PowerPoint</Application>
  <PresentationFormat>Widescreen</PresentationFormat>
  <Paragraphs>198</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Billing in Acute Care With a focus on ethical and legal obligations as practicing clinicians</vt:lpstr>
      <vt:lpstr>**Disclaimer** </vt:lpstr>
      <vt:lpstr>Learning Objectives</vt:lpstr>
      <vt:lpstr>Timed vs. Untimed Codes1</vt:lpstr>
      <vt:lpstr>PowerPoint Presentation</vt:lpstr>
      <vt:lpstr>CPT Codes Defined*</vt:lpstr>
      <vt:lpstr>Where does one end and the other begin?</vt:lpstr>
      <vt:lpstr>If you are audited, how do you stay covered?*</vt:lpstr>
      <vt:lpstr>Payment for PT Service Under Medicare2</vt:lpstr>
      <vt:lpstr>PowerPoint Presentation</vt:lpstr>
      <vt:lpstr>Productivity standards, the good.</vt:lpstr>
      <vt:lpstr>Productivity standards, the bad</vt:lpstr>
      <vt:lpstr>Percent of clinicians observing unethical behavior5</vt:lpstr>
      <vt:lpstr>Some examples in North Carolina</vt:lpstr>
      <vt:lpstr>NC Laws</vt:lpstr>
      <vt:lpstr>Ethical Standards</vt:lpstr>
      <vt:lpstr>Combined Forces!</vt:lpstr>
      <vt:lpstr>Shortcomings of the research</vt:lpstr>
      <vt:lpstr>Opening the floor up…</vt:lpstr>
      <vt:lpstr>The purpose of this Inservice</vt:lpstr>
      <vt:lpstr>Sources Cited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 Garrett</dc:creator>
  <cp:lastModifiedBy>Mac Garrett</cp:lastModifiedBy>
  <cp:revision>105</cp:revision>
  <dcterms:created xsi:type="dcterms:W3CDTF">2022-06-03T00:20:53Z</dcterms:created>
  <dcterms:modified xsi:type="dcterms:W3CDTF">2023-05-29T01:33:52Z</dcterms:modified>
</cp:coreProperties>
</file>