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sldIdLst>
    <p:sldId id="256" r:id="rId2"/>
    <p:sldId id="284" r:id="rId3"/>
    <p:sldId id="257" r:id="rId4"/>
    <p:sldId id="260" r:id="rId5"/>
    <p:sldId id="271" r:id="rId6"/>
    <p:sldId id="272" r:id="rId7"/>
    <p:sldId id="261" r:id="rId8"/>
    <p:sldId id="263" r:id="rId9"/>
    <p:sldId id="274" r:id="rId10"/>
    <p:sldId id="264" r:id="rId11"/>
    <p:sldId id="258" r:id="rId12"/>
    <p:sldId id="275" r:id="rId13"/>
    <p:sldId id="276" r:id="rId14"/>
    <p:sldId id="277" r:id="rId15"/>
    <p:sldId id="278" r:id="rId16"/>
    <p:sldId id="259" r:id="rId17"/>
    <p:sldId id="280" r:id="rId18"/>
    <p:sldId id="287" r:id="rId19"/>
    <p:sldId id="288" r:id="rId20"/>
    <p:sldId id="265" r:id="rId21"/>
    <p:sldId id="279" r:id="rId22"/>
    <p:sldId id="266" r:id="rId23"/>
    <p:sldId id="281" r:id="rId24"/>
    <p:sldId id="268" r:id="rId25"/>
    <p:sldId id="286" r:id="rId26"/>
    <p:sldId id="283" r:id="rId27"/>
    <p:sldId id="267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420" autoAdjust="0"/>
  </p:normalViewPr>
  <p:slideViewPr>
    <p:cSldViewPr snapToGrid="0">
      <p:cViewPr varScale="1">
        <p:scale>
          <a:sx n="51" d="100"/>
          <a:sy n="51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1D796-CAF9-4946-BDD9-70AE6115E1F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00430-1806-42CE-9AEA-336C9999D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1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Improving Efficiency in Utilization of Acute Care Physical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430-1806-42CE-9AEA-336C9999D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8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430-1806-42CE-9AEA-336C9999DD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6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FTE (full-time equivalent) = scheduled hours/employer’s hours for a full-time work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430-1806-42CE-9AEA-336C9999D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Resilience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430-1806-42CE-9AEA-336C9999DD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6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Burnout from determining which patients take precedence when the demands for care exceed what can be provided – limiting the provision of healthcare</a:t>
            </a:r>
          </a:p>
          <a:p>
            <a:r>
              <a:rPr lang="en-US" dirty="0"/>
              <a:t>High demand of PT services can lead to inadequate therapy interventions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430-1806-42CE-9AEA-336C9999DD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Garamond-Book"/>
              </a:rPr>
              <a:t>According to the CMS, the elements of medical necessity for therapy services include the following: adherence to acceptable standards of practice; a level of complexity and sophistication that only a qualified therapist or someone under the direction of a therapist can achieve; an intervention that will lead to significant improvement in a reasonable time frame; and the establishment of functional maintenance programs, when appropriate.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430-1806-42CE-9AEA-336C9999DD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Hospital B with more ortho caseload which was excluded</a:t>
            </a:r>
          </a:p>
          <a:p>
            <a:r>
              <a:rPr lang="en-US" dirty="0"/>
              <a:t>3-5 mins of management triage vs 30-90 mins of therapist chart review, eval, and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430-1806-42CE-9AEA-336C9999DD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7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Hopkins Highest Level of Mobility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430-1806-42CE-9AEA-336C9999DD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Rhodes 1080</a:t>
            </a:r>
          </a:p>
          <a:p>
            <a:r>
              <a:rPr lang="en-US" dirty="0"/>
              <a:t>James created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430-1806-42CE-9AEA-336C9999DD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430-1806-42CE-9AEA-336C9999DD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1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0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52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0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79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0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47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1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4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5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3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4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6CAA-8A5E-4EB1-ABFF-803F1CBFB5A5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48043C-2C6B-418C-8196-D47D99EF0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17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B207-E53D-9740-831C-C90B8CB0B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Improving Efficiency in Utilization of Acute Care Physical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6A636-D352-36CD-00C0-9EA0ED044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Justin Dreessen, SPT</a:t>
            </a:r>
          </a:p>
          <a:p>
            <a:r>
              <a:rPr lang="en-US" dirty="0"/>
              <a:t>University of North Carolina – </a:t>
            </a:r>
            <a:r>
              <a:rPr lang="en-US"/>
              <a:t>Chapel Hill</a:t>
            </a:r>
          </a:p>
        </p:txBody>
      </p:sp>
    </p:spTree>
    <p:extLst>
      <p:ext uri="{BB962C8B-B14F-4D97-AF65-F5344CB8AC3E}">
        <p14:creationId xmlns:p14="http://schemas.microsoft.com/office/powerpoint/2010/main" val="188254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3460-939D-81CB-57DE-DC1F92EE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  <a:r>
              <a:rPr lang="en-US" baseline="30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47C98-0CDE-D6FB-9D38-64E43710A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4"/>
            <a:ext cx="8596668" cy="32919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Flexibility to respond to same-day orders for other patients with skilled therapy need for evaluation/treatment</a:t>
            </a:r>
          </a:p>
          <a:p>
            <a:r>
              <a:rPr lang="en-US" dirty="0"/>
              <a:t>Improved communication within interdisciplinary team opening discussion for each discipline’s role in patient mobility while hospitalized</a:t>
            </a:r>
          </a:p>
          <a:p>
            <a:r>
              <a:rPr lang="en-US" dirty="0"/>
              <a:t>PT/OT role in education was objectifying what constituted as a skilled versus unskilled consult</a:t>
            </a:r>
          </a:p>
          <a:p>
            <a:r>
              <a:rPr lang="en-US" dirty="0"/>
              <a:t>Mobility and ADL discussions were more productive when hospitalists set expectation for daily mobility with nursing staff</a:t>
            </a:r>
          </a:p>
          <a:p>
            <a:r>
              <a:rPr lang="en-US" dirty="0"/>
              <a:t>Developed culture of mobility and assisted in determining the right provider to perform tasks like walking and toileting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6DB4C-2974-700E-6993-ACCF9ED1B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4" b="10012"/>
          <a:stretch/>
        </p:blipFill>
        <p:spPr>
          <a:xfrm>
            <a:off x="2691955" y="4588042"/>
            <a:ext cx="6808089" cy="20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6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0EAF-F1BE-2B5D-E892-85E4A14B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Defining Potential Overutilization of Physical Therapy Consults on Hospital Medicine Services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41955-6175-6B57-75B7-3A13DA487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hospitalization, patients spend 87% to 100% of their time in bed, which is a key contributor to hospital-associated disability (HAD)</a:t>
            </a:r>
          </a:p>
          <a:p>
            <a:r>
              <a:rPr lang="en-US" dirty="0"/>
              <a:t>Early mobilization and throughout hospitalization to prevent HAD typically falls on shoulders of PT</a:t>
            </a:r>
          </a:p>
          <a:p>
            <a:r>
              <a:rPr lang="en-US" dirty="0"/>
              <a:t>PTs are a constrained resource in most inpatient settings</a:t>
            </a:r>
          </a:p>
          <a:p>
            <a:r>
              <a:rPr lang="en-US" dirty="0"/>
              <a:t>Aimed to assess potential overutilization of PT consults on direct care hospital medicine services using validated AM-PAC cutoffs</a:t>
            </a:r>
          </a:p>
        </p:txBody>
      </p:sp>
    </p:spTree>
    <p:extLst>
      <p:ext uri="{BB962C8B-B14F-4D97-AF65-F5344CB8AC3E}">
        <p14:creationId xmlns:p14="http://schemas.microsoft.com/office/powerpoint/2010/main" val="387376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12D04-0DB4-0CA0-7F1F-5A2B1AE0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0908-1049-5EF0-08CC-17CC9C95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Retrospective cohort of admissions throughout one year on all direct care hospital medicine services at the University of Chicago Medical Center (UC)</a:t>
            </a:r>
          </a:p>
          <a:p>
            <a:pPr lvl="1"/>
            <a:r>
              <a:rPr lang="en-US" dirty="0"/>
              <a:t>General medicine, oncology, transplant (renal, lung, and liver), cardiology, and cirrhotic populations at the medical-surgical and telemetry level of care</a:t>
            </a:r>
          </a:p>
          <a:p>
            <a:r>
              <a:rPr lang="en-US" dirty="0"/>
              <a:t>Patients hospitalized for longer than 48 hours</a:t>
            </a:r>
          </a:p>
          <a:p>
            <a:r>
              <a:rPr lang="en-US" dirty="0"/>
              <a:t>Exclusion: patients who left AMA; died; d/c to hospice, another hospital, or an inpatient psychiatric facility; or received no PT referral during admission</a:t>
            </a:r>
          </a:p>
          <a:p>
            <a:r>
              <a:rPr lang="en-US" dirty="0"/>
              <a:t>Age, sex, admission and d/c dates, admission and d/c AM-PAC scores, and discharge disposition obtained</a:t>
            </a:r>
          </a:p>
          <a:p>
            <a:r>
              <a:rPr lang="en-US" dirty="0"/>
              <a:t>At UC, nursing staff assess and documents AM-PAC mobility scores for each patient at the time of admission and every nursing shift thereafter </a:t>
            </a:r>
          </a:p>
        </p:txBody>
      </p:sp>
    </p:spTree>
    <p:extLst>
      <p:ext uri="{BB962C8B-B14F-4D97-AF65-F5344CB8AC3E}">
        <p14:creationId xmlns:p14="http://schemas.microsoft.com/office/powerpoint/2010/main" val="254106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76D0-78B0-5F3C-F197-CA1169C2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C662D-4EC8-EF65-2321-2858F40C9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Primary outcome: potential overutilization</a:t>
            </a:r>
          </a:p>
          <a:p>
            <a:r>
              <a:rPr lang="en-US" dirty="0"/>
              <a:t>Secondary outcome: d/c disposition and change in mobility</a:t>
            </a:r>
          </a:p>
          <a:p>
            <a:r>
              <a:rPr lang="en-US" dirty="0"/>
              <a:t>Predictors: AM-PAC score, age, and sex</a:t>
            </a:r>
          </a:p>
          <a:p>
            <a:pPr lvl="1"/>
            <a:r>
              <a:rPr lang="en-US" dirty="0"/>
              <a:t>AM-PAC score of 42.9 (raw score, 17) = cutoff for predicting d/c to home</a:t>
            </a:r>
          </a:p>
          <a:p>
            <a:r>
              <a:rPr lang="en-US" dirty="0"/>
              <a:t>Physical therapy consults “potentially inappropriate”: patients with admission AM-PAC scores &gt;43.63 (raw score, 18) who were d/c home</a:t>
            </a:r>
          </a:p>
          <a:p>
            <a:pPr lvl="1"/>
            <a:r>
              <a:rPr lang="en-US" dirty="0"/>
              <a:t>At UC, nursing staff independently mobilize patients with AM-PAC scores &gt;18</a:t>
            </a:r>
          </a:p>
          <a:p>
            <a:r>
              <a:rPr lang="en-US" dirty="0"/>
              <a:t>D/c home: going home with no additional needs or services, going home with outpatient PT, or going home with home health PT</a:t>
            </a:r>
          </a:p>
          <a:p>
            <a:pPr lvl="1"/>
            <a:r>
              <a:rPr lang="en-US" dirty="0"/>
              <a:t>None of these require inpatient PT assessment for order to be placed</a:t>
            </a:r>
          </a:p>
          <a:p>
            <a:r>
              <a:rPr lang="en-US" dirty="0"/>
              <a:t>D/c to post-acute care: long-term acute care, SNF, subacute rehab facility, or acute rehab facility</a:t>
            </a:r>
          </a:p>
          <a:p>
            <a:r>
              <a:rPr lang="en-US" dirty="0"/>
              <a:t>Loss of mobility calculate as: d/c AM-PAC – admission AM-PAC</a:t>
            </a:r>
          </a:p>
        </p:txBody>
      </p:sp>
    </p:spTree>
    <p:extLst>
      <p:ext uri="{BB962C8B-B14F-4D97-AF65-F5344CB8AC3E}">
        <p14:creationId xmlns:p14="http://schemas.microsoft.com/office/powerpoint/2010/main" val="377250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7D24-3411-ED19-8B27-AE63FC346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F7512-69BD-7600-1885-CE18AC5B2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739382" cy="388077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3592 admissions with PT consults (58% of all admissions)</a:t>
            </a:r>
          </a:p>
          <a:p>
            <a:pPr lvl="1"/>
            <a:r>
              <a:rPr lang="en-US" dirty="0"/>
              <a:t>Mean age: 66.3 years</a:t>
            </a:r>
          </a:p>
          <a:p>
            <a:pPr lvl="1"/>
            <a:r>
              <a:rPr lang="en-US" dirty="0"/>
              <a:t>48% female</a:t>
            </a:r>
          </a:p>
          <a:p>
            <a:pPr lvl="1"/>
            <a:r>
              <a:rPr lang="en-US" dirty="0"/>
              <a:t>Mean admission AM-PAC score: 43.9 (SD, 11.1)</a:t>
            </a:r>
          </a:p>
          <a:p>
            <a:pPr lvl="1"/>
            <a:r>
              <a:rPr lang="en-US" dirty="0"/>
              <a:t>Mean admission d/c AM-PAC: 46.8 (SD, 10.8)</a:t>
            </a:r>
          </a:p>
          <a:p>
            <a:r>
              <a:rPr lang="en-US" dirty="0"/>
              <a:t>38% of PT consults for patients with AM-PAC score &gt;43.63 who were d/c to home and deemed “potential overutilization”</a:t>
            </a:r>
          </a:p>
          <a:p>
            <a:r>
              <a:rPr lang="en-US" dirty="0"/>
              <a:t>89% of patients with AM-PAC &gt;43.63 d/c home compared to 55% </a:t>
            </a:r>
            <a:r>
              <a:rPr lang="en-US" b="1" i="0" dirty="0">
                <a:solidFill>
                  <a:srgbClr val="BDC1C6"/>
                </a:solidFill>
                <a:effectLst/>
              </a:rPr>
              <a:t>≤</a:t>
            </a:r>
            <a:r>
              <a:rPr lang="en-US" dirty="0"/>
              <a:t>43.63</a:t>
            </a:r>
          </a:p>
          <a:p>
            <a:pPr lvl="1"/>
            <a:r>
              <a:rPr lang="en-US" dirty="0"/>
              <a:t>Most of the 11% with high mobility not d/c home due to personal/social or medical needs</a:t>
            </a:r>
          </a:p>
          <a:p>
            <a:pPr lvl="1"/>
            <a:r>
              <a:rPr lang="en-US" dirty="0"/>
              <a:t>Only 16% of the 11% (n = 23) experienced deconditioning necessitating PT consult during hospitalization</a:t>
            </a:r>
          </a:p>
          <a:p>
            <a:r>
              <a:rPr lang="en-US" dirty="0"/>
              <a:t>79% of patients younger than 65 d/c home compared to 63% older than 65</a:t>
            </a:r>
          </a:p>
          <a:p>
            <a:r>
              <a:rPr lang="en-US" dirty="0"/>
              <a:t>Mean delta AM-PAC: AM-PAC &gt; 43.63 on admission = -0.41, AM-PAC on admission </a:t>
            </a:r>
            <a:r>
              <a:rPr lang="en-US" b="1" i="0" dirty="0">
                <a:solidFill>
                  <a:srgbClr val="BDC1C6"/>
                </a:solidFill>
                <a:effectLst/>
              </a:rPr>
              <a:t>≤</a:t>
            </a:r>
            <a:r>
              <a:rPr lang="en-US" dirty="0"/>
              <a:t> 43.63 = +5.69</a:t>
            </a:r>
          </a:p>
          <a:p>
            <a:r>
              <a:rPr lang="en-US" dirty="0"/>
              <a:t>AM-APC &gt; 43.63 and age younger than 65 associated with increased odds to d/c to home</a:t>
            </a:r>
          </a:p>
        </p:txBody>
      </p:sp>
    </p:spTree>
    <p:extLst>
      <p:ext uri="{BB962C8B-B14F-4D97-AF65-F5344CB8AC3E}">
        <p14:creationId xmlns:p14="http://schemas.microsoft.com/office/powerpoint/2010/main" val="409933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5C96-A0D0-2DDF-9D66-8D08AE8C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0715B-F9C6-7DAF-6B0F-17FF102EE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Did not consider whether PT contributed to patients’ ability to return home after d/c</a:t>
            </a:r>
          </a:p>
          <a:p>
            <a:pPr lvl="1"/>
            <a:r>
              <a:rPr lang="en-US" dirty="0"/>
              <a:t>Did not consider d/c diagnosis</a:t>
            </a:r>
          </a:p>
          <a:p>
            <a:r>
              <a:rPr lang="en-US" dirty="0"/>
              <a:t>PTs may be unnecessarily consulted on direct care hospitalist services as much as 38% of the time based on AM-PAC score</a:t>
            </a:r>
          </a:p>
          <a:p>
            <a:r>
              <a:rPr lang="en-US" dirty="0"/>
              <a:t>Patients admitted with high mobility by AM-PAC score are more than 5 times as likely to d/c to home</a:t>
            </a:r>
          </a:p>
          <a:p>
            <a:r>
              <a:rPr lang="en-US" dirty="0"/>
              <a:t>When admitted with high AM-PAC scores, patients had very little change in mobility during hospitalization, whereas patients with low AM-PAC scores gained mobility during hospitalization</a:t>
            </a:r>
          </a:p>
          <a:p>
            <a:r>
              <a:rPr lang="en-US" dirty="0"/>
              <a:t>Significant benefit of PT in low AM-PAC patients</a:t>
            </a:r>
          </a:p>
          <a:p>
            <a:r>
              <a:rPr lang="en-US" dirty="0"/>
              <a:t>Appropriate allocation of PT has the potential to improve outcomes from the patient to the payor level</a:t>
            </a:r>
          </a:p>
          <a:p>
            <a:r>
              <a:rPr lang="en-US" dirty="0"/>
              <a:t>Identifying patients who will benefit from skilled physical therapy at time of admission can help prevent disability and institutionalization and shorten length of stay</a:t>
            </a:r>
          </a:p>
          <a:p>
            <a:pPr lvl="1"/>
            <a:r>
              <a:rPr lang="en-US" dirty="0"/>
              <a:t>PT consult may be necessary later in hospitalization for reasons other than mobility</a:t>
            </a:r>
          </a:p>
          <a:p>
            <a:r>
              <a:rPr lang="en-US" dirty="0"/>
              <a:t>Decreasing PT referrals for low-risk patients can increase amount of time spent rehabilitating at-risk patients</a:t>
            </a:r>
          </a:p>
        </p:txBody>
      </p:sp>
    </p:spTree>
    <p:extLst>
      <p:ext uri="{BB962C8B-B14F-4D97-AF65-F5344CB8AC3E}">
        <p14:creationId xmlns:p14="http://schemas.microsoft.com/office/powerpoint/2010/main" val="40610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31B3-F1BC-06E4-16E2-D896B228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of a Unique Triage System for Acute Care Physical Therapy and Occupational Therapy Services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3EFF2-4A08-D9EA-5CF5-AD695866B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Purpose: develop a triage tool to improve patient access to medically necessary therapy services</a:t>
            </a:r>
          </a:p>
          <a:p>
            <a:r>
              <a:rPr lang="en-US" dirty="0"/>
              <a:t>Reduce the following: inefficient use of resources, potential liability risks for patients not seen, and staff dissatisfaction from burnout</a:t>
            </a:r>
          </a:p>
          <a:p>
            <a:r>
              <a:rPr lang="en-US" dirty="0"/>
              <a:t>Triage tool and decision tree developed to determine which patients referred to therapists for acute care therapy required skilled services</a:t>
            </a:r>
          </a:p>
          <a:p>
            <a:r>
              <a:rPr lang="en-US" dirty="0"/>
              <a:t>Triage tool examined therapy referrals for patients from 2 large academic hospitals (1,157 beds with 38 PTs/8 PTAs/33 OTs/9 COTAs/295-430 caseload, 794 beds with 10 PTs/3 PTAs/3 OTs/70-90 caseload)</a:t>
            </a:r>
          </a:p>
          <a:p>
            <a:r>
              <a:rPr lang="en-US" dirty="0"/>
              <a:t>6 criteria used to determine which evaluations should be cancelled</a:t>
            </a:r>
          </a:p>
        </p:txBody>
      </p:sp>
    </p:spTree>
    <p:extLst>
      <p:ext uri="{BB962C8B-B14F-4D97-AF65-F5344CB8AC3E}">
        <p14:creationId xmlns:p14="http://schemas.microsoft.com/office/powerpoint/2010/main" val="262652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E1E4-647B-2B4B-2716-02A5BE7E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457D-6E49-F2C9-4DB4-0A59F206D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Rehab Innovation and Optimization Team (RIOT)</a:t>
            </a:r>
          </a:p>
          <a:p>
            <a:pPr lvl="1"/>
            <a:r>
              <a:rPr lang="en-US" dirty="0"/>
              <a:t>4 therapist managers who oversee both PT and OT along with a physiatrist from a large physical medicine and rehab department</a:t>
            </a:r>
          </a:p>
          <a:p>
            <a:pPr lvl="1"/>
            <a:r>
              <a:rPr lang="en-US" dirty="0"/>
              <a:t>Enrolled in an intense education and training program on quality improvement methods</a:t>
            </a:r>
          </a:p>
          <a:p>
            <a:pPr lvl="1"/>
            <a:r>
              <a:rPr lang="en-US" dirty="0"/>
              <a:t>Address lack of consistency in triage of referrals to acute care PT/OT and reducing volume of referrals that did not meet Centers for Medicare and Medicaid Services standards for medical necessity in acute care settings</a:t>
            </a:r>
          </a:p>
          <a:p>
            <a:pPr lvl="1"/>
            <a:r>
              <a:rPr lang="en-US" dirty="0"/>
              <a:t>Reviewed 246 medical records</a:t>
            </a:r>
          </a:p>
          <a:p>
            <a:pPr lvl="1"/>
            <a:endParaRPr lang="en-US" dirty="0"/>
          </a:p>
          <a:p>
            <a:r>
              <a:rPr lang="en-US" dirty="0"/>
              <a:t>Exclusion criteria: referrals from orthopedics, physiatry, pediatrics, psychiatry, and pulmonology; referrals for hand therapy, wound or lymphedema management, and after selective denervation for torticollis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3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17D3-E571-CBD4-ED23-56C73ED9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69761-6ABE-5CA6-1995-2F0A42D1B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Triage tool created with survey format</a:t>
            </a:r>
          </a:p>
          <a:p>
            <a:r>
              <a:rPr lang="en-US" dirty="0"/>
              <a:t>2 therapist leaders screened all referrals that met inclusion criteria (N=170)</a:t>
            </a:r>
          </a:p>
          <a:p>
            <a:r>
              <a:rPr lang="en-US" dirty="0"/>
              <a:t>No consults cancelled or deferred in this beta period</a:t>
            </a:r>
          </a:p>
          <a:p>
            <a:r>
              <a:rPr lang="en-US" dirty="0"/>
              <a:t>Recommendation about appropriateness of therapy services made but not communicated to evaluating therapist</a:t>
            </a:r>
          </a:p>
          <a:p>
            <a:r>
              <a:rPr lang="en-US" dirty="0"/>
              <a:t>2 additional project team members reviewed evaluating therapist’s documentation because all consults were allowed to progress to caseload</a:t>
            </a:r>
          </a:p>
          <a:p>
            <a:r>
              <a:rPr lang="en-US" dirty="0"/>
              <a:t>Triage tool correctly recommended cancellation 100% of the time</a:t>
            </a:r>
          </a:p>
          <a:p>
            <a:r>
              <a:rPr lang="en-US" dirty="0"/>
              <a:t>Once triage tool validated, process implemented at both hospitals</a:t>
            </a:r>
          </a:p>
          <a:p>
            <a:r>
              <a:rPr lang="en-US" dirty="0"/>
              <a:t>Took RIOT team 3-5 minutes to review EMR to triage referral</a:t>
            </a:r>
          </a:p>
          <a:p>
            <a:r>
              <a:rPr lang="en-US" dirty="0"/>
              <a:t>Education presented to referring providers, nurse managers, and social workers</a:t>
            </a:r>
          </a:p>
        </p:txBody>
      </p:sp>
    </p:spTree>
    <p:extLst>
      <p:ext uri="{BB962C8B-B14F-4D97-AF65-F5344CB8AC3E}">
        <p14:creationId xmlns:p14="http://schemas.microsoft.com/office/powerpoint/2010/main" val="3225647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F365-0646-EAA4-5D36-EF0C26FB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754A4-FC0A-9553-268F-328FAF55E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A83FD-84B5-B934-B1A8-EE1325C8B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4" t="23927" r="29489" b="8889"/>
          <a:stretch/>
        </p:blipFill>
        <p:spPr>
          <a:xfrm>
            <a:off x="1949601" y="64746"/>
            <a:ext cx="8292797" cy="67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5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DC16-DECC-AC9F-1D7C-F041DDD2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4431F-3307-0BDB-A237-AB29F2F14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unskilled consult</a:t>
            </a:r>
          </a:p>
          <a:p>
            <a:r>
              <a:rPr lang="en-US" sz="2000" dirty="0"/>
              <a:t>Recognize the opportunity to improve efficiency in acute care PT</a:t>
            </a:r>
          </a:p>
          <a:p>
            <a:r>
              <a:rPr lang="en-US" sz="2000" dirty="0"/>
              <a:t>Understand the importance of interdisciplinary education and collaboration</a:t>
            </a:r>
          </a:p>
          <a:p>
            <a:r>
              <a:rPr lang="en-US" sz="2000" dirty="0"/>
              <a:t>Take away tangible action steps to implement in practice to improve patient care</a:t>
            </a:r>
          </a:p>
        </p:txBody>
      </p:sp>
    </p:spTree>
    <p:extLst>
      <p:ext uri="{BB962C8B-B14F-4D97-AF65-F5344CB8AC3E}">
        <p14:creationId xmlns:p14="http://schemas.microsoft.com/office/powerpoint/2010/main" val="2528642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BD17-2C64-88D6-D963-F273C532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7028B-2428-C34F-8C5C-C38C7A793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B0427-6AD0-2056-C878-48C645055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32" t="31505" r="29489" b="13684"/>
          <a:stretch/>
        </p:blipFill>
        <p:spPr>
          <a:xfrm>
            <a:off x="1420676" y="252515"/>
            <a:ext cx="9350647" cy="63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3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DFF8-4040-66F1-03C9-DC839BC4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54969-EBEC-A47D-4072-ABF0183CE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US" dirty="0"/>
              <a:t>Systematic triage system reduced number of therapy evaluations that were not appropriate by 29%</a:t>
            </a:r>
          </a:p>
          <a:p>
            <a:r>
              <a:rPr lang="en-US" dirty="0"/>
              <a:t>Improvement in availability of therapy services for patients who required skilled care</a:t>
            </a:r>
          </a:p>
          <a:p>
            <a:r>
              <a:rPr lang="en-US" dirty="0"/>
              <a:t>Average number of patients per therapist per workday decreased from 18.9 to 12.1 and from 15.1 to 12.8 in the 2 hospitals</a:t>
            </a:r>
          </a:p>
          <a:p>
            <a:r>
              <a:rPr lang="en-US" dirty="0"/>
              <a:t>Therapist productivity and net revenue improved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EB27C-AE20-F4A2-0709-2FA29670E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3" t="37661" r="57368" b="21637"/>
          <a:stretch/>
        </p:blipFill>
        <p:spPr>
          <a:xfrm>
            <a:off x="6288505" y="3946357"/>
            <a:ext cx="4860758" cy="2791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67FF43-C446-3CFC-FB34-84EC9E999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1" t="34386" r="56711" b="33801"/>
          <a:stretch/>
        </p:blipFill>
        <p:spPr>
          <a:xfrm>
            <a:off x="913579" y="4411579"/>
            <a:ext cx="5182421" cy="23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7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B404-D249-F4D7-7251-F465C49B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Toward a Common Language for Measuring Patient Mobility in the Hospital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23488-14D6-48F1-3B7A-A29E9924E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Johns Hopkins Hospital</a:t>
            </a:r>
          </a:p>
          <a:p>
            <a:r>
              <a:rPr lang="en-US" dirty="0"/>
              <a:t>Objective: Evaluate the reliability and minimal detectable change of AM-PAC IMSF and JH-HLM when completed by nurses and PTs and to evaluate the construct validity of both measures when used by nurses</a:t>
            </a:r>
          </a:p>
          <a:p>
            <a:r>
              <a:rPr lang="en-US" dirty="0"/>
              <a:t>Test-retest reliability and the interrater reliability of AM-PAC IMSF and JH-HLM for inpatients in the neuroscience department (n=118) were evaluated</a:t>
            </a:r>
          </a:p>
          <a:p>
            <a:r>
              <a:rPr lang="en-US" dirty="0"/>
              <a:t>Each participant scored twice by a team of 2 nurses and 1 PT</a:t>
            </a:r>
          </a:p>
          <a:p>
            <a:r>
              <a:rPr lang="en-US" dirty="0"/>
              <a:t>4 PTs and 8 nurses participated in reliability testing</a:t>
            </a:r>
          </a:p>
          <a:p>
            <a:r>
              <a:rPr lang="en-US" dirty="0"/>
              <a:t>Construct validity evaluated via assessment of convergent validity with other measures of function (grip strength, Katz Activities of Daily Living Scale, 2-minute walk test, 5-times sit-to-stand test) used by 5 nurses</a:t>
            </a:r>
          </a:p>
        </p:txBody>
      </p:sp>
    </p:spTree>
    <p:extLst>
      <p:ext uri="{BB962C8B-B14F-4D97-AF65-F5344CB8AC3E}">
        <p14:creationId xmlns:p14="http://schemas.microsoft.com/office/powerpoint/2010/main" val="3167306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8911-9F9C-7C09-616F-10D86F88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16C90-19D8-5683-93DE-8DF2B528F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AM-PAC IMSF test-retest reliability values for PTs = 0.91 and nurses = 0.97</a:t>
            </a:r>
          </a:p>
          <a:p>
            <a:r>
              <a:rPr lang="en-US" dirty="0"/>
              <a:t>JH-HLM test-retest reliability values for PTs = 0.94 and nurses = 0.95</a:t>
            </a:r>
          </a:p>
          <a:p>
            <a:r>
              <a:rPr lang="en-US" dirty="0"/>
              <a:t>Interrater reliability values between PTs and nurses</a:t>
            </a:r>
          </a:p>
          <a:p>
            <a:pPr lvl="1"/>
            <a:r>
              <a:rPr lang="en-US" dirty="0"/>
              <a:t>0.96 for AM-PAC IMSF</a:t>
            </a:r>
          </a:p>
          <a:p>
            <a:pPr lvl="1"/>
            <a:r>
              <a:rPr lang="en-US" dirty="0"/>
              <a:t>0.99 for JH-HLM</a:t>
            </a:r>
          </a:p>
          <a:p>
            <a:r>
              <a:rPr lang="en-US" dirty="0"/>
              <a:t>The AM-PAC IMSF and JH-HLM had excellent interrater reliability and test-retest reliability for both PTs and nurses</a:t>
            </a:r>
          </a:p>
          <a:p>
            <a:r>
              <a:rPr lang="en-US" dirty="0"/>
              <a:t>AM-PAC IMSF and JH-HLM measured constructs of patient mobility and physical functioning</a:t>
            </a:r>
          </a:p>
        </p:txBody>
      </p:sp>
    </p:spTree>
    <p:extLst>
      <p:ext uri="{BB962C8B-B14F-4D97-AF65-F5344CB8AC3E}">
        <p14:creationId xmlns:p14="http://schemas.microsoft.com/office/powerpoint/2010/main" val="2689957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ACBE-82C9-7C2C-A1C8-A41AA9CD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6A2B8-763E-DC01-1EAA-021B21270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 </a:t>
            </a:r>
            <a:r>
              <a:rPr lang="en-US" dirty="0" err="1"/>
              <a:t>y.o</a:t>
            </a:r>
            <a:r>
              <a:rPr lang="en-US" dirty="0"/>
              <a:t>. admitted with join pain/swelling; pain resolved; independent</a:t>
            </a:r>
          </a:p>
          <a:p>
            <a:r>
              <a:rPr lang="en-US" dirty="0"/>
              <a:t>37 </a:t>
            </a:r>
            <a:r>
              <a:rPr lang="en-US" dirty="0" err="1"/>
              <a:t>y.o</a:t>
            </a:r>
            <a:r>
              <a:rPr lang="en-US" dirty="0"/>
              <a:t>. with hypoglycemia; independent</a:t>
            </a:r>
          </a:p>
          <a:p>
            <a:r>
              <a:rPr lang="en-US" dirty="0"/>
              <a:t>46 </a:t>
            </a:r>
            <a:r>
              <a:rPr lang="en-US" dirty="0" err="1"/>
              <a:t>y.o</a:t>
            </a:r>
            <a:r>
              <a:rPr lang="en-US" dirty="0"/>
              <a:t>. with renal failure; independent</a:t>
            </a:r>
          </a:p>
          <a:p>
            <a:r>
              <a:rPr lang="en-US" dirty="0"/>
              <a:t>Pt with possible PNA; independent</a:t>
            </a:r>
          </a:p>
          <a:p>
            <a:r>
              <a:rPr lang="en-US" dirty="0"/>
              <a:t>Independent </a:t>
            </a:r>
            <a:r>
              <a:rPr lang="en-US" dirty="0" err="1"/>
              <a:t>pt</a:t>
            </a:r>
            <a:r>
              <a:rPr lang="en-US" dirty="0"/>
              <a:t> who was d/c from PT with home recommendation; social issues and wound care preventing d/c; new consult for pre-cert to SNF/new d/c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5259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868528-50FD-B25F-97AF-26B0001934C8}"/>
              </a:ext>
            </a:extLst>
          </p:cNvPr>
          <p:cNvSpPr/>
          <p:nvPr/>
        </p:nvSpPr>
        <p:spPr>
          <a:xfrm>
            <a:off x="3489356" y="0"/>
            <a:ext cx="5213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Therapy Consult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2879A5-25B4-42DD-C6C4-ED8F778CD9EE}"/>
              </a:ext>
            </a:extLst>
          </p:cNvPr>
          <p:cNvSpPr/>
          <p:nvPr/>
        </p:nvSpPr>
        <p:spPr>
          <a:xfrm>
            <a:off x="4279231" y="1086801"/>
            <a:ext cx="36218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Therapy needs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CEC39-5121-DA7C-0321-9887CF08908B}"/>
              </a:ext>
            </a:extLst>
          </p:cNvPr>
          <p:cNvSpPr/>
          <p:nvPr/>
        </p:nvSpPr>
        <p:spPr>
          <a:xfrm>
            <a:off x="3860078" y="1799117"/>
            <a:ext cx="8383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E5F5D-C97E-8469-6ACA-5E73A0F77F99}"/>
              </a:ext>
            </a:extLst>
          </p:cNvPr>
          <p:cNvSpPr txBox="1"/>
          <p:nvPr/>
        </p:nvSpPr>
        <p:spPr>
          <a:xfrm>
            <a:off x="4969042" y="1799117"/>
            <a:ext cx="6104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No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8D6282-0881-18CC-5CAB-523A81CC3085}"/>
              </a:ext>
            </a:extLst>
          </p:cNvPr>
          <p:cNvCxnSpPr/>
          <p:nvPr/>
        </p:nvCxnSpPr>
        <p:spPr>
          <a:xfrm flipH="1">
            <a:off x="1283128" y="2350714"/>
            <a:ext cx="2133600" cy="9835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FD27C0-F09D-799A-BDBE-84D1072366F5}"/>
              </a:ext>
            </a:extLst>
          </p:cNvPr>
          <p:cNvCxnSpPr>
            <a:cxnSpLocks/>
          </p:cNvCxnSpPr>
          <p:nvPr/>
        </p:nvCxnSpPr>
        <p:spPr>
          <a:xfrm>
            <a:off x="4794635" y="2460461"/>
            <a:ext cx="886092" cy="793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92E07D-9D02-ABFC-ABB5-67341D2C7D97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3689686" y="2511433"/>
            <a:ext cx="246833" cy="917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B1BEDA-B3D9-CA1E-8591-395BD9FD87EA}"/>
              </a:ext>
            </a:extLst>
          </p:cNvPr>
          <p:cNvCxnSpPr>
            <a:cxnSpLocks/>
          </p:cNvCxnSpPr>
          <p:nvPr/>
        </p:nvCxnSpPr>
        <p:spPr>
          <a:xfrm>
            <a:off x="5141734" y="2350714"/>
            <a:ext cx="1438089" cy="9463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303E53-A6A7-1EEE-02CC-99A1CC213538}"/>
              </a:ext>
            </a:extLst>
          </p:cNvPr>
          <p:cNvCxnSpPr>
            <a:cxnSpLocks/>
          </p:cNvCxnSpPr>
          <p:nvPr/>
        </p:nvCxnSpPr>
        <p:spPr>
          <a:xfrm>
            <a:off x="4486328" y="2553241"/>
            <a:ext cx="436778" cy="767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1A1C71-271D-4D74-092A-482F16B17A88}"/>
              </a:ext>
            </a:extLst>
          </p:cNvPr>
          <p:cNvCxnSpPr>
            <a:cxnSpLocks/>
          </p:cNvCxnSpPr>
          <p:nvPr/>
        </p:nvCxnSpPr>
        <p:spPr>
          <a:xfrm flipH="1">
            <a:off x="2875667" y="2432216"/>
            <a:ext cx="713753" cy="9494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B39B76-64CD-D237-7092-A1DAB82C5986}"/>
              </a:ext>
            </a:extLst>
          </p:cNvPr>
          <p:cNvSpPr txBox="1"/>
          <p:nvPr/>
        </p:nvSpPr>
        <p:spPr>
          <a:xfrm>
            <a:off x="339800" y="3429000"/>
            <a:ext cx="1042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has needs could go home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B4D5AB-CADC-DE0C-077F-5E0DF35E7E40}"/>
              </a:ext>
            </a:extLst>
          </p:cNvPr>
          <p:cNvSpPr txBox="1"/>
          <p:nvPr/>
        </p:nvSpPr>
        <p:spPr>
          <a:xfrm>
            <a:off x="1775568" y="3429000"/>
            <a:ext cx="1224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has needs medically labile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7E4C0C-A2C6-1B8B-768F-30F6AAF2F0A3}"/>
              </a:ext>
            </a:extLst>
          </p:cNvPr>
          <p:cNvSpPr txBox="1"/>
          <p:nvPr/>
        </p:nvSpPr>
        <p:spPr>
          <a:xfrm>
            <a:off x="3168318" y="3428999"/>
            <a:ext cx="1042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has needs slow progress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71EC45-D751-76FD-6861-C27E279B0C68}"/>
              </a:ext>
            </a:extLst>
          </p:cNvPr>
          <p:cNvSpPr txBox="1"/>
          <p:nvPr/>
        </p:nvSpPr>
        <p:spPr>
          <a:xfrm>
            <a:off x="4261372" y="3428999"/>
            <a:ext cx="1335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has needs D/C keeps changing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E03A8E-F2BB-3E1F-9057-67450BF6F352}"/>
              </a:ext>
            </a:extLst>
          </p:cNvPr>
          <p:cNvSpPr txBox="1"/>
          <p:nvPr/>
        </p:nvSpPr>
        <p:spPr>
          <a:xfrm>
            <a:off x="5468538" y="3381633"/>
            <a:ext cx="1042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has needs </a:t>
            </a:r>
            <a:r>
              <a:rPr lang="en-US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no facility</a:t>
            </a:r>
            <a:endParaRPr kumimoji="0" lang="en-US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060BC6-2052-11A9-FCD4-BAD605D60379}"/>
              </a:ext>
            </a:extLst>
          </p:cNvPr>
          <p:cNvSpPr txBox="1"/>
          <p:nvPr/>
        </p:nvSpPr>
        <p:spPr>
          <a:xfrm>
            <a:off x="6511274" y="3381633"/>
            <a:ext cx="1042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has needs / refuses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274BD2-EE21-42E5-84C8-D54D096BACB6}"/>
              </a:ext>
            </a:extLst>
          </p:cNvPr>
          <p:cNvSpPr txBox="1"/>
          <p:nvPr/>
        </p:nvSpPr>
        <p:spPr>
          <a:xfrm>
            <a:off x="7890179" y="3333266"/>
            <a:ext cx="1042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no needs / refuses</a:t>
            </a:r>
            <a:endParaRPr kumimoji="0" lang="en-US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21C148-77AE-C38F-76AB-FC5F4CF27B72}"/>
              </a:ext>
            </a:extLst>
          </p:cNvPr>
          <p:cNvSpPr txBox="1"/>
          <p:nvPr/>
        </p:nvSpPr>
        <p:spPr>
          <a:xfrm>
            <a:off x="9028796" y="3381633"/>
            <a:ext cx="12830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no needs </a:t>
            </a:r>
            <a:r>
              <a:rPr lang="en-US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new baseline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Immobility harm risk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4A4BDF-2B29-81F4-CE0D-D7CE90F36817}"/>
              </a:ext>
            </a:extLst>
          </p:cNvPr>
          <p:cNvSpPr txBox="1"/>
          <p:nvPr/>
        </p:nvSpPr>
        <p:spPr>
          <a:xfrm>
            <a:off x="10407701" y="3381633"/>
            <a:ext cx="13271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no needs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Complex needs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Dementia / guarding</a:t>
            </a:r>
            <a:endParaRPr kumimoji="0" lang="en-US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50E2139-1887-F0BC-6C76-4F803786B936}"/>
              </a:ext>
            </a:extLst>
          </p:cNvPr>
          <p:cNvCxnSpPr>
            <a:cxnSpLocks/>
          </p:cNvCxnSpPr>
          <p:nvPr/>
        </p:nvCxnSpPr>
        <p:spPr>
          <a:xfrm>
            <a:off x="8053514" y="2443493"/>
            <a:ext cx="61371" cy="847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F0710B-7B8D-54A7-6FE3-1E507268CB77}"/>
              </a:ext>
            </a:extLst>
          </p:cNvPr>
          <p:cNvCxnSpPr>
            <a:cxnSpLocks/>
          </p:cNvCxnSpPr>
          <p:nvPr/>
        </p:nvCxnSpPr>
        <p:spPr>
          <a:xfrm>
            <a:off x="8384947" y="2397938"/>
            <a:ext cx="1040301" cy="822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6190A2F-5A68-7279-DAC4-37D94EDE4D70}"/>
              </a:ext>
            </a:extLst>
          </p:cNvPr>
          <p:cNvCxnSpPr>
            <a:cxnSpLocks/>
          </p:cNvCxnSpPr>
          <p:nvPr/>
        </p:nvCxnSpPr>
        <p:spPr>
          <a:xfrm>
            <a:off x="8702643" y="2350714"/>
            <a:ext cx="2046188" cy="9000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584BDC4-AA95-4DF6-CB39-1C81090BA385}"/>
              </a:ext>
            </a:extLst>
          </p:cNvPr>
          <p:cNvCxnSpPr>
            <a:cxnSpLocks/>
          </p:cNvCxnSpPr>
          <p:nvPr/>
        </p:nvCxnSpPr>
        <p:spPr>
          <a:xfrm>
            <a:off x="8210686" y="4276034"/>
            <a:ext cx="27553" cy="582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BC15A17-997A-D4F0-BCBB-4BEBC3631204}"/>
              </a:ext>
            </a:extLst>
          </p:cNvPr>
          <p:cNvSpPr txBox="1"/>
          <p:nvPr/>
        </p:nvSpPr>
        <p:spPr>
          <a:xfrm>
            <a:off x="7477415" y="4959748"/>
            <a:ext cx="1521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Risk / Harm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1A2918C-C913-D5EB-95CC-6C9F2BE473C6}"/>
              </a:ext>
            </a:extLst>
          </p:cNvPr>
          <p:cNvCxnSpPr>
            <a:cxnSpLocks/>
          </p:cNvCxnSpPr>
          <p:nvPr/>
        </p:nvCxnSpPr>
        <p:spPr>
          <a:xfrm flipV="1">
            <a:off x="8932915" y="4900008"/>
            <a:ext cx="336003" cy="919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A209142-55BA-17DF-34C3-48AC1833C13D}"/>
              </a:ext>
            </a:extLst>
          </p:cNvPr>
          <p:cNvCxnSpPr>
            <a:cxnSpLocks/>
          </p:cNvCxnSpPr>
          <p:nvPr/>
        </p:nvCxnSpPr>
        <p:spPr>
          <a:xfrm>
            <a:off x="8411547" y="5317074"/>
            <a:ext cx="154937" cy="417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2FF466B-34CD-BC9B-95C0-67A63C484657}"/>
              </a:ext>
            </a:extLst>
          </p:cNvPr>
          <p:cNvCxnSpPr>
            <a:cxnSpLocks/>
          </p:cNvCxnSpPr>
          <p:nvPr/>
        </p:nvCxnSpPr>
        <p:spPr>
          <a:xfrm flipH="1">
            <a:off x="7170821" y="5254214"/>
            <a:ext cx="293368" cy="3926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5C12482-9580-B759-68D0-5EFC1132C8B2}"/>
              </a:ext>
            </a:extLst>
          </p:cNvPr>
          <p:cNvSpPr txBox="1"/>
          <p:nvPr/>
        </p:nvSpPr>
        <p:spPr>
          <a:xfrm>
            <a:off x="6490381" y="5646821"/>
            <a:ext cx="946244" cy="366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No</a:t>
            </a:r>
            <a:endParaRPr kumimoji="0" lang="en-US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5F62433-0D00-7D6F-6F2D-22469BB40156}"/>
              </a:ext>
            </a:extLst>
          </p:cNvPr>
          <p:cNvSpPr txBox="1"/>
          <p:nvPr/>
        </p:nvSpPr>
        <p:spPr>
          <a:xfrm>
            <a:off x="8084199" y="5765088"/>
            <a:ext cx="946244" cy="366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Yes</a:t>
            </a:r>
            <a:endParaRPr kumimoji="0" lang="en-US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E3CE79-547D-8BEF-6F8D-938AA6B16CE6}"/>
              </a:ext>
            </a:extLst>
          </p:cNvPr>
          <p:cNvSpPr txBox="1"/>
          <p:nvPr/>
        </p:nvSpPr>
        <p:spPr>
          <a:xfrm>
            <a:off x="5349406" y="6185087"/>
            <a:ext cx="2204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/>
              </a:rPr>
              <a:t>Triage 3 vs 4</a:t>
            </a:r>
          </a:p>
          <a:p>
            <a:pPr algn="ctr">
              <a:defRPr/>
            </a:pPr>
            <a:r>
              <a:rPr kumimoji="0" lang="en-US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For Now </a:t>
            </a:r>
            <a:r>
              <a:rPr kumimoji="0" lang="en-US" b="0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Call Kerry</a:t>
            </a:r>
            <a:endParaRPr kumimoji="0" lang="en-US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2DF8C14-6A9D-C083-F2A3-7185A0E6186E}"/>
              </a:ext>
            </a:extLst>
          </p:cNvPr>
          <p:cNvCxnSpPr>
            <a:cxnSpLocks/>
          </p:cNvCxnSpPr>
          <p:nvPr/>
        </p:nvCxnSpPr>
        <p:spPr>
          <a:xfrm flipH="1">
            <a:off x="6347315" y="5923820"/>
            <a:ext cx="327917" cy="300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8A90DE2-939D-5E9C-4719-74A6FE4E774E}"/>
              </a:ext>
            </a:extLst>
          </p:cNvPr>
          <p:cNvCxnSpPr/>
          <p:nvPr/>
        </p:nvCxnSpPr>
        <p:spPr>
          <a:xfrm>
            <a:off x="4794635" y="2122282"/>
            <a:ext cx="268278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AE8EDACA-ADBE-2922-8472-B5BBF2F188A7}"/>
              </a:ext>
            </a:extLst>
          </p:cNvPr>
          <p:cNvSpPr/>
          <p:nvPr/>
        </p:nvSpPr>
        <p:spPr>
          <a:xfrm>
            <a:off x="30649" y="985494"/>
            <a:ext cx="3595441" cy="1588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8B94443-3163-F632-9C4A-24B38951C7A1}"/>
              </a:ext>
            </a:extLst>
          </p:cNvPr>
          <p:cNvCxnSpPr/>
          <p:nvPr/>
        </p:nvCxnSpPr>
        <p:spPr>
          <a:xfrm flipV="1">
            <a:off x="6090172" y="1733132"/>
            <a:ext cx="0" cy="389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0573330D-7AA3-1397-2A29-2F7035691938}"/>
              </a:ext>
            </a:extLst>
          </p:cNvPr>
          <p:cNvSpPr/>
          <p:nvPr/>
        </p:nvSpPr>
        <p:spPr>
          <a:xfrm>
            <a:off x="335646" y="1169723"/>
            <a:ext cx="297967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Consult pre-op / med work up evolving/pending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A274496-A403-43C5-BA28-4D25CE9F70FB}"/>
              </a:ext>
            </a:extLst>
          </p:cNvPr>
          <p:cNvSpPr/>
          <p:nvPr/>
        </p:nvSpPr>
        <p:spPr>
          <a:xfrm>
            <a:off x="8869203" y="1086801"/>
            <a:ext cx="3205268" cy="13067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5C3E00F-2BBA-4339-A6BA-B0E280C39C00}"/>
              </a:ext>
            </a:extLst>
          </p:cNvPr>
          <p:cNvSpPr/>
          <p:nvPr/>
        </p:nvSpPr>
        <p:spPr>
          <a:xfrm>
            <a:off x="8932915" y="1342380"/>
            <a:ext cx="30893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Educate / screen / attempt written</a:t>
            </a:r>
          </a:p>
        </p:txBody>
      </p:sp>
    </p:spTree>
    <p:extLst>
      <p:ext uri="{BB962C8B-B14F-4D97-AF65-F5344CB8AC3E}">
        <p14:creationId xmlns:p14="http://schemas.microsoft.com/office/powerpoint/2010/main" val="2616618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4C5F-4B7B-3CAB-184B-055ABDA6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B7956-3272-820D-91B4-8DF394C15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the difference in level of function from prior to current</a:t>
            </a:r>
          </a:p>
          <a:p>
            <a:r>
              <a:rPr lang="en-US" dirty="0"/>
              <a:t>Begin with far ends of the curve (completely independent/dependent)</a:t>
            </a:r>
          </a:p>
          <a:p>
            <a:r>
              <a:rPr lang="en-US" dirty="0"/>
              <a:t>Give mobile patients the tools to stay independent in hospital, and take them off caseload (education, HEP, etc.)</a:t>
            </a:r>
          </a:p>
          <a:p>
            <a:r>
              <a:rPr lang="en-US" dirty="0"/>
              <a:t>Screen rather than conduct a consult</a:t>
            </a:r>
          </a:p>
          <a:p>
            <a:r>
              <a:rPr lang="en-US" dirty="0"/>
              <a:t>Facilitate mobility conversation with interdisciplinary members of care team</a:t>
            </a:r>
          </a:p>
          <a:p>
            <a:r>
              <a:rPr lang="en-US" dirty="0"/>
              <a:t>Management is working on implementing AM-PAC system with nursing</a:t>
            </a:r>
          </a:p>
          <a:p>
            <a:r>
              <a:rPr lang="en-US" dirty="0"/>
              <a:t>Evidence supports offloading some patients, but we have nowhere to funnel them currently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46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0092-4F52-0631-AA3E-1FC72F0B0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026E8-5DB7-7755-A35E-9150536FA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-US" dirty="0" err="1">
                <a:solidFill>
                  <a:schemeClr val="tx1"/>
                </a:solidFill>
              </a:rPr>
              <a:t>Bednarczyk</a:t>
            </a:r>
            <a:r>
              <a:rPr lang="en-US" dirty="0">
                <a:solidFill>
                  <a:schemeClr val="tx1"/>
                </a:solidFill>
              </a:rPr>
              <a:t> M, Pritchard K, </a:t>
            </a:r>
            <a:r>
              <a:rPr lang="en-US" dirty="0" err="1">
                <a:solidFill>
                  <a:schemeClr val="tx1"/>
                </a:solidFill>
              </a:rPr>
              <a:t>Barquin</a:t>
            </a:r>
            <a:r>
              <a:rPr lang="en-US" dirty="0">
                <a:solidFill>
                  <a:schemeClr val="tx1"/>
                </a:solidFill>
              </a:rPr>
              <a:t> W, Beyer A, </a:t>
            </a:r>
            <a:r>
              <a:rPr lang="en-US" dirty="0" err="1">
                <a:solidFill>
                  <a:schemeClr val="tx1"/>
                </a:solidFill>
              </a:rPr>
              <a:t>Stankiewicz</a:t>
            </a:r>
            <a:r>
              <a:rPr lang="en-US" dirty="0">
                <a:solidFill>
                  <a:schemeClr val="tx1"/>
                </a:solidFill>
              </a:rPr>
              <a:t> C. Improvement of physical and occupational therapy referral process to reduce unskilled consults. </a:t>
            </a:r>
            <a:r>
              <a:rPr lang="en-US" i="1" dirty="0">
                <a:solidFill>
                  <a:schemeClr val="tx1"/>
                </a:solidFill>
              </a:rPr>
              <a:t>J Acute Care Phys </a:t>
            </a:r>
            <a:r>
              <a:rPr lang="en-US" i="1" dirty="0" err="1">
                <a:solidFill>
                  <a:schemeClr val="tx1"/>
                </a:solidFill>
              </a:rPr>
              <a:t>Ther</a:t>
            </a:r>
            <a:r>
              <a:rPr lang="en-US" dirty="0">
                <a:solidFill>
                  <a:schemeClr val="tx1"/>
                </a:solidFill>
              </a:rPr>
              <a:t>. 2020;11(2):54-58. doi:10.1097/JAT.0000000000000115</a:t>
            </a:r>
          </a:p>
          <a:p>
            <a:r>
              <a:rPr lang="en-US" dirty="0">
                <a:solidFill>
                  <a:schemeClr val="tx1"/>
                </a:solidFill>
              </a:rPr>
              <a:t>2. Martinez M, </a:t>
            </a:r>
            <a:r>
              <a:rPr lang="en-US" dirty="0" err="1">
                <a:solidFill>
                  <a:schemeClr val="tx1"/>
                </a:solidFill>
              </a:rPr>
              <a:t>Cerasale</a:t>
            </a:r>
            <a:r>
              <a:rPr lang="en-US" dirty="0">
                <a:solidFill>
                  <a:schemeClr val="tx1"/>
                </a:solidFill>
              </a:rPr>
              <a:t> M, </a:t>
            </a:r>
            <a:r>
              <a:rPr lang="en-US" dirty="0" err="1">
                <a:solidFill>
                  <a:schemeClr val="tx1"/>
                </a:solidFill>
              </a:rPr>
              <a:t>Baig</a:t>
            </a:r>
            <a:r>
              <a:rPr lang="en-US" dirty="0">
                <a:solidFill>
                  <a:schemeClr val="tx1"/>
                </a:solidFill>
              </a:rPr>
              <a:t> M, et al. Defining potential overutilization of physical therapy consults on hospital medicine services. </a:t>
            </a:r>
            <a:r>
              <a:rPr lang="en-US" i="1" dirty="0">
                <a:solidFill>
                  <a:schemeClr val="tx1"/>
                </a:solidFill>
              </a:rPr>
              <a:t>J Hosp Med</a:t>
            </a:r>
            <a:r>
              <a:rPr lang="en-US" dirty="0">
                <a:solidFill>
                  <a:schemeClr val="tx1"/>
                </a:solidFill>
              </a:rPr>
              <a:t>. Published online August 18, 2021. doi:10.12788/jhm.3673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="0" i="0" dirty="0">
                <a:solidFill>
                  <a:schemeClr val="tx1"/>
                </a:solidFill>
                <a:effectLst/>
              </a:rPr>
              <a:t>. Hobbs JA, Boysen JF, McGarry KA, Thompson JM, 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Nordrum</a:t>
            </a:r>
            <a:r>
              <a:rPr lang="en-US" b="0" i="0" dirty="0">
                <a:solidFill>
                  <a:schemeClr val="tx1"/>
                </a:solidFill>
                <a:effectLst/>
              </a:rPr>
              <a:t> JT. Development of a unique triage system for acute care physical therapy and occupational therapy services: an administrative case report. </a:t>
            </a:r>
            <a:r>
              <a:rPr lang="en-US" b="0" i="1" dirty="0">
                <a:solidFill>
                  <a:schemeClr val="tx1"/>
                </a:solidFill>
                <a:effectLst/>
              </a:rPr>
              <a:t>Phys </a:t>
            </a:r>
            <a:r>
              <a:rPr lang="en-US" b="0" i="1" dirty="0" err="1">
                <a:solidFill>
                  <a:schemeClr val="tx1"/>
                </a:solidFill>
                <a:effectLst/>
              </a:rPr>
              <a:t>Ther</a:t>
            </a:r>
            <a:r>
              <a:rPr lang="en-US" b="0" i="0" dirty="0">
                <a:solidFill>
                  <a:schemeClr val="tx1"/>
                </a:solidFill>
                <a:effectLst/>
              </a:rPr>
              <a:t>. 2010;90(10):1519-1529. doi:10.2522/ptj.20090166</a:t>
            </a:r>
          </a:p>
          <a:p>
            <a:r>
              <a:rPr lang="en-US" dirty="0">
                <a:solidFill>
                  <a:schemeClr val="tx1"/>
                </a:solidFill>
              </a:rPr>
              <a:t>4. Hoyer EH, Young DL, Klein LM, et al. Toward a common language for measuring patient mobility in the hospital: reliability and construct validity of interprofessional mobility measures. </a:t>
            </a:r>
            <a:r>
              <a:rPr lang="en-US" i="1" dirty="0">
                <a:solidFill>
                  <a:schemeClr val="tx1"/>
                </a:solidFill>
              </a:rPr>
              <a:t>Phys </a:t>
            </a:r>
            <a:r>
              <a:rPr lang="en-US" i="1" dirty="0" err="1">
                <a:solidFill>
                  <a:schemeClr val="tx1"/>
                </a:solidFill>
              </a:rPr>
              <a:t>Ther</a:t>
            </a:r>
            <a:r>
              <a:rPr lang="en-US" dirty="0">
                <a:solidFill>
                  <a:schemeClr val="tx1"/>
                </a:solidFill>
              </a:rPr>
              <a:t>. 2018;98(2):133-142. doi:10.1093/</a:t>
            </a:r>
            <a:r>
              <a:rPr lang="en-US" dirty="0" err="1">
                <a:solidFill>
                  <a:schemeClr val="tx1"/>
                </a:solidFill>
              </a:rPr>
              <a:t>ptj</a:t>
            </a:r>
            <a:r>
              <a:rPr lang="en-US" dirty="0">
                <a:solidFill>
                  <a:schemeClr val="tx1"/>
                </a:solidFill>
              </a:rPr>
              <a:t>/pzx110</a:t>
            </a:r>
          </a:p>
          <a:p>
            <a:pPr algn="l"/>
            <a:endParaRPr lang="en-US" b="0" i="0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75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F993C45-B237-4CD5-A232-CD2DFFF5A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9EA4F6-F0E3-4DB3-8F82-B91A1F693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A7345F-1794-4777-80F8-B67B01BE7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EB4062E-9879-4D6E-8C9A-55D81D61C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E1E50E-9B56-49FC-AC93-34C80F438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86CF095-2697-4E6D-832B-E71B7C8D6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93A2EA0-D245-490B-A61D-8B32A8DF4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BAC7BF2-009C-48C7-A7F2-2139B507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D60F62B-3828-4F12-B884-8A8925325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8A41293-53F5-4380-B216-EB66A4353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6DDE673-E05B-400B-B6E1-335E425D8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0A0FE23-A023-7B5B-5AA8-BFA49A4A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1" y="297065"/>
            <a:ext cx="5263477" cy="14038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/>
              <a:t>Questions?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1E7A30-4254-3BCD-A831-817CBAC8032B}"/>
              </a:ext>
            </a:extLst>
          </p:cNvPr>
          <p:cNvSpPr/>
          <p:nvPr/>
        </p:nvSpPr>
        <p:spPr>
          <a:xfrm>
            <a:off x="520196" y="3401909"/>
            <a:ext cx="56816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https://forms.gle/JeY3PCnTAm55Yg4J8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34F0E7B-717F-E683-5917-0D656F2C5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31" y="1665369"/>
            <a:ext cx="50482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8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D907-984B-B20E-A29A-9BEB9070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Improvement of Physical and Occupational Therapy Referral Process to Reduce Unskilled Consults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B90C3-28D2-CFEE-7A12-54E42A484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Northwestern Memorial Hospital houses 894 beds w/ 34 PT/PTAs and 26 OTs</a:t>
            </a:r>
          </a:p>
          <a:p>
            <a:r>
              <a:rPr lang="en-US" dirty="0"/>
              <a:t>Baseline data collected for 9 months showed PT and OT services consulted 14.5% of the time for unskilled therapy needs</a:t>
            </a:r>
          </a:p>
          <a:p>
            <a:r>
              <a:rPr lang="en-US" dirty="0"/>
              <a:t>Multidisciplinary education intervention to reduce unskilled consults</a:t>
            </a:r>
          </a:p>
          <a:p>
            <a:r>
              <a:rPr lang="en-US" dirty="0"/>
              <a:t>“Unskilled consults” defined and categorized as:</a:t>
            </a:r>
          </a:p>
          <a:p>
            <a:pPr lvl="1"/>
            <a:r>
              <a:rPr lang="en-US" dirty="0"/>
              <a:t>Patient not medically appropriate to participate</a:t>
            </a:r>
          </a:p>
          <a:p>
            <a:pPr lvl="1"/>
            <a:r>
              <a:rPr lang="en-US" dirty="0"/>
              <a:t>Patient not cognitively intact to actively participate in a therapeutic manner</a:t>
            </a:r>
          </a:p>
          <a:p>
            <a:pPr lvl="1"/>
            <a:r>
              <a:rPr lang="en-US" dirty="0"/>
              <a:t>Patient demonstrating baseline level of functional mobility with nursing/medical team</a:t>
            </a:r>
          </a:p>
          <a:p>
            <a:pPr lvl="1"/>
            <a:r>
              <a:rPr lang="en-US" dirty="0"/>
              <a:t>Patient requiring next level of care to address musculoskeletal issue in the outpatient setting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8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FFCC-DC5A-FCC5-2DB8-FCD0C1AE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5D2EE-1B81-2509-3BC9-5B1C2B4BB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Team of PTs and OTs covering 4 adult inpatient general medicine units</a:t>
            </a:r>
          </a:p>
          <a:p>
            <a:r>
              <a:rPr lang="en-US" sz="2400" dirty="0"/>
              <a:t>Trained through one-time meeting on how to define each category, how to select these categories in the EMR, and how the data would be collected</a:t>
            </a:r>
          </a:p>
          <a:p>
            <a:r>
              <a:rPr lang="en-US" sz="2400" dirty="0"/>
              <a:t>One follow-up education session and one recurring monthly meeting, which included 3 case scenarios</a:t>
            </a:r>
          </a:p>
        </p:txBody>
      </p:sp>
    </p:spTree>
    <p:extLst>
      <p:ext uri="{BB962C8B-B14F-4D97-AF65-F5344CB8AC3E}">
        <p14:creationId xmlns:p14="http://schemas.microsoft.com/office/powerpoint/2010/main" val="140101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1733-209B-7CC4-08FF-0BB84D78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F2A7-9A88-5E9F-7060-DFDA764E7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Established interdisciplinary focus group, including 2 PTs, 1 OT, 2 MDs, 2 RNs, 2 attending (discharge) RNs, and a SW</a:t>
            </a:r>
          </a:p>
          <a:p>
            <a:r>
              <a:rPr lang="en-US" dirty="0"/>
              <a:t>Feedback from providers regarding culture of mobility, role of PT/OT, skilled versus unskilled PT/OT consults, and strategies to reduce unskilled consults</a:t>
            </a:r>
          </a:p>
          <a:p>
            <a:r>
              <a:rPr lang="en-US" dirty="0"/>
              <a:t>Incorporate mobility and ADL discussion for each patient in IDR</a:t>
            </a:r>
          </a:p>
          <a:p>
            <a:r>
              <a:rPr lang="en-US" dirty="0"/>
              <a:t>What is the expectation of mobility/ADL performance, and by whom/how should this be communicated?</a:t>
            </a:r>
          </a:p>
          <a:p>
            <a:r>
              <a:rPr lang="en-US" dirty="0"/>
              <a:t>4 likely root causes to unskilled consults:</a:t>
            </a:r>
          </a:p>
          <a:p>
            <a:pPr lvl="1"/>
            <a:r>
              <a:rPr lang="en-US" dirty="0"/>
              <a:t>Orders placed preemptively by hospitalists</a:t>
            </a:r>
          </a:p>
          <a:p>
            <a:pPr lvl="1"/>
            <a:r>
              <a:rPr lang="en-US" dirty="0"/>
              <a:t>Hospitalists unsure of mobility level before consulting PT/OT</a:t>
            </a:r>
          </a:p>
          <a:p>
            <a:pPr lvl="1"/>
            <a:r>
              <a:rPr lang="en-US" dirty="0"/>
              <a:t>Mobility/ADL expectation as a priority in IDR is not high</a:t>
            </a:r>
          </a:p>
          <a:p>
            <a:pPr lvl="1"/>
            <a:r>
              <a:rPr lang="en-US" dirty="0"/>
              <a:t>RN unsure of mobility or ADL level</a:t>
            </a:r>
          </a:p>
        </p:txBody>
      </p:sp>
    </p:spTree>
    <p:extLst>
      <p:ext uri="{BB962C8B-B14F-4D97-AF65-F5344CB8AC3E}">
        <p14:creationId xmlns:p14="http://schemas.microsoft.com/office/powerpoint/2010/main" val="343443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CE1F-3CC3-2A84-9347-674847FB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CE576-A844-D0EE-F50A-1F84C872E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PT/OT attended IDR 3 days per week and led discussion around mobility and ADL performance and discharge recommendations</a:t>
            </a:r>
          </a:p>
          <a:p>
            <a:r>
              <a:rPr lang="en-US" sz="2000" dirty="0"/>
              <a:t>Unit clinic coordinator and hospitalists led IDR meetings and were tasked to educate their department to consistently promote discussion of mobility and ADL performance during IDR</a:t>
            </a:r>
          </a:p>
          <a:p>
            <a:r>
              <a:rPr lang="en-US" sz="2000" dirty="0"/>
              <a:t>Unit clinic coordinator provided with and educated on using handout to stimulate mobility/ADL discussion</a:t>
            </a:r>
          </a:p>
        </p:txBody>
      </p:sp>
    </p:spTree>
    <p:extLst>
      <p:ext uri="{BB962C8B-B14F-4D97-AF65-F5344CB8AC3E}">
        <p14:creationId xmlns:p14="http://schemas.microsoft.com/office/powerpoint/2010/main" val="198616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5D40-7AEA-4FCD-F8B5-905B53C9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1221C-E022-F8F5-ACA3-5AF3BC75C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DFC26-F31E-C895-D19D-3206AE74A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9" t="33217" r="23933" b="19064"/>
          <a:stretch/>
        </p:blipFill>
        <p:spPr>
          <a:xfrm>
            <a:off x="500542" y="959759"/>
            <a:ext cx="11190916" cy="518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4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8F800-BABC-9878-91B4-927FF3A6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/>
              <a:t>Results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10DA1-3A5B-699A-B8B8-F3D76BFE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PT and OT collectively consulted for unskilled therapy needs 14.5% of the time down to 3.05%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“Patient at baseline level of function” was most likely type of unskilled consult preintervention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Interdisciplinary approach using IDR can reduce unskilled consults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Total PT/OT consults during intervention period = 734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% reduction in unskilled consults = 10.55%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1"/>
                </a:solidFill>
              </a:rPr>
              <a:t>734 x 10.55% = 78 less PT/OT consults over 8 weeks across 3 therapists</a:t>
            </a:r>
          </a:p>
          <a:p>
            <a:pPr>
              <a:lnSpc>
                <a:spcPct val="90000"/>
              </a:lnSpc>
            </a:pPr>
            <a:endParaRPr lang="en-US" sz="1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271B1376-0B16-F398-8F6E-7192E514E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4" t="4487"/>
          <a:stretch/>
        </p:blipFill>
        <p:spPr>
          <a:xfrm>
            <a:off x="5550552" y="1699764"/>
            <a:ext cx="6421817" cy="2934846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6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0294-6396-3323-4D34-A8B5A272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Breakdown</a:t>
            </a:r>
            <a:r>
              <a:rPr lang="en-US" baseline="30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F720E-7EDD-9A93-4FBC-77CCD782C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>
                <a:latin typeface="TimesNewRomanPS"/>
              </a:rPr>
              <a:t>Total PT/OT consults during intervention period (734) </a:t>
            </a:r>
            <a:r>
              <a:rPr lang="en-US" sz="1800" b="0" i="0" u="none" strike="noStrike" baseline="0" dirty="0">
                <a:latin typeface="MathematicalPiLTStd"/>
              </a:rPr>
              <a:t>× </a:t>
            </a:r>
            <a:r>
              <a:rPr lang="en-US" sz="1800" b="0" i="0" u="none" strike="noStrike" baseline="0" dirty="0">
                <a:latin typeface="TimesNewRomanPS"/>
              </a:rPr>
              <a:t>% reduction in unskilled consults (10.55%) </a:t>
            </a:r>
            <a:r>
              <a:rPr lang="en-US" sz="1800" b="0" i="0" u="none" strike="noStrike" baseline="0" dirty="0">
                <a:latin typeface="MathematicalPiLTStd"/>
              </a:rPr>
              <a:t>= </a:t>
            </a:r>
            <a:r>
              <a:rPr lang="en-US" sz="1800" b="0" i="0" u="none" strike="noStrike" baseline="0" dirty="0">
                <a:latin typeface="TimesNewRomanPS"/>
              </a:rPr>
              <a:t>number of skilled PT/OT consults culled by reducing unskilled consults (78)</a:t>
            </a:r>
          </a:p>
          <a:p>
            <a:pPr algn="l"/>
            <a:r>
              <a:rPr lang="en-US" sz="1800" b="0" i="0" u="none" strike="noStrike" baseline="0" dirty="0">
                <a:latin typeface="TimesNewRomanPS"/>
              </a:rPr>
              <a:t>Divided among 3 PTs, the consult volume/week during intervention period </a:t>
            </a:r>
            <a:r>
              <a:rPr lang="en-US" sz="1800" b="0" i="0" u="none" strike="noStrike" baseline="0" dirty="0">
                <a:latin typeface="MathematicalPiLTStd"/>
              </a:rPr>
              <a:t>= </a:t>
            </a:r>
            <a:r>
              <a:rPr lang="en-US" sz="1800" b="0" i="0" u="none" strike="noStrike" baseline="0" dirty="0">
                <a:latin typeface="TimesNewRomanPS"/>
              </a:rPr>
              <a:t>30.5 consults/week (734/8 weeks </a:t>
            </a:r>
            <a:r>
              <a:rPr lang="en-US" sz="1800" b="0" i="0" u="none" strike="noStrike" baseline="0" dirty="0">
                <a:latin typeface="MathematicalPiLTStd"/>
              </a:rPr>
              <a:t>= </a:t>
            </a:r>
            <a:r>
              <a:rPr lang="en-US" sz="1800" b="0" i="0" u="none" strike="noStrike" baseline="0" dirty="0">
                <a:latin typeface="TimesNewRomanPS"/>
              </a:rPr>
              <a:t>91.75/3 therapists </a:t>
            </a:r>
            <a:r>
              <a:rPr lang="en-US" sz="1800" b="0" i="0" u="none" strike="noStrike" baseline="0" dirty="0">
                <a:latin typeface="MathematicalPiLTStd"/>
              </a:rPr>
              <a:t>= </a:t>
            </a:r>
            <a:r>
              <a:rPr lang="en-US" sz="1800" b="0" i="0" u="none" strike="noStrike" baseline="0" dirty="0">
                <a:latin typeface="TimesNewRomanPS"/>
              </a:rPr>
              <a:t>30.5)</a:t>
            </a:r>
          </a:p>
          <a:p>
            <a:pPr algn="l"/>
            <a:r>
              <a:rPr lang="en-US" sz="1800" b="0" i="0" u="none" strike="noStrike" baseline="0" dirty="0">
                <a:latin typeface="TimesNewRomanPS"/>
              </a:rPr>
              <a:t>Using the % reduction in unskilled consults (10.55%), after the intervention period </a:t>
            </a:r>
            <a:r>
              <a:rPr lang="en-US" sz="1800" b="0" i="0" u="none" strike="noStrike" baseline="0" dirty="0">
                <a:latin typeface="MathematicalPiLTStd"/>
              </a:rPr>
              <a:t>= </a:t>
            </a:r>
            <a:r>
              <a:rPr lang="en-US" sz="1800" b="0" i="0" u="none" strike="noStrike" baseline="0" dirty="0">
                <a:latin typeface="TimesNewRomanPS"/>
              </a:rPr>
              <a:t>27.3 consults/week (734 </a:t>
            </a:r>
            <a:r>
              <a:rPr lang="en-US" sz="1800" b="0" i="0" u="none" strike="noStrike" baseline="0" dirty="0">
                <a:latin typeface="MathematicalPiLTStd"/>
              </a:rPr>
              <a:t>− </a:t>
            </a:r>
            <a:r>
              <a:rPr lang="en-US" sz="1800" b="0" i="0" u="none" strike="noStrike" baseline="0" dirty="0">
                <a:latin typeface="TimesNewRomanPS"/>
              </a:rPr>
              <a:t>78 </a:t>
            </a:r>
            <a:r>
              <a:rPr lang="en-US" sz="1800" b="0" i="0" u="none" strike="noStrike" baseline="0" dirty="0">
                <a:latin typeface="MathematicalPiLTStd"/>
              </a:rPr>
              <a:t>= </a:t>
            </a:r>
            <a:r>
              <a:rPr lang="en-US" sz="1800" b="0" i="0" u="none" strike="noStrike" baseline="0" dirty="0">
                <a:latin typeface="TimesNewRomanPS"/>
              </a:rPr>
              <a:t>656/8 weeks </a:t>
            </a:r>
            <a:r>
              <a:rPr lang="en-US" sz="1800" b="0" i="0" u="none" strike="noStrike" baseline="0" dirty="0">
                <a:latin typeface="MathematicalPiLTStd"/>
              </a:rPr>
              <a:t>= </a:t>
            </a:r>
            <a:r>
              <a:rPr lang="en-US" sz="1800" b="0" i="0" u="none" strike="noStrike" baseline="0" dirty="0">
                <a:latin typeface="TimesNewRomanPS"/>
              </a:rPr>
              <a:t>82/3 therapists </a:t>
            </a:r>
            <a:r>
              <a:rPr lang="en-US" sz="1800" b="0" i="0" u="none" strike="noStrike" baseline="0" dirty="0">
                <a:latin typeface="MathematicalPiLTStd"/>
              </a:rPr>
              <a:t>= </a:t>
            </a:r>
            <a:r>
              <a:rPr lang="en-US" sz="1800" b="0" i="0" u="none" strike="noStrike" baseline="0" dirty="0">
                <a:latin typeface="TimesNewRomanPS"/>
              </a:rPr>
              <a:t>27.3)</a:t>
            </a:r>
          </a:p>
          <a:p>
            <a:pPr algn="l"/>
            <a:r>
              <a:rPr lang="en-US" sz="1800" b="0" i="0" u="none" strike="noStrike" baseline="0" dirty="0">
                <a:latin typeface="TimesNewRomanPS"/>
              </a:rPr>
              <a:t>The consult volume reduction from 30.5 to 27.3 (3.2), creates 19.2 weeks of PT time/year, or 0.37 FTE (19.2/52) to respond to skilled consults.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973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14667</TotalTime>
  <Words>2660</Words>
  <Application>Microsoft Office PowerPoint</Application>
  <PresentationFormat>Widescreen</PresentationFormat>
  <Paragraphs>212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Garamond-Book</vt:lpstr>
      <vt:lpstr>MathematicalPiLTStd</vt:lpstr>
      <vt:lpstr>TimesNewRomanPS</vt:lpstr>
      <vt:lpstr>Trebuchet MS</vt:lpstr>
      <vt:lpstr>Wingdings 3</vt:lpstr>
      <vt:lpstr>Facet</vt:lpstr>
      <vt:lpstr>Improving Efficiency in Utilization of Acute Care Physical Therapy</vt:lpstr>
      <vt:lpstr>Objectives</vt:lpstr>
      <vt:lpstr>Improvement of Physical and Occupational Therapy Referral Process to Reduce Unskilled Consults1</vt:lpstr>
      <vt:lpstr>Methods1</vt:lpstr>
      <vt:lpstr>Methods1</vt:lpstr>
      <vt:lpstr>Methods1</vt:lpstr>
      <vt:lpstr>PowerPoint Presentation</vt:lpstr>
      <vt:lpstr>Results1</vt:lpstr>
      <vt:lpstr>Efficiency Breakdown1</vt:lpstr>
      <vt:lpstr>Discussion1</vt:lpstr>
      <vt:lpstr>Defining Potential Overutilization of Physical Therapy Consults on Hospital Medicine Services2</vt:lpstr>
      <vt:lpstr>Methods2</vt:lpstr>
      <vt:lpstr>Methods2</vt:lpstr>
      <vt:lpstr>Results2</vt:lpstr>
      <vt:lpstr>Discussion2</vt:lpstr>
      <vt:lpstr>Development of a Unique Triage System for Acute Care Physical Therapy and Occupational Therapy Services3</vt:lpstr>
      <vt:lpstr>Methods3</vt:lpstr>
      <vt:lpstr>Methods3</vt:lpstr>
      <vt:lpstr>PowerPoint Presentation</vt:lpstr>
      <vt:lpstr>PowerPoint Presentation</vt:lpstr>
      <vt:lpstr>Outcomes3</vt:lpstr>
      <vt:lpstr>Toward a Common Language for Measuring Patient Mobility in the Hospital4</vt:lpstr>
      <vt:lpstr>Results4</vt:lpstr>
      <vt:lpstr>Cases</vt:lpstr>
      <vt:lpstr>PowerPoint Presentation</vt:lpstr>
      <vt:lpstr>Takeaways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Unwarranted PT Consults</dc:title>
  <dc:creator>Dreessen, Justin Fredrick</dc:creator>
  <cp:lastModifiedBy>Dreessen, Justin Fredrick</cp:lastModifiedBy>
  <cp:revision>29</cp:revision>
  <dcterms:created xsi:type="dcterms:W3CDTF">2022-06-02T23:15:38Z</dcterms:created>
  <dcterms:modified xsi:type="dcterms:W3CDTF">2022-06-13T15:53:12Z</dcterms:modified>
</cp:coreProperties>
</file>