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23"/>
  </p:notesMasterIdLst>
  <p:sldIdLst>
    <p:sldId id="260" r:id="rId5"/>
    <p:sldId id="257" r:id="rId6"/>
    <p:sldId id="276" r:id="rId7"/>
    <p:sldId id="262" r:id="rId8"/>
    <p:sldId id="266" r:id="rId9"/>
    <p:sldId id="267" r:id="rId10"/>
    <p:sldId id="263" r:id="rId11"/>
    <p:sldId id="265" r:id="rId12"/>
    <p:sldId id="277" r:id="rId13"/>
    <p:sldId id="268" r:id="rId14"/>
    <p:sldId id="269" r:id="rId15"/>
    <p:sldId id="270" r:id="rId16"/>
    <p:sldId id="271" r:id="rId17"/>
    <p:sldId id="275" r:id="rId18"/>
    <p:sldId id="272" r:id="rId19"/>
    <p:sldId id="26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426" autoAdjust="0"/>
  </p:normalViewPr>
  <p:slideViewPr>
    <p:cSldViewPr snapToGrid="0">
      <p:cViewPr varScale="1">
        <p:scale>
          <a:sx n="51" d="100"/>
          <a:sy n="51" d="100"/>
        </p:scale>
        <p:origin x="19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774C-70F7-4ED4-813C-739E51CF8487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A772-5D94-4F12-8B86-44D4FB263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40% idiopathic in nature </a:t>
            </a:r>
          </a:p>
          <a:p>
            <a:r>
              <a:rPr lang="en-US" dirty="0"/>
              <a:t>More common among women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37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index is cardiac output from left ventricle to body surface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5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3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to depend on the subgroup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3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know that it often exists with many other comorbidities.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of work around PH is assessing risk factors to try to determine prognosis once diagnosed with 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0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Limitations: sample size small we are still lacking standardized data on specifics of exercise prescriptions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moderately intense activity is indicated for patients with PH as long as they are stable and you are able to effectively monitor vitals and responses to exercise.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A772-5D94-4F12-8B86-44D4FB2636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0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E34D-57B0-41D5-A7AF-DF10D1068115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8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327-77F4-4A2B-9238-101C8E3404E4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327A-3B7B-4F18-AD00-4892CF91FF9D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7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8241-E647-4007-AB01-BB30869910EB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9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5554-C941-4C3B-A197-75ED448862A0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2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44A0-C3F8-4023-9352-7CF7C034B2C8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5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C5B-471F-47EA-B884-FE923235A560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6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C408-3247-4796-93FF-B91D6887AEC0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6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282-CC74-49F4-B876-75084EFB56F1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7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AF9-2583-4989-8D87-13F548ED6E0C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6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3CFB-BB1B-4B2A-ADF6-B1A4609854C4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EAA8-1A97-412E-935C-2E918F139579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7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0DF1-CA1F-4E36-8C65-C52A9896A8FB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3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73FD-197A-4AD6-8D60-38B6A76F0734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3949-07FA-4C7A-A990-D6D1043EED71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DE8-6D13-4218-A974-D45AA7B6E4FF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B7D7-4BDA-4ABC-B31D-66201C69A314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0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F0A0B-291C-4112-A023-023C51AB2E85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alia_guard@med.unc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241HEaBkLA?feature=oembed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guemedic.com/2017/12/does-the-parachute-study-prove-that-research-doesnt-matter-part-iii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ollev.com/mikaliaguard7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t.wikipedia.org/wiki/Tosse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elifesciences.org/for-the-press/6fba5454/new-tool-helps-distinguish-the-cause-of-blood-clots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The Ins and Outs of Pulmonary Hypertension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BDE4E-FFA3-44D5-BA0B-7575E221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546" y="4552335"/>
            <a:ext cx="6752908" cy="109138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400" dirty="0"/>
              <a:t>Mikalia Guard, SPT</a:t>
            </a:r>
          </a:p>
          <a:p>
            <a:pPr algn="ctr"/>
            <a:r>
              <a:rPr lang="en-US" sz="2400" dirty="0">
                <a:hlinkClick r:id="rId3"/>
              </a:rPr>
              <a:t>Mikalia_guard@med.unc.edu</a:t>
            </a:r>
            <a:endParaRPr lang="en-US" sz="2400" dirty="0"/>
          </a:p>
          <a:p>
            <a:pPr algn="ctr"/>
            <a:r>
              <a:rPr lang="en-US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8446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1FE1-5EF7-49E7-AB84-2EF98153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6B5E-3359-4998-A845-408FA496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91" y="2135659"/>
            <a:ext cx="10018714" cy="4233057"/>
          </a:xfrm>
        </p:spPr>
        <p:txBody>
          <a:bodyPr>
            <a:normAutofit fontScale="92500"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ften need to use multiple tools to get an accurate and reliable diagnosis, especially because there is no single indicator of this disease. 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Pulmonary function test	 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Chest x-ray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Echocardiogram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Arterial blood gas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Cardiac MRI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Ventilation/perfusion lung scan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Genetic testing</a:t>
            </a:r>
          </a:p>
          <a:p>
            <a:pPr marL="13716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more depending on presentation and severity of symptoms.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Hemodynamic measures are most important for grading severity of disease</a:t>
            </a:r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D8F6A-EFD6-46EF-97D7-D5000966F167}"/>
              </a:ext>
            </a:extLst>
          </p:cNvPr>
          <p:cNvSpPr txBox="1"/>
          <p:nvPr/>
        </p:nvSpPr>
        <p:spPr>
          <a:xfrm>
            <a:off x="6269748" y="6606461"/>
            <a:ext cx="5903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Galiè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Humbert M,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Vachiery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J-L, et al. 2015 ESC/ERS Guidelines for the diagnosis and treatment of pulmonary hypertension: The Joint Task Force for the Diagnosis and Treatment of Pulmonary Hypertension of the European Society of Cardiology (ESC) and the European Respiratory Society (ERS): Endorsed by: Association for European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Paediatric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Congenital Cardiology (AEPC), International Society for Heart and Lung Transplantation (ISHLT). 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Heart 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2016;37(1):67-119. doi:10.1093/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eurheartj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/ehv317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60060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3E1F-334F-4581-AFED-0A907EF0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Artery Catheter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218A-C67A-4E72-B1B7-67ABE7C9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438399"/>
            <a:ext cx="5955580" cy="3124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Pulmonary artery catheter (RHC) also known as swan-</a:t>
            </a:r>
            <a:r>
              <a:rPr lang="en-US" dirty="0" err="1"/>
              <a:t>ganz</a:t>
            </a:r>
            <a:r>
              <a:rPr lang="en-US" dirty="0"/>
              <a:t> catheter.</a:t>
            </a:r>
          </a:p>
          <a:p>
            <a:r>
              <a:rPr lang="en-US" dirty="0"/>
              <a:t>In 2015, this was the gold standard for diagnosing PH</a:t>
            </a:r>
          </a:p>
          <a:p>
            <a:r>
              <a:rPr lang="en-US" dirty="0"/>
              <a:t>Aids in clinical decision making </a:t>
            </a:r>
          </a:p>
          <a:p>
            <a:r>
              <a:rPr lang="en-US" dirty="0"/>
              <a:t>Monitors cardiac output, pulmonary vascular resistance (PVR), and vasoreactivity </a:t>
            </a:r>
          </a:p>
          <a:p>
            <a:endParaRPr lang="en-US" dirty="0"/>
          </a:p>
        </p:txBody>
      </p:sp>
      <p:pic>
        <p:nvPicPr>
          <p:cNvPr id="4" name="Online Media 3" title="Swan-Ganz™ Catheter Placement Animation">
            <a:hlinkClick r:id="" action="ppaction://media"/>
            <a:extLst>
              <a:ext uri="{FF2B5EF4-FFF2-40B4-BE49-F238E27FC236}">
                <a16:creationId xmlns:a16="http://schemas.microsoft.com/office/drawing/2014/main" id="{B251E81F-11A2-4B81-85A3-E57E34EE26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39891" y="2639291"/>
            <a:ext cx="4607457" cy="2603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89C52-4145-43E9-AD16-6481B6CA0B87}"/>
              </a:ext>
            </a:extLst>
          </p:cNvPr>
          <p:cNvSpPr txBox="1"/>
          <p:nvPr/>
        </p:nvSpPr>
        <p:spPr>
          <a:xfrm>
            <a:off x="7908758" y="6561221"/>
            <a:ext cx="428324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Rosenkranz S, Preston IR. Right heart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catheterisation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best practice and pitfalls in pulmonary hypertension. 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Respir Rev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2015;24(138):642-652. doi:10.1183/16000617.0062-2015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2036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E846-A2B0-4AE1-8DA4-4527AF3B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918" y="153644"/>
            <a:ext cx="10018713" cy="1752599"/>
          </a:xfrm>
        </p:spPr>
        <p:txBody>
          <a:bodyPr/>
          <a:lstStyle/>
          <a:p>
            <a:r>
              <a:rPr lang="en-US" dirty="0"/>
              <a:t>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E394-A77F-4AE3-903F-EF4C4996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47" y="2037108"/>
            <a:ext cx="5534327" cy="3124201"/>
          </a:xfrm>
        </p:spPr>
        <p:txBody>
          <a:bodyPr>
            <a:no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treatment process: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testing measures, supportive therapy through medication, counseling, and referral to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proper</a:t>
            </a:r>
            <a:r>
              <a:rPr lang="en-US" sz="2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team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specific pharmacotherapeutic therapies depending on the type of PH. 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f</a:t>
            </a:r>
            <a:r>
              <a:rPr lang="en-US" sz="2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ollow up to the success of the first two steps. Continue with treatment?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course? Lung transplant?</a:t>
            </a:r>
            <a:endParaRPr lang="en-US" sz="20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92E22-48EC-422E-AAE3-0AA690941D15}"/>
              </a:ext>
            </a:extLst>
          </p:cNvPr>
          <p:cNvSpPr txBox="1"/>
          <p:nvPr/>
        </p:nvSpPr>
        <p:spPr>
          <a:xfrm>
            <a:off x="7575482" y="1906243"/>
            <a:ext cx="3892379" cy="310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Pharmacotherapeutic therapies 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Vasodilators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Diuretics 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Supplemental O2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Treatment of underlying condition</a:t>
            </a:r>
          </a:p>
          <a:p>
            <a:endParaRPr lang="en-US" dirty="0"/>
          </a:p>
        </p:txBody>
      </p:sp>
      <p:pic>
        <p:nvPicPr>
          <p:cNvPr id="6" name="Picture 5" descr="A green bottle with a red logo&#10;&#10;Description automatically generated with low confidence">
            <a:extLst>
              <a:ext uri="{FF2B5EF4-FFF2-40B4-BE49-F238E27FC236}">
                <a16:creationId xmlns:a16="http://schemas.microsoft.com/office/drawing/2014/main" id="{D9C10826-EC55-4ACA-AE03-BB5BAE00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31685" y="4240471"/>
            <a:ext cx="3087594" cy="2824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023B0-5965-4D02-A111-BD2DC5C97689}"/>
              </a:ext>
            </a:extLst>
          </p:cNvPr>
          <p:cNvSpPr txBox="1"/>
          <p:nvPr/>
        </p:nvSpPr>
        <p:spPr>
          <a:xfrm>
            <a:off x="8021052" y="6642556"/>
            <a:ext cx="4170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Coons JC, Pogue K,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Kolodziej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AR, Hirsch GA, George MP. Pulmonary arterial hypertension: a pharmacotherapeutic update.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2019;21(11):141. doi:10.1007/s11886-019-1235-4</a:t>
            </a: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27161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297A-7C2F-4AB5-A50B-D5077492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and Acute Therapies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3A1A8-CD05-42F8-A21C-3DF4AFF55119}"/>
              </a:ext>
            </a:extLst>
          </p:cNvPr>
          <p:cNvSpPr/>
          <p:nvPr/>
        </p:nvSpPr>
        <p:spPr>
          <a:xfrm>
            <a:off x="4993000" y="2208387"/>
            <a:ext cx="7737061" cy="511157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6EA3-FC84-4E0C-8B7A-4205D27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4" y="2666999"/>
            <a:ext cx="4334017" cy="3505201"/>
          </a:xfrm>
        </p:spPr>
        <p:txBody>
          <a:bodyPr>
            <a:no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with PH advised to stay as active as they can within their symptom limitations.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oderately intense activity + stable patient + monitoring of vitals and response to exercise is indicated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AB0A3-40EB-4B40-9616-B2FE663B1048}"/>
              </a:ext>
            </a:extLst>
          </p:cNvPr>
          <p:cNvSpPr txBox="1"/>
          <p:nvPr/>
        </p:nvSpPr>
        <p:spPr>
          <a:xfrm>
            <a:off x="5907124" y="2703202"/>
            <a:ext cx="6130364" cy="40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study found improvements in exercise capacity, functional capacity and quality of life in patients with PH who participated in a training program that included aerobic activity and resistance training.</a:t>
            </a:r>
            <a:r>
              <a:rPr lang="en-US" sz="2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2,6,7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Decrease in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systolic pulmonary artery pressure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in 6MWD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Still lacking enough standardized data on specifics of exercise prescriptions 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B29F6-8A10-4DC5-AC29-314621DB74FA}"/>
              </a:ext>
            </a:extLst>
          </p:cNvPr>
          <p:cNvSpPr txBox="1"/>
          <p:nvPr/>
        </p:nvSpPr>
        <p:spPr>
          <a:xfrm>
            <a:off x="0" y="6704112"/>
            <a:ext cx="49930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Babu AS, Holland AE, Morris NR. Exercise-Based Rehabilitation to Improve Exercise Capacity and Quality of Life in Pulmonary Arterial Hypertension. 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2019;99(9):1126-1131. doi:10.1093/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/pzz060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22539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8736-9CAE-47EA-B0EE-45C62025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and Acute Rehab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5EC0-B8F9-4890-8032-856D954C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Exercise and mobility while undergoing diagnostic tests can provide more accurate hemodynamic measures of differences in cardiac index at rest versus during exercise. (swan-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ganz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Key in grading severity of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 measures: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6MWD and other cardiac stress tests along with cardiac monitoring can aid in specific diagnostic results to more accuratel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y describe disease state and progression allowing for more targeted therapies.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1,6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F9A9E-FB55-479F-ACBF-650BC9B53F05}"/>
              </a:ext>
            </a:extLst>
          </p:cNvPr>
          <p:cNvSpPr txBox="1"/>
          <p:nvPr/>
        </p:nvSpPr>
        <p:spPr>
          <a:xfrm>
            <a:off x="7764379" y="6704112"/>
            <a:ext cx="561473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Babu AS, Holland AE, Morris NR. Exercise-Based Rehabilitation to Improve Exercise Capacity and Quality of Life in Pulmonary Arterial Hypertension. 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2019;99(9):1126-1131. doi:10.1093/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/pzz060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39810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511F-D81E-4677-9202-7DE4B00C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considerations you use currently when working with patients with 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62213-A012-4620-ACE4-FABB6BCF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544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2FE20-BA6A-4940-9B7A-9470A7D9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947" y="2743199"/>
            <a:ext cx="4371693" cy="1371601"/>
          </a:xfrm>
        </p:spPr>
        <p:txBody>
          <a:bodyPr anchor="t">
            <a:normAutofit/>
          </a:bodyPr>
          <a:lstStyle/>
          <a:p>
            <a:r>
              <a:rPr lang="en-US" sz="1600" dirty="0"/>
              <a:t>https://docs.google.com/forms/d/e/1FAIpQLSfs6KcSLmbiD5hzJqJXJ7wZtk5T1VsDOB3D4FquKu1YzHsSIQ/viewform?usp=sf_link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6057FB2-F96B-4B98-9E59-DE86D233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003" y="685799"/>
            <a:ext cx="5053050" cy="50530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2165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AFF5-DBFB-4AD7-BDE7-7056BD2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5DA4-8F8F-46B4-B2AC-B3E6DF417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Bibliography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	Coons JC, Pogue K,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Kolodziej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AR, Hirsch GA, George MP. Pulmonary arterial hypertension: a pharmacotherapeutic update.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2019;21(11):141. doi:10.1007/s11886-019-1235-4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	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Galiè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Humbert M,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Vachiery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J-L, et al. 2015 ESC/ERS Guidelines for the diagnosis and treatment of pulmonary hypertension: The Joint Task Force for the Diagnosis and Treatment of Pulmonary Hypertension of the European Society of Cardiology (ESC) and the European Respiratory Society (ERS): Endorsed by: Association for European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Paediatric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Congenital Cardiology (AEPC), International Society for Heart and Lung Transplantation (ISHLT). 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Heart J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2016;37(1):67-119. doi:10.1093/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eurheartj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/ehv317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	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Glaus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TM. Pulmonary hypertension.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2012. doi:10.5167/uzh-71342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Mayo Clinic Staff. Pulmonary Hypertension Diagnosis and Treatment- Mayo Clinic. Mayo Clinic. https://www.mayoclinic.org/diseases-conditions/pulmonary-hypertension/diagnosis-treatment/drc-20350702. Published March 20, 2020. Accessed May 9, 2021.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Rosenkranz S, Preston IR. Right heart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catheterisation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best practice and pitfalls in pulmonary hypertension. 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Respir Rev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2015;24(138):642-652. doi:10.1183/16000617.0062-2015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	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Chaouat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Sitbon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Mercy M, et al. Prognostic value of exercise pulmonary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haemodynamics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pulmonary arterial hypertension. 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Respir J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2014;44(3):704-713. doi:10.1183/09031936.00153613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	Babu AS, Holland AE, Morris NR. Exercise-Based Rehabilitation to Improve Exercise Capacity and Quality of Life in Pulmonary Arterial Hypertension. 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2019;99(9):1126-1131. doi:10.1093/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ptj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/pzz060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1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49C7-35F8-4D30-92D3-98FC116B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7083-604E-4D7B-8272-504F88B4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5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" y="127960"/>
            <a:ext cx="4195162" cy="253665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Poll Everywhere 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hlinkClick r:id="rId3" action="ppaction://hlinkfile"/>
              </a:rPr>
              <a:t>pollev</a:t>
            </a:r>
            <a:r>
              <a:rPr lang="en-US" sz="2400" dirty="0">
                <a:solidFill>
                  <a:srgbClr val="FFFFFF"/>
                </a:solidFill>
                <a:hlinkClick r:id="rId3" action="ppaction://hlinkfile"/>
              </a:rPr>
              <a:t>.</a:t>
            </a:r>
            <a:r>
              <a:rPr lang="en-US" sz="2400" b="1" dirty="0">
                <a:solidFill>
                  <a:srgbClr val="FFFFFF"/>
                </a:solidFill>
                <a:hlinkClick r:id="rId3" action="ppaction://hlinkfile"/>
              </a:rPr>
              <a:t>com</a:t>
            </a:r>
            <a:r>
              <a:rPr lang="en-US" sz="2400" dirty="0">
                <a:solidFill>
                  <a:srgbClr val="FFFFFF"/>
                </a:solidFill>
                <a:hlinkClick r:id="rId3" action="ppaction://hlinkfile"/>
              </a:rPr>
              <a:t>/</a:t>
            </a:r>
            <a:r>
              <a:rPr lang="en-US" sz="2400" b="1" dirty="0">
                <a:solidFill>
                  <a:srgbClr val="FFFFFF"/>
                </a:solidFill>
                <a:hlinkClick r:id="rId3" action="ppaction://hlinkfile"/>
              </a:rPr>
              <a:t>mikaliaguard791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617EB14E-85D6-442E-BE6F-2166B78F6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69256" y="697987"/>
            <a:ext cx="5081026" cy="5081026"/>
          </a:xfrm>
        </p:spPr>
      </p:pic>
    </p:spTree>
    <p:extLst>
      <p:ext uri="{BB962C8B-B14F-4D97-AF65-F5344CB8AC3E}">
        <p14:creationId xmlns:p14="http://schemas.microsoft.com/office/powerpoint/2010/main" val="99068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7B8E-5AD3-44DA-B22F-657F148E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B1A0-15EF-4D59-9B68-AC2C4326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0520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the conclusion of this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inservice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 learner will: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…identify at least 3 common symptoms of pulmonary hypertension in order to be able to recognize these symptoms clinically.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…differentiate between the different subgroups of pulmonary hypertension in order to identify varying considerations for them.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…describe the basic pathophysiology behind pulmonary hypertension in preparation for patient questions related to the diagnosis.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F6CC4E-F8AE-46B8-AF42-C264DA9FF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AEAD399-3691-4CD7-B52B-C9B09436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10AD751-06FB-4939-907D-5875B9B6B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34E01E2-CF3B-4438-B865-7B0F1D946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779656F-F5D3-4C3F-A487-6302E3652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472999E-58E4-45E0-8214-7F53A2270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38931F4-BE0D-49CA-A368-314C02CCB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5F468C-9B67-4174-9539-AFD39C31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>
            <a:normAutofit/>
          </a:bodyPr>
          <a:lstStyle/>
          <a:p>
            <a:r>
              <a:rPr lang="en-US" sz="3200"/>
              <a:t>What is pulmonary hypertension?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B489-DC6A-4598-94A3-3B89AD95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77777"/>
            <a:ext cx="2984553" cy="3352801"/>
          </a:xfrm>
        </p:spPr>
        <p:txBody>
          <a:bodyPr>
            <a:normAutofit/>
          </a:bodyPr>
          <a:lstStyle/>
          <a:p>
            <a:r>
              <a:rPr lang="en-US" sz="2000" dirty="0"/>
              <a:t>Increased blood pressure caused by another disease or condition that affects the arteries of the lungs and the right side of your heart. </a:t>
            </a:r>
          </a:p>
          <a:p>
            <a:r>
              <a:rPr lang="en-US" sz="2000" dirty="0"/>
              <a:t>Mean arterial pressure &gt;20 mmHg</a:t>
            </a:r>
          </a:p>
          <a:p>
            <a:endParaRPr lang="en-US" sz="2000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2D6217BA-2280-4A9E-9B69-707DF505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79A26C0-1AE0-4F98-BFD1-547A296B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461" y="1717137"/>
            <a:ext cx="6577264" cy="342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CA0D-CDB3-453F-9A21-120C0D843985}"/>
              </a:ext>
            </a:extLst>
          </p:cNvPr>
          <p:cNvSpPr txBox="1"/>
          <p:nvPr/>
        </p:nvSpPr>
        <p:spPr>
          <a:xfrm>
            <a:off x="7860632" y="6627288"/>
            <a:ext cx="5695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Coons JC, Pogue K,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Kolodziej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AR, Hirsch GA, George MP. Pulmonary arterial hypertension: a pharmacotherapeutic update.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2019;21(11):141. doi:10.1007/s11886-019-1235-4</a:t>
            </a: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667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1FC8D12F-1C2C-4148-9FE7-46F39ABAC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22" r="9809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239387-AEDA-4C40-995F-3945C740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10" y="184109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Symptoms of 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D545-EC83-49AC-B13B-678AB12E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54" y="3677982"/>
            <a:ext cx="5260679" cy="14832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Shortness of breath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Fatigue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Dizziness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Chest pressure or pain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Swelling in your ankles, legs, and eventually abdomen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Cyanosis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Racing pulse or heart palpitations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Can lead to right sided heart failure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May also see: limited lung expansion, increased work of breathing, respiratory rate, and inspiratory muscle effort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7438B-AF1C-4C88-8684-C292DE82EFCC}"/>
              </a:ext>
            </a:extLst>
          </p:cNvPr>
          <p:cNvSpPr txBox="1"/>
          <p:nvPr/>
        </p:nvSpPr>
        <p:spPr>
          <a:xfrm>
            <a:off x="9824044" y="6657945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t.wikipedia.org/wiki/Tos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A112C-C307-4B9B-ABB6-9ACBA5DEBEC8}"/>
              </a:ext>
            </a:extLst>
          </p:cNvPr>
          <p:cNvSpPr txBox="1"/>
          <p:nvPr/>
        </p:nvSpPr>
        <p:spPr>
          <a:xfrm>
            <a:off x="577516" y="6713637"/>
            <a:ext cx="596163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Clinic Staff. Pulmonary Hypertension Diagnosis and Treatment- Mayo Clinic. Mayo Clinic. https://www.mayoclinic.org/diseases-conditions/pulmonary-hypertension/diagnosis-treatment/drc-20350702. Published March 20, 2020. Accessed May 9, 2021.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73146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62F68-C70B-444C-A7BD-B0A2B99B5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2050" r="11469" b="-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7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8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8F6BEC-52BD-4C16-987B-E7326732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dirty="0"/>
              <a:t>Causes of 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48B9-3EBF-47DF-AB5D-9DED624F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US" sz="2200" dirty="0"/>
              <a:t>Often multifactorial</a:t>
            </a:r>
          </a:p>
          <a:p>
            <a:r>
              <a:rPr lang="en-US" sz="2200" dirty="0"/>
              <a:t>Imbalance of vasoconstrictors/vasodilators which leads to net vasoconstriction of pulmonary smooth muscle. (PAH)</a:t>
            </a:r>
          </a:p>
          <a:p>
            <a:r>
              <a:rPr lang="en-US" sz="2200" dirty="0"/>
              <a:t>Coagulation disorders cause an increase in clotting -&gt; increase pressures in the pulmonary system </a:t>
            </a:r>
          </a:p>
          <a:p>
            <a:r>
              <a:rPr lang="en-US" sz="2200" dirty="0"/>
              <a:t>Vascular injury leading to cell dysfunction and smooth muscle proliferation causing pulmonary cell remodeling (thickening)</a:t>
            </a:r>
          </a:p>
          <a:p>
            <a:r>
              <a:rPr lang="en-US" sz="2200" dirty="0"/>
              <a:t>This progressive disease process can often lead to right sided heart failure (</a:t>
            </a:r>
            <a:r>
              <a:rPr lang="en-US" sz="2200" dirty="0" err="1"/>
              <a:t>cor</a:t>
            </a:r>
            <a:r>
              <a:rPr lang="en-US" sz="2200" dirty="0"/>
              <a:t> pulmonale)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91A12-736E-4779-8034-F898598BCFA5}"/>
              </a:ext>
            </a:extLst>
          </p:cNvPr>
          <p:cNvSpPr txBox="1"/>
          <p:nvPr/>
        </p:nvSpPr>
        <p:spPr>
          <a:xfrm>
            <a:off x="2496448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lifesciences.org/for-the-press/6fba5454/new-tool-helps-distinguish-the-cause-of-blood-clo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929B6-D23A-43ED-B96D-F4E0F3467F9D}"/>
              </a:ext>
            </a:extLst>
          </p:cNvPr>
          <p:cNvSpPr txBox="1"/>
          <p:nvPr/>
        </p:nvSpPr>
        <p:spPr>
          <a:xfrm>
            <a:off x="7876674" y="6604084"/>
            <a:ext cx="431530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Coons JC, Pogue K,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Kolodziej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AR, Hirsch GA, George MP. Pulmonary arterial hypertension: a pharmacotherapeutic update.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2019;21(11):141. doi:10.1007/s11886-019-1235-4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21349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E41B-02C8-4EC7-9499-800A00E7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Artery Hypertension vs 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48C5-747E-4AE5-8BDC-80E5E5F3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Subgroup of pulmonary hypertension- disease of the blood vessels of the lungs causing them to be thickened and narrowed leading to increase in pressure </a:t>
            </a:r>
          </a:p>
          <a:p>
            <a:r>
              <a:rPr lang="en-US" dirty="0"/>
              <a:t>Defined as:</a:t>
            </a:r>
          </a:p>
          <a:p>
            <a:pPr lvl="1"/>
            <a:r>
              <a:rPr lang="en-US" dirty="0" err="1"/>
              <a:t>mPAP</a:t>
            </a:r>
            <a:r>
              <a:rPr lang="en-US" dirty="0"/>
              <a:t> &gt;20mmHg </a:t>
            </a:r>
          </a:p>
          <a:p>
            <a:pPr lvl="1"/>
            <a:r>
              <a:rPr lang="en-US" dirty="0"/>
              <a:t>Pulmonary artery wedge pressure &lt;/= 15 mmHg</a:t>
            </a:r>
          </a:p>
          <a:p>
            <a:pPr lvl="2"/>
            <a:r>
              <a:rPr lang="en-US" dirty="0"/>
              <a:t>Balloon wedged into pulmonary artery reading pressure from left side of the heart</a:t>
            </a:r>
          </a:p>
          <a:p>
            <a:pPr lvl="1"/>
            <a:r>
              <a:rPr lang="en-US" dirty="0"/>
              <a:t>Pulmonary vascular resistance &gt;/=3 wood units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742E7-5B10-4C9C-8C66-6F373C324406}"/>
              </a:ext>
            </a:extLst>
          </p:cNvPr>
          <p:cNvSpPr txBox="1"/>
          <p:nvPr/>
        </p:nvSpPr>
        <p:spPr>
          <a:xfrm>
            <a:off x="6561222" y="6419265"/>
            <a:ext cx="5630778" cy="5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Galiè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Humbert M,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Vachiery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J-L, et al. 2015 ESC/ERS Guidelines for the diagnosis and treatment of pulmonary hypertension: The Joint Task Force for the Diagnosis and Treatment of Pulmonary Hypertension of the European Society of Cardiology (ESC) and the European Respiratory Society (ERS): Endorsed by: Association for European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Paediatric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Congenital Cardiology (AEPC), International Society for Heart and Lung Transplantation (ISHLT). 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Heart 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2016;37(1):67-119. doi:10.1093/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eurheartj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/ehv317</a:t>
            </a:r>
          </a:p>
          <a:p>
            <a:pPr marL="279400" marR="0" indent="-279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Glaus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TM. Pulmonary hypertension.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s.n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2012. doi:10.5167/uzh-71342</a:t>
            </a: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41324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E182-97C0-4728-BB9F-2193B88A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71ED-6D2E-4F77-A9BE-5ECE3B8D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015" y="2225964"/>
            <a:ext cx="9812735" cy="3946236"/>
          </a:xfrm>
        </p:spPr>
        <p:txBody>
          <a:bodyPr>
            <a:noAutofit/>
          </a:bodyPr>
          <a:lstStyle/>
          <a:p>
            <a:r>
              <a:rPr lang="en-US" sz="2000" u="sng" dirty="0"/>
              <a:t>Group 1: </a:t>
            </a:r>
            <a:r>
              <a:rPr lang="en-US" sz="2000" dirty="0"/>
              <a:t>pulmonary arterial hypertension </a:t>
            </a:r>
          </a:p>
          <a:p>
            <a:pPr lvl="1"/>
            <a:r>
              <a:rPr lang="en-US" dirty="0"/>
              <a:t>Genetic mutation, prescription diet drugs or illegal drugs, congenital heart problems, liver disease, HIV</a:t>
            </a:r>
          </a:p>
          <a:p>
            <a:r>
              <a:rPr lang="en-US" sz="2000" u="sng" dirty="0"/>
              <a:t>Group 2: </a:t>
            </a:r>
            <a:r>
              <a:rPr lang="en-US" sz="2000" dirty="0"/>
              <a:t>pulmonary hypertension due to L heart disease</a:t>
            </a:r>
          </a:p>
          <a:p>
            <a:r>
              <a:rPr lang="en-US" sz="2000" u="sng" dirty="0"/>
              <a:t>Group 3</a:t>
            </a:r>
            <a:r>
              <a:rPr lang="en-US" sz="2000" dirty="0"/>
              <a:t>: due to lung disease, hypoxemia</a:t>
            </a:r>
          </a:p>
          <a:p>
            <a:pPr lvl="1"/>
            <a:r>
              <a:rPr lang="en-US" dirty="0"/>
              <a:t>COPD, pulmonary fibrosis, obstructive sleep apnea, long-term exposures to high altitudes </a:t>
            </a:r>
          </a:p>
          <a:p>
            <a:r>
              <a:rPr lang="en-US" sz="2000" u="sng" dirty="0"/>
              <a:t>Group 4: </a:t>
            </a:r>
            <a:r>
              <a:rPr lang="en-US" sz="2000" dirty="0"/>
              <a:t>chronic thromboembolic pulmonary hypertension</a:t>
            </a:r>
          </a:p>
          <a:p>
            <a:pPr lvl="1"/>
            <a:r>
              <a:rPr lang="en-US" dirty="0"/>
              <a:t>Chronic blood clots</a:t>
            </a:r>
          </a:p>
          <a:p>
            <a:r>
              <a:rPr lang="en-US" sz="2000" u="sng" dirty="0"/>
              <a:t>Group 5: </a:t>
            </a:r>
            <a:r>
              <a:rPr lang="en-US" sz="2000" dirty="0"/>
              <a:t>miscellaneous or multifactorial</a:t>
            </a:r>
          </a:p>
          <a:p>
            <a:pPr lvl="1"/>
            <a:r>
              <a:rPr lang="en-US" dirty="0"/>
              <a:t>Blood disorders, inflammatory disease, metabolic disease, kidney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F68A7-6416-4E3C-AF93-EDC4719F9112}"/>
              </a:ext>
            </a:extLst>
          </p:cNvPr>
          <p:cNvSpPr txBox="1"/>
          <p:nvPr/>
        </p:nvSpPr>
        <p:spPr>
          <a:xfrm>
            <a:off x="8007928" y="6642556"/>
            <a:ext cx="5200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Coons JC, Pogue K, </a:t>
            </a:r>
            <a:r>
              <a:rPr lang="en-US" sz="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Kolodziej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AR, Hirsch GA, George MP. Pulmonary arterial hypertension: a pharmacotherapeutic update.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2019;21(11):141. doi:10.1007/s11886-019-1235-4</a:t>
            </a: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26524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76AF-DA54-44FB-B866-2F742C39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Treatment Considerations for each subgroup: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7916-9883-4FD6-8459-207682BF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6" y="1491916"/>
            <a:ext cx="10636750" cy="4876800"/>
          </a:xfrm>
        </p:spPr>
        <p:txBody>
          <a:bodyPr numCol="2">
            <a:noAutofit/>
          </a:bodyPr>
          <a:lstStyle/>
          <a:p>
            <a:pPr marL="12573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 1-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pulmonary arterial hypertension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diagnosis- consider the impact of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abrupt lifestyle changes for the patient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 require lots of patient education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If more chronic, consider larger care team may already be in place for medical management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 2-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pulmonary hypertension due to L heart disease 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HF symptoms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Likely many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comorbidities – HTN, DM</a:t>
            </a:r>
          </a:p>
          <a:p>
            <a:pPr marL="12573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 3-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pulmonary hypertension due to lung disease, hypoxemia 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Low reserve for aerobic activity- chronic deconditioning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 require education on sm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oking cessation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 increased need for supplemental oxygen,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cpap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machines</a:t>
            </a:r>
          </a:p>
          <a:p>
            <a:pPr marL="12573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 4-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 thromboembolic pulmonary hypertension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Higher risk for PE &amp; DVT- advocate for prevention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Early mobility </a:t>
            </a:r>
          </a:p>
          <a:p>
            <a:pPr marL="12573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 5-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miscellaneous or multifactorial pulmonary hypertension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Systemic problems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 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 polypharmacy and large care team</a:t>
            </a:r>
          </a:p>
        </p:txBody>
      </p:sp>
    </p:spTree>
    <p:extLst>
      <p:ext uri="{BB962C8B-B14F-4D97-AF65-F5344CB8AC3E}">
        <p14:creationId xmlns:p14="http://schemas.microsoft.com/office/powerpoint/2010/main" val="275306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23227-530E-4024-91EF-312A851A758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31567</TotalTime>
  <Words>1867</Words>
  <Application>Microsoft Office PowerPoint</Application>
  <PresentationFormat>Widescreen</PresentationFormat>
  <Paragraphs>151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Symbol</vt:lpstr>
      <vt:lpstr>Wingdings</vt:lpstr>
      <vt:lpstr>Parallax</vt:lpstr>
      <vt:lpstr>The Ins and Outs of Pulmonary Hypertension</vt:lpstr>
      <vt:lpstr>Poll Everywhere   pollev.com/mikaliaguard791 </vt:lpstr>
      <vt:lpstr>Objectives</vt:lpstr>
      <vt:lpstr>What is pulmonary hypertension?</vt:lpstr>
      <vt:lpstr>Symptoms of PH</vt:lpstr>
      <vt:lpstr>Causes of PH</vt:lpstr>
      <vt:lpstr>Pulmonary Artery Hypertension vs PH</vt:lpstr>
      <vt:lpstr>Classifications of PH</vt:lpstr>
      <vt:lpstr>Treatment Considerations for each subgroup:</vt:lpstr>
      <vt:lpstr>Diagnosing PH</vt:lpstr>
      <vt:lpstr>Pulmonary Artery Catheter</vt:lpstr>
      <vt:lpstr>Treatments</vt:lpstr>
      <vt:lpstr>PH and Acute Therapies </vt:lpstr>
      <vt:lpstr>PH and Acute Rehab</vt:lpstr>
      <vt:lpstr>What are some considerations you use currently when working with patients with PH?</vt:lpstr>
      <vt:lpstr>PowerPoint Presentation</vt:lpstr>
      <vt:lpstr>Resources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Mikalia Guard</dc:creator>
  <cp:lastModifiedBy>Mikalia Guard</cp:lastModifiedBy>
  <cp:revision>60</cp:revision>
  <dcterms:created xsi:type="dcterms:W3CDTF">2021-05-16T00:14:59Z</dcterms:created>
  <dcterms:modified xsi:type="dcterms:W3CDTF">2021-06-10T00:53:41Z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