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sldIdLst>
    <p:sldId id="256" r:id="rId2"/>
    <p:sldId id="258" r:id="rId3"/>
    <p:sldId id="257" r:id="rId4"/>
    <p:sldId id="259" r:id="rId5"/>
    <p:sldId id="262" r:id="rId6"/>
    <p:sldId id="264" r:id="rId7"/>
    <p:sldId id="283" r:id="rId8"/>
    <p:sldId id="285" r:id="rId9"/>
    <p:sldId id="290" r:id="rId10"/>
    <p:sldId id="286" r:id="rId11"/>
    <p:sldId id="287" r:id="rId12"/>
    <p:sldId id="267" r:id="rId13"/>
    <p:sldId id="269" r:id="rId14"/>
    <p:sldId id="292" r:id="rId15"/>
    <p:sldId id="270" r:id="rId16"/>
    <p:sldId id="293" r:id="rId17"/>
    <p:sldId id="288" r:id="rId18"/>
    <p:sldId id="289" r:id="rId19"/>
    <p:sldId id="277" r:id="rId20"/>
    <p:sldId id="294"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99" autoAdjust="0"/>
  </p:normalViewPr>
  <p:slideViewPr>
    <p:cSldViewPr>
      <p:cViewPr varScale="1">
        <p:scale>
          <a:sx n="38" d="100"/>
          <a:sy n="38" d="100"/>
        </p:scale>
        <p:origin x="-14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930CB-4D72-4004-8F85-35B29762D46D}" type="datetimeFigureOut">
              <a:rPr lang="en-US" smtClean="0"/>
              <a:t>8/8/2012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1801A-230F-4A03-9C4B-8DC65B38BF75}" type="slidenum">
              <a:rPr lang="en-US" smtClean="0"/>
              <a:t>‹#›</a:t>
            </a:fld>
            <a:endParaRPr lang="en-US"/>
          </a:p>
        </p:txBody>
      </p:sp>
    </p:spTree>
    <p:extLst>
      <p:ext uri="{BB962C8B-B14F-4D97-AF65-F5344CB8AC3E}">
        <p14:creationId xmlns:p14="http://schemas.microsoft.com/office/powerpoint/2010/main" val="551581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we tell patients, our bodies adapt to what we do. Use it or lose it, and that’s what happens with this info.</a:t>
            </a:r>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2</a:t>
            </a:fld>
            <a:endParaRPr lang="en-US"/>
          </a:p>
        </p:txBody>
      </p:sp>
    </p:spTree>
    <p:extLst>
      <p:ext uri="{BB962C8B-B14F-4D97-AF65-F5344CB8AC3E}">
        <p14:creationId xmlns:p14="http://schemas.microsoft.com/office/powerpoint/2010/main" val="995335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When hemoglobin levels are low, your tissues and organs do not receive enough oxygen. This can make you feel tired, weak or short of breath. Anemia can also cause chest pain, tachycardia, irregular heartbeat, difficulty concentrating,</a:t>
            </a:r>
            <a:br>
              <a:rPr lang="en-US" sz="1200" b="0" i="0" kern="1200" dirty="0" smtClean="0">
                <a:solidFill>
                  <a:schemeClr val="tx1"/>
                </a:solidFill>
                <a:effectLst/>
                <a:latin typeface="+mn-lt"/>
                <a:ea typeface="+mn-ea"/>
                <a:cs typeface="+mn-cs"/>
              </a:rPr>
            </a:br>
            <a:endParaRPr lang="en-US" b="1" dirty="0"/>
          </a:p>
        </p:txBody>
      </p:sp>
      <p:sp>
        <p:nvSpPr>
          <p:cNvPr id="4" name="Slide Number Placeholder 3"/>
          <p:cNvSpPr>
            <a:spLocks noGrp="1"/>
          </p:cNvSpPr>
          <p:nvPr>
            <p:ph type="sldNum" sz="quarter" idx="10"/>
          </p:nvPr>
        </p:nvSpPr>
        <p:spPr/>
        <p:txBody>
          <a:bodyPr/>
          <a:lstStyle/>
          <a:p>
            <a:fld id="{3BE1801A-230F-4A03-9C4B-8DC65B38BF75}" type="slidenum">
              <a:rPr lang="en-US" smtClean="0"/>
              <a:t>13</a:t>
            </a:fld>
            <a:endParaRPr lang="en-US"/>
          </a:p>
        </p:txBody>
      </p:sp>
    </p:spTree>
    <p:extLst>
      <p:ext uri="{BB962C8B-B14F-4D97-AF65-F5344CB8AC3E}">
        <p14:creationId xmlns:p14="http://schemas.microsoft.com/office/powerpoint/2010/main" val="277541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what are changes in </a:t>
            </a:r>
            <a:r>
              <a:rPr lang="en-US" b="1" baseline="0" dirty="0" err="1" smtClean="0"/>
              <a:t>pt</a:t>
            </a:r>
            <a:r>
              <a:rPr lang="en-US" b="1" baseline="0" dirty="0" smtClean="0"/>
              <a:t> that make it contraindicated. Or WHY/HOW we modify.</a:t>
            </a:r>
            <a:endParaRPr lang="en-US" b="1" dirty="0"/>
          </a:p>
        </p:txBody>
      </p:sp>
      <p:sp>
        <p:nvSpPr>
          <p:cNvPr id="4" name="Slide Number Placeholder 3"/>
          <p:cNvSpPr>
            <a:spLocks noGrp="1"/>
          </p:cNvSpPr>
          <p:nvPr>
            <p:ph type="sldNum" sz="quarter" idx="10"/>
          </p:nvPr>
        </p:nvSpPr>
        <p:spPr/>
        <p:txBody>
          <a:bodyPr/>
          <a:lstStyle/>
          <a:p>
            <a:fld id="{3BE1801A-230F-4A03-9C4B-8DC65B38BF75}" type="slidenum">
              <a:rPr lang="en-US" smtClean="0"/>
              <a:t>14</a:t>
            </a:fld>
            <a:endParaRPr lang="en-US"/>
          </a:p>
        </p:txBody>
      </p:sp>
    </p:spTree>
    <p:extLst>
      <p:ext uri="{BB962C8B-B14F-4D97-AF65-F5344CB8AC3E}">
        <p14:creationId xmlns:p14="http://schemas.microsoft.com/office/powerpoint/2010/main" val="2775418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 measured in seconds. INR is ratio of PT compared to the normal.</a:t>
            </a:r>
          </a:p>
          <a:p>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15</a:t>
            </a:fld>
            <a:endParaRPr lang="en-US"/>
          </a:p>
        </p:txBody>
      </p:sp>
    </p:spTree>
    <p:extLst>
      <p:ext uri="{BB962C8B-B14F-4D97-AF65-F5344CB8AC3E}">
        <p14:creationId xmlns:p14="http://schemas.microsoft.com/office/powerpoint/2010/main" val="1688325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 measured in seconds. INR is ratio of PT compared to the normal.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16</a:t>
            </a:fld>
            <a:endParaRPr lang="en-US"/>
          </a:p>
        </p:txBody>
      </p:sp>
    </p:spTree>
    <p:extLst>
      <p:ext uri="{BB962C8B-B14F-4D97-AF65-F5344CB8AC3E}">
        <p14:creationId xmlns:p14="http://schemas.microsoft.com/office/powerpoint/2010/main" val="1688325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D-dimers are specific degradation products of cross-linked fibrin that are released into the blood after a clot is degraded.</a:t>
            </a:r>
          </a:p>
          <a:p>
            <a:endParaRPr lang="en-US" b="1" dirty="0" smtClean="0"/>
          </a:p>
          <a:p>
            <a:r>
              <a:rPr lang="en-US" b="1" dirty="0" smtClean="0"/>
              <a:t>The absence of a raised concentration of D-dimer implies that there is no fresh thromboembolic material undergoing dissolution in the deep veins or in the pulmonary arterial tree.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Alone,</a:t>
            </a:r>
            <a:r>
              <a:rPr lang="en-US" baseline="0" dirty="0" smtClean="0"/>
              <a:t> a d dimer is not a diagnosis of thrombus. Need VQ scan, </a:t>
            </a:r>
            <a:r>
              <a:rPr lang="en-US" baseline="0" dirty="0" err="1" smtClean="0"/>
              <a:t>doppler</a:t>
            </a:r>
            <a:r>
              <a:rPr lang="en-US" baseline="0" dirty="0" smtClean="0"/>
              <a:t>, etc. what else can elevate it.</a:t>
            </a:r>
          </a:p>
          <a:p>
            <a:r>
              <a:rPr lang="en-US" sz="1200" b="0" i="0" kern="1200" dirty="0" smtClean="0">
                <a:solidFill>
                  <a:schemeClr val="tx1"/>
                </a:solidFill>
                <a:effectLst/>
                <a:latin typeface="+mn-lt"/>
                <a:ea typeface="+mn-ea"/>
                <a:cs typeface="+mn-cs"/>
              </a:rPr>
              <a:t>However, an elevated D-dimer does not always indicate the presence of a clot because a number of other factors can cause an increased level. </a:t>
            </a:r>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17</a:t>
            </a:fld>
            <a:endParaRPr lang="en-US"/>
          </a:p>
        </p:txBody>
      </p:sp>
    </p:spTree>
    <p:extLst>
      <p:ext uri="{BB962C8B-B14F-4D97-AF65-F5344CB8AC3E}">
        <p14:creationId xmlns:p14="http://schemas.microsoft.com/office/powerpoint/2010/main" val="1688325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Excess ketones indicate that your body doesn't have enough insulin to control your blood sugar. If you exercise when you have a high level of ketones, you risk ketoacidosis — a serious complication of diabetes that needs immediate treatment.</a:t>
            </a:r>
            <a:r>
              <a:rPr lang="en-US" sz="1200" b="1" i="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The </a:t>
            </a:r>
            <a:r>
              <a:rPr lang="en-US" sz="1200" b="1" i="0" u="none" strike="noStrike" kern="1200" dirty="0" smtClean="0">
                <a:solidFill>
                  <a:schemeClr val="tx1"/>
                </a:solidFill>
                <a:effectLst/>
                <a:latin typeface="+mn-lt"/>
                <a:ea typeface="+mn-ea"/>
                <a:cs typeface="+mn-cs"/>
              </a:rPr>
              <a:t>pathogenesis</a:t>
            </a:r>
            <a:r>
              <a:rPr lang="en-US" sz="1200" b="1" i="0" kern="1200" dirty="0" smtClean="0">
                <a:solidFill>
                  <a:schemeClr val="tx1"/>
                </a:solidFill>
                <a:effectLst/>
                <a:latin typeface="+mn-lt"/>
                <a:ea typeface="+mn-ea"/>
                <a:cs typeface="+mn-cs"/>
              </a:rPr>
              <a:t> of DKA is mainly due to acidosis. Excessive production of ketone bodies lowers the </a:t>
            </a:r>
            <a:r>
              <a:rPr lang="en-US" sz="1200" b="1" i="0" u="none" strike="noStrike" kern="1200" dirty="0" smtClean="0">
                <a:solidFill>
                  <a:schemeClr val="tx1"/>
                </a:solidFill>
                <a:effectLst/>
                <a:latin typeface="+mn-lt"/>
                <a:ea typeface="+mn-ea"/>
                <a:cs typeface="+mn-cs"/>
              </a:rPr>
              <a:t>pH</a:t>
            </a:r>
            <a:r>
              <a:rPr lang="en-US" sz="1200" b="1" i="0" kern="1200" dirty="0" smtClean="0">
                <a:solidFill>
                  <a:schemeClr val="tx1"/>
                </a:solidFill>
                <a:effectLst/>
                <a:latin typeface="+mn-lt"/>
                <a:ea typeface="+mn-ea"/>
                <a:cs typeface="+mn-cs"/>
              </a:rPr>
              <a:t> of the blood; a blood pH below 6.7 is incompatible with life.</a:t>
            </a:r>
            <a:endParaRPr lang="en-US" b="1" dirty="0" smtClean="0"/>
          </a:p>
          <a:p>
            <a:r>
              <a:rPr lang="en-US" dirty="0" smtClean="0"/>
              <a:t>Possible</a:t>
            </a:r>
            <a:r>
              <a:rPr lang="en-US" baseline="0" dirty="0" smtClean="0"/>
              <a:t> effects to avoid: HTN, </a:t>
            </a:r>
            <a:r>
              <a:rPr lang="en-US" baseline="0" dirty="0" err="1" smtClean="0"/>
              <a:t>arrythmia</a:t>
            </a:r>
            <a:r>
              <a:rPr lang="en-US" baseline="0" dirty="0" smtClean="0"/>
              <a:t>, HR </a:t>
            </a:r>
            <a:r>
              <a:rPr lang="en-US" baseline="0" dirty="0" err="1" smtClean="0"/>
              <a:t>rxn</a:t>
            </a:r>
            <a:r>
              <a:rPr lang="en-US" baseline="0" dirty="0" smtClean="0"/>
              <a:t> to exercise blunted, silent MI or angina, </a:t>
            </a:r>
          </a:p>
          <a:p>
            <a:r>
              <a:rPr lang="en-US" sz="1200" b="0" i="0" kern="1200" dirty="0" smtClean="0">
                <a:solidFill>
                  <a:schemeClr val="tx1"/>
                </a:solidFill>
                <a:effectLst/>
                <a:latin typeface="+mn-lt"/>
                <a:ea typeface="+mn-ea"/>
                <a:cs typeface="+mn-cs"/>
              </a:rPr>
              <a:t> hypoglycemia may include hunger, weakness, shakiness, sleepiness, lightheadedness, anxiety and confusion. </a:t>
            </a:r>
            <a:r>
              <a:rPr lang="en-US" sz="1200" b="1" i="0" kern="1200" dirty="0" smtClean="0">
                <a:solidFill>
                  <a:schemeClr val="tx1"/>
                </a:solidFill>
                <a:effectLst/>
                <a:latin typeface="+mn-lt"/>
                <a:ea typeface="+mn-ea"/>
                <a:cs typeface="+mn-cs"/>
              </a:rPr>
              <a:t>Some symptoms</a:t>
            </a:r>
            <a:r>
              <a:rPr lang="en-US" sz="1200" b="0" i="0" kern="1200" dirty="0" smtClean="0">
                <a:solidFill>
                  <a:schemeClr val="tx1"/>
                </a:solidFill>
                <a:effectLst/>
                <a:latin typeface="+mn-lt"/>
                <a:ea typeface="+mn-ea"/>
                <a:cs typeface="+mn-cs"/>
              </a:rPr>
              <a:t> of severe attack are unconsciousness and seizure that may lead to coma. </a:t>
            </a:r>
            <a:endParaRPr lang="en-US" baseline="0" dirty="0" smtClean="0"/>
          </a:p>
          <a:p>
            <a:r>
              <a:rPr lang="en-US" sz="1200" b="0" i="0" kern="1200" dirty="0" smtClean="0">
                <a:solidFill>
                  <a:schemeClr val="tx1"/>
                </a:solidFill>
                <a:effectLst/>
                <a:latin typeface="+mn-lt"/>
                <a:ea typeface="+mn-ea"/>
                <a:cs typeface="+mn-cs"/>
              </a:rPr>
              <a:t>Chronically high blood glucose levels can cause progressive damage to body organs such as the kidneys, eyes, heart and blood vessels, and nerves. Chronic hypoglycemia can lead to brain and nerve damage.</a:t>
            </a:r>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18</a:t>
            </a:fld>
            <a:endParaRPr lang="en-US"/>
          </a:p>
        </p:txBody>
      </p:sp>
    </p:spTree>
    <p:extLst>
      <p:ext uri="{BB962C8B-B14F-4D97-AF65-F5344CB8AC3E}">
        <p14:creationId xmlns:p14="http://schemas.microsoft.com/office/powerpoint/2010/main" val="168832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3</a:t>
            </a:fld>
            <a:endParaRPr lang="en-US"/>
          </a:p>
        </p:txBody>
      </p:sp>
    </p:spTree>
    <p:extLst>
      <p:ext uri="{BB962C8B-B14F-4D97-AF65-F5344CB8AC3E}">
        <p14:creationId xmlns:p14="http://schemas.microsoft.com/office/powerpoint/2010/main" val="48972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6</a:t>
            </a:fld>
            <a:endParaRPr lang="en-US"/>
          </a:p>
        </p:txBody>
      </p:sp>
    </p:spTree>
    <p:extLst>
      <p:ext uri="{BB962C8B-B14F-4D97-AF65-F5344CB8AC3E}">
        <p14:creationId xmlns:p14="http://schemas.microsoft.com/office/powerpoint/2010/main" val="661713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Mineralocorticoids</a:t>
            </a:r>
            <a:r>
              <a:rPr lang="en-US" sz="1200" b="0" i="0" kern="1200" dirty="0" smtClean="0">
                <a:solidFill>
                  <a:schemeClr val="tx1"/>
                </a:solidFill>
                <a:effectLst/>
                <a:latin typeface="+mn-lt"/>
                <a:ea typeface="+mn-ea"/>
                <a:cs typeface="+mn-cs"/>
              </a:rPr>
              <a:t> are a class of steroid hormones characterized by their similarity to aldosterone and their influence on salt and water balances.</a:t>
            </a:r>
          </a:p>
          <a:p>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7</a:t>
            </a:fld>
            <a:endParaRPr lang="en-US"/>
          </a:p>
        </p:txBody>
      </p:sp>
    </p:spTree>
    <p:extLst>
      <p:ext uri="{BB962C8B-B14F-4D97-AF65-F5344CB8AC3E}">
        <p14:creationId xmlns:p14="http://schemas.microsoft.com/office/powerpoint/2010/main" val="66171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Large doses might cause too much magnesium to build up in the body, causing serious side effects including an irregular heartbeat, low blood pressure, confusion, slowed breathing, coma, and death.</a:t>
            </a:r>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8</a:t>
            </a:fld>
            <a:endParaRPr lang="en-US"/>
          </a:p>
        </p:txBody>
      </p:sp>
    </p:spTree>
    <p:extLst>
      <p:ext uri="{BB962C8B-B14F-4D97-AF65-F5344CB8AC3E}">
        <p14:creationId xmlns:p14="http://schemas.microsoft.com/office/powerpoint/2010/main" val="661713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AMS big implication</a:t>
            </a:r>
            <a:r>
              <a:rPr lang="en-US" baseline="0" dirty="0" smtClean="0"/>
              <a:t> 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9</a:t>
            </a:fld>
            <a:endParaRPr lang="en-US"/>
          </a:p>
        </p:txBody>
      </p:sp>
    </p:spTree>
    <p:extLst>
      <p:ext uri="{BB962C8B-B14F-4D97-AF65-F5344CB8AC3E}">
        <p14:creationId xmlns:p14="http://schemas.microsoft.com/office/powerpoint/2010/main" val="66171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Reason for precautions is to protect patient.</a:t>
            </a:r>
            <a:r>
              <a:rPr lang="en-US" b="1" baseline="0" dirty="0" smtClean="0"/>
              <a:t> High count indicates active infection. </a:t>
            </a:r>
            <a:r>
              <a:rPr lang="en-US" sz="1200" b="0" i="0" kern="1200" dirty="0" smtClean="0">
                <a:solidFill>
                  <a:schemeClr val="tx1"/>
                </a:solidFill>
                <a:effectLst/>
                <a:latin typeface="+mn-lt"/>
                <a:ea typeface="+mn-ea"/>
                <a:cs typeface="+mn-cs"/>
              </a:rPr>
              <a:t>Acute bouts of exercise cause a temporary depression of various aspects of immune function that will usually last for 3 to 24 hours after exercise, depending on the intensity and duration of the exercise bout.</a:t>
            </a:r>
            <a:endParaRPr lang="en-US" b="1" dirty="0"/>
          </a:p>
        </p:txBody>
      </p:sp>
      <p:sp>
        <p:nvSpPr>
          <p:cNvPr id="4" name="Slide Number Placeholder 3"/>
          <p:cNvSpPr>
            <a:spLocks noGrp="1"/>
          </p:cNvSpPr>
          <p:nvPr>
            <p:ph type="sldNum" sz="quarter" idx="10"/>
          </p:nvPr>
        </p:nvSpPr>
        <p:spPr/>
        <p:txBody>
          <a:bodyPr/>
          <a:lstStyle/>
          <a:p>
            <a:fld id="{3BE1801A-230F-4A03-9C4B-8DC65B38BF75}" type="slidenum">
              <a:rPr lang="en-US" smtClean="0"/>
              <a:t>10</a:t>
            </a:fld>
            <a:endParaRPr lang="en-US"/>
          </a:p>
        </p:txBody>
      </p:sp>
    </p:spTree>
    <p:extLst>
      <p:ext uri="{BB962C8B-B14F-4D97-AF65-F5344CB8AC3E}">
        <p14:creationId xmlns:p14="http://schemas.microsoft.com/office/powerpoint/2010/main" val="661713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that bleeding can be internal. Do not</a:t>
            </a:r>
            <a:r>
              <a:rPr lang="en-US" baseline="0" dirty="0" smtClean="0"/>
              <a:t> have to be open wounds for bleeding to be a risk.</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BE1801A-230F-4A03-9C4B-8DC65B38BF75}" type="slidenum">
              <a:rPr lang="en-US" smtClean="0"/>
              <a:t>11</a:t>
            </a:fld>
            <a:endParaRPr lang="en-US"/>
          </a:p>
        </p:txBody>
      </p:sp>
    </p:spTree>
    <p:extLst>
      <p:ext uri="{BB962C8B-B14F-4D97-AF65-F5344CB8AC3E}">
        <p14:creationId xmlns:p14="http://schemas.microsoft.com/office/powerpoint/2010/main" val="661713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3BE1801A-230F-4A03-9C4B-8DC65B38BF75}" type="slidenum">
              <a:rPr lang="en-US" smtClean="0"/>
              <a:t>12</a:t>
            </a:fld>
            <a:endParaRPr lang="en-US"/>
          </a:p>
        </p:txBody>
      </p:sp>
    </p:spTree>
    <p:extLst>
      <p:ext uri="{BB962C8B-B14F-4D97-AF65-F5344CB8AC3E}">
        <p14:creationId xmlns:p14="http://schemas.microsoft.com/office/powerpoint/2010/main" val="11416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363250-9928-4E5E-8FE5-A4AD7AC9FF4E}" type="datetimeFigureOut">
              <a:rPr lang="en-US" smtClean="0"/>
              <a:t>8/8/2012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003CC5F-344B-4054-AAA7-66D9FCDD71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363250-9928-4E5E-8FE5-A4AD7AC9FF4E}"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363250-9928-4E5E-8FE5-A4AD7AC9FF4E}"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363250-9928-4E5E-8FE5-A4AD7AC9FF4E}"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363250-9928-4E5E-8FE5-A4AD7AC9FF4E}"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CC5F-344B-4054-AAA7-66D9FCDD71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363250-9928-4E5E-8FE5-A4AD7AC9FF4E}" type="datetimeFigureOut">
              <a:rPr lang="en-US" smtClean="0"/>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363250-9928-4E5E-8FE5-A4AD7AC9FF4E}" type="datetimeFigureOut">
              <a:rPr lang="en-US" smtClean="0"/>
              <a:t>8/8/2012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363250-9928-4E5E-8FE5-A4AD7AC9FF4E}" type="datetimeFigureOut">
              <a:rPr lang="en-US" smtClean="0"/>
              <a:t>8/8/2012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63250-9928-4E5E-8FE5-A4AD7AC9FF4E}" type="datetimeFigureOut">
              <a:rPr lang="en-US" smtClean="0"/>
              <a:t>8/8/2012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363250-9928-4E5E-8FE5-A4AD7AC9FF4E}" type="datetimeFigureOut">
              <a:rPr lang="en-US" smtClean="0"/>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CC5F-344B-4054-AAA7-66D9FCDD71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363250-9928-4E5E-8FE5-A4AD7AC9FF4E}" type="datetimeFigureOut">
              <a:rPr lang="en-US" smtClean="0"/>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003CC5F-344B-4054-AAA7-66D9FCDD71D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363250-9928-4E5E-8FE5-A4AD7AC9FF4E}" type="datetimeFigureOut">
              <a:rPr lang="en-US" smtClean="0"/>
              <a:t>8/8/2012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03CC5F-344B-4054-AAA7-66D9FCDD71D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cutept.org/associations/11622/files/LabValuesResourceUpdate201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676400"/>
            <a:ext cx="8232648" cy="1828800"/>
          </a:xfrm>
        </p:spPr>
        <p:txBody>
          <a:bodyPr>
            <a:noAutofit/>
          </a:bodyPr>
          <a:lstStyle/>
          <a:p>
            <a:r>
              <a:rPr lang="en-US" sz="5400" dirty="0" smtClean="0"/>
              <a:t>Importance of Lab Values </a:t>
            </a:r>
            <a:br>
              <a:rPr lang="en-US" sz="5400" dirty="0" smtClean="0"/>
            </a:br>
            <a:r>
              <a:rPr lang="en-US" sz="5400" dirty="0" smtClean="0"/>
              <a:t>for Therapists in the </a:t>
            </a:r>
            <a:br>
              <a:rPr lang="en-US" sz="5400" dirty="0" smtClean="0"/>
            </a:br>
            <a:r>
              <a:rPr lang="en-US" sz="5400" dirty="0" smtClean="0"/>
              <a:t>Acute Care Setting</a:t>
            </a:r>
            <a:endParaRPr lang="en-US" sz="5400" dirty="0"/>
          </a:p>
        </p:txBody>
      </p:sp>
      <p:sp>
        <p:nvSpPr>
          <p:cNvPr id="3" name="Subtitle 2"/>
          <p:cNvSpPr>
            <a:spLocks noGrp="1"/>
          </p:cNvSpPr>
          <p:nvPr>
            <p:ph type="subTitle" idx="1"/>
          </p:nvPr>
        </p:nvSpPr>
        <p:spPr>
          <a:xfrm>
            <a:off x="533400" y="3581400"/>
            <a:ext cx="7854696" cy="1752600"/>
          </a:xfrm>
        </p:spPr>
        <p:txBody>
          <a:bodyPr/>
          <a:lstStyle/>
          <a:p>
            <a:r>
              <a:rPr lang="en-US" dirty="0" smtClean="0"/>
              <a:t>Ryan Rubio SPT</a:t>
            </a:r>
            <a:endParaRPr lang="en-US" dirty="0"/>
          </a:p>
        </p:txBody>
      </p:sp>
    </p:spTree>
    <p:extLst>
      <p:ext uri="{BB962C8B-B14F-4D97-AF65-F5344CB8AC3E}">
        <p14:creationId xmlns:p14="http://schemas.microsoft.com/office/powerpoint/2010/main" val="31640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Blood Cell Count (WBC)</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a:t>White blood cells, also called leukocytes, are cells that exist in the blood, the lymphatic system, and tissues and are an important part of the body's </a:t>
            </a:r>
            <a:r>
              <a:rPr lang="en-US" dirty="0" smtClean="0"/>
              <a:t>immune </a:t>
            </a:r>
            <a:r>
              <a:rPr lang="en-US" dirty="0"/>
              <a:t>system. </a:t>
            </a:r>
            <a:endParaRPr lang="en-US" dirty="0" smtClean="0"/>
          </a:p>
          <a:p>
            <a:endParaRPr lang="en-US" dirty="0"/>
          </a:p>
          <a:p>
            <a:r>
              <a:rPr lang="en-US" dirty="0" smtClean="0"/>
              <a:t>They </a:t>
            </a:r>
            <a:r>
              <a:rPr lang="en-US" dirty="0"/>
              <a:t>help protect against infections and also have a role in inflammation, allergic responses, and protecting against cancer. </a:t>
            </a:r>
          </a:p>
        </p:txBody>
      </p:sp>
      <p:sp>
        <p:nvSpPr>
          <p:cNvPr id="4" name="Content Placeholder 3"/>
          <p:cNvSpPr>
            <a:spLocks noGrp="1"/>
          </p:cNvSpPr>
          <p:nvPr>
            <p:ph sz="half" idx="2"/>
          </p:nvPr>
        </p:nvSpPr>
        <p:spPr/>
        <p:txBody>
          <a:bodyPr>
            <a:normAutofit fontScale="92500" lnSpcReduction="20000"/>
          </a:bodyPr>
          <a:lstStyle/>
          <a:p>
            <a:pPr marL="0" indent="0">
              <a:buNone/>
            </a:pPr>
            <a:r>
              <a:rPr lang="en-US" b="1" dirty="0" smtClean="0"/>
              <a:t>Normal range:</a:t>
            </a:r>
          </a:p>
          <a:p>
            <a:pPr marL="0" indent="0">
              <a:buNone/>
            </a:pPr>
            <a:r>
              <a:rPr lang="en-US" b="1" dirty="0" smtClean="0"/>
              <a:t>4,000-11,000/</a:t>
            </a:r>
            <a:r>
              <a:rPr lang="en-US" b="1" dirty="0" err="1" smtClean="0"/>
              <a:t>cmm</a:t>
            </a:r>
            <a:endParaRPr lang="en-US" b="1" dirty="0" smtClean="0"/>
          </a:p>
          <a:p>
            <a:pPr marL="0" indent="0">
              <a:buNone/>
            </a:pPr>
            <a:endParaRPr lang="en-US" dirty="0"/>
          </a:p>
          <a:p>
            <a:pPr marL="0" indent="0">
              <a:buNone/>
            </a:pPr>
            <a:r>
              <a:rPr lang="en-US" dirty="0"/>
              <a:t>&lt;500- Patient isolated to room.</a:t>
            </a:r>
          </a:p>
          <a:p>
            <a:pPr marL="0" indent="0">
              <a:buNone/>
            </a:pPr>
            <a:endParaRPr lang="en-US" dirty="0" smtClean="0"/>
          </a:p>
          <a:p>
            <a:pPr marL="0" indent="0">
              <a:buNone/>
            </a:pPr>
            <a:r>
              <a:rPr lang="en-US" dirty="0"/>
              <a:t>500-1,000 – MD approval to ambulate in hallway. Mask required by PT.</a:t>
            </a:r>
          </a:p>
          <a:p>
            <a:pPr marL="0" indent="0">
              <a:buNone/>
            </a:pPr>
            <a:endParaRPr lang="en-US" dirty="0" smtClean="0"/>
          </a:p>
          <a:p>
            <a:pPr marL="0" indent="0">
              <a:buNone/>
            </a:pPr>
            <a:r>
              <a:rPr lang="en-US" dirty="0" smtClean="0"/>
              <a:t>&gt;1,000 – Adhere to isolation precautions. Patient may still ambulate in hallway.</a:t>
            </a:r>
          </a:p>
          <a:p>
            <a:pPr marL="0" indent="0">
              <a:buNone/>
            </a:pPr>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27717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Platelets (PLT)</a:t>
            </a:r>
            <a:endParaRPr lang="en-US" dirty="0"/>
          </a:p>
        </p:txBody>
      </p:sp>
      <p:sp>
        <p:nvSpPr>
          <p:cNvPr id="5" name="Content Placeholder 4"/>
          <p:cNvSpPr>
            <a:spLocks noGrp="1"/>
          </p:cNvSpPr>
          <p:nvPr>
            <p:ph sz="half" idx="1"/>
          </p:nvPr>
        </p:nvSpPr>
        <p:spPr/>
        <p:txBody>
          <a:bodyPr>
            <a:noAutofit/>
          </a:bodyPr>
          <a:lstStyle/>
          <a:p>
            <a:r>
              <a:rPr lang="en-US" sz="1800" dirty="0" smtClean="0"/>
              <a:t>Contribute </a:t>
            </a:r>
            <a:r>
              <a:rPr lang="en-US" sz="1800" dirty="0"/>
              <a:t>to blood </a:t>
            </a:r>
            <a:r>
              <a:rPr lang="en-US" sz="1800" dirty="0" smtClean="0"/>
              <a:t>clotting.</a:t>
            </a:r>
          </a:p>
          <a:p>
            <a:pPr marL="0" indent="0">
              <a:buNone/>
            </a:pPr>
            <a:endParaRPr lang="en-US" sz="1800" dirty="0"/>
          </a:p>
          <a:p>
            <a:r>
              <a:rPr lang="en-US" sz="1800" dirty="0"/>
              <a:t>Various platelet function tests are used to evaluate the ability of platelets to clump together and begin to form a clot. </a:t>
            </a:r>
            <a:endParaRPr lang="en-US" sz="1800" dirty="0" smtClean="0"/>
          </a:p>
          <a:p>
            <a:endParaRPr lang="en-US" sz="1800" dirty="0"/>
          </a:p>
          <a:p>
            <a:r>
              <a:rPr lang="en-US" sz="1800" dirty="0" smtClean="0"/>
              <a:t>Patient does not have to have open wounds for excessive bleeding to be a risk. Bleeding can be internal.</a:t>
            </a:r>
            <a:endParaRPr lang="en-US" sz="1800" dirty="0"/>
          </a:p>
          <a:p>
            <a:pPr marL="0" indent="0">
              <a:buNone/>
            </a:pPr>
            <a:endParaRPr lang="en-US" sz="1800" dirty="0"/>
          </a:p>
          <a:p>
            <a:r>
              <a:rPr lang="en-US" sz="1800" dirty="0"/>
              <a:t>Normal values increased by: malignancies, anemia, acute infections, cirrhosis, cardiac disease, chronic </a:t>
            </a:r>
            <a:r>
              <a:rPr lang="en-US" sz="1800" dirty="0" smtClean="0"/>
              <a:t>pancreatitis</a:t>
            </a:r>
          </a:p>
          <a:p>
            <a:endParaRPr lang="en-US" sz="1600" dirty="0"/>
          </a:p>
          <a:p>
            <a:pPr marL="0" indent="0">
              <a:buNone/>
            </a:pPr>
            <a:endParaRPr lang="en-US" sz="1600" dirty="0"/>
          </a:p>
          <a:p>
            <a:endParaRPr lang="en-US" sz="1600" dirty="0"/>
          </a:p>
          <a:p>
            <a:endParaRPr lang="en-US" sz="1600" dirty="0"/>
          </a:p>
        </p:txBody>
      </p:sp>
      <p:sp>
        <p:nvSpPr>
          <p:cNvPr id="4" name="Content Placeholder 3"/>
          <p:cNvSpPr>
            <a:spLocks noGrp="1"/>
          </p:cNvSpPr>
          <p:nvPr>
            <p:ph sz="half" idx="2"/>
          </p:nvPr>
        </p:nvSpPr>
        <p:spPr>
          <a:xfrm>
            <a:off x="4648200" y="1981200"/>
            <a:ext cx="4038600" cy="4434840"/>
          </a:xfrm>
        </p:spPr>
        <p:txBody>
          <a:bodyPr>
            <a:normAutofit fontScale="55000" lnSpcReduction="20000"/>
          </a:bodyPr>
          <a:lstStyle/>
          <a:p>
            <a:pPr marL="0" indent="0">
              <a:buNone/>
            </a:pPr>
            <a:r>
              <a:rPr lang="en-US" sz="3200" b="1" dirty="0" smtClean="0"/>
              <a:t>Normal range: 150-450K/</a:t>
            </a:r>
            <a:r>
              <a:rPr lang="en-US" sz="3200" b="1" dirty="0" err="1" smtClean="0"/>
              <a:t>cmm</a:t>
            </a:r>
            <a:endParaRPr lang="en-US" sz="3200" b="1" dirty="0" smtClean="0"/>
          </a:p>
          <a:p>
            <a:pPr marL="0" indent="0">
              <a:buNone/>
            </a:pPr>
            <a:endParaRPr lang="en-US" sz="3200" dirty="0" smtClean="0"/>
          </a:p>
          <a:p>
            <a:pPr marL="0" indent="0">
              <a:buNone/>
            </a:pPr>
            <a:r>
              <a:rPr lang="en-US" sz="3200" dirty="0" smtClean="0"/>
              <a:t>&lt;</a:t>
            </a:r>
            <a:r>
              <a:rPr lang="en-US" sz="3200" dirty="0"/>
              <a:t>20K/</a:t>
            </a:r>
            <a:r>
              <a:rPr lang="en-US" sz="3200" dirty="0" err="1"/>
              <a:t>cmm</a:t>
            </a:r>
            <a:r>
              <a:rPr lang="en-US" sz="3200" dirty="0"/>
              <a:t> </a:t>
            </a:r>
          </a:p>
          <a:p>
            <a:pPr marL="0" indent="0">
              <a:buNone/>
            </a:pPr>
            <a:r>
              <a:rPr lang="en-US" sz="3200" dirty="0"/>
              <a:t>Guarded therapy. High risk of bleeding. No exercise permitted.</a:t>
            </a:r>
          </a:p>
          <a:p>
            <a:pPr marL="0" indent="0">
              <a:buNone/>
            </a:pPr>
            <a:endParaRPr lang="en-US" sz="3200" dirty="0" smtClean="0"/>
          </a:p>
          <a:p>
            <a:pPr marL="0" indent="0">
              <a:buNone/>
            </a:pPr>
            <a:r>
              <a:rPr lang="en-US" sz="3200" dirty="0"/>
              <a:t>&lt;35K/</a:t>
            </a:r>
            <a:r>
              <a:rPr lang="en-US" sz="3200" dirty="0" err="1"/>
              <a:t>cmm</a:t>
            </a:r>
            <a:r>
              <a:rPr lang="en-US" sz="3200" dirty="0"/>
              <a:t> </a:t>
            </a:r>
          </a:p>
          <a:p>
            <a:pPr marL="0" indent="0">
              <a:buNone/>
            </a:pPr>
            <a:r>
              <a:rPr lang="en-US" sz="3200" dirty="0"/>
              <a:t>Cardiovascular/endurance exercise contraindicated</a:t>
            </a:r>
          </a:p>
          <a:p>
            <a:pPr marL="0" indent="0">
              <a:buNone/>
            </a:pPr>
            <a:endParaRPr lang="en-US" sz="3200" dirty="0" smtClean="0"/>
          </a:p>
          <a:p>
            <a:pPr marL="0" indent="0">
              <a:buNone/>
            </a:pPr>
            <a:r>
              <a:rPr lang="en-US" sz="3200" dirty="0"/>
              <a:t>20-50K/</a:t>
            </a:r>
            <a:r>
              <a:rPr lang="en-US" sz="3200" dirty="0" err="1"/>
              <a:t>cmm</a:t>
            </a:r>
            <a:endParaRPr lang="en-US" sz="3200" dirty="0"/>
          </a:p>
          <a:p>
            <a:pPr marL="0" indent="0">
              <a:buNone/>
            </a:pPr>
            <a:r>
              <a:rPr lang="en-US" sz="3200" dirty="0"/>
              <a:t>Light exercise permitted (AROM)</a:t>
            </a:r>
          </a:p>
          <a:p>
            <a:pPr marL="0" indent="0">
              <a:buNone/>
            </a:pPr>
            <a:endParaRPr lang="en-US" sz="3200" dirty="0" smtClean="0"/>
          </a:p>
          <a:p>
            <a:pPr marL="0" indent="0">
              <a:buNone/>
            </a:pPr>
            <a:r>
              <a:rPr lang="en-US" sz="3200" dirty="0" smtClean="0"/>
              <a:t>&lt; </a:t>
            </a:r>
            <a:r>
              <a:rPr lang="en-US" sz="3200" dirty="0"/>
              <a:t>50K/</a:t>
            </a:r>
            <a:r>
              <a:rPr lang="en-US" sz="3200" dirty="0" err="1"/>
              <a:t>cmm</a:t>
            </a:r>
            <a:r>
              <a:rPr lang="en-US" sz="3200" dirty="0"/>
              <a:t> </a:t>
            </a:r>
            <a:r>
              <a:rPr lang="en-US" sz="3200" dirty="0" smtClean="0"/>
              <a:t> </a:t>
            </a:r>
            <a:endParaRPr lang="en-US" sz="3200" dirty="0"/>
          </a:p>
          <a:p>
            <a:pPr marL="0" indent="0">
              <a:buNone/>
            </a:pPr>
            <a:r>
              <a:rPr lang="en-US" sz="3200" dirty="0" smtClean="0"/>
              <a:t>No </a:t>
            </a:r>
            <a:r>
              <a:rPr lang="en-US" sz="3200" dirty="0"/>
              <a:t>MMT or resistive </a:t>
            </a:r>
            <a:r>
              <a:rPr lang="en-US" sz="3200" dirty="0" smtClean="0"/>
              <a:t>exercise</a:t>
            </a:r>
          </a:p>
          <a:p>
            <a:pPr marL="0" indent="0">
              <a:buNone/>
            </a:pPr>
            <a:endParaRPr lang="en-US" sz="3200" dirty="0"/>
          </a:p>
          <a:p>
            <a:pPr marL="0" indent="0">
              <a:buNone/>
            </a:pPr>
            <a:endParaRPr lang="en-US" sz="3200" dirty="0"/>
          </a:p>
          <a:p>
            <a:pPr marL="0" indent="0">
              <a:buNone/>
            </a:pPr>
            <a:endParaRPr lang="en-US" sz="3200"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67222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Hemaglobin</a:t>
            </a:r>
            <a:r>
              <a:rPr lang="en-US" dirty="0" smtClean="0"/>
              <a:t> (</a:t>
            </a:r>
            <a:r>
              <a:rPr lang="en-US" dirty="0" err="1" smtClean="0"/>
              <a:t>Hgb</a:t>
            </a:r>
            <a:r>
              <a:rPr lang="en-US" dirty="0" smtClean="0"/>
              <a:t>)</a:t>
            </a:r>
            <a:br>
              <a:rPr lang="en-US" dirty="0" smtClean="0"/>
            </a:br>
            <a:r>
              <a:rPr lang="en-US" dirty="0" smtClean="0"/>
              <a:t>Hematocrit (HCT)</a:t>
            </a:r>
            <a:endParaRPr lang="en-US" dirty="0"/>
          </a:p>
        </p:txBody>
      </p:sp>
      <p:sp>
        <p:nvSpPr>
          <p:cNvPr id="3" name="Content Placeholder 2"/>
          <p:cNvSpPr>
            <a:spLocks noGrp="1"/>
          </p:cNvSpPr>
          <p:nvPr>
            <p:ph sz="half" idx="1"/>
          </p:nvPr>
        </p:nvSpPr>
        <p:spPr>
          <a:xfrm>
            <a:off x="457200" y="1905000"/>
            <a:ext cx="8229600" cy="4525963"/>
          </a:xfrm>
        </p:spPr>
        <p:txBody>
          <a:bodyPr>
            <a:normAutofit fontScale="85000" lnSpcReduction="20000"/>
          </a:bodyPr>
          <a:lstStyle/>
          <a:p>
            <a:r>
              <a:rPr lang="en-US" dirty="0" smtClean="0"/>
              <a:t>Hemoglobin – indicates severity of anemia or polycythemia.</a:t>
            </a:r>
          </a:p>
          <a:p>
            <a:r>
              <a:rPr lang="en-US" dirty="0" smtClean="0"/>
              <a:t>Hematocrit –   measures the percentage of RBC in whole blood </a:t>
            </a:r>
          </a:p>
          <a:p>
            <a:pPr marL="0" indent="0">
              <a:buNone/>
            </a:pPr>
            <a:r>
              <a:rPr lang="en-US" dirty="0"/>
              <a:t> </a:t>
            </a:r>
            <a:r>
              <a:rPr lang="en-US" dirty="0" smtClean="0"/>
              <a:t>                             sample.</a:t>
            </a:r>
          </a:p>
          <a:p>
            <a:pPr marL="0" indent="0">
              <a:buNone/>
            </a:pPr>
            <a:endParaRPr lang="en-US" dirty="0" smtClean="0"/>
          </a:p>
          <a:p>
            <a:r>
              <a:rPr lang="en-US" dirty="0" smtClean="0"/>
              <a:t>These levels can measure </a:t>
            </a:r>
            <a:r>
              <a:rPr lang="en-US" dirty="0"/>
              <a:t>the severity of </a:t>
            </a:r>
            <a:r>
              <a:rPr lang="en-US" dirty="0" smtClean="0"/>
              <a:t>anemia</a:t>
            </a:r>
            <a:r>
              <a:rPr lang="en-US" dirty="0"/>
              <a:t> </a:t>
            </a:r>
            <a:r>
              <a:rPr lang="en-US" dirty="0" smtClean="0"/>
              <a:t>or</a:t>
            </a:r>
            <a:r>
              <a:rPr lang="en-US" dirty="0"/>
              <a:t> </a:t>
            </a:r>
            <a:r>
              <a:rPr lang="en-US" dirty="0" smtClean="0"/>
              <a:t>polycythemia and help </a:t>
            </a:r>
            <a:r>
              <a:rPr lang="en-US" dirty="0"/>
              <a:t>make decisions about blood </a:t>
            </a:r>
            <a:r>
              <a:rPr lang="en-US" dirty="0" smtClean="0"/>
              <a:t>transfusions. </a:t>
            </a:r>
            <a:r>
              <a:rPr lang="en-US" dirty="0"/>
              <a:t>This test can indicate if there is a problem with red blood cell production and/or lifespan, but it cannot determine the underlying cause</a:t>
            </a:r>
            <a:r>
              <a:rPr lang="en-US" dirty="0" smtClean="0"/>
              <a:t>.</a:t>
            </a:r>
          </a:p>
          <a:p>
            <a:pPr marL="0" indent="0">
              <a:buNone/>
            </a:pPr>
            <a:endParaRPr lang="en-US" dirty="0" smtClean="0"/>
          </a:p>
          <a:p>
            <a:r>
              <a:rPr lang="en-US" dirty="0"/>
              <a:t>Increased by: dehydration, COPD, CHF, smoking, </a:t>
            </a:r>
          </a:p>
          <a:p>
            <a:pPr marL="0" indent="0">
              <a:buNone/>
            </a:pPr>
            <a:r>
              <a:rPr lang="en-US" dirty="0"/>
              <a:t>                            chronic lung disease, congenital heart disease</a:t>
            </a:r>
          </a:p>
          <a:p>
            <a:endParaRPr lang="en-US" dirty="0" smtClean="0"/>
          </a:p>
          <a:p>
            <a:r>
              <a:rPr lang="en-US" dirty="0" smtClean="0"/>
              <a:t>Decreased by: anemia, hemolysis, chronic renal failure, </a:t>
            </a:r>
          </a:p>
          <a:p>
            <a:pPr marL="0" indent="0">
              <a:buNone/>
            </a:pPr>
            <a:r>
              <a:rPr lang="en-US" dirty="0"/>
              <a:t>	</a:t>
            </a:r>
            <a:r>
              <a:rPr lang="en-US" dirty="0" smtClean="0"/>
              <a:t>                lymphoma, leukemia, hyperthyroidism, cirrhosis </a:t>
            </a:r>
          </a:p>
          <a:p>
            <a:endParaRPr lang="en-US" dirty="0"/>
          </a:p>
        </p:txBody>
      </p:sp>
    </p:spTree>
    <p:extLst>
      <p:ext uri="{BB962C8B-B14F-4D97-AF65-F5344CB8AC3E}">
        <p14:creationId xmlns:p14="http://schemas.microsoft.com/office/powerpoint/2010/main" val="2598596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Hemaglobin</a:t>
            </a:r>
            <a:r>
              <a:rPr lang="en-US" dirty="0" smtClean="0"/>
              <a:t> (</a:t>
            </a:r>
            <a:r>
              <a:rPr lang="en-US" dirty="0" err="1" smtClean="0"/>
              <a:t>Hbg</a:t>
            </a:r>
            <a:r>
              <a:rPr lang="en-US" dirty="0" smtClean="0"/>
              <a:t>)</a:t>
            </a:r>
            <a:endParaRPr lang="en-US" dirty="0"/>
          </a:p>
        </p:txBody>
      </p:sp>
      <p:sp>
        <p:nvSpPr>
          <p:cNvPr id="3" name="Content Placeholder 2"/>
          <p:cNvSpPr>
            <a:spLocks noGrp="1"/>
          </p:cNvSpPr>
          <p:nvPr>
            <p:ph idx="1"/>
          </p:nvPr>
        </p:nvSpPr>
        <p:spPr>
          <a:xfrm>
            <a:off x="609600" y="1752599"/>
            <a:ext cx="8458200" cy="4525963"/>
          </a:xfrm>
        </p:spPr>
        <p:txBody>
          <a:bodyPr>
            <a:noAutofit/>
          </a:bodyPr>
          <a:lstStyle/>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r>
              <a:rPr lang="en-US" sz="2800" dirty="0" smtClean="0"/>
              <a:t>&lt; 8 g/</a:t>
            </a:r>
            <a:r>
              <a:rPr lang="en-US" sz="2800" dirty="0" err="1" smtClean="0"/>
              <a:t>dL</a:t>
            </a:r>
            <a:r>
              <a:rPr lang="en-US" sz="2800" dirty="0" smtClean="0"/>
              <a:t> – no exercise</a:t>
            </a:r>
          </a:p>
          <a:p>
            <a:pPr marL="0" indent="0">
              <a:buNone/>
            </a:pPr>
            <a:r>
              <a:rPr lang="en-US" sz="2800" dirty="0" smtClean="0"/>
              <a:t>8-10 g/</a:t>
            </a:r>
            <a:r>
              <a:rPr lang="en-US" sz="2800" dirty="0" err="1" smtClean="0"/>
              <a:t>dL</a:t>
            </a:r>
            <a:r>
              <a:rPr lang="en-US" sz="2800" dirty="0" smtClean="0"/>
              <a:t> – light exercise</a:t>
            </a:r>
          </a:p>
          <a:p>
            <a:pPr marL="0" indent="0">
              <a:buNone/>
            </a:pPr>
            <a:r>
              <a:rPr lang="en-US" sz="2800" dirty="0" smtClean="0"/>
              <a:t>&gt; 10 g/</a:t>
            </a:r>
            <a:r>
              <a:rPr lang="en-US" sz="2800" dirty="0" err="1" smtClean="0"/>
              <a:t>dL</a:t>
            </a:r>
            <a:r>
              <a:rPr lang="en-US" sz="2800" dirty="0" smtClean="0"/>
              <a:t> – resistive exercise permitted</a:t>
            </a:r>
          </a:p>
          <a:p>
            <a:pPr marL="0" indent="0">
              <a:buNone/>
            </a:pPr>
            <a:endParaRPr lang="en-US" sz="2800" dirty="0"/>
          </a:p>
          <a:p>
            <a:pPr marL="0" indent="0">
              <a:buNone/>
            </a:pPr>
            <a:endParaRPr lang="en-US" sz="2800" dirty="0"/>
          </a:p>
        </p:txBody>
      </p:sp>
      <p:sp>
        <p:nvSpPr>
          <p:cNvPr id="5" name="Content Placeholder 2"/>
          <p:cNvSpPr txBox="1">
            <a:spLocks/>
          </p:cNvSpPr>
          <p:nvPr/>
        </p:nvSpPr>
        <p:spPr>
          <a:xfrm>
            <a:off x="609600" y="1809134"/>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Hemoglobin ranges:</a:t>
            </a:r>
          </a:p>
          <a:p>
            <a:pPr marL="0" indent="0">
              <a:buFont typeface="Arial" pitchFamily="34" charset="0"/>
              <a:buNone/>
            </a:pPr>
            <a:r>
              <a:rPr lang="en-US" dirty="0" smtClean="0"/>
              <a:t>Female: 12-16 g/</a:t>
            </a:r>
            <a:r>
              <a:rPr lang="en-US" dirty="0" err="1" smtClean="0"/>
              <a:t>dL</a:t>
            </a:r>
            <a:endParaRPr lang="en-US" dirty="0" smtClean="0"/>
          </a:p>
          <a:p>
            <a:pPr marL="0" indent="0">
              <a:buFont typeface="Arial" pitchFamily="34" charset="0"/>
              <a:buNone/>
            </a:pPr>
            <a:r>
              <a:rPr lang="en-US" dirty="0" smtClean="0"/>
              <a:t>Male: 13-18 g/</a:t>
            </a:r>
            <a:r>
              <a:rPr lang="en-US" dirty="0" err="1" smtClean="0"/>
              <a:t>dL</a:t>
            </a:r>
            <a:r>
              <a:rPr lang="en-US" dirty="0" smtClean="0"/>
              <a:t>      </a:t>
            </a:r>
          </a:p>
          <a:p>
            <a:pPr marL="0" indent="0">
              <a:buFont typeface="Arial" pitchFamily="34" charset="0"/>
              <a:buNone/>
            </a:pPr>
            <a:endParaRPr lang="en-US" dirty="0" smtClean="0"/>
          </a:p>
          <a:p>
            <a:pPr marL="0" indent="0">
              <a:buFont typeface="Arial" pitchFamily="34" charset="0"/>
              <a:buNone/>
            </a:pP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7999" y="1981200"/>
            <a:ext cx="4247123" cy="3143866"/>
          </a:xfrm>
          <a:prstGeom prst="rect">
            <a:avLst/>
          </a:prstGeom>
        </p:spPr>
      </p:pic>
    </p:spTree>
    <p:extLst>
      <p:ext uri="{BB962C8B-B14F-4D97-AF65-F5344CB8AC3E}">
        <p14:creationId xmlns:p14="http://schemas.microsoft.com/office/powerpoint/2010/main" val="1883466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Hematocrit (HCT)</a:t>
            </a:r>
            <a:endParaRPr lang="en-US" dirty="0"/>
          </a:p>
        </p:txBody>
      </p:sp>
      <p:sp>
        <p:nvSpPr>
          <p:cNvPr id="3" name="Content Placeholder 2"/>
          <p:cNvSpPr>
            <a:spLocks noGrp="1"/>
          </p:cNvSpPr>
          <p:nvPr>
            <p:ph idx="1"/>
          </p:nvPr>
        </p:nvSpPr>
        <p:spPr>
          <a:xfrm>
            <a:off x="609600" y="1752599"/>
            <a:ext cx="8458200" cy="4525963"/>
          </a:xfrm>
        </p:spPr>
        <p:txBody>
          <a:bodyPr>
            <a:noAutofit/>
          </a:bodyPr>
          <a:lstStyle/>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r>
              <a:rPr lang="en-US" sz="2800" dirty="0" smtClean="0"/>
              <a:t>&lt; 25% - no exercise</a:t>
            </a:r>
          </a:p>
          <a:p>
            <a:pPr marL="0" indent="0">
              <a:buNone/>
            </a:pPr>
            <a:r>
              <a:rPr lang="en-US" sz="2800" dirty="0" smtClean="0"/>
              <a:t>25 – 30% - light exercise</a:t>
            </a:r>
          </a:p>
          <a:p>
            <a:pPr marL="0" indent="0">
              <a:buNone/>
            </a:pPr>
            <a:r>
              <a:rPr lang="en-US" sz="2800" dirty="0" smtClean="0"/>
              <a:t>30 – 32% - add resistive exercise to tolerance</a:t>
            </a:r>
          </a:p>
          <a:p>
            <a:pPr marL="0" indent="0">
              <a:buNone/>
            </a:pPr>
            <a:endParaRPr lang="en-US" sz="2800" dirty="0"/>
          </a:p>
        </p:txBody>
      </p:sp>
      <p:sp>
        <p:nvSpPr>
          <p:cNvPr id="5" name="Content Placeholder 2"/>
          <p:cNvSpPr txBox="1">
            <a:spLocks/>
          </p:cNvSpPr>
          <p:nvPr/>
        </p:nvSpPr>
        <p:spPr>
          <a:xfrm>
            <a:off x="609600" y="1809134"/>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p>
          <a:p>
            <a:pPr marL="0" indent="0">
              <a:buNone/>
            </a:pPr>
            <a:r>
              <a:rPr lang="en-US" dirty="0" smtClean="0"/>
              <a:t>Hematocrit ranges:</a:t>
            </a:r>
          </a:p>
          <a:p>
            <a:pPr marL="0" indent="0">
              <a:buFont typeface="Arial" pitchFamily="34" charset="0"/>
              <a:buNone/>
            </a:pPr>
            <a:r>
              <a:rPr lang="en-US" dirty="0" smtClean="0"/>
              <a:t>Female: 37%-48%</a:t>
            </a:r>
          </a:p>
          <a:p>
            <a:pPr marL="0" indent="0">
              <a:buFont typeface="Arial" pitchFamily="34" charset="0"/>
              <a:buNone/>
            </a:pPr>
            <a:r>
              <a:rPr lang="en-US" dirty="0" smtClean="0"/>
              <a:t>Male: 42%-52%</a:t>
            </a:r>
          </a:p>
          <a:p>
            <a:pPr marL="0" indent="0">
              <a:buFont typeface="Arial" pitchFamily="34" charse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2536723"/>
            <a:ext cx="3333750" cy="2667000"/>
          </a:xfrm>
          <a:prstGeom prst="rect">
            <a:avLst/>
          </a:prstGeom>
        </p:spPr>
      </p:pic>
    </p:spTree>
    <p:extLst>
      <p:ext uri="{BB962C8B-B14F-4D97-AF65-F5344CB8AC3E}">
        <p14:creationId xmlns:p14="http://schemas.microsoft.com/office/powerpoint/2010/main" val="3357271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Prothrombin</a:t>
            </a:r>
            <a:r>
              <a:rPr lang="en-US" dirty="0" smtClean="0"/>
              <a:t> Time/INR</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The </a:t>
            </a:r>
            <a:r>
              <a:rPr lang="en-US" dirty="0"/>
              <a:t>PT and INR are used to monitor the effectiveness </a:t>
            </a:r>
            <a:r>
              <a:rPr lang="en-US" dirty="0" smtClean="0"/>
              <a:t>of the anticoagulant warfarin. This </a:t>
            </a:r>
            <a:r>
              <a:rPr lang="en-US" dirty="0"/>
              <a:t>drug affects the function of the coagulation cascade and helps inhibit the formation of blood clots. </a:t>
            </a:r>
            <a:endParaRPr lang="en-US" dirty="0" smtClean="0"/>
          </a:p>
          <a:p>
            <a:pPr marL="0" indent="0">
              <a:buNone/>
            </a:pPr>
            <a:endParaRPr lang="en-US" dirty="0"/>
          </a:p>
          <a:p>
            <a:r>
              <a:rPr lang="en-US" dirty="0" smtClean="0"/>
              <a:t>PT is measured in seconds.</a:t>
            </a:r>
          </a:p>
          <a:p>
            <a:pPr marL="0" indent="0">
              <a:buNone/>
            </a:pPr>
            <a:endParaRPr lang="en-US" dirty="0" smtClean="0"/>
          </a:p>
          <a:p>
            <a:r>
              <a:rPr lang="en-US" dirty="0" smtClean="0"/>
              <a:t>INR is the ratio of the patient’s PT compared to the normal rate.</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Levels </a:t>
            </a:r>
            <a:r>
              <a:rPr lang="en-US" dirty="0"/>
              <a:t>prolonged by: anticoagulation therapy, DIC, liver disease, coagulation factor deficiencies, biliary obstructions, decreased vitamin K </a:t>
            </a:r>
          </a:p>
          <a:p>
            <a:pPr marL="0" indent="0">
              <a:buNone/>
            </a:pPr>
            <a:endParaRPr lang="en-US" dirty="0"/>
          </a:p>
          <a:p>
            <a:r>
              <a:rPr lang="en-US" dirty="0"/>
              <a:t>Decreased by: thrombophlebitis, vitamin K supplementation  </a:t>
            </a:r>
            <a:endParaRPr lang="en-US" dirty="0" smtClean="0"/>
          </a:p>
          <a:p>
            <a:endParaRPr lang="en-US" dirty="0"/>
          </a:p>
          <a:p>
            <a:r>
              <a:rPr lang="en-US" dirty="0" err="1" smtClean="0"/>
              <a:t>Lovenox</a:t>
            </a:r>
            <a:r>
              <a:rPr lang="en-US" dirty="0" smtClean="0"/>
              <a:t> is an anticoagulant that does NOT affect PT/INR.</a:t>
            </a:r>
            <a:endParaRPr lang="en-US" dirty="0"/>
          </a:p>
          <a:p>
            <a:endParaRPr lang="en-US" dirty="0"/>
          </a:p>
        </p:txBody>
      </p:sp>
    </p:spTree>
    <p:extLst>
      <p:ext uri="{BB962C8B-B14F-4D97-AF65-F5344CB8AC3E}">
        <p14:creationId xmlns:p14="http://schemas.microsoft.com/office/powerpoint/2010/main" val="3818438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Prothrombin</a:t>
            </a:r>
            <a:r>
              <a:rPr lang="en-US" dirty="0" smtClean="0"/>
              <a:t> Time/INR</a:t>
            </a: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endParaRPr lang="en-US" b="1" dirty="0" smtClean="0"/>
          </a:p>
          <a:p>
            <a:pPr marL="0" indent="0">
              <a:buNone/>
            </a:pPr>
            <a:r>
              <a:rPr lang="en-US" b="1" dirty="0" smtClean="0"/>
              <a:t>Normal </a:t>
            </a:r>
            <a:r>
              <a:rPr lang="en-US" b="1" dirty="0"/>
              <a:t>PT ranges: </a:t>
            </a:r>
            <a:endParaRPr lang="en-US" b="1" dirty="0" smtClean="0"/>
          </a:p>
          <a:p>
            <a:pPr marL="0" indent="0">
              <a:buNone/>
            </a:pPr>
            <a:r>
              <a:rPr lang="en-US" b="1" dirty="0" smtClean="0"/>
              <a:t>8.8 </a:t>
            </a:r>
            <a:r>
              <a:rPr lang="en-US" b="1" dirty="0"/>
              <a:t>– 11.6 s</a:t>
            </a:r>
          </a:p>
          <a:p>
            <a:pPr marL="0" indent="0">
              <a:buNone/>
            </a:pPr>
            <a:endParaRPr lang="en-US" dirty="0" smtClean="0"/>
          </a:p>
          <a:p>
            <a:pPr marL="0" indent="0">
              <a:buNone/>
            </a:pPr>
            <a:r>
              <a:rPr lang="en-US" dirty="0" smtClean="0"/>
              <a:t>1.5 – 2.0 times the normal </a:t>
            </a:r>
            <a:r>
              <a:rPr lang="en-US" dirty="0"/>
              <a:t>- Therapeutic range for DVT or </a:t>
            </a:r>
            <a:r>
              <a:rPr lang="en-US" dirty="0" smtClean="0"/>
              <a:t>clot risk patients</a:t>
            </a:r>
            <a:endParaRPr lang="en-US" dirty="0"/>
          </a:p>
          <a:p>
            <a:pPr marL="0" indent="0">
              <a:buNone/>
            </a:pPr>
            <a:endParaRPr lang="en-US" dirty="0"/>
          </a:p>
          <a:p>
            <a:pPr marL="0" indent="0">
              <a:buNone/>
            </a:pPr>
            <a:r>
              <a:rPr lang="en-US" dirty="0" smtClean="0"/>
              <a:t>&gt; 25 </a:t>
            </a:r>
            <a:r>
              <a:rPr lang="en-US" dirty="0"/>
              <a:t>s – Guarded therapy; </a:t>
            </a:r>
            <a:endParaRPr lang="en-US" dirty="0" smtClean="0"/>
          </a:p>
          <a:p>
            <a:pPr marL="0" indent="0">
              <a:buNone/>
            </a:pPr>
            <a:r>
              <a:rPr lang="en-US" dirty="0" smtClean="0"/>
              <a:t>High </a:t>
            </a:r>
            <a:r>
              <a:rPr lang="en-US" dirty="0"/>
              <a:t>risk of </a:t>
            </a:r>
            <a:r>
              <a:rPr lang="en-US" dirty="0" smtClean="0"/>
              <a:t>bleeding </a:t>
            </a:r>
            <a:r>
              <a:rPr lang="en-US" dirty="0"/>
              <a:t>into tissues</a:t>
            </a:r>
          </a:p>
          <a:p>
            <a:pPr marL="0" indent="0">
              <a:buNone/>
            </a:pPr>
            <a:r>
              <a:rPr lang="en-US" dirty="0" smtClean="0"/>
              <a:t>  </a:t>
            </a:r>
          </a:p>
          <a:p>
            <a:endParaRPr lang="en-US" dirty="0"/>
          </a:p>
        </p:txBody>
      </p:sp>
      <p:sp>
        <p:nvSpPr>
          <p:cNvPr id="4" name="Content Placeholder 3"/>
          <p:cNvSpPr>
            <a:spLocks noGrp="1"/>
          </p:cNvSpPr>
          <p:nvPr>
            <p:ph sz="half" idx="2"/>
          </p:nvPr>
        </p:nvSpPr>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b="1" dirty="0" smtClean="0"/>
              <a:t>Normal INR ranges: &lt; </a:t>
            </a:r>
            <a:r>
              <a:rPr lang="en-US" b="1" dirty="0"/>
              <a:t>1.5 </a:t>
            </a:r>
            <a:r>
              <a:rPr lang="en-US" b="1" dirty="0" smtClean="0"/>
              <a:t>s</a:t>
            </a:r>
            <a:endParaRPr lang="en-US" b="1" dirty="0"/>
          </a:p>
          <a:p>
            <a:pPr marL="0" indent="0">
              <a:buNone/>
            </a:pPr>
            <a:endParaRPr lang="en-US" dirty="0"/>
          </a:p>
          <a:p>
            <a:pPr marL="0" indent="0">
              <a:buNone/>
            </a:pPr>
            <a:r>
              <a:rPr lang="en-US" dirty="0"/>
              <a:t>2.0-3.0 s - Therapeutic range for DVT or clot risk patients</a:t>
            </a:r>
          </a:p>
          <a:p>
            <a:pPr marL="0" indent="0">
              <a:buNone/>
            </a:pPr>
            <a:endParaRPr lang="en-US" dirty="0"/>
          </a:p>
          <a:p>
            <a:pPr marL="0" indent="0">
              <a:buNone/>
            </a:pPr>
            <a:r>
              <a:rPr lang="en-US" dirty="0"/>
              <a:t>2.5 – 3.5 s – Therapeutic for mitral valve replacement </a:t>
            </a:r>
            <a:r>
              <a:rPr lang="en-US" dirty="0" smtClean="0"/>
              <a:t>patients</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1151656"/>
            <a:ext cx="1676400" cy="2331089"/>
          </a:xfrm>
          <a:prstGeom prst="rect">
            <a:avLst/>
          </a:prstGeom>
        </p:spPr>
      </p:pic>
    </p:spTree>
    <p:extLst>
      <p:ext uri="{BB962C8B-B14F-4D97-AF65-F5344CB8AC3E}">
        <p14:creationId xmlns:p14="http://schemas.microsoft.com/office/powerpoint/2010/main" val="3003915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D-Dimer</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D-dimer </a:t>
            </a:r>
            <a:r>
              <a:rPr lang="en-US" dirty="0"/>
              <a:t>tests are ordered to help rule out </a:t>
            </a:r>
            <a:r>
              <a:rPr lang="en-US" dirty="0" smtClean="0"/>
              <a:t>conditions such as </a:t>
            </a:r>
            <a:r>
              <a:rPr lang="en-US" dirty="0"/>
              <a:t>DVT, PE, Strokes</a:t>
            </a:r>
            <a:r>
              <a:rPr lang="en-US" dirty="0" smtClean="0"/>
              <a:t>. Alone, a D-Dimer is not a diagnosis.</a:t>
            </a:r>
          </a:p>
          <a:p>
            <a:r>
              <a:rPr lang="en-US" dirty="0" smtClean="0"/>
              <a:t>Levels can be elevated by </a:t>
            </a:r>
            <a:r>
              <a:rPr lang="en-US" dirty="0"/>
              <a:t>recent surgery, </a:t>
            </a:r>
            <a:r>
              <a:rPr lang="en-US" dirty="0" smtClean="0"/>
              <a:t>infection</a:t>
            </a:r>
            <a:r>
              <a:rPr lang="en-US" dirty="0"/>
              <a:t>, heart disease, </a:t>
            </a:r>
            <a:r>
              <a:rPr lang="en-US" dirty="0" smtClean="0"/>
              <a:t>cancer, and liver disease.</a:t>
            </a:r>
          </a:p>
          <a:p>
            <a:r>
              <a:rPr lang="en-US" dirty="0"/>
              <a:t>Negative result rules out thrombus. A positive result leads to more testing, as the </a:t>
            </a:r>
            <a:r>
              <a:rPr lang="en-US" dirty="0" smtClean="0"/>
              <a:t>test is not highly specific.</a:t>
            </a:r>
            <a:endParaRPr lang="en-US" dirty="0"/>
          </a:p>
          <a:p>
            <a:endParaRPr lang="en-US" dirty="0" smtClean="0"/>
          </a:p>
          <a:p>
            <a:endParaRPr lang="en-US" dirty="0"/>
          </a:p>
          <a:p>
            <a:pPr marL="0" indent="0">
              <a:buNone/>
            </a:pPr>
            <a:endParaRPr lang="en-US" dirty="0"/>
          </a:p>
          <a:p>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b="1" dirty="0" smtClean="0"/>
              <a:t>Normal range:</a:t>
            </a:r>
            <a:endParaRPr lang="en-US" b="1" dirty="0"/>
          </a:p>
          <a:p>
            <a:pPr marL="0" indent="0">
              <a:buNone/>
            </a:pPr>
            <a:r>
              <a:rPr lang="en-US" b="1" dirty="0" smtClean="0"/>
              <a:t>&gt;</a:t>
            </a:r>
            <a:r>
              <a:rPr lang="en-US" b="1" dirty="0"/>
              <a:t>400-500 </a:t>
            </a:r>
            <a:r>
              <a:rPr lang="en-US" b="1" dirty="0" err="1"/>
              <a:t>ng</a:t>
            </a:r>
            <a:r>
              <a:rPr lang="en-US" b="1" dirty="0"/>
              <a:t>/ml </a:t>
            </a:r>
            <a:endParaRPr lang="en-US" b="1" dirty="0" smtClean="0"/>
          </a:p>
          <a:p>
            <a:pPr marL="0" indent="0">
              <a:buNone/>
            </a:pPr>
            <a:r>
              <a:rPr lang="en-US" dirty="0" smtClean="0"/>
              <a:t>(</a:t>
            </a:r>
            <a:r>
              <a:rPr lang="en-US" dirty="0"/>
              <a:t>when positive for DVT)</a:t>
            </a:r>
          </a:p>
          <a:p>
            <a:pPr marL="0" indent="0">
              <a:buNone/>
            </a:pPr>
            <a:r>
              <a:rPr lang="en-US" dirty="0"/>
              <a:t>	</a:t>
            </a:r>
            <a:endParaRPr lang="en-US" dirty="0" smtClean="0"/>
          </a:p>
          <a:p>
            <a:pPr marL="0" indent="0">
              <a:buNone/>
            </a:pPr>
            <a:r>
              <a:rPr lang="en-US" dirty="0" smtClean="0"/>
              <a:t>Need </a:t>
            </a:r>
            <a:r>
              <a:rPr lang="en-US" dirty="0"/>
              <a:t>anti-coagulation therapy to reduce </a:t>
            </a:r>
            <a:r>
              <a:rPr lang="en-US" dirty="0" smtClean="0"/>
              <a:t>sensitivity </a:t>
            </a:r>
            <a:r>
              <a:rPr lang="en-US" dirty="0"/>
              <a:t>to </a:t>
            </a:r>
            <a:r>
              <a:rPr lang="en-US" dirty="0" smtClean="0"/>
              <a:t>thrombosis.</a:t>
            </a:r>
            <a:endParaRPr lang="en-US" dirty="0"/>
          </a:p>
          <a:p>
            <a:pPr>
              <a:buFont typeface="Wingdings"/>
              <a:buChar char="Ø"/>
            </a:pPr>
            <a:endParaRPr lang="en-US"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459" y="1295400"/>
            <a:ext cx="3276599" cy="2226492"/>
          </a:xfrm>
          <a:prstGeom prst="rect">
            <a:avLst/>
          </a:prstGeom>
        </p:spPr>
      </p:pic>
    </p:spTree>
    <p:extLst>
      <p:ext uri="{BB962C8B-B14F-4D97-AF65-F5344CB8AC3E}">
        <p14:creationId xmlns:p14="http://schemas.microsoft.com/office/powerpoint/2010/main" val="3037805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Glucose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 Glucose is the primary energy source for the body’s </a:t>
            </a:r>
            <a:r>
              <a:rPr lang="en-US" dirty="0" smtClean="0"/>
              <a:t>cells. </a:t>
            </a:r>
          </a:p>
          <a:p>
            <a:r>
              <a:rPr lang="en-US" dirty="0" smtClean="0"/>
              <a:t>Chronically </a:t>
            </a:r>
            <a:r>
              <a:rPr lang="en-US" dirty="0"/>
              <a:t>high blood glucose levels can cause progressive damage to body organs such as the kidneys, eyes, heart and blood vessels, and nerves. </a:t>
            </a:r>
            <a:endParaRPr lang="en-US" dirty="0" smtClean="0"/>
          </a:p>
          <a:p>
            <a:r>
              <a:rPr lang="en-US" dirty="0" smtClean="0"/>
              <a:t>Chronic </a:t>
            </a:r>
            <a:r>
              <a:rPr lang="en-US" dirty="0"/>
              <a:t>hypoglycemia can lead to brain and nerve damage.</a:t>
            </a:r>
          </a:p>
        </p:txBody>
      </p:sp>
      <p:sp>
        <p:nvSpPr>
          <p:cNvPr id="4" name="Content Placeholder 3"/>
          <p:cNvSpPr>
            <a:spLocks noGrp="1"/>
          </p:cNvSpPr>
          <p:nvPr>
            <p:ph sz="half" idx="2"/>
          </p:nvPr>
        </p:nvSpPr>
        <p:spPr/>
        <p:txBody>
          <a:bodyPr>
            <a:normAutofit fontScale="92500" lnSpcReduction="10000"/>
          </a:bodyPr>
          <a:lstStyle/>
          <a:p>
            <a:pPr marL="0" indent="0">
              <a:buNone/>
            </a:pPr>
            <a:r>
              <a:rPr lang="en-US" b="1" dirty="0" smtClean="0"/>
              <a:t>Normal range:</a:t>
            </a:r>
          </a:p>
          <a:p>
            <a:pPr marL="0" indent="0">
              <a:buNone/>
            </a:pPr>
            <a:r>
              <a:rPr lang="en-US" b="1" dirty="0" smtClean="0"/>
              <a:t>70-100 mg/</a:t>
            </a:r>
            <a:r>
              <a:rPr lang="en-US" b="1" dirty="0" err="1" smtClean="0"/>
              <a:t>dL</a:t>
            </a:r>
            <a:endParaRPr lang="en-US" b="1" dirty="0"/>
          </a:p>
          <a:p>
            <a:pPr marL="0" indent="0">
              <a:buNone/>
            </a:pPr>
            <a:endParaRPr lang="en-US" dirty="0"/>
          </a:p>
          <a:p>
            <a:pPr marL="0" indent="0">
              <a:buNone/>
            </a:pPr>
            <a:r>
              <a:rPr lang="en-US" dirty="0" smtClean="0"/>
              <a:t>&gt; 250 - 300 mg/</a:t>
            </a:r>
            <a:r>
              <a:rPr lang="en-US" dirty="0" err="1" smtClean="0"/>
              <a:t>dL</a:t>
            </a:r>
            <a:endParaRPr lang="en-US" dirty="0" smtClean="0"/>
          </a:p>
          <a:p>
            <a:pPr marL="0" indent="0">
              <a:buNone/>
            </a:pPr>
            <a:r>
              <a:rPr lang="en-US" dirty="0" smtClean="0"/>
              <a:t>Risk of ketoacidosis. Patient cannot be exercised.</a:t>
            </a:r>
            <a:endParaRPr lang="en-US" dirty="0"/>
          </a:p>
          <a:p>
            <a:pPr marL="0" indent="0">
              <a:buNone/>
            </a:pPr>
            <a:endParaRPr lang="en-US" dirty="0"/>
          </a:p>
          <a:p>
            <a:pPr marL="0" indent="0">
              <a:buNone/>
            </a:pPr>
            <a:r>
              <a:rPr lang="en-US" dirty="0" smtClean="0"/>
              <a:t>&lt; 70 mg/</a:t>
            </a:r>
            <a:r>
              <a:rPr lang="en-US" dirty="0" err="1" smtClean="0"/>
              <a:t>dL</a:t>
            </a:r>
            <a:endParaRPr lang="en-US" dirty="0" smtClean="0"/>
          </a:p>
          <a:p>
            <a:pPr marL="0" indent="0">
              <a:buNone/>
            </a:pPr>
            <a:r>
              <a:rPr lang="en-US" dirty="0" smtClean="0"/>
              <a:t>Patient needs carbohydrate snack to boost levels in order to tolerate activity. </a:t>
            </a:r>
            <a:endParaRPr lang="en-US" dirty="0"/>
          </a:p>
          <a:p>
            <a:pPr>
              <a:buFont typeface="Wingdings"/>
              <a:buChar char="Ø"/>
            </a:pPr>
            <a:endParaRPr lang="en-US" dirty="0"/>
          </a:p>
          <a:p>
            <a:endParaRPr lang="en-US" dirty="0"/>
          </a:p>
        </p:txBody>
      </p:sp>
    </p:spTree>
    <p:extLst>
      <p:ext uri="{BB962C8B-B14F-4D97-AF65-F5344CB8AC3E}">
        <p14:creationId xmlns:p14="http://schemas.microsoft.com/office/powerpoint/2010/main" val="516562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US" dirty="0"/>
          </a:p>
        </p:txBody>
      </p:sp>
      <p:sp>
        <p:nvSpPr>
          <p:cNvPr id="3" name="Content Placeholder 2"/>
          <p:cNvSpPr>
            <a:spLocks noGrp="1"/>
          </p:cNvSpPr>
          <p:nvPr>
            <p:ph idx="1"/>
          </p:nvPr>
        </p:nvSpPr>
        <p:spPr/>
        <p:txBody>
          <a:bodyPr/>
          <a:lstStyle/>
          <a:p>
            <a:r>
              <a:rPr lang="en-US" dirty="0" smtClean="0"/>
              <a:t>Patient is 49 year old female whose chief complaint is Left Hip Pain. X-rays confirm a large lytic lesion in hip as well as pneumonia. </a:t>
            </a:r>
          </a:p>
          <a:p>
            <a:r>
              <a:rPr lang="en-US" dirty="0" smtClean="0"/>
              <a:t>Patient has history of COPD, HTN, Anemia, Lung Cancer, Pneumonia, and Tobacco Use.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937574"/>
              </p:ext>
            </p:extLst>
          </p:nvPr>
        </p:nvGraphicFramePr>
        <p:xfrm>
          <a:off x="1066801" y="4495800"/>
          <a:ext cx="6781799" cy="1656080"/>
        </p:xfrm>
        <a:graphic>
          <a:graphicData uri="http://schemas.openxmlformats.org/drawingml/2006/table">
            <a:tbl>
              <a:tblPr firstRow="1" bandRow="1">
                <a:tableStyleId>{5C22544A-7EE6-4342-B048-85BDC9FD1C3A}</a:tableStyleId>
              </a:tblPr>
              <a:tblGrid>
                <a:gridCol w="838200"/>
                <a:gridCol w="609599"/>
                <a:gridCol w="617221"/>
                <a:gridCol w="662940"/>
                <a:gridCol w="662940"/>
                <a:gridCol w="723899"/>
                <a:gridCol w="685800"/>
                <a:gridCol w="685800"/>
                <a:gridCol w="685800"/>
                <a:gridCol w="609600"/>
              </a:tblGrid>
              <a:tr h="828040">
                <a:tc>
                  <a:txBody>
                    <a:bodyPr/>
                    <a:lstStyle/>
                    <a:p>
                      <a:pPr algn="ctr"/>
                      <a:r>
                        <a:rPr lang="en-US" dirty="0" err="1" smtClean="0"/>
                        <a:t>Creat</a:t>
                      </a:r>
                      <a:endParaRPr lang="en-US" dirty="0"/>
                    </a:p>
                  </a:txBody>
                  <a:tcPr/>
                </a:tc>
                <a:tc>
                  <a:txBody>
                    <a:bodyPr/>
                    <a:lstStyle/>
                    <a:p>
                      <a:pPr algn="ctr"/>
                      <a:r>
                        <a:rPr lang="en-US" dirty="0" err="1" smtClean="0"/>
                        <a:t>Glu</a:t>
                      </a:r>
                      <a:endParaRPr lang="en-US" dirty="0"/>
                    </a:p>
                  </a:txBody>
                  <a:tcPr/>
                </a:tc>
                <a:tc>
                  <a:txBody>
                    <a:bodyPr/>
                    <a:lstStyle/>
                    <a:p>
                      <a:pPr algn="ctr"/>
                      <a:r>
                        <a:rPr lang="en-US" dirty="0" smtClean="0"/>
                        <a:t>Na+</a:t>
                      </a:r>
                      <a:endParaRPr lang="en-US" dirty="0"/>
                    </a:p>
                  </a:txBody>
                  <a:tcPr/>
                </a:tc>
                <a:tc>
                  <a:txBody>
                    <a:bodyPr/>
                    <a:lstStyle/>
                    <a:p>
                      <a:pPr algn="ctr"/>
                      <a:r>
                        <a:rPr lang="en-US" dirty="0" smtClean="0"/>
                        <a:t>K+</a:t>
                      </a:r>
                      <a:endParaRPr lang="en-US" dirty="0"/>
                    </a:p>
                  </a:txBody>
                  <a:tcPr/>
                </a:tc>
                <a:tc>
                  <a:txBody>
                    <a:bodyPr/>
                    <a:lstStyle/>
                    <a:p>
                      <a:pPr algn="ctr"/>
                      <a:r>
                        <a:rPr lang="en-US" dirty="0" err="1" smtClean="0"/>
                        <a:t>Ca</a:t>
                      </a:r>
                      <a:endParaRPr lang="en-US" dirty="0"/>
                    </a:p>
                  </a:txBody>
                  <a:tcPr/>
                </a:tc>
                <a:tc>
                  <a:txBody>
                    <a:bodyPr/>
                    <a:lstStyle/>
                    <a:p>
                      <a:pPr algn="ctr"/>
                      <a:r>
                        <a:rPr lang="en-US" dirty="0" smtClean="0"/>
                        <a:t>WBC</a:t>
                      </a:r>
                      <a:endParaRPr lang="en-US" dirty="0"/>
                    </a:p>
                  </a:txBody>
                  <a:tcPr/>
                </a:tc>
                <a:tc>
                  <a:txBody>
                    <a:bodyPr/>
                    <a:lstStyle/>
                    <a:p>
                      <a:pPr algn="ctr"/>
                      <a:r>
                        <a:rPr lang="en-US" dirty="0" err="1" smtClean="0"/>
                        <a:t>Hgb</a:t>
                      </a:r>
                      <a:endParaRPr lang="en-US" dirty="0"/>
                    </a:p>
                  </a:txBody>
                  <a:tcPr/>
                </a:tc>
                <a:tc>
                  <a:txBody>
                    <a:bodyPr/>
                    <a:lstStyle/>
                    <a:p>
                      <a:pPr algn="ctr"/>
                      <a:r>
                        <a:rPr lang="en-US" dirty="0" smtClean="0"/>
                        <a:t>HCT</a:t>
                      </a:r>
                      <a:endParaRPr lang="en-US" dirty="0"/>
                    </a:p>
                  </a:txBody>
                  <a:tcPr/>
                </a:tc>
                <a:tc>
                  <a:txBody>
                    <a:bodyPr/>
                    <a:lstStyle/>
                    <a:p>
                      <a:pPr algn="ctr"/>
                      <a:r>
                        <a:rPr lang="en-US" dirty="0" smtClean="0"/>
                        <a:t>RBC</a:t>
                      </a:r>
                      <a:endParaRPr lang="en-US" dirty="0"/>
                    </a:p>
                  </a:txBody>
                  <a:tcPr/>
                </a:tc>
                <a:tc>
                  <a:txBody>
                    <a:bodyPr/>
                    <a:lstStyle/>
                    <a:p>
                      <a:pPr algn="ctr"/>
                      <a:r>
                        <a:rPr lang="en-US" dirty="0" smtClean="0"/>
                        <a:t>PLT</a:t>
                      </a:r>
                      <a:endParaRPr lang="en-US" dirty="0"/>
                    </a:p>
                  </a:txBody>
                  <a:tcPr/>
                </a:tc>
              </a:tr>
              <a:tr h="828040">
                <a:tc>
                  <a:txBody>
                    <a:bodyPr/>
                    <a:lstStyle/>
                    <a:p>
                      <a:pPr algn="ctr"/>
                      <a:r>
                        <a:rPr lang="en-US" dirty="0" smtClean="0"/>
                        <a:t>0.5</a:t>
                      </a:r>
                      <a:endParaRPr lang="en-US" dirty="0"/>
                    </a:p>
                  </a:txBody>
                  <a:tcPr/>
                </a:tc>
                <a:tc>
                  <a:txBody>
                    <a:bodyPr/>
                    <a:lstStyle/>
                    <a:p>
                      <a:pPr algn="ctr"/>
                      <a:r>
                        <a:rPr lang="en-US" dirty="0" smtClean="0"/>
                        <a:t>116</a:t>
                      </a:r>
                      <a:endParaRPr lang="en-US" dirty="0"/>
                    </a:p>
                  </a:txBody>
                  <a:tcPr/>
                </a:tc>
                <a:tc>
                  <a:txBody>
                    <a:bodyPr/>
                    <a:lstStyle/>
                    <a:p>
                      <a:pPr algn="ctr"/>
                      <a:r>
                        <a:rPr lang="en-US" dirty="0" smtClean="0"/>
                        <a:t>138</a:t>
                      </a:r>
                      <a:endParaRPr lang="en-US" dirty="0"/>
                    </a:p>
                  </a:txBody>
                  <a:tcPr/>
                </a:tc>
                <a:tc>
                  <a:txBody>
                    <a:bodyPr/>
                    <a:lstStyle/>
                    <a:p>
                      <a:pPr algn="ctr"/>
                      <a:r>
                        <a:rPr lang="en-US" dirty="0" smtClean="0"/>
                        <a:t>2.9</a:t>
                      </a:r>
                      <a:endParaRPr lang="en-US" dirty="0"/>
                    </a:p>
                  </a:txBody>
                  <a:tcPr/>
                </a:tc>
                <a:tc>
                  <a:txBody>
                    <a:bodyPr/>
                    <a:lstStyle/>
                    <a:p>
                      <a:pPr algn="ctr"/>
                      <a:r>
                        <a:rPr lang="en-US" dirty="0" smtClean="0"/>
                        <a:t>7.9</a:t>
                      </a:r>
                      <a:endParaRPr lang="en-US" dirty="0"/>
                    </a:p>
                  </a:txBody>
                  <a:tcPr/>
                </a:tc>
                <a:tc>
                  <a:txBody>
                    <a:bodyPr/>
                    <a:lstStyle/>
                    <a:p>
                      <a:pPr algn="ctr"/>
                      <a:r>
                        <a:rPr lang="en-US" dirty="0" smtClean="0"/>
                        <a:t>11.7</a:t>
                      </a:r>
                      <a:endParaRPr lang="en-US" dirty="0"/>
                    </a:p>
                  </a:txBody>
                  <a:tcPr/>
                </a:tc>
                <a:tc>
                  <a:txBody>
                    <a:bodyPr/>
                    <a:lstStyle/>
                    <a:p>
                      <a:pPr algn="ctr"/>
                      <a:r>
                        <a:rPr lang="en-US" dirty="0" smtClean="0"/>
                        <a:t>7.8</a:t>
                      </a:r>
                      <a:endParaRPr lang="en-US" dirty="0"/>
                    </a:p>
                  </a:txBody>
                  <a:tcPr/>
                </a:tc>
                <a:tc>
                  <a:txBody>
                    <a:bodyPr/>
                    <a:lstStyle/>
                    <a:p>
                      <a:pPr algn="ctr"/>
                      <a:r>
                        <a:rPr lang="en-US" dirty="0" smtClean="0"/>
                        <a:t>24.5</a:t>
                      </a:r>
                      <a:endParaRPr lang="en-US" dirty="0"/>
                    </a:p>
                  </a:txBody>
                  <a:tcPr/>
                </a:tc>
                <a:tc>
                  <a:txBody>
                    <a:bodyPr/>
                    <a:lstStyle/>
                    <a:p>
                      <a:pPr algn="ctr"/>
                      <a:r>
                        <a:rPr lang="en-US" dirty="0" smtClean="0"/>
                        <a:t>3.68</a:t>
                      </a:r>
                      <a:endParaRPr lang="en-US" dirty="0"/>
                    </a:p>
                  </a:txBody>
                  <a:tcPr/>
                </a:tc>
                <a:tc>
                  <a:txBody>
                    <a:bodyPr/>
                    <a:lstStyle/>
                    <a:p>
                      <a:pPr algn="ctr"/>
                      <a:r>
                        <a:rPr lang="en-US" dirty="0" smtClean="0"/>
                        <a:t>433</a:t>
                      </a:r>
                      <a:endParaRPr lang="en-US" dirty="0"/>
                    </a:p>
                  </a:txBody>
                  <a:tcPr/>
                </a:tc>
              </a:tr>
            </a:tbl>
          </a:graphicData>
        </a:graphic>
      </p:graphicFrame>
    </p:spTree>
    <p:extLst>
      <p:ext uri="{BB962C8B-B14F-4D97-AF65-F5344CB8AC3E}">
        <p14:creationId xmlns:p14="http://schemas.microsoft.com/office/powerpoint/2010/main" val="3078543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p:txBody>
          <a:bodyPr/>
          <a:lstStyle/>
          <a:p>
            <a:r>
              <a:rPr lang="en-US" dirty="0"/>
              <a:t>E</a:t>
            </a:r>
            <a:r>
              <a:rPr lang="en-US" dirty="0" smtClean="0"/>
              <a:t>asy to forget if not referenced regularly  </a:t>
            </a:r>
          </a:p>
          <a:p>
            <a:r>
              <a:rPr lang="en-US" dirty="0" smtClean="0"/>
              <a:t>Patient safety</a:t>
            </a:r>
          </a:p>
          <a:p>
            <a:r>
              <a:rPr lang="en-US" dirty="0" smtClean="0"/>
              <a:t>Quality of care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7587" y="2478506"/>
            <a:ext cx="4572000" cy="4379494"/>
          </a:xfrm>
          <a:prstGeom prst="rect">
            <a:avLst/>
          </a:prstGeom>
        </p:spPr>
      </p:pic>
    </p:spTree>
    <p:extLst>
      <p:ext uri="{BB962C8B-B14F-4D97-AF65-F5344CB8AC3E}">
        <p14:creationId xmlns:p14="http://schemas.microsoft.com/office/powerpoint/2010/main" val="1790373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3" name="Content Placeholder 2"/>
          <p:cNvSpPr>
            <a:spLocks noGrp="1"/>
          </p:cNvSpPr>
          <p:nvPr>
            <p:ph idx="1"/>
          </p:nvPr>
        </p:nvSpPr>
        <p:spPr/>
        <p:txBody>
          <a:bodyPr/>
          <a:lstStyle/>
          <a:p>
            <a:r>
              <a:rPr lang="en-US" dirty="0" smtClean="0"/>
              <a:t>Patient is 60 year old male whose chief complaint is generalized weakness. </a:t>
            </a:r>
            <a:r>
              <a:rPr lang="en-US" dirty="0" err="1" smtClean="0"/>
              <a:t>Pt</a:t>
            </a:r>
            <a:r>
              <a:rPr lang="en-US" dirty="0" smtClean="0"/>
              <a:t> is obese and reports that he sits in his recliner most of the time at home. </a:t>
            </a:r>
          </a:p>
          <a:p>
            <a:r>
              <a:rPr lang="en-US" dirty="0" smtClean="0"/>
              <a:t>Patient has history of diabetes, CHF, COPD, peripheral neuropathy, and HTN.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07923484"/>
              </p:ext>
            </p:extLst>
          </p:nvPr>
        </p:nvGraphicFramePr>
        <p:xfrm>
          <a:off x="914400" y="4495800"/>
          <a:ext cx="6934200" cy="1656080"/>
        </p:xfrm>
        <a:graphic>
          <a:graphicData uri="http://schemas.openxmlformats.org/drawingml/2006/table">
            <a:tbl>
              <a:tblPr firstRow="1" bandRow="1">
                <a:tableStyleId>{5C22544A-7EE6-4342-B048-85BDC9FD1C3A}</a:tableStyleId>
              </a:tblPr>
              <a:tblGrid>
                <a:gridCol w="838200"/>
                <a:gridCol w="716281"/>
                <a:gridCol w="662940"/>
                <a:gridCol w="662940"/>
                <a:gridCol w="662940"/>
                <a:gridCol w="723899"/>
                <a:gridCol w="685800"/>
                <a:gridCol w="685800"/>
                <a:gridCol w="685800"/>
                <a:gridCol w="609600"/>
              </a:tblGrid>
              <a:tr h="828040">
                <a:tc>
                  <a:txBody>
                    <a:bodyPr/>
                    <a:lstStyle/>
                    <a:p>
                      <a:pPr algn="ctr"/>
                      <a:r>
                        <a:rPr lang="en-US" dirty="0" err="1" smtClean="0"/>
                        <a:t>Creat</a:t>
                      </a:r>
                      <a:endParaRPr lang="en-US" dirty="0"/>
                    </a:p>
                  </a:txBody>
                  <a:tcPr/>
                </a:tc>
                <a:tc>
                  <a:txBody>
                    <a:bodyPr/>
                    <a:lstStyle/>
                    <a:p>
                      <a:pPr algn="ctr"/>
                      <a:r>
                        <a:rPr lang="en-US" dirty="0" err="1" smtClean="0"/>
                        <a:t>Glu</a:t>
                      </a:r>
                      <a:endParaRPr lang="en-US" dirty="0"/>
                    </a:p>
                  </a:txBody>
                  <a:tcPr/>
                </a:tc>
                <a:tc>
                  <a:txBody>
                    <a:bodyPr/>
                    <a:lstStyle/>
                    <a:p>
                      <a:pPr algn="ctr"/>
                      <a:r>
                        <a:rPr lang="en-US" dirty="0" smtClean="0"/>
                        <a:t>Na+</a:t>
                      </a:r>
                      <a:endParaRPr lang="en-US" dirty="0"/>
                    </a:p>
                  </a:txBody>
                  <a:tcPr/>
                </a:tc>
                <a:tc>
                  <a:txBody>
                    <a:bodyPr/>
                    <a:lstStyle/>
                    <a:p>
                      <a:pPr algn="ctr"/>
                      <a:r>
                        <a:rPr lang="en-US" dirty="0" smtClean="0"/>
                        <a:t>K+</a:t>
                      </a:r>
                      <a:endParaRPr lang="en-US" dirty="0"/>
                    </a:p>
                  </a:txBody>
                  <a:tcPr/>
                </a:tc>
                <a:tc>
                  <a:txBody>
                    <a:bodyPr/>
                    <a:lstStyle/>
                    <a:p>
                      <a:pPr algn="ctr"/>
                      <a:r>
                        <a:rPr lang="en-US" dirty="0" err="1" smtClean="0"/>
                        <a:t>Ca</a:t>
                      </a:r>
                      <a:endParaRPr lang="en-US" dirty="0"/>
                    </a:p>
                  </a:txBody>
                  <a:tcPr/>
                </a:tc>
                <a:tc>
                  <a:txBody>
                    <a:bodyPr/>
                    <a:lstStyle/>
                    <a:p>
                      <a:pPr algn="ctr"/>
                      <a:r>
                        <a:rPr lang="en-US" dirty="0" smtClean="0"/>
                        <a:t>WBC</a:t>
                      </a:r>
                      <a:endParaRPr lang="en-US" dirty="0"/>
                    </a:p>
                  </a:txBody>
                  <a:tcPr/>
                </a:tc>
                <a:tc>
                  <a:txBody>
                    <a:bodyPr/>
                    <a:lstStyle/>
                    <a:p>
                      <a:pPr algn="ctr"/>
                      <a:r>
                        <a:rPr lang="en-US" dirty="0" err="1" smtClean="0"/>
                        <a:t>Hgb</a:t>
                      </a:r>
                      <a:endParaRPr lang="en-US" dirty="0"/>
                    </a:p>
                  </a:txBody>
                  <a:tcPr/>
                </a:tc>
                <a:tc>
                  <a:txBody>
                    <a:bodyPr/>
                    <a:lstStyle/>
                    <a:p>
                      <a:pPr algn="ctr"/>
                      <a:r>
                        <a:rPr lang="en-US" dirty="0" smtClean="0"/>
                        <a:t>HCT</a:t>
                      </a:r>
                      <a:endParaRPr lang="en-US" dirty="0"/>
                    </a:p>
                  </a:txBody>
                  <a:tcPr/>
                </a:tc>
                <a:tc>
                  <a:txBody>
                    <a:bodyPr/>
                    <a:lstStyle/>
                    <a:p>
                      <a:pPr algn="ctr"/>
                      <a:r>
                        <a:rPr lang="en-US" dirty="0" smtClean="0"/>
                        <a:t>RBC</a:t>
                      </a:r>
                      <a:endParaRPr lang="en-US" dirty="0"/>
                    </a:p>
                  </a:txBody>
                  <a:tcPr/>
                </a:tc>
                <a:tc>
                  <a:txBody>
                    <a:bodyPr/>
                    <a:lstStyle/>
                    <a:p>
                      <a:pPr algn="ctr"/>
                      <a:r>
                        <a:rPr lang="en-US" dirty="0" smtClean="0"/>
                        <a:t>PLT</a:t>
                      </a:r>
                      <a:endParaRPr lang="en-US" dirty="0"/>
                    </a:p>
                  </a:txBody>
                  <a:tcPr/>
                </a:tc>
              </a:tr>
              <a:tr h="828040">
                <a:tc>
                  <a:txBody>
                    <a:bodyPr/>
                    <a:lstStyle/>
                    <a:p>
                      <a:pPr algn="ctr"/>
                      <a:r>
                        <a:rPr lang="en-US" dirty="0" smtClean="0"/>
                        <a:t>0.5</a:t>
                      </a:r>
                      <a:endParaRPr lang="en-US" dirty="0"/>
                    </a:p>
                  </a:txBody>
                  <a:tcPr/>
                </a:tc>
                <a:tc>
                  <a:txBody>
                    <a:bodyPr/>
                    <a:lstStyle/>
                    <a:p>
                      <a:pPr algn="ctr"/>
                      <a:r>
                        <a:rPr lang="en-US" smtClean="0"/>
                        <a:t>240</a:t>
                      </a:r>
                      <a:endParaRPr lang="en-US" dirty="0"/>
                    </a:p>
                  </a:txBody>
                  <a:tcPr/>
                </a:tc>
                <a:tc>
                  <a:txBody>
                    <a:bodyPr/>
                    <a:lstStyle/>
                    <a:p>
                      <a:pPr algn="ctr"/>
                      <a:r>
                        <a:rPr lang="en-US" dirty="0" smtClean="0"/>
                        <a:t>150</a:t>
                      </a:r>
                      <a:endParaRPr lang="en-US" dirty="0"/>
                    </a:p>
                  </a:txBody>
                  <a:tcPr/>
                </a:tc>
                <a:tc>
                  <a:txBody>
                    <a:bodyPr/>
                    <a:lstStyle/>
                    <a:p>
                      <a:pPr algn="ctr"/>
                      <a:r>
                        <a:rPr lang="en-US" dirty="0" smtClean="0"/>
                        <a:t>3.0</a:t>
                      </a:r>
                      <a:endParaRPr lang="en-US" dirty="0"/>
                    </a:p>
                  </a:txBody>
                  <a:tcPr/>
                </a:tc>
                <a:tc>
                  <a:txBody>
                    <a:bodyPr/>
                    <a:lstStyle/>
                    <a:p>
                      <a:pPr algn="ctr"/>
                      <a:r>
                        <a:rPr lang="en-US" dirty="0" smtClean="0"/>
                        <a:t>8.5</a:t>
                      </a:r>
                      <a:endParaRPr lang="en-US" dirty="0"/>
                    </a:p>
                  </a:txBody>
                  <a:tcPr/>
                </a:tc>
                <a:tc>
                  <a:txBody>
                    <a:bodyPr/>
                    <a:lstStyle/>
                    <a:p>
                      <a:pPr algn="ctr"/>
                      <a:r>
                        <a:rPr lang="en-US" dirty="0" smtClean="0"/>
                        <a:t>11.o</a:t>
                      </a:r>
                      <a:endParaRPr lang="en-US" dirty="0"/>
                    </a:p>
                  </a:txBody>
                  <a:tcPr/>
                </a:tc>
                <a:tc>
                  <a:txBody>
                    <a:bodyPr/>
                    <a:lstStyle/>
                    <a:p>
                      <a:pPr algn="ctr"/>
                      <a:r>
                        <a:rPr lang="en-US" dirty="0" smtClean="0"/>
                        <a:t>8.1</a:t>
                      </a:r>
                      <a:endParaRPr lang="en-US" dirty="0"/>
                    </a:p>
                  </a:txBody>
                  <a:tcPr/>
                </a:tc>
                <a:tc>
                  <a:txBody>
                    <a:bodyPr/>
                    <a:lstStyle/>
                    <a:p>
                      <a:pPr algn="ctr"/>
                      <a:r>
                        <a:rPr lang="en-US" dirty="0" smtClean="0"/>
                        <a:t>26.0</a:t>
                      </a:r>
                      <a:endParaRPr lang="en-US" dirty="0"/>
                    </a:p>
                  </a:txBody>
                  <a:tcPr/>
                </a:tc>
                <a:tc>
                  <a:txBody>
                    <a:bodyPr/>
                    <a:lstStyle/>
                    <a:p>
                      <a:pPr algn="ctr"/>
                      <a:r>
                        <a:rPr lang="en-US" dirty="0" smtClean="0"/>
                        <a:t>4.0</a:t>
                      </a:r>
                      <a:endParaRPr lang="en-US" dirty="0"/>
                    </a:p>
                  </a:txBody>
                  <a:tcPr/>
                </a:tc>
                <a:tc>
                  <a:txBody>
                    <a:bodyPr/>
                    <a:lstStyle/>
                    <a:p>
                      <a:pPr algn="ctr"/>
                      <a:r>
                        <a:rPr lang="en-US" dirty="0" smtClean="0"/>
                        <a:t>300</a:t>
                      </a:r>
                      <a:endParaRPr lang="en-US" dirty="0"/>
                    </a:p>
                  </a:txBody>
                  <a:tcPr/>
                </a:tc>
              </a:tr>
            </a:tbl>
          </a:graphicData>
        </a:graphic>
      </p:graphicFrame>
    </p:spTree>
    <p:extLst>
      <p:ext uri="{BB962C8B-B14F-4D97-AF65-F5344CB8AC3E}">
        <p14:creationId xmlns:p14="http://schemas.microsoft.com/office/powerpoint/2010/main" val="3779469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2062956"/>
            <a:ext cx="6096000" cy="4133850"/>
          </a:xfrm>
        </p:spPr>
      </p:pic>
    </p:spTree>
    <p:extLst>
      <p:ext uri="{BB962C8B-B14F-4D97-AF65-F5344CB8AC3E}">
        <p14:creationId xmlns:p14="http://schemas.microsoft.com/office/powerpoint/2010/main" val="2506820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a:buAutoNum type="arabicPeriod"/>
            </a:pPr>
            <a:r>
              <a:rPr lang="en-US" sz="2000" dirty="0" err="1">
                <a:latin typeface="+mj-lt"/>
              </a:rPr>
              <a:t>Wachie</a:t>
            </a:r>
            <a:r>
              <a:rPr lang="en-US" sz="2000" dirty="0">
                <a:latin typeface="+mj-lt"/>
              </a:rPr>
              <a:t>, Joanne  </a:t>
            </a:r>
            <a:r>
              <a:rPr lang="en-US" sz="2000" u="sng" dirty="0">
                <a:latin typeface="+mj-lt"/>
              </a:rPr>
              <a:t>Cardiovascular and Pulmonary Physical Therapy</a:t>
            </a:r>
            <a:r>
              <a:rPr lang="en-US" sz="2000" dirty="0">
                <a:latin typeface="+mj-lt"/>
              </a:rPr>
              <a:t>, 2nd edition.  2010.  Saunders/Elsevier</a:t>
            </a:r>
            <a:r>
              <a:rPr lang="en-US" sz="2000" dirty="0" smtClean="0">
                <a:latin typeface="+mj-lt"/>
              </a:rPr>
              <a:t>.</a:t>
            </a:r>
            <a:endParaRPr lang="en-US" sz="2000" dirty="0">
              <a:latin typeface="+mj-lt"/>
            </a:endParaRPr>
          </a:p>
          <a:p>
            <a:pPr>
              <a:buAutoNum type="arabicPeriod"/>
            </a:pPr>
            <a:r>
              <a:rPr lang="en-US" sz="2000" dirty="0" err="1" smtClean="0">
                <a:latin typeface="+mj-lt"/>
              </a:rPr>
              <a:t>Ghazinouri</a:t>
            </a:r>
            <a:r>
              <a:rPr lang="en-US" sz="2000" dirty="0" smtClean="0">
                <a:latin typeface="+mj-lt"/>
              </a:rPr>
              <a:t> et al. Lab Values Interpretation Resources Update 2012. </a:t>
            </a:r>
            <a:r>
              <a:rPr lang="en-US" sz="2000" dirty="0">
                <a:latin typeface="+mj-lt"/>
                <a:hlinkClick r:id="rId2"/>
              </a:rPr>
              <a:t>http://</a:t>
            </a:r>
            <a:r>
              <a:rPr lang="en-US" sz="2000" dirty="0" smtClean="0">
                <a:latin typeface="+mj-lt"/>
                <a:hlinkClick r:id="rId2"/>
              </a:rPr>
              <a:t>www.acutept.org/associations/11622/files/LabValuesResourceUpdate2012.pdf</a:t>
            </a:r>
            <a:r>
              <a:rPr lang="en-US" sz="2000" dirty="0" smtClean="0">
                <a:latin typeface="+mj-lt"/>
              </a:rPr>
              <a:t>. Published December 2011. </a:t>
            </a:r>
            <a:r>
              <a:rPr lang="en-US" sz="2000" dirty="0">
                <a:latin typeface="+mj-lt"/>
              </a:rPr>
              <a:t>Accessed </a:t>
            </a:r>
            <a:r>
              <a:rPr lang="en-US" sz="2000" dirty="0" smtClean="0">
                <a:latin typeface="+mj-lt"/>
              </a:rPr>
              <a:t>July 20, </a:t>
            </a:r>
            <a:r>
              <a:rPr lang="en-US" sz="2000" dirty="0">
                <a:latin typeface="+mj-lt"/>
              </a:rPr>
              <a:t>2012.</a:t>
            </a:r>
          </a:p>
          <a:p>
            <a:pPr>
              <a:buFont typeface="Arial" pitchFamily="34" charset="0"/>
              <a:buAutoNum type="arabicPeriod"/>
            </a:pPr>
            <a:r>
              <a:rPr lang="en" sz="2000" dirty="0" smtClean="0">
                <a:solidFill>
                  <a:srgbClr val="000000"/>
                </a:solidFill>
                <a:latin typeface="+mj-lt"/>
              </a:rPr>
              <a:t>McArdle </a:t>
            </a:r>
            <a:r>
              <a:rPr lang="en" sz="2000" dirty="0">
                <a:solidFill>
                  <a:srgbClr val="000000"/>
                </a:solidFill>
                <a:latin typeface="+mj-lt"/>
              </a:rPr>
              <a:t>WD, Katch FI. </a:t>
            </a:r>
            <a:r>
              <a:rPr lang="en" sz="2000" i="1" dirty="0">
                <a:solidFill>
                  <a:srgbClr val="000000"/>
                </a:solidFill>
                <a:latin typeface="+mj-lt"/>
              </a:rPr>
              <a:t>Exercise Physiology:</a:t>
            </a:r>
            <a:br>
              <a:rPr lang="en" sz="2000" i="1" dirty="0">
                <a:solidFill>
                  <a:srgbClr val="000000"/>
                </a:solidFill>
                <a:latin typeface="+mj-lt"/>
              </a:rPr>
            </a:br>
            <a:r>
              <a:rPr lang="en" sz="2000" i="1" dirty="0">
                <a:solidFill>
                  <a:srgbClr val="000000"/>
                </a:solidFill>
                <a:latin typeface="+mj-lt"/>
              </a:rPr>
              <a:t>Nutrition, Energy, and Human Performance</a:t>
            </a:r>
            <a:r>
              <a:rPr lang="en" sz="2000" dirty="0">
                <a:solidFill>
                  <a:srgbClr val="000000"/>
                </a:solidFill>
                <a:latin typeface="+mj-lt"/>
              </a:rPr>
              <a:t>. 7th ed. Baltimore, MD: Lippincott Williams &amp; Wilkins; </a:t>
            </a:r>
            <a:r>
              <a:rPr lang="en" sz="2000" dirty="0" smtClean="0">
                <a:solidFill>
                  <a:srgbClr val="000000"/>
                </a:solidFill>
                <a:latin typeface="+mj-lt"/>
              </a:rPr>
              <a:t>2010</a:t>
            </a:r>
          </a:p>
          <a:p>
            <a:pPr lvl="0">
              <a:buFont typeface="Arial" pitchFamily="34" charset="0"/>
              <a:buAutoNum type="arabicPeriod"/>
            </a:pPr>
            <a:r>
              <a:rPr lang="en" sz="2000" dirty="0" smtClean="0">
                <a:solidFill>
                  <a:srgbClr val="000000"/>
                </a:solidFill>
                <a:latin typeface="+mj-lt"/>
                <a:sym typeface="Verdana"/>
              </a:rPr>
              <a:t>Riddle</a:t>
            </a:r>
            <a:r>
              <a:rPr lang="en" sz="2000" dirty="0" smtClean="0">
                <a:solidFill>
                  <a:srgbClr val="000000"/>
                </a:solidFill>
                <a:latin typeface="+mj-lt"/>
                <a:ea typeface="Verdana"/>
                <a:cs typeface="Verdana"/>
                <a:sym typeface="Verdana"/>
              </a:rPr>
              <a:t> D, Wells P. Diagnosis of Lower-Extremity Deep Vein Thrombosis in Outpatients. </a:t>
            </a:r>
            <a:r>
              <a:rPr lang="en" sz="2000" i="1" dirty="0" smtClean="0">
                <a:solidFill>
                  <a:srgbClr val="000000"/>
                </a:solidFill>
                <a:latin typeface="+mj-lt"/>
                <a:ea typeface="Verdana"/>
                <a:cs typeface="Verdana"/>
                <a:sym typeface="Verdana"/>
              </a:rPr>
              <a:t>Physical Therapy</a:t>
            </a:r>
            <a:r>
              <a:rPr lang="en" sz="2000" dirty="0" smtClean="0">
                <a:solidFill>
                  <a:srgbClr val="000000"/>
                </a:solidFill>
                <a:latin typeface="+mj-lt"/>
                <a:ea typeface="Verdana"/>
                <a:cs typeface="Verdana"/>
                <a:sym typeface="Verdana"/>
              </a:rPr>
              <a:t>. 2004; 84 (8). 729-735.</a:t>
            </a:r>
          </a:p>
          <a:p>
            <a:pPr>
              <a:buFont typeface="Arial" pitchFamily="34" charset="0"/>
              <a:buAutoNum type="arabicPeriod"/>
            </a:pPr>
            <a:r>
              <a:rPr lang="en" sz="2000" dirty="0" smtClean="0">
                <a:solidFill>
                  <a:srgbClr val="000000"/>
                </a:solidFill>
                <a:latin typeface="+mj-lt"/>
                <a:sym typeface="Verdana"/>
              </a:rPr>
              <a:t>Adam</a:t>
            </a:r>
            <a:r>
              <a:rPr lang="en" sz="2000" dirty="0" smtClean="0">
                <a:solidFill>
                  <a:srgbClr val="000000"/>
                </a:solidFill>
                <a:latin typeface="+mj-lt"/>
                <a:ea typeface="Verdana"/>
                <a:cs typeface="Verdana"/>
                <a:sym typeface="Verdana"/>
              </a:rPr>
              <a:t> S, Key N, Greenberg C. D-Dimer Antigen: Current Concepts and Future Prospects. </a:t>
            </a:r>
            <a:r>
              <a:rPr lang="en" sz="2000" i="1" dirty="0" smtClean="0">
                <a:solidFill>
                  <a:srgbClr val="000000"/>
                </a:solidFill>
                <a:latin typeface="+mj-lt"/>
                <a:ea typeface="Verdana"/>
                <a:cs typeface="Verdana"/>
                <a:sym typeface="Verdana"/>
              </a:rPr>
              <a:t>Blood</a:t>
            </a:r>
            <a:r>
              <a:rPr lang="en" sz="2000" dirty="0" smtClean="0">
                <a:solidFill>
                  <a:srgbClr val="000000"/>
                </a:solidFill>
                <a:latin typeface="+mj-lt"/>
                <a:ea typeface="Verdana"/>
                <a:cs typeface="Verdana"/>
                <a:sym typeface="Verdana"/>
              </a:rPr>
              <a:t>. 2009; </a:t>
            </a:r>
            <a:r>
              <a:rPr lang="en-US" sz="2000" dirty="0" smtClean="0">
                <a:latin typeface="+mj-lt"/>
              </a:rPr>
              <a:t>113</a:t>
            </a:r>
            <a:r>
              <a:rPr lang="en-US" sz="2000" dirty="0">
                <a:latin typeface="+mj-lt"/>
              </a:rPr>
              <a:t> (</a:t>
            </a:r>
            <a:r>
              <a:rPr lang="en-US" sz="2000" dirty="0" smtClean="0">
                <a:latin typeface="+mj-lt"/>
              </a:rPr>
              <a:t>13)</a:t>
            </a:r>
            <a:r>
              <a:rPr lang="en-US" sz="2000" dirty="0">
                <a:latin typeface="+mj-lt"/>
              </a:rPr>
              <a:t> </a:t>
            </a:r>
            <a:r>
              <a:rPr lang="en-US" sz="2000" dirty="0" smtClean="0">
                <a:latin typeface="+mj-lt"/>
              </a:rPr>
              <a:t>2878-2887</a:t>
            </a:r>
            <a:r>
              <a:rPr lang="en" sz="2000" dirty="0" smtClean="0">
                <a:solidFill>
                  <a:srgbClr val="000000"/>
                </a:solidFill>
                <a:latin typeface="+mj-lt"/>
                <a:ea typeface="Verdana"/>
                <a:cs typeface="Verdana"/>
                <a:sym typeface="Verdana"/>
              </a:rPr>
              <a:t>.</a:t>
            </a:r>
          </a:p>
          <a:p>
            <a:pPr>
              <a:buFont typeface="Arial" pitchFamily="34" charset="0"/>
              <a:buAutoNum type="arabicPeriod"/>
            </a:pPr>
            <a:r>
              <a:rPr lang="en" sz="2000" dirty="0" smtClean="0">
                <a:solidFill>
                  <a:srgbClr val="000000"/>
                </a:solidFill>
                <a:latin typeface="+mj-lt"/>
                <a:ea typeface="Verdana"/>
                <a:cs typeface="Verdana"/>
                <a:sym typeface="Verdana"/>
              </a:rPr>
              <a:t>Tompkins J. Laboratory Reference Values and Therapy Implications. 2006. Mayo Clinic.</a:t>
            </a:r>
            <a:endParaRPr lang="en" sz="2000" dirty="0">
              <a:solidFill>
                <a:srgbClr val="000000"/>
              </a:solidFill>
              <a:latin typeface="+mj-lt"/>
              <a:ea typeface="Verdana"/>
              <a:cs typeface="Verdana"/>
              <a:sym typeface="Verdana"/>
            </a:endParaRPr>
          </a:p>
          <a:p>
            <a:pPr lvl="0">
              <a:buFont typeface="Arial" pitchFamily="34" charset="0"/>
              <a:buAutoNum type="arabicPeriod"/>
            </a:pPr>
            <a:endParaRPr lang="en" sz="2000" dirty="0">
              <a:solidFill>
                <a:srgbClr val="000000"/>
              </a:solidFill>
              <a:latin typeface="+mj-lt"/>
              <a:ea typeface="Verdana"/>
              <a:cs typeface="Verdana"/>
              <a:sym typeface="Verdana"/>
            </a:endParaRPr>
          </a:p>
          <a:p>
            <a:pPr>
              <a:buFont typeface="Arial" pitchFamily="34" charset="0"/>
              <a:buAutoNum type="arabicPeriod"/>
            </a:pPr>
            <a:endParaRPr lang="en-US" sz="2000" dirty="0">
              <a:latin typeface="+mj-lt"/>
            </a:endParaRPr>
          </a:p>
        </p:txBody>
      </p:sp>
    </p:spTree>
    <p:extLst>
      <p:ext uri="{BB962C8B-B14F-4D97-AF65-F5344CB8AC3E}">
        <p14:creationId xmlns:p14="http://schemas.microsoft.com/office/powerpoint/2010/main" val="1713343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074" y="2069074"/>
            <a:ext cx="4788926" cy="4788926"/>
          </a:xfrm>
          <a:prstGeom prst="rect">
            <a:avLst/>
          </a:prstGeom>
        </p:spPr>
      </p:pic>
      <p:sp>
        <p:nvSpPr>
          <p:cNvPr id="3" name="Content Placeholder 2"/>
          <p:cNvSpPr>
            <a:spLocks noGrp="1"/>
          </p:cNvSpPr>
          <p:nvPr>
            <p:ph idx="1"/>
          </p:nvPr>
        </p:nvSpPr>
        <p:spPr>
          <a:xfrm>
            <a:off x="381000" y="1905000"/>
            <a:ext cx="8229600" cy="4389120"/>
          </a:xfrm>
        </p:spPr>
        <p:txBody>
          <a:bodyPr/>
          <a:lstStyle/>
          <a:p>
            <a:r>
              <a:rPr lang="en-US" dirty="0" smtClean="0"/>
              <a:t>Know important values to search for</a:t>
            </a:r>
          </a:p>
          <a:p>
            <a:r>
              <a:rPr lang="en-US" dirty="0" smtClean="0"/>
              <a:t>Know normal ranges for these values</a:t>
            </a:r>
          </a:p>
          <a:p>
            <a:r>
              <a:rPr lang="en-US" dirty="0" smtClean="0"/>
              <a:t>Use them to paint a </a:t>
            </a:r>
          </a:p>
          <a:p>
            <a:pPr marL="0" indent="0">
              <a:buNone/>
            </a:pPr>
            <a:r>
              <a:rPr lang="en-US" dirty="0" smtClean="0"/>
              <a:t>    picture of your patient</a:t>
            </a:r>
          </a:p>
          <a:p>
            <a:r>
              <a:rPr lang="en-US" dirty="0" smtClean="0"/>
              <a:t>Predict how it will affect </a:t>
            </a:r>
          </a:p>
          <a:p>
            <a:pPr marL="0" indent="0">
              <a:buNone/>
            </a:pPr>
            <a:r>
              <a:rPr lang="en-US" dirty="0"/>
              <a:t> </a:t>
            </a:r>
            <a:r>
              <a:rPr lang="en-US" dirty="0" smtClean="0"/>
              <a:t>   your treatment</a:t>
            </a:r>
          </a:p>
          <a:p>
            <a:r>
              <a:rPr lang="en-US" dirty="0" smtClean="0"/>
              <a:t>Recognize implications </a:t>
            </a:r>
          </a:p>
          <a:p>
            <a:pPr marL="0" indent="0">
              <a:buNone/>
            </a:pPr>
            <a:r>
              <a:rPr lang="en-US" dirty="0"/>
              <a:t> </a:t>
            </a:r>
            <a:r>
              <a:rPr lang="en-US" dirty="0" smtClean="0"/>
              <a:t>   and contraindications</a:t>
            </a:r>
            <a:endParaRPr lang="en-US" dirty="0"/>
          </a:p>
        </p:txBody>
      </p:sp>
    </p:spTree>
    <p:extLst>
      <p:ext uri="{BB962C8B-B14F-4D97-AF65-F5344CB8AC3E}">
        <p14:creationId xmlns:p14="http://schemas.microsoft.com/office/powerpoint/2010/main" val="3843923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Narrow it Down</a:t>
            </a:r>
            <a:endParaRPr lang="en-US" dirty="0"/>
          </a:p>
        </p:txBody>
      </p:sp>
      <p:sp>
        <p:nvSpPr>
          <p:cNvPr id="3" name="Content Placeholder 2"/>
          <p:cNvSpPr>
            <a:spLocks noGrp="1"/>
          </p:cNvSpPr>
          <p:nvPr>
            <p:ph idx="1"/>
          </p:nvPr>
        </p:nvSpPr>
        <p:spPr>
          <a:xfrm>
            <a:off x="457200" y="1600200"/>
            <a:ext cx="3352800" cy="4525963"/>
          </a:xfrm>
        </p:spPr>
        <p:txBody>
          <a:bodyPr/>
          <a:lstStyle/>
          <a:p>
            <a:endParaRPr lang="en-US" dirty="0" smtClean="0"/>
          </a:p>
          <a:p>
            <a:endParaRPr lang="en-US" dirty="0"/>
          </a:p>
          <a:p>
            <a:r>
              <a:rPr lang="en-US" dirty="0" smtClean="0"/>
              <a:t>In a chart, the amount of lab results can look overwhelming…</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1828800"/>
            <a:ext cx="4800600" cy="4656582"/>
          </a:xfrm>
          <a:prstGeom prst="rect">
            <a:avLst/>
          </a:prstGeom>
        </p:spPr>
      </p:pic>
    </p:spTree>
    <p:extLst>
      <p:ext uri="{BB962C8B-B14F-4D97-AF65-F5344CB8AC3E}">
        <p14:creationId xmlns:p14="http://schemas.microsoft.com/office/powerpoint/2010/main" val="2819760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Common Lab Values</a:t>
            </a:r>
            <a:endParaRPr lang="en-US" dirty="0"/>
          </a:p>
        </p:txBody>
      </p:sp>
      <p:sp>
        <p:nvSpPr>
          <p:cNvPr id="3" name="Content Placeholder 2"/>
          <p:cNvSpPr>
            <a:spLocks noGrp="1"/>
          </p:cNvSpPr>
          <p:nvPr>
            <p:ph sz="half" idx="1"/>
          </p:nvPr>
        </p:nvSpPr>
        <p:spPr/>
        <p:txBody>
          <a:bodyPr>
            <a:normAutofit/>
          </a:bodyPr>
          <a:lstStyle/>
          <a:p>
            <a:r>
              <a:rPr lang="en-US" dirty="0" smtClean="0"/>
              <a:t>Sodium (Na+)</a:t>
            </a:r>
          </a:p>
          <a:p>
            <a:r>
              <a:rPr lang="en-US" dirty="0" smtClean="0"/>
              <a:t>Potassium (K+)</a:t>
            </a:r>
          </a:p>
          <a:p>
            <a:r>
              <a:rPr lang="en-US" dirty="0" smtClean="0"/>
              <a:t>Ammonia  </a:t>
            </a:r>
          </a:p>
          <a:p>
            <a:r>
              <a:rPr lang="en-US" dirty="0" smtClean="0"/>
              <a:t>Platelets (PLT)</a:t>
            </a:r>
          </a:p>
          <a:p>
            <a:r>
              <a:rPr lang="en-US" dirty="0" smtClean="0"/>
              <a:t>Magnesium (Mg+)</a:t>
            </a:r>
          </a:p>
          <a:p>
            <a:r>
              <a:rPr lang="en-US" dirty="0" smtClean="0"/>
              <a:t>Glucose</a:t>
            </a:r>
          </a:p>
          <a:p>
            <a:r>
              <a:rPr lang="en-US" dirty="0" smtClean="0"/>
              <a:t>White Blood Cell (WBC)</a:t>
            </a:r>
          </a:p>
        </p:txBody>
      </p:sp>
      <p:sp>
        <p:nvSpPr>
          <p:cNvPr id="4" name="Content Placeholder 3"/>
          <p:cNvSpPr>
            <a:spLocks noGrp="1"/>
          </p:cNvSpPr>
          <p:nvPr>
            <p:ph sz="half" idx="2"/>
          </p:nvPr>
        </p:nvSpPr>
        <p:spPr/>
        <p:txBody>
          <a:bodyPr>
            <a:normAutofit/>
          </a:bodyPr>
          <a:lstStyle/>
          <a:p>
            <a:r>
              <a:rPr lang="en-US" dirty="0" err="1" smtClean="0"/>
              <a:t>Prothrombin</a:t>
            </a:r>
            <a:r>
              <a:rPr lang="en-US" dirty="0" smtClean="0"/>
              <a:t> Time/ International Normalized Ratio (PT/INR) </a:t>
            </a:r>
          </a:p>
          <a:p>
            <a:r>
              <a:rPr lang="en-US" dirty="0" smtClean="0"/>
              <a:t>D-Dimer</a:t>
            </a:r>
          </a:p>
          <a:p>
            <a:r>
              <a:rPr lang="en-US" dirty="0" smtClean="0"/>
              <a:t>Hematocrit (HCT)</a:t>
            </a:r>
          </a:p>
          <a:p>
            <a:r>
              <a:rPr lang="en-US" dirty="0" smtClean="0"/>
              <a:t>Hemoglobin (</a:t>
            </a:r>
            <a:r>
              <a:rPr lang="en-US" dirty="0" err="1" smtClean="0"/>
              <a:t>Hgb</a:t>
            </a:r>
            <a:r>
              <a:rPr lang="en-US" dirty="0" smtClean="0"/>
              <a:t>)</a:t>
            </a:r>
          </a:p>
          <a:p>
            <a:endParaRPr lang="en-US" dirty="0" smtClean="0"/>
          </a:p>
          <a:p>
            <a:endParaRPr lang="en-US" dirty="0"/>
          </a:p>
        </p:txBody>
      </p:sp>
    </p:spTree>
    <p:extLst>
      <p:ext uri="{BB962C8B-B14F-4D97-AF65-F5344CB8AC3E}">
        <p14:creationId xmlns:p14="http://schemas.microsoft.com/office/powerpoint/2010/main" val="3275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Sodium (Na+)</a:t>
            </a:r>
            <a:endParaRPr lang="en-US" dirty="0"/>
          </a:p>
        </p:txBody>
      </p:sp>
      <p:sp>
        <p:nvSpPr>
          <p:cNvPr id="3" name="Content Placeholder 2"/>
          <p:cNvSpPr>
            <a:spLocks noGrp="1"/>
          </p:cNvSpPr>
          <p:nvPr>
            <p:ph sz="half" idx="1"/>
          </p:nvPr>
        </p:nvSpPr>
        <p:spPr/>
        <p:txBody>
          <a:bodyPr>
            <a:normAutofit fontScale="32500" lnSpcReduction="20000"/>
          </a:bodyPr>
          <a:lstStyle/>
          <a:p>
            <a:pPr marL="0" indent="0">
              <a:buNone/>
            </a:pPr>
            <a:endParaRPr lang="en-US" dirty="0" smtClean="0"/>
          </a:p>
          <a:p>
            <a:endParaRPr lang="en-US" sz="4500" dirty="0" smtClean="0"/>
          </a:p>
          <a:p>
            <a:r>
              <a:rPr lang="en-US" sz="4500" dirty="0" smtClean="0"/>
              <a:t>Generates electrical signals needed for communication in several areas of the body, such as the brain, nervous system,  and muscles. Helps to regulate fluid levels in the body.</a:t>
            </a:r>
          </a:p>
          <a:p>
            <a:pPr marL="0" indent="0">
              <a:buNone/>
            </a:pPr>
            <a:endParaRPr lang="en-US" sz="4500" dirty="0"/>
          </a:p>
          <a:p>
            <a:r>
              <a:rPr lang="en-US" sz="4500" dirty="0" smtClean="0"/>
              <a:t>Abnormal levels can indicate kidney dysfunction and increased blood pressure.  Patient can present with dehydration and edema.</a:t>
            </a:r>
            <a:endParaRPr lang="en-US" sz="4500" dirty="0"/>
          </a:p>
          <a:p>
            <a:endParaRPr lang="en-US" sz="4500" dirty="0" smtClean="0"/>
          </a:p>
          <a:p>
            <a:pPr marL="0" indent="0">
              <a:buNone/>
            </a:pPr>
            <a:endParaRPr lang="en-US" sz="4500" dirty="0" smtClean="0"/>
          </a:p>
          <a:p>
            <a:r>
              <a:rPr lang="en-US" sz="4500" dirty="0"/>
              <a:t>L</a:t>
            </a:r>
            <a:r>
              <a:rPr lang="en-US" sz="4500" dirty="0" smtClean="0"/>
              <a:t>evels increased by: excess sweating, diabetes </a:t>
            </a:r>
            <a:r>
              <a:rPr lang="en-US" sz="4500" dirty="0" err="1" smtClean="0"/>
              <a:t>insipidus</a:t>
            </a:r>
            <a:r>
              <a:rPr lang="en-US" sz="4500" dirty="0" smtClean="0"/>
              <a:t>, respiratory loss, osmotic diuresis</a:t>
            </a:r>
          </a:p>
          <a:p>
            <a:endParaRPr lang="en-US" sz="4500" dirty="0" smtClean="0"/>
          </a:p>
          <a:p>
            <a:r>
              <a:rPr lang="en-US" sz="4500" dirty="0" smtClean="0"/>
              <a:t>Decreased by: CHF, renal failure, </a:t>
            </a:r>
            <a:r>
              <a:rPr lang="en-US" sz="4500" dirty="0" err="1" smtClean="0"/>
              <a:t>nephrotic</a:t>
            </a:r>
            <a:r>
              <a:rPr lang="en-US" sz="4500" dirty="0" smtClean="0"/>
              <a:t> syndrome, cirrhosis, adrenal insufficiency, GI or skin loss</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0894" y="609600"/>
            <a:ext cx="3746235" cy="3581400"/>
          </a:xfrm>
          <a:prstGeom prst="rect">
            <a:avLst/>
          </a:prstGeom>
        </p:spPr>
      </p:pic>
      <p:sp>
        <p:nvSpPr>
          <p:cNvPr id="5" name="Content Placeholder 4"/>
          <p:cNvSpPr>
            <a:spLocks noGrp="1"/>
          </p:cNvSpPr>
          <p:nvPr>
            <p:ph sz="half" idx="2"/>
          </p:nvPr>
        </p:nvSpPr>
        <p:spPr>
          <a:xfrm>
            <a:off x="4648200" y="2057400"/>
            <a:ext cx="4038600" cy="4434840"/>
          </a:xfrm>
        </p:spPr>
        <p:txBody>
          <a:bodyPr>
            <a:noAutofit/>
          </a:bodyPr>
          <a:lstStyle/>
          <a:p>
            <a:pPr marL="0" indent="0">
              <a:buNone/>
            </a:pPr>
            <a:r>
              <a:rPr lang="en-US" sz="2000" b="1" dirty="0" smtClean="0"/>
              <a:t>Normal Range: </a:t>
            </a:r>
          </a:p>
          <a:p>
            <a:pPr marL="0" indent="0">
              <a:buNone/>
            </a:pPr>
            <a:r>
              <a:rPr lang="en-US" sz="2000" b="1" dirty="0" smtClean="0"/>
              <a:t>135-145 </a:t>
            </a:r>
            <a:r>
              <a:rPr lang="en-US" sz="2000" b="1" dirty="0" err="1"/>
              <a:t>mEq</a:t>
            </a:r>
            <a:r>
              <a:rPr lang="en-US" sz="2000" b="1" dirty="0"/>
              <a:t>/L</a:t>
            </a:r>
          </a:p>
          <a:p>
            <a:pPr marL="0" indent="0">
              <a:buNone/>
            </a:pPr>
            <a:r>
              <a:rPr lang="en-US" sz="2000" dirty="0"/>
              <a:t>               </a:t>
            </a:r>
            <a:endParaRPr lang="en-US" sz="2000" dirty="0" smtClean="0"/>
          </a:p>
          <a:p>
            <a:pPr marL="0" indent="0">
              <a:buNone/>
            </a:pPr>
            <a:r>
              <a:rPr lang="en-US" sz="2000" dirty="0"/>
              <a:t>L</a:t>
            </a:r>
            <a:r>
              <a:rPr lang="en-US" sz="2000" dirty="0" smtClean="0"/>
              <a:t>evels &lt; 130 </a:t>
            </a:r>
            <a:r>
              <a:rPr lang="en-US" sz="2000" dirty="0" err="1" smtClean="0"/>
              <a:t>mEq</a:t>
            </a:r>
            <a:r>
              <a:rPr lang="en-US" sz="2000" dirty="0" smtClean="0"/>
              <a:t>/L      </a:t>
            </a:r>
          </a:p>
          <a:p>
            <a:pPr marL="0" indent="0">
              <a:buNone/>
            </a:pPr>
            <a:r>
              <a:rPr lang="en-US" sz="2000" dirty="0" err="1" smtClean="0"/>
              <a:t>Hyponatremia</a:t>
            </a:r>
            <a:r>
              <a:rPr lang="en-US" sz="2000" dirty="0" smtClean="0"/>
              <a:t> can </a:t>
            </a:r>
            <a:r>
              <a:rPr lang="en-US" sz="2000" dirty="0"/>
              <a:t>result in </a:t>
            </a:r>
            <a:r>
              <a:rPr lang="en-US" sz="2000" dirty="0" smtClean="0"/>
              <a:t>muscle cramps, fainting, disorientation, and altered mental status. </a:t>
            </a:r>
          </a:p>
          <a:p>
            <a:pPr marL="0" indent="0">
              <a:buNone/>
            </a:pPr>
            <a:r>
              <a:rPr lang="en-US" sz="2000" dirty="0" smtClean="0"/>
              <a:t>      </a:t>
            </a:r>
          </a:p>
          <a:p>
            <a:pPr marL="0" indent="0">
              <a:buNone/>
            </a:pPr>
            <a:r>
              <a:rPr lang="en-US" sz="2000" dirty="0" smtClean="0"/>
              <a:t>&gt; 150 </a:t>
            </a:r>
            <a:r>
              <a:rPr lang="en-US" sz="2000" dirty="0" err="1" smtClean="0"/>
              <a:t>mEq</a:t>
            </a:r>
            <a:r>
              <a:rPr lang="en-US" sz="2000" dirty="0" smtClean="0"/>
              <a:t>/L</a:t>
            </a:r>
          </a:p>
          <a:p>
            <a:pPr marL="0" indent="0">
              <a:buNone/>
            </a:pPr>
            <a:r>
              <a:rPr lang="en-US" sz="2000" dirty="0" smtClean="0"/>
              <a:t>Hypernatremia can result in thirst, nausea, vomiting, and seizures.  </a:t>
            </a:r>
            <a:r>
              <a:rPr lang="en-US" sz="2400" dirty="0"/>
              <a:t>		</a:t>
            </a:r>
          </a:p>
          <a:p>
            <a:endParaRPr lang="en-US" sz="2400" dirty="0"/>
          </a:p>
        </p:txBody>
      </p:sp>
    </p:spTree>
    <p:extLst>
      <p:ext uri="{BB962C8B-B14F-4D97-AF65-F5344CB8AC3E}">
        <p14:creationId xmlns:p14="http://schemas.microsoft.com/office/powerpoint/2010/main" val="3170754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Potassium (K+)</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2645185"/>
            <a:ext cx="5570988" cy="4200525"/>
          </a:xfrm>
          <a:prstGeom prst="rect">
            <a:avLst/>
          </a:prstGeom>
        </p:spPr>
      </p:pic>
      <p:sp>
        <p:nvSpPr>
          <p:cNvPr id="5" name="Content Placeholder 4"/>
          <p:cNvSpPr>
            <a:spLocks noGrp="1"/>
          </p:cNvSpPr>
          <p:nvPr>
            <p:ph sz="half" idx="1"/>
          </p:nvPr>
        </p:nvSpPr>
        <p:spPr>
          <a:xfrm>
            <a:off x="457200" y="1752600"/>
            <a:ext cx="4038600" cy="4434840"/>
          </a:xfrm>
        </p:spPr>
        <p:txBody>
          <a:bodyPr>
            <a:normAutofit fontScale="25000" lnSpcReduction="20000"/>
          </a:bodyPr>
          <a:lstStyle/>
          <a:p>
            <a:pPr marL="0" indent="0">
              <a:buNone/>
            </a:pPr>
            <a:endParaRPr lang="en-US" sz="6400" dirty="0"/>
          </a:p>
          <a:p>
            <a:endParaRPr lang="en-US" sz="6400" dirty="0"/>
          </a:p>
          <a:p>
            <a:r>
              <a:rPr lang="en-US" sz="6400" dirty="0"/>
              <a:t>V</a:t>
            </a:r>
            <a:r>
              <a:rPr lang="en-US" sz="6400" dirty="0" smtClean="0"/>
              <a:t>ital </a:t>
            </a:r>
            <a:r>
              <a:rPr lang="en-US" sz="6400" dirty="0"/>
              <a:t>in regulating heartbeat and maintaining proper function of muscles.</a:t>
            </a:r>
          </a:p>
          <a:p>
            <a:endParaRPr lang="en-US" sz="6400" dirty="0"/>
          </a:p>
          <a:p>
            <a:r>
              <a:rPr lang="en-US" sz="6400" dirty="0"/>
              <a:t>Abnormal levels  </a:t>
            </a:r>
            <a:r>
              <a:rPr lang="en-US" sz="6400" dirty="0" smtClean="0"/>
              <a:t>increase </a:t>
            </a:r>
            <a:r>
              <a:rPr lang="en-US" sz="6400" dirty="0"/>
              <a:t>risk </a:t>
            </a:r>
            <a:r>
              <a:rPr lang="en-US" sz="6400" dirty="0" smtClean="0"/>
              <a:t>of </a:t>
            </a:r>
            <a:r>
              <a:rPr lang="en-US" sz="6400" dirty="0"/>
              <a:t>developing shock, respiratory failure, or heart rhythm disturbances. </a:t>
            </a:r>
          </a:p>
          <a:p>
            <a:endParaRPr lang="en-US" sz="6400" dirty="0"/>
          </a:p>
          <a:p>
            <a:r>
              <a:rPr lang="en-US" sz="6400" dirty="0" smtClean="0"/>
              <a:t>Levels increased </a:t>
            </a:r>
            <a:r>
              <a:rPr lang="en-US" sz="6400" dirty="0"/>
              <a:t>by: renal failure, severe dehydration, low blood volume, low mineralocorticoids, acute acidosis, </a:t>
            </a:r>
            <a:r>
              <a:rPr lang="en-US" sz="6400" dirty="0" smtClean="0"/>
              <a:t>insulin.</a:t>
            </a:r>
          </a:p>
          <a:p>
            <a:endParaRPr lang="en-US" sz="6400" dirty="0"/>
          </a:p>
          <a:p>
            <a:r>
              <a:rPr lang="en-US" sz="6400" dirty="0" smtClean="0"/>
              <a:t>Decreased </a:t>
            </a:r>
            <a:r>
              <a:rPr lang="en-US" sz="6400" dirty="0"/>
              <a:t>by: hyperglycemia, </a:t>
            </a:r>
          </a:p>
          <a:p>
            <a:pPr marL="0" indent="0">
              <a:buNone/>
            </a:pPr>
            <a:r>
              <a:rPr lang="en-US" sz="6400" dirty="0" smtClean="0"/>
              <a:t>      vomiting, diarrhea, excess </a:t>
            </a:r>
            <a:r>
              <a:rPr lang="en-US" sz="6400" dirty="0"/>
              <a:t> </a:t>
            </a:r>
            <a:r>
              <a:rPr lang="en-US" sz="6400" dirty="0" smtClean="0"/>
              <a:t>  </a:t>
            </a:r>
          </a:p>
          <a:p>
            <a:pPr marL="0" indent="0">
              <a:buNone/>
            </a:pPr>
            <a:r>
              <a:rPr lang="en-US" sz="6400" dirty="0"/>
              <a:t> </a:t>
            </a:r>
            <a:r>
              <a:rPr lang="en-US" sz="6400" dirty="0" smtClean="0"/>
              <a:t>     sweating, cystic </a:t>
            </a:r>
            <a:r>
              <a:rPr lang="en-US" sz="6400" dirty="0"/>
              <a:t>fibrosis, eating </a:t>
            </a:r>
            <a:endParaRPr lang="en-US" sz="6400" dirty="0" smtClean="0"/>
          </a:p>
          <a:p>
            <a:pPr marL="0" indent="0">
              <a:buNone/>
            </a:pPr>
            <a:r>
              <a:rPr lang="en-US" sz="6400" dirty="0"/>
              <a:t> </a:t>
            </a:r>
            <a:r>
              <a:rPr lang="en-US" sz="6400" dirty="0" smtClean="0"/>
              <a:t>     disorders, licorice abuse</a:t>
            </a:r>
            <a:r>
              <a:rPr lang="en-US" sz="6400" dirty="0"/>
              <a:t>.</a:t>
            </a:r>
          </a:p>
          <a:p>
            <a:endParaRPr lang="en-US" dirty="0"/>
          </a:p>
          <a:p>
            <a:endParaRPr lang="en-US" dirty="0"/>
          </a:p>
        </p:txBody>
      </p:sp>
      <p:sp>
        <p:nvSpPr>
          <p:cNvPr id="4" name="Content Placeholder 3"/>
          <p:cNvSpPr>
            <a:spLocks noGrp="1"/>
          </p:cNvSpPr>
          <p:nvPr>
            <p:ph sz="half" idx="2"/>
          </p:nvPr>
        </p:nvSpPr>
        <p:spPr/>
        <p:txBody>
          <a:bodyPr>
            <a:normAutofit fontScale="25000" lnSpcReduction="20000"/>
          </a:bodyPr>
          <a:lstStyle/>
          <a:p>
            <a:pPr marL="0" indent="0">
              <a:buNone/>
            </a:pPr>
            <a:endParaRPr lang="en-US" dirty="0" smtClean="0"/>
          </a:p>
          <a:p>
            <a:pPr marL="0" indent="0">
              <a:buNone/>
            </a:pPr>
            <a:endParaRPr lang="en-US" b="1" dirty="0"/>
          </a:p>
          <a:p>
            <a:pPr marL="0" indent="0">
              <a:buNone/>
            </a:pPr>
            <a:r>
              <a:rPr lang="en-US" sz="7400" b="1" dirty="0" smtClean="0"/>
              <a:t>Normal level: 3.5-5.0 </a:t>
            </a:r>
            <a:r>
              <a:rPr lang="en-US" sz="7400" b="1" dirty="0" err="1" smtClean="0"/>
              <a:t>mEq</a:t>
            </a:r>
            <a:r>
              <a:rPr lang="en-US" sz="7400" b="1" dirty="0" smtClean="0"/>
              <a:t>/L</a:t>
            </a:r>
          </a:p>
          <a:p>
            <a:pPr marL="0" indent="0">
              <a:buNone/>
            </a:pPr>
            <a:r>
              <a:rPr lang="en-US" sz="7400" dirty="0"/>
              <a:t>		 </a:t>
            </a:r>
            <a:endParaRPr lang="en-US" sz="7400" dirty="0" smtClean="0"/>
          </a:p>
          <a:p>
            <a:pPr marL="0" indent="0">
              <a:buNone/>
            </a:pPr>
            <a:r>
              <a:rPr lang="en-US" sz="7400" dirty="0" smtClean="0"/>
              <a:t>If &lt; 3.0 </a:t>
            </a:r>
            <a:r>
              <a:rPr lang="en-US" sz="7400" dirty="0" err="1" smtClean="0"/>
              <a:t>mEq</a:t>
            </a:r>
            <a:r>
              <a:rPr lang="en-US" sz="7400" dirty="0" smtClean="0"/>
              <a:t>/L or &gt; </a:t>
            </a:r>
            <a:r>
              <a:rPr lang="en-US" sz="7400" dirty="0"/>
              <a:t>5.3 </a:t>
            </a:r>
            <a:r>
              <a:rPr lang="en-US" sz="7400" dirty="0" err="1"/>
              <a:t>mEq</a:t>
            </a:r>
            <a:r>
              <a:rPr lang="en-US" sz="7400" dirty="0"/>
              <a:t>/L</a:t>
            </a:r>
          </a:p>
          <a:p>
            <a:pPr marL="0" indent="0">
              <a:buNone/>
            </a:pPr>
            <a:r>
              <a:rPr lang="en-US" sz="7400" dirty="0"/>
              <a:t>		</a:t>
            </a:r>
            <a:endParaRPr lang="en-US" sz="7400" dirty="0" smtClean="0"/>
          </a:p>
          <a:p>
            <a:pPr marL="0" indent="0">
              <a:buNone/>
            </a:pPr>
            <a:r>
              <a:rPr lang="en-US" sz="7400" dirty="0" smtClean="0"/>
              <a:t>PT must justify benefits of treatment.</a:t>
            </a:r>
          </a:p>
          <a:p>
            <a:pPr marL="0" indent="0">
              <a:buNone/>
            </a:pPr>
            <a:endParaRPr lang="en-US" sz="7400" dirty="0"/>
          </a:p>
          <a:p>
            <a:pPr marL="0" indent="0">
              <a:buNone/>
            </a:pPr>
            <a:r>
              <a:rPr lang="en-US" sz="7400" dirty="0" smtClean="0"/>
              <a:t>Hypokalemia can result in nausea, vomiting, altered mental status and </a:t>
            </a:r>
            <a:r>
              <a:rPr lang="en-US" sz="7400" dirty="0"/>
              <a:t>risk of arrhythmia or </a:t>
            </a:r>
            <a:r>
              <a:rPr lang="en-US" sz="7400" dirty="0" smtClean="0"/>
              <a:t>muscle spasms.</a:t>
            </a:r>
          </a:p>
          <a:p>
            <a:pPr marL="0" indent="0">
              <a:buNone/>
            </a:pPr>
            <a:endParaRPr lang="en-US" sz="7400" dirty="0"/>
          </a:p>
          <a:p>
            <a:pPr marL="0" indent="0">
              <a:buNone/>
            </a:pPr>
            <a:r>
              <a:rPr lang="en-US" sz="7400" dirty="0" smtClean="0"/>
              <a:t>Hyperkalemia can result in suppression of the activity of the heart.</a:t>
            </a:r>
            <a:endParaRPr lang="en-US" sz="7400" dirty="0"/>
          </a:p>
          <a:p>
            <a:endParaRPr lang="en-US" dirty="0"/>
          </a:p>
        </p:txBody>
      </p:sp>
    </p:spTree>
    <p:extLst>
      <p:ext uri="{BB962C8B-B14F-4D97-AF65-F5344CB8AC3E}">
        <p14:creationId xmlns:p14="http://schemas.microsoft.com/office/powerpoint/2010/main" val="188993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Magnesium (Mg+)</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Magnesium </a:t>
            </a:r>
            <a:r>
              <a:rPr lang="en-US" dirty="0"/>
              <a:t>levels </a:t>
            </a:r>
            <a:r>
              <a:rPr lang="en-US" dirty="0" smtClean="0"/>
              <a:t>can be used to evaluate </a:t>
            </a:r>
            <a:r>
              <a:rPr lang="en-US" dirty="0"/>
              <a:t>the severity </a:t>
            </a:r>
            <a:r>
              <a:rPr lang="en-US" dirty="0" smtClean="0"/>
              <a:t>of kidney </a:t>
            </a:r>
            <a:r>
              <a:rPr lang="en-US" dirty="0"/>
              <a:t>problems </a:t>
            </a:r>
            <a:r>
              <a:rPr lang="en-US" dirty="0" smtClean="0"/>
              <a:t>and uncontrolled</a:t>
            </a:r>
            <a:r>
              <a:rPr lang="en-US" dirty="0"/>
              <a:t> </a:t>
            </a:r>
            <a:r>
              <a:rPr lang="en-US" dirty="0" smtClean="0"/>
              <a:t>diabetes.</a:t>
            </a:r>
            <a:r>
              <a:rPr lang="en-US" dirty="0"/>
              <a:t> </a:t>
            </a:r>
            <a:endParaRPr lang="en-US" dirty="0" smtClean="0"/>
          </a:p>
          <a:p>
            <a:r>
              <a:rPr lang="en-US" dirty="0"/>
              <a:t>A</a:t>
            </a:r>
            <a:r>
              <a:rPr lang="en-US" dirty="0" smtClean="0"/>
              <a:t> </a:t>
            </a:r>
            <a:r>
              <a:rPr lang="en-US" dirty="0"/>
              <a:t>low magnesium level </a:t>
            </a:r>
            <a:r>
              <a:rPr lang="en-US" dirty="0" smtClean="0"/>
              <a:t>can cause low calcium and potassium</a:t>
            </a:r>
            <a:r>
              <a:rPr lang="en-US" dirty="0"/>
              <a:t> </a:t>
            </a:r>
            <a:r>
              <a:rPr lang="en-US" dirty="0" smtClean="0"/>
              <a:t>levels.</a:t>
            </a:r>
          </a:p>
          <a:p>
            <a:r>
              <a:rPr lang="en-US" dirty="0" smtClean="0"/>
              <a:t>High levels can cause irregular </a:t>
            </a:r>
            <a:r>
              <a:rPr lang="en-US" dirty="0"/>
              <a:t>heartbeat, low blood pressure, confusion, slowed breathing, coma, and death.</a:t>
            </a:r>
          </a:p>
        </p:txBody>
      </p:sp>
      <p:sp>
        <p:nvSpPr>
          <p:cNvPr id="4" name="Content Placeholder 3"/>
          <p:cNvSpPr>
            <a:spLocks noGrp="1"/>
          </p:cNvSpPr>
          <p:nvPr>
            <p:ph sz="half" idx="2"/>
          </p:nvPr>
        </p:nvSpPr>
        <p:spPr/>
        <p:txBody>
          <a:bodyPr>
            <a:normAutofit fontScale="92500" lnSpcReduction="20000"/>
          </a:bodyPr>
          <a:lstStyle/>
          <a:p>
            <a:pPr marL="0" indent="0">
              <a:buNone/>
            </a:pPr>
            <a:r>
              <a:rPr lang="en-US" b="1" dirty="0" smtClean="0"/>
              <a:t>Normal range:</a:t>
            </a:r>
            <a:endParaRPr lang="en-US" b="1" dirty="0"/>
          </a:p>
          <a:p>
            <a:pPr marL="0" indent="0">
              <a:buNone/>
            </a:pPr>
            <a:r>
              <a:rPr lang="en-US" b="1" dirty="0" smtClean="0"/>
              <a:t>1.2-2.1 </a:t>
            </a:r>
            <a:r>
              <a:rPr lang="en-US" b="1" dirty="0" err="1" smtClean="0"/>
              <a:t>mEq</a:t>
            </a:r>
            <a:r>
              <a:rPr lang="en-US" b="1" dirty="0" smtClean="0"/>
              <a:t>/L</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1340" y="3124200"/>
            <a:ext cx="2434860" cy="2840670"/>
          </a:xfrm>
          <a:prstGeom prst="rect">
            <a:avLst/>
          </a:prstGeom>
        </p:spPr>
      </p:pic>
    </p:spTree>
    <p:extLst>
      <p:ext uri="{BB962C8B-B14F-4D97-AF65-F5344CB8AC3E}">
        <p14:creationId xmlns:p14="http://schemas.microsoft.com/office/powerpoint/2010/main" val="3144834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Ammonia</a:t>
            </a:r>
            <a:endParaRPr lang="en-US" dirty="0"/>
          </a:p>
        </p:txBody>
      </p:sp>
      <p:sp>
        <p:nvSpPr>
          <p:cNvPr id="5" name="Content Placeholder 4"/>
          <p:cNvSpPr>
            <a:spLocks noGrp="1"/>
          </p:cNvSpPr>
          <p:nvPr>
            <p:ph sz="half" idx="1"/>
          </p:nvPr>
        </p:nvSpPr>
        <p:spPr/>
        <p:txBody>
          <a:bodyPr>
            <a:noAutofit/>
          </a:bodyPr>
          <a:lstStyle/>
          <a:p>
            <a:r>
              <a:rPr lang="en-US" sz="1600" dirty="0" smtClean="0"/>
              <a:t>Ammonia </a:t>
            </a:r>
            <a:r>
              <a:rPr lang="en-US" sz="1600" dirty="0"/>
              <a:t>is a waste product that is normally transported to the liver, and then excreted in urine by the </a:t>
            </a:r>
            <a:r>
              <a:rPr lang="en-US" sz="1600" dirty="0" smtClean="0"/>
              <a:t>kidneys. </a:t>
            </a:r>
          </a:p>
          <a:p>
            <a:endParaRPr lang="en-US" sz="1600" dirty="0" smtClean="0"/>
          </a:p>
          <a:p>
            <a:r>
              <a:rPr lang="en-US" sz="1600" dirty="0" smtClean="0"/>
              <a:t>The </a:t>
            </a:r>
            <a:r>
              <a:rPr lang="en-US" sz="1600" dirty="0"/>
              <a:t>ammonia test can help diagnose the cause of a coma of unknown origin, help to determine the cause of changes in behavior and consciousness, and support the diagnosis of Reye's syndrome or hepatic encephalopathy caused by various liver diseases. </a:t>
            </a:r>
          </a:p>
          <a:p>
            <a:pPr marL="0" indent="0">
              <a:buNone/>
            </a:pPr>
            <a:endParaRPr lang="en-US" sz="1600" dirty="0" smtClean="0"/>
          </a:p>
          <a:p>
            <a:r>
              <a:rPr lang="en-US" sz="1600" dirty="0" smtClean="0"/>
              <a:t>Increased </a:t>
            </a:r>
            <a:r>
              <a:rPr lang="en-US" sz="1600" dirty="0"/>
              <a:t>levels indicate severe liver disease, GU tract infection, severe CHF, severe GI bleeding, or alcohol </a:t>
            </a:r>
            <a:r>
              <a:rPr lang="en-US" sz="1600" dirty="0" smtClean="0"/>
              <a:t>abuse.</a:t>
            </a:r>
          </a:p>
          <a:p>
            <a:pPr marL="0" indent="0">
              <a:buNone/>
            </a:pPr>
            <a:endParaRPr lang="en-US" sz="1600" dirty="0" smtClean="0"/>
          </a:p>
          <a:p>
            <a:r>
              <a:rPr lang="en-US" sz="1600" dirty="0" smtClean="0"/>
              <a:t>Decreased </a:t>
            </a:r>
            <a:r>
              <a:rPr lang="en-US" sz="1600" dirty="0"/>
              <a:t>levels indicate HTN and drug use.</a:t>
            </a:r>
          </a:p>
          <a:p>
            <a:pPr marL="0" indent="0">
              <a:buNone/>
            </a:pPr>
            <a:endParaRPr lang="en-US" sz="1600" dirty="0"/>
          </a:p>
          <a:p>
            <a:pPr marL="0" indent="0">
              <a:buNone/>
            </a:pPr>
            <a:r>
              <a:rPr lang="en-US" sz="1600" dirty="0"/>
              <a:t> </a:t>
            </a:r>
            <a:endParaRPr lang="en-US" sz="1600" dirty="0" smtClean="0"/>
          </a:p>
          <a:p>
            <a:endParaRPr lang="en-US" sz="1600" dirty="0"/>
          </a:p>
          <a:p>
            <a:pPr marL="0" indent="0">
              <a:buNone/>
            </a:pPr>
            <a:endParaRPr lang="en-US" sz="1600" dirty="0"/>
          </a:p>
          <a:p>
            <a:endParaRPr lang="en-US" sz="1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1" y="3699056"/>
            <a:ext cx="3962400" cy="3166318"/>
          </a:xfrm>
          <a:prstGeom prst="rect">
            <a:avLst/>
          </a:prstGeom>
        </p:spPr>
      </p:pic>
      <p:sp>
        <p:nvSpPr>
          <p:cNvPr id="4" name="Content Placeholder 3"/>
          <p:cNvSpPr>
            <a:spLocks noGrp="1"/>
          </p:cNvSpPr>
          <p:nvPr>
            <p:ph sz="half" idx="2"/>
          </p:nvPr>
        </p:nvSpPr>
        <p:spPr>
          <a:xfrm>
            <a:off x="4648200" y="1828800"/>
            <a:ext cx="4038600" cy="4434840"/>
          </a:xfrm>
        </p:spPr>
        <p:txBody>
          <a:bodyPr>
            <a:noAutofit/>
          </a:bodyPr>
          <a:lstStyle/>
          <a:p>
            <a:pPr marL="0" indent="0">
              <a:buNone/>
            </a:pPr>
            <a:r>
              <a:rPr lang="en-US" sz="1800" b="1" dirty="0" smtClean="0"/>
              <a:t>Normal levels: 11-35 </a:t>
            </a:r>
            <a:r>
              <a:rPr lang="en-US" sz="1800" b="1" dirty="0" err="1"/>
              <a:t>mmol</a:t>
            </a:r>
            <a:r>
              <a:rPr lang="en-US" sz="1800" b="1" dirty="0"/>
              <a:t>/L </a:t>
            </a:r>
          </a:p>
          <a:p>
            <a:pPr marL="0" indent="0">
              <a:buNone/>
            </a:pPr>
            <a:endParaRPr lang="en-US" sz="1800" dirty="0"/>
          </a:p>
          <a:p>
            <a:pPr marL="0" indent="0">
              <a:buNone/>
            </a:pPr>
            <a:r>
              <a:rPr lang="en-US" sz="1800" dirty="0"/>
              <a:t>Hepatic encephalopathy causes mental and neurological changes that can lead to confusion, disorientation, sleepiness, and eventually to coma and even death. </a:t>
            </a:r>
          </a:p>
          <a:p>
            <a:pPr marL="0" indent="0">
              <a:buNone/>
            </a:pPr>
            <a:endParaRPr lang="en-US" sz="1800" dirty="0"/>
          </a:p>
          <a:p>
            <a:pPr marL="0" indent="0">
              <a:buNone/>
            </a:pPr>
            <a:endParaRPr lang="en-US" sz="1800" dirty="0"/>
          </a:p>
          <a:p>
            <a:pPr>
              <a:buFont typeface="Wingdings"/>
              <a:buChar char="Ø"/>
            </a:pPr>
            <a:endParaRPr lang="en-US" sz="1800" dirty="0"/>
          </a:p>
          <a:p>
            <a:pPr marL="0" indent="0">
              <a:buNone/>
            </a:pPr>
            <a:endParaRPr lang="en-US" sz="1800" dirty="0"/>
          </a:p>
        </p:txBody>
      </p:sp>
    </p:spTree>
    <p:extLst>
      <p:ext uri="{BB962C8B-B14F-4D97-AF65-F5344CB8AC3E}">
        <p14:creationId xmlns:p14="http://schemas.microsoft.com/office/powerpoint/2010/main" val="1250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1472</TotalTime>
  <Words>1511</Words>
  <Application>Microsoft Office PowerPoint</Application>
  <PresentationFormat>On-screen Show (4:3)</PresentationFormat>
  <Paragraphs>338</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Importance of Lab Values  for Therapists in the  Acute Care Setting</vt:lpstr>
      <vt:lpstr>Why is this important?</vt:lpstr>
      <vt:lpstr>Objectives</vt:lpstr>
      <vt:lpstr>Let’s Narrow it Down</vt:lpstr>
      <vt:lpstr>More Common Lab Values</vt:lpstr>
      <vt:lpstr>Sodium (Na+)</vt:lpstr>
      <vt:lpstr>Potassium (K+)</vt:lpstr>
      <vt:lpstr>Magnesium (Mg+)</vt:lpstr>
      <vt:lpstr>Ammonia</vt:lpstr>
      <vt:lpstr>White Blood Cell Count (WBC)</vt:lpstr>
      <vt:lpstr>Platelets (PLT)</vt:lpstr>
      <vt:lpstr>Hemaglobin (Hgb) Hematocrit (HCT)</vt:lpstr>
      <vt:lpstr>Hemaglobin (Hbg)</vt:lpstr>
      <vt:lpstr>Hematocrit (HCT)</vt:lpstr>
      <vt:lpstr>Prothrombin Time/INR</vt:lpstr>
      <vt:lpstr>Prothrombin Time/INR</vt:lpstr>
      <vt:lpstr>D-Dimer</vt:lpstr>
      <vt:lpstr>Glucose</vt:lpstr>
      <vt:lpstr>Case Study 1</vt:lpstr>
      <vt:lpstr>Case Study 2</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Lab Values for Physical Therapists in the Acute Care Setting</dc:title>
  <dc:creator>Rubio</dc:creator>
  <cp:lastModifiedBy>Rubio</cp:lastModifiedBy>
  <cp:revision>121</cp:revision>
  <dcterms:created xsi:type="dcterms:W3CDTF">2012-07-22T14:52:18Z</dcterms:created>
  <dcterms:modified xsi:type="dcterms:W3CDTF">2012-08-08T15:56:59Z</dcterms:modified>
</cp:coreProperties>
</file>