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JRWABNd9EIYLU+lU9WMA0A==" hashData="KSrivH8wJlrH0/mrF0sAc2dJxU8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8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FAC91C-2488-D044-B811-B389AC4EA4BC}" type="doc">
      <dgm:prSet loTypeId="urn:microsoft.com/office/officeart/2005/8/layout/vList2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70FC787-AF88-8143-812F-BE1A8E56A43E}" type="pres">
      <dgm:prSet presAssocID="{EAFAC91C-2488-D044-B811-B389AC4EA4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9BC64BC-5C9D-0144-9C30-D0893B9CED89}" type="presOf" srcId="{EAFAC91C-2488-D044-B811-B389AC4EA4BC}" destId="{270FC787-AF88-8143-812F-BE1A8E56A43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656F0-12F9-7741-82C2-05F456163C7E}" type="datetimeFigureOut">
              <a:rPr lang="en-US" smtClean="0"/>
              <a:t>5/2/17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5EDE2-CFD6-5B41-B874-6054C2AED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23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07/16/96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##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63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07/16/96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##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78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67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07/16/96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##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85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07/16/96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##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58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07/16/96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##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77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07/16/96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##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20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07/16/96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##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96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07/16/96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##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38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07/16/96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##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782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07/16/96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##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99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07/16/96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##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39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07/16/96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##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636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07/16/96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##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93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07/16/96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##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186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07/16/96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##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192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07/16/96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##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832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07/16/96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##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879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07/16/96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##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151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07/16/96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##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298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07/16/96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##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310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67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07/16/96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##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51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07/16/96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##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45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07/16/96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##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64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07/16/96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##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51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07/16/96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##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93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67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07/16/96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##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64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07/16/96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##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1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67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07/16/96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##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91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AC519-3CB9-7D49-96B8-1433A5788581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FF2A-1AA1-5240-888B-E2F672450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5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AC519-3CB9-7D49-96B8-1433A5788581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FF2A-1AA1-5240-888B-E2F672450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57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AC519-3CB9-7D49-96B8-1433A5788581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FF2A-1AA1-5240-888B-E2F672450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51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AC519-3CB9-7D49-96B8-1433A5788581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FF2A-1AA1-5240-888B-E2F672450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9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AC519-3CB9-7D49-96B8-1433A5788581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FF2A-1AA1-5240-888B-E2F672450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7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AC519-3CB9-7D49-96B8-1433A5788581}" type="datetimeFigureOut">
              <a:rPr lang="en-US" smtClean="0"/>
              <a:t>5/2/17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FF2A-1AA1-5240-888B-E2F672450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2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AC519-3CB9-7D49-96B8-1433A5788581}" type="datetimeFigureOut">
              <a:rPr lang="en-US" smtClean="0"/>
              <a:t>5/2/17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FF2A-1AA1-5240-888B-E2F672450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69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AC519-3CB9-7D49-96B8-1433A5788581}" type="datetimeFigureOut">
              <a:rPr lang="en-US" smtClean="0"/>
              <a:t>5/2/17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FF2A-1AA1-5240-888B-E2F672450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3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AC519-3CB9-7D49-96B8-1433A5788581}" type="datetimeFigureOut">
              <a:rPr lang="en-US" smtClean="0"/>
              <a:t>5/2/17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FF2A-1AA1-5240-888B-E2F672450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0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AC519-3CB9-7D49-96B8-1433A5788581}" type="datetimeFigureOut">
              <a:rPr lang="en-US" smtClean="0"/>
              <a:t>5/2/17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FF2A-1AA1-5240-888B-E2F672450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6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AC519-3CB9-7D49-96B8-1433A5788581}" type="datetimeFigureOut">
              <a:rPr lang="en-US" smtClean="0"/>
              <a:t>5/2/17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4FF2A-1AA1-5240-888B-E2F672450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3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AC519-3CB9-7D49-96B8-1433A5788581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4FF2A-1AA1-5240-888B-E2F672450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2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olleen_johnson@med.unc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gif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The Effect of Postural Dysfunction on Subacromial Impingement Syndrome</a:t>
            </a:r>
            <a:endParaRPr lang="en-US" sz="3600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US" sz="2000" dirty="0" smtClean="0"/>
          </a:p>
          <a:p>
            <a:pPr algn="l"/>
            <a:endParaRPr lang="en-US" sz="2000" dirty="0"/>
          </a:p>
          <a:p>
            <a:pPr algn="l"/>
            <a:endParaRPr lang="en-US" sz="2000" dirty="0" smtClean="0"/>
          </a:p>
          <a:p>
            <a:pPr algn="r"/>
            <a:r>
              <a:rPr lang="en-US" sz="2000" dirty="0" smtClean="0"/>
              <a:t>Colleen Johnson PT, OCS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9158720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Postural Dysfunction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u"/>
            </a:pPr>
            <a:r>
              <a:rPr lang="en-US" sz="2800" dirty="0" smtClean="0"/>
              <a:t>Soft Tissue Implications</a:t>
            </a:r>
          </a:p>
          <a:p>
            <a:pPr marL="0" indent="0">
              <a:buNone/>
            </a:pPr>
            <a:r>
              <a:rPr lang="en-US" sz="2800" dirty="0" smtClean="0"/>
              <a:t>   - “Upper Crossed Syndrome”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</p:txBody>
      </p:sp>
      <p:pic>
        <p:nvPicPr>
          <p:cNvPr id="4" name="Picture 3" descr="5282584539_b03815d146_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48000"/>
            <a:ext cx="6400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5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Postural Dysfunction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362200"/>
            <a:ext cx="7099300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1981200"/>
            <a:ext cx="3723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</a:t>
            </a:r>
            <a:r>
              <a:rPr lang="en-US" sz="2800" dirty="0" smtClean="0"/>
              <a:t>ight </a:t>
            </a:r>
            <a:r>
              <a:rPr lang="en-US" sz="2800" dirty="0"/>
              <a:t>A</a:t>
            </a:r>
            <a:r>
              <a:rPr lang="en-US" sz="2800" dirty="0" smtClean="0"/>
              <a:t>nterior Muscles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6488668"/>
            <a:ext cx="7290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Image source: http</a:t>
            </a:r>
            <a:r>
              <a:rPr lang="en-US" sz="1200" dirty="0"/>
              <a:t>://</a:t>
            </a:r>
            <a:r>
              <a:rPr lang="en-US" sz="1200" dirty="0" err="1"/>
              <a:t>droualb.faculty.mjc.edu</a:t>
            </a:r>
            <a:r>
              <a:rPr lang="en-US" sz="1200" dirty="0"/>
              <a:t>/lecture%20notes/unit%203/muscles%20with%20figures.htm</a:t>
            </a:r>
          </a:p>
        </p:txBody>
      </p:sp>
    </p:spTree>
    <p:extLst>
      <p:ext uri="{BB962C8B-B14F-4D97-AF65-F5344CB8AC3E}">
        <p14:creationId xmlns:p14="http://schemas.microsoft.com/office/powerpoint/2010/main" val="3556367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793037" cy="990600"/>
          </a:xfrm>
        </p:spPr>
        <p:txBody>
          <a:bodyPr/>
          <a:lstStyle/>
          <a:p>
            <a:pPr algn="ctr"/>
            <a:r>
              <a:rPr lang="en-US" dirty="0"/>
              <a:t>Postural Dysfunction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4706" b="14706"/>
          <a:stretch>
            <a:fillRect/>
          </a:stretch>
        </p:blipFill>
        <p:spPr>
          <a:xfrm>
            <a:off x="990600" y="2514601"/>
            <a:ext cx="7772400" cy="4038600"/>
          </a:xfrm>
        </p:spPr>
      </p:pic>
      <p:sp>
        <p:nvSpPr>
          <p:cNvPr id="6" name="TextBox 5"/>
          <p:cNvSpPr txBox="1"/>
          <p:nvPr/>
        </p:nvSpPr>
        <p:spPr>
          <a:xfrm>
            <a:off x="2514600" y="1981200"/>
            <a:ext cx="4049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Weak Posterior Muscles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6611779"/>
            <a:ext cx="45164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source: http://</a:t>
            </a:r>
            <a:r>
              <a:rPr lang="en-US" sz="1000" dirty="0" err="1"/>
              <a:t>images.slideplayer.com</a:t>
            </a:r>
            <a:r>
              <a:rPr lang="en-US" sz="1000" dirty="0"/>
              <a:t>/14/4311406/slides/slide_37.jpg</a:t>
            </a:r>
          </a:p>
        </p:txBody>
      </p:sp>
    </p:spTree>
    <p:extLst>
      <p:ext uri="{BB962C8B-B14F-4D97-AF65-F5344CB8AC3E}">
        <p14:creationId xmlns:p14="http://schemas.microsoft.com/office/powerpoint/2010/main" val="2824014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Postural Dysfunction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10302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  But where is the connection?</a:t>
            </a:r>
          </a:p>
          <a:p>
            <a:pPr marL="0" indent="0">
              <a:buNone/>
            </a:pPr>
            <a:r>
              <a:rPr lang="en-US" sz="1200" dirty="0"/>
              <a:t> </a:t>
            </a:r>
            <a:r>
              <a:rPr lang="en-US" sz="1200" dirty="0" smtClean="0"/>
              <a:t>                                                                           </a:t>
            </a:r>
            <a:r>
              <a:rPr lang="en-US" sz="2800" dirty="0" smtClean="0"/>
              <a:t>                                                           </a:t>
            </a:r>
            <a:endParaRPr lang="en-US" sz="2800" dirty="0"/>
          </a:p>
        </p:txBody>
      </p:sp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19400"/>
            <a:ext cx="6096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3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Postural Dysfunction and    </a:t>
            </a:r>
            <a:br>
              <a:rPr lang="en-US" dirty="0" smtClean="0"/>
            </a:br>
            <a:r>
              <a:rPr lang="en-US" dirty="0" smtClean="0"/>
              <a:t>   SAIS</a:t>
            </a:r>
            <a:endParaRPr lang="en-US" sz="800" dirty="0"/>
          </a:p>
        </p:txBody>
      </p:sp>
      <p:pic>
        <p:nvPicPr>
          <p:cNvPr id="4" name="Content Placeholder 3" descr="Shoulder impingement 1 copy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8" b="16548"/>
          <a:stretch>
            <a:fillRect/>
          </a:stretch>
        </p:blipFill>
        <p:spPr>
          <a:xfrm>
            <a:off x="4648200" y="1905000"/>
            <a:ext cx="3200400" cy="2286000"/>
          </a:xfrm>
        </p:spPr>
      </p:pic>
      <p:pic>
        <p:nvPicPr>
          <p:cNvPr id="6" name="Picture 5" descr="computer-15812_1280-1024x68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4" t="-508" r="26970" b="515"/>
          <a:stretch/>
        </p:blipFill>
        <p:spPr>
          <a:xfrm>
            <a:off x="2133600" y="1828800"/>
            <a:ext cx="1871040" cy="22096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8600" y="2514600"/>
            <a:ext cx="6340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=</a:t>
            </a:r>
            <a:endParaRPr lang="en-US" sz="6000" dirty="0"/>
          </a:p>
        </p:txBody>
      </p:sp>
      <p:sp>
        <p:nvSpPr>
          <p:cNvPr id="9" name="Rectangle 8"/>
          <p:cNvSpPr/>
          <p:nvPr/>
        </p:nvSpPr>
        <p:spPr>
          <a:xfrm>
            <a:off x="1828800" y="3810000"/>
            <a:ext cx="2438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drmichaelegomez.com</a:t>
            </a:r>
            <a:r>
              <a:rPr lang="en-US" sz="800" dirty="0"/>
              <a:t>/</a:t>
            </a:r>
            <a:r>
              <a:rPr lang="en-US" sz="800" dirty="0" err="1"/>
              <a:t>wp</a:t>
            </a:r>
            <a:r>
              <a:rPr lang="en-US" sz="800" dirty="0"/>
              <a:t>-content/uploads/2015/09/computer-15812_1280-1024x682.jpg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00600" y="4191000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www.guildfordupperlimb.co.uk</a:t>
            </a:r>
            <a:r>
              <a:rPr lang="en-US" sz="800" dirty="0"/>
              <a:t>/images/uploaded/Shoulder%20impingement%201%20copy.jpg</a:t>
            </a:r>
          </a:p>
        </p:txBody>
      </p:sp>
      <p:pic>
        <p:nvPicPr>
          <p:cNvPr id="11" name="Picture 10" descr="ref_pos_sitting_uprigh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267200"/>
            <a:ext cx="1981200" cy="2286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1429" y="6553200"/>
            <a:ext cx="43569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https://</a:t>
            </a:r>
            <a:r>
              <a:rPr lang="en-US" sz="800" dirty="0" err="1"/>
              <a:t>www.osha.gov</a:t>
            </a:r>
            <a:r>
              <a:rPr lang="en-US" sz="800" dirty="0"/>
              <a:t>/SLTC/</a:t>
            </a:r>
            <a:r>
              <a:rPr lang="en-US" sz="800" dirty="0" err="1"/>
              <a:t>etools</a:t>
            </a:r>
            <a:r>
              <a:rPr lang="en-US" sz="800" dirty="0"/>
              <a:t>/</a:t>
            </a:r>
            <a:r>
              <a:rPr lang="en-US" sz="800" dirty="0" err="1"/>
              <a:t>computerworkstations</a:t>
            </a:r>
            <a:r>
              <a:rPr lang="en-US" sz="800" dirty="0"/>
              <a:t>/images/</a:t>
            </a:r>
            <a:r>
              <a:rPr lang="en-US" sz="800" dirty="0" err="1"/>
              <a:t>ref_pos_sitting_upright.jpg</a:t>
            </a:r>
            <a:endParaRPr lang="en-US" sz="800" dirty="0"/>
          </a:p>
        </p:txBody>
      </p:sp>
      <p:pic>
        <p:nvPicPr>
          <p:cNvPr id="15" name="Picture 14" descr="SHOULDER1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9" t="4510"/>
          <a:stretch/>
        </p:blipFill>
        <p:spPr>
          <a:xfrm>
            <a:off x="4800600" y="4572000"/>
            <a:ext cx="2819400" cy="1981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57800" y="6553200"/>
            <a:ext cx="32122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www.ortho-md.com</a:t>
            </a:r>
            <a:r>
              <a:rPr lang="en-US" sz="800" dirty="0"/>
              <a:t>/images/</a:t>
            </a:r>
            <a:r>
              <a:rPr lang="en-US" sz="800" dirty="0" err="1"/>
              <a:t>proceduresImg</a:t>
            </a:r>
            <a:r>
              <a:rPr lang="en-US" sz="800" dirty="0"/>
              <a:t>/SHOULDER1.jpg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38600" y="4953000"/>
            <a:ext cx="6340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=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38800" y="14478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(Solem-Bertoft et al, 1993; Borstad</a:t>
            </a:r>
            <a:r>
              <a:rPr lang="en-US" sz="1000" dirty="0"/>
              <a:t>, 2006; </a:t>
            </a:r>
            <a:r>
              <a:rPr lang="en-US" sz="1000" dirty="0" smtClean="0"/>
              <a:t>Lewis et al,2005; </a:t>
            </a:r>
          </a:p>
          <a:p>
            <a:r>
              <a:rPr lang="en-US" sz="1000" dirty="0" smtClean="0"/>
              <a:t>Kibler </a:t>
            </a:r>
            <a:r>
              <a:rPr lang="en-US" sz="1000" dirty="0"/>
              <a:t>et al, 2013; </a:t>
            </a:r>
            <a:r>
              <a:rPr lang="en-US" sz="1000" dirty="0" smtClean="0"/>
              <a:t>Seitz </a:t>
            </a:r>
            <a:r>
              <a:rPr lang="en-US" sz="1000" dirty="0"/>
              <a:t>et al, 2011)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2743200"/>
            <a:ext cx="1371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Does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609600" y="5029200"/>
            <a:ext cx="11426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Does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00" y="2514600"/>
            <a:ext cx="469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0" y="52578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38686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Postural Dysfunction and SAIS</a:t>
            </a:r>
            <a:endParaRPr lang="en-US" dirty="0"/>
          </a:p>
        </p:txBody>
      </p:sp>
      <p:pic>
        <p:nvPicPr>
          <p:cNvPr id="20" name="Content Placeholder 19" descr="m_ptj0549-fig002.jpe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355" t="-471" r="-68526" b="-471"/>
          <a:stretch/>
        </p:blipFill>
        <p:spPr>
          <a:xfrm>
            <a:off x="838200" y="1828800"/>
            <a:ext cx="7916000" cy="4864955"/>
          </a:xfrm>
        </p:spPr>
      </p:pic>
      <p:sp>
        <p:nvSpPr>
          <p:cNvPr id="21" name="TextBox 20"/>
          <p:cNvSpPr txBox="1"/>
          <p:nvPr/>
        </p:nvSpPr>
        <p:spPr>
          <a:xfrm>
            <a:off x="6290560" y="6096000"/>
            <a:ext cx="2260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from </a:t>
            </a:r>
            <a:r>
              <a:rPr lang="en-US" sz="1400" dirty="0" err="1" smtClean="0"/>
              <a:t>Borstad</a:t>
            </a:r>
            <a:r>
              <a:rPr lang="en-US" sz="1400" dirty="0" smtClean="0"/>
              <a:t>, 2006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51759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993062" cy="1538287"/>
          </a:xfrm>
        </p:spPr>
        <p:txBody>
          <a:bodyPr/>
          <a:lstStyle/>
          <a:p>
            <a:pPr algn="ctr"/>
            <a:r>
              <a:rPr lang="en-US" dirty="0" smtClean="0"/>
              <a:t>How do we correct postural dysfunction and SAIS?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17712"/>
            <a:ext cx="7772400" cy="4459287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Case Study</a:t>
            </a:r>
          </a:p>
          <a:p>
            <a:pPr>
              <a:buFont typeface="Wingdings" charset="2"/>
              <a:buChar char="u"/>
            </a:pPr>
            <a:r>
              <a:rPr lang="en-US" sz="2400" dirty="0" smtClean="0"/>
              <a:t>55 </a:t>
            </a:r>
            <a:r>
              <a:rPr lang="en-US" sz="2400" dirty="0" err="1" smtClean="0"/>
              <a:t>y.o</a:t>
            </a:r>
            <a:r>
              <a:rPr lang="en-US" sz="2400" dirty="0" smtClean="0"/>
              <a:t>. Asian-American female</a:t>
            </a:r>
          </a:p>
          <a:p>
            <a:pPr>
              <a:buFont typeface="Wingdings" charset="2"/>
              <a:buChar char="u"/>
            </a:pPr>
            <a:r>
              <a:rPr lang="en-US" sz="2400" dirty="0" smtClean="0"/>
              <a:t>Imaging: None</a:t>
            </a:r>
          </a:p>
          <a:p>
            <a:pPr>
              <a:buFont typeface="Wingdings" charset="2"/>
              <a:buChar char="u"/>
            </a:pPr>
            <a:r>
              <a:rPr lang="en-US" sz="2400" dirty="0" smtClean="0"/>
              <a:t>Insidious onset 8 weeks prior getting progressively worse</a:t>
            </a:r>
          </a:p>
          <a:p>
            <a:pPr>
              <a:buFont typeface="Wingdings" charset="2"/>
              <a:buChar char="u"/>
            </a:pPr>
            <a:r>
              <a:rPr lang="en-US" sz="2400" dirty="0" smtClean="0"/>
              <a:t>Works from home on computer and seamstress</a:t>
            </a:r>
          </a:p>
          <a:p>
            <a:pPr>
              <a:buFont typeface="Wingdings" charset="2"/>
              <a:buChar char="u"/>
            </a:pPr>
            <a:r>
              <a:rPr lang="en-US" sz="2400" dirty="0" smtClean="0"/>
              <a:t>Pain in right shoulder 0/10 at rest 5/10 with movement – overhead and behind the back activities, difficulty sleeping</a:t>
            </a:r>
          </a:p>
          <a:p>
            <a:pPr>
              <a:buFont typeface="Wingdings" charset="2"/>
              <a:buChar char="u"/>
            </a:pPr>
            <a:r>
              <a:rPr lang="en-US" sz="2400" dirty="0" smtClean="0"/>
              <a:t>Goals: “Do housework &amp; yoga w/o pain”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3359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599"/>
            <a:ext cx="8001000" cy="1524001"/>
          </a:xfrm>
        </p:spPr>
        <p:txBody>
          <a:bodyPr/>
          <a:lstStyle/>
          <a:p>
            <a:pPr algn="ctr"/>
            <a:r>
              <a:rPr lang="en-US" dirty="0"/>
              <a:t>How do we correct postural dysfunction and SAIS?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261836"/>
              </p:ext>
            </p:extLst>
          </p:nvPr>
        </p:nvGraphicFramePr>
        <p:xfrm>
          <a:off x="762000" y="2743200"/>
          <a:ext cx="7772400" cy="3465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52800" y="2057400"/>
            <a:ext cx="21467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u="sng" dirty="0" smtClean="0">
                <a:latin typeface="+mj-lt"/>
              </a:rPr>
              <a:t>Objective</a:t>
            </a:r>
            <a:endParaRPr lang="en-US" sz="3200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0875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64EC97-C110-80FE-9C9A-FCBF80C3FD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309687"/>
          </a:xfrm>
        </p:spPr>
        <p:txBody>
          <a:bodyPr/>
          <a:lstStyle/>
          <a:p>
            <a:pPr algn="ctr"/>
            <a:r>
              <a:rPr lang="en-US" sz="3600" dirty="0"/>
              <a:t>How do we correct postural dysfunction and SAIS?</a:t>
            </a:r>
          </a:p>
        </p:txBody>
      </p:sp>
      <p:pic>
        <p:nvPicPr>
          <p:cNvPr id="6" name="Content Placeholder 5" descr="Screen Shot 2016-08-27 at 1.20.41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99" r="-61299"/>
          <a:stretch/>
        </p:blipFill>
        <p:spPr>
          <a:xfrm>
            <a:off x="609600" y="1673905"/>
            <a:ext cx="8305800" cy="5029200"/>
          </a:xfrm>
        </p:spPr>
      </p:pic>
      <p:sp>
        <p:nvSpPr>
          <p:cNvPr id="7" name="TextBox 6"/>
          <p:cNvSpPr txBox="1"/>
          <p:nvPr/>
        </p:nvSpPr>
        <p:spPr>
          <a:xfrm>
            <a:off x="838200" y="6324600"/>
            <a:ext cx="21529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http://</a:t>
            </a:r>
            <a:r>
              <a:rPr lang="en-US" sz="1100" dirty="0" err="1"/>
              <a:t>dash.iwh.on.ca</a:t>
            </a:r>
            <a:r>
              <a:rPr lang="en-US" sz="1100" dirty="0"/>
              <a:t>/</a:t>
            </a:r>
            <a:r>
              <a:rPr lang="en-US" sz="1100" dirty="0" err="1"/>
              <a:t>quickdash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56834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399"/>
            <a:ext cx="8001000" cy="1600201"/>
          </a:xfrm>
        </p:spPr>
        <p:txBody>
          <a:bodyPr/>
          <a:lstStyle/>
          <a:p>
            <a:pPr algn="ctr"/>
            <a:r>
              <a:rPr lang="en-US" dirty="0" smtClean="0"/>
              <a:t>How do we correct postural dysfunction and SAIS?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17712"/>
            <a:ext cx="7772400" cy="4459287"/>
          </a:xfrm>
        </p:spPr>
        <p:txBody>
          <a:bodyPr/>
          <a:lstStyle/>
          <a:p>
            <a:pPr>
              <a:buFont typeface="Wingdings" charset="2"/>
              <a:buChar char="u"/>
            </a:pPr>
            <a:r>
              <a:rPr lang="en-US" sz="2800" dirty="0" smtClean="0"/>
              <a:t>Interventions (First visit)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sz="2400" dirty="0" smtClean="0"/>
              <a:t>- Education, Education Education!!!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- Stretch UT, LS, Pec Minor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- Passive ROM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- Strengthen Isometrically or Isotonically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(if pain free)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Goal initially is to decrease pain and inflammation while normalizing motion in proper postural alignment.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41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8229600" cy="4343400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dirty="0" smtClean="0"/>
              <a:t>At the end of this presentation students will:</a:t>
            </a:r>
          </a:p>
          <a:p>
            <a:pPr lvl="0">
              <a:buFont typeface="Wingdings" charset="2"/>
              <a:buChar char="u"/>
            </a:pPr>
            <a:r>
              <a:rPr lang="en-US" sz="2400" dirty="0" smtClean="0"/>
              <a:t>Be </a:t>
            </a:r>
            <a:r>
              <a:rPr lang="en-US" sz="2400" dirty="0"/>
              <a:t>able to accurately analyze how common postural dysfunctions influence structures of the shoulder </a:t>
            </a:r>
            <a:r>
              <a:rPr lang="en-US" sz="2400" dirty="0" smtClean="0"/>
              <a:t>complex</a:t>
            </a:r>
            <a:endParaRPr lang="en-US" sz="2400" dirty="0"/>
          </a:p>
          <a:p>
            <a:pPr lvl="0">
              <a:buFont typeface="Wingdings" charset="2"/>
              <a:buChar char="u"/>
            </a:pPr>
            <a:r>
              <a:rPr lang="en-US" sz="2400" dirty="0" smtClean="0"/>
              <a:t>When given </a:t>
            </a:r>
            <a:r>
              <a:rPr lang="en-US" sz="2400" dirty="0"/>
              <a:t>a case study with history and objective </a:t>
            </a:r>
            <a:r>
              <a:rPr lang="en-US" sz="2400" dirty="0" smtClean="0"/>
              <a:t>measures, </a:t>
            </a:r>
            <a:r>
              <a:rPr lang="en-US" sz="2400" dirty="0"/>
              <a:t>be able to identify 3 potential postural causes of </a:t>
            </a:r>
            <a:r>
              <a:rPr lang="en-US" sz="2400" dirty="0" smtClean="0"/>
              <a:t>the </a:t>
            </a:r>
            <a:r>
              <a:rPr lang="en-US" sz="2400" dirty="0"/>
              <a:t>patient’s shoulder </a:t>
            </a:r>
            <a:r>
              <a:rPr lang="en-US" sz="2400" dirty="0" smtClean="0"/>
              <a:t>impairment</a:t>
            </a:r>
            <a:endParaRPr lang="en-US" sz="2400" dirty="0"/>
          </a:p>
          <a:p>
            <a:pPr lvl="0">
              <a:buFont typeface="Wingdings" charset="2"/>
              <a:buChar char="u"/>
            </a:pPr>
            <a:r>
              <a:rPr lang="en-US" sz="2400" dirty="0" smtClean="0"/>
              <a:t>Be able to accurately </a:t>
            </a:r>
            <a:r>
              <a:rPr lang="en-US" sz="2400" dirty="0"/>
              <a:t>determine and describe a</a:t>
            </a:r>
            <a:r>
              <a:rPr lang="en-US" sz="2400" dirty="0" smtClean="0"/>
              <a:t> </a:t>
            </a:r>
            <a:r>
              <a:rPr lang="en-US" sz="2400" dirty="0"/>
              <a:t>specific intervention to address </a:t>
            </a:r>
            <a:r>
              <a:rPr lang="en-US" sz="2400" dirty="0" smtClean="0"/>
              <a:t>the </a:t>
            </a:r>
            <a:r>
              <a:rPr lang="en-US" sz="2400" dirty="0"/>
              <a:t>postural impairment </a:t>
            </a:r>
            <a:r>
              <a:rPr lang="en-US" sz="2400" dirty="0" smtClean="0"/>
              <a:t>identified</a:t>
            </a:r>
            <a:endParaRPr lang="en-US" sz="24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8807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993062" cy="1462087"/>
          </a:xfrm>
        </p:spPr>
        <p:txBody>
          <a:bodyPr/>
          <a:lstStyle/>
          <a:p>
            <a:pPr algn="ctr"/>
            <a:r>
              <a:rPr lang="en-US" dirty="0"/>
              <a:t>How do we correct postural dysfunction and SAIS?</a:t>
            </a:r>
          </a:p>
        </p:txBody>
      </p:sp>
      <p:pic>
        <p:nvPicPr>
          <p:cNvPr id="4" name="Content Placeholder 3" descr="image_00502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861" r="-28861"/>
          <a:stretch>
            <a:fillRect/>
          </a:stretch>
        </p:blipFill>
        <p:spPr>
          <a:xfrm>
            <a:off x="-838200" y="2057400"/>
            <a:ext cx="5867400" cy="3200400"/>
          </a:xfrm>
        </p:spPr>
      </p:pic>
      <p:pic>
        <p:nvPicPr>
          <p:cNvPr id="5" name="Picture 4" descr="image_00501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886200"/>
            <a:ext cx="2894179" cy="2743200"/>
          </a:xfrm>
          <a:prstGeom prst="rect">
            <a:avLst/>
          </a:prstGeom>
        </p:spPr>
      </p:pic>
      <p:pic>
        <p:nvPicPr>
          <p:cNvPr id="6" name="Picture 5" descr="image_00019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3403600"/>
            <a:ext cx="36576" cy="36576"/>
          </a:xfrm>
          <a:prstGeom prst="rect">
            <a:avLst/>
          </a:prstGeom>
        </p:spPr>
      </p:pic>
      <p:pic>
        <p:nvPicPr>
          <p:cNvPr id="8" name="Picture 7" descr="image_00019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133600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9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14313"/>
            <a:ext cx="8001000" cy="1462087"/>
          </a:xfrm>
        </p:spPr>
        <p:txBody>
          <a:bodyPr/>
          <a:lstStyle/>
          <a:p>
            <a:pPr algn="ctr"/>
            <a:r>
              <a:rPr lang="en-US" dirty="0" smtClean="0"/>
              <a:t>How do we correct postural dysfunction and SAIS?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u"/>
            </a:pPr>
            <a:r>
              <a:rPr lang="en-US" sz="2800" dirty="0" smtClean="0"/>
              <a:t>Interventions (Subsequent Visits)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400" dirty="0" smtClean="0"/>
              <a:t>- Manual Techniques</a:t>
            </a:r>
          </a:p>
          <a:p>
            <a:pPr marL="457200" lvl="1" indent="0">
              <a:buNone/>
            </a:pPr>
            <a:r>
              <a:rPr lang="en-US" sz="2000" dirty="0" smtClean="0"/>
              <a:t> Spinal mobilizations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Scapular mobility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GH joint mobilization 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Soft tissue mobilization</a:t>
            </a:r>
          </a:p>
          <a:p>
            <a:pPr marL="45720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4697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14313"/>
            <a:ext cx="8001000" cy="1462087"/>
          </a:xfrm>
        </p:spPr>
        <p:txBody>
          <a:bodyPr/>
          <a:lstStyle/>
          <a:p>
            <a:pPr algn="ctr"/>
            <a:r>
              <a:rPr lang="en-US" dirty="0" smtClean="0"/>
              <a:t>How do we correct postural dysfunction and SAIS?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u"/>
            </a:pPr>
            <a:r>
              <a:rPr lang="en-US" sz="2800" dirty="0"/>
              <a:t>Interventions (Subsequent Visits)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sz="2400" dirty="0" smtClean="0"/>
              <a:t>-Therapeutic Exercise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000" dirty="0" smtClean="0"/>
              <a:t>Strengthen Rotator Cuff and Scapula Stabilizers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Rhythmic Stabilization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lvl="1" indent="0">
              <a:buClr>
                <a:schemeClr val="folHlink"/>
              </a:buClr>
              <a:buSzPct val="60000"/>
              <a:buNone/>
            </a:pPr>
            <a:r>
              <a:rPr lang="en-US" dirty="0" smtClean="0"/>
              <a:t>Goal is </a:t>
            </a:r>
            <a:r>
              <a:rPr lang="en-US" dirty="0"/>
              <a:t>to restore full non-painful ROM, improve strength and </a:t>
            </a:r>
            <a:r>
              <a:rPr lang="en-US" dirty="0" smtClean="0"/>
              <a:t>endurance</a:t>
            </a:r>
            <a:endParaRPr lang="en-US" sz="2000" dirty="0"/>
          </a:p>
          <a:p>
            <a:pPr marL="0" lvl="1" indent="0">
              <a:buClr>
                <a:schemeClr val="folHlink"/>
              </a:buClr>
              <a:buSzPct val="60000"/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31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James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9" b="25039"/>
          <a:stretch>
            <a:fillRect/>
          </a:stretch>
        </p:blipFill>
        <p:spPr>
          <a:xfrm>
            <a:off x="1657265" y="201364"/>
            <a:ext cx="5792686" cy="6257780"/>
          </a:xfrm>
        </p:spPr>
      </p:pic>
    </p:spTree>
    <p:extLst>
      <p:ext uri="{BB962C8B-B14F-4D97-AF65-F5344CB8AC3E}">
        <p14:creationId xmlns:p14="http://schemas.microsoft.com/office/powerpoint/2010/main" val="340039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James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4" b="27474"/>
          <a:stretch>
            <a:fillRect/>
          </a:stretch>
        </p:blipFill>
        <p:spPr>
          <a:xfrm>
            <a:off x="619538" y="526646"/>
            <a:ext cx="7930092" cy="5599518"/>
          </a:xfrm>
        </p:spPr>
      </p:pic>
    </p:spTree>
    <p:extLst>
      <p:ext uri="{BB962C8B-B14F-4D97-AF65-F5344CB8AC3E}">
        <p14:creationId xmlns:p14="http://schemas.microsoft.com/office/powerpoint/2010/main" val="1104008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03414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4648200" cy="4419600"/>
          </a:xfrm>
          <a:prstGeom prst="rect">
            <a:avLst/>
          </a:prstGeom>
        </p:spPr>
      </p:pic>
      <p:pic>
        <p:nvPicPr>
          <p:cNvPr id="3" name="Picture 2" descr="image_02045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85800"/>
            <a:ext cx="3882533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5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s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0"/>
            <a:ext cx="3864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00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ames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0"/>
            <a:ext cx="3864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21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1921" y="304800"/>
            <a:ext cx="80120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How do we correct postural </a:t>
            </a:r>
            <a:endParaRPr lang="en-US" sz="4400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dysfunction 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and SAIS?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67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82688" y="2017712"/>
            <a:ext cx="7772400" cy="4611687"/>
          </a:xfrm>
        </p:spPr>
        <p:txBody>
          <a:bodyPr/>
          <a:lstStyle/>
          <a:p>
            <a:pPr>
              <a:buFont typeface="Wingdings" charset="2"/>
              <a:buChar char="u"/>
            </a:pPr>
            <a:r>
              <a:rPr lang="en-US" dirty="0" smtClean="0"/>
              <a:t>Summary of first 7 visits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2400" dirty="0" smtClean="0">
                <a:solidFill>
                  <a:srgbClr val="008000"/>
                </a:solidFill>
              </a:rPr>
              <a:t>Visit 1 </a:t>
            </a:r>
            <a:r>
              <a:rPr lang="en-US" sz="2400" dirty="0" smtClean="0"/>
              <a:t>evaluation/HEP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smtClean="0">
                <a:solidFill>
                  <a:srgbClr val="008000"/>
                </a:solidFill>
              </a:rPr>
              <a:t>Visit 2 </a:t>
            </a:r>
            <a:r>
              <a:rPr lang="en-US" sz="2400" dirty="0" smtClean="0"/>
              <a:t>manual techniques added t-band </a:t>
            </a:r>
            <a:r>
              <a:rPr lang="en-US" sz="2400" dirty="0" err="1" smtClean="0"/>
              <a:t>exs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smtClean="0">
                <a:solidFill>
                  <a:srgbClr val="008000"/>
                </a:solidFill>
              </a:rPr>
              <a:t>Visit 3 </a:t>
            </a:r>
            <a:r>
              <a:rPr lang="en-US" sz="2400" dirty="0" smtClean="0"/>
              <a:t>manual techniques added prone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smtClean="0">
                <a:solidFill>
                  <a:srgbClr val="008000"/>
                </a:solidFill>
              </a:rPr>
              <a:t>Visit 4 </a:t>
            </a:r>
            <a:r>
              <a:rPr lang="en-US" sz="2400" dirty="0" smtClean="0"/>
              <a:t>manual techniques s/l weights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smtClean="0">
                <a:solidFill>
                  <a:srgbClr val="008000"/>
                </a:solidFill>
              </a:rPr>
              <a:t>Visit 5 </a:t>
            </a:r>
            <a:r>
              <a:rPr lang="en-US" sz="2400" dirty="0" smtClean="0"/>
              <a:t>manual techniques added rhythmic   	  	      stabilization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smtClean="0">
                <a:solidFill>
                  <a:srgbClr val="008000"/>
                </a:solidFill>
              </a:rPr>
              <a:t>Visit 6 </a:t>
            </a:r>
            <a:r>
              <a:rPr lang="en-US" sz="2400" dirty="0" smtClean="0"/>
              <a:t>in pain mostly manual techniques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smtClean="0">
                <a:solidFill>
                  <a:srgbClr val="008000"/>
                </a:solidFill>
              </a:rPr>
              <a:t>Visit 7 </a:t>
            </a:r>
            <a:r>
              <a:rPr lang="en-US" sz="2400" dirty="0" smtClean="0"/>
              <a:t>added standing AROM and ball v wall </a:t>
            </a:r>
          </a:p>
          <a:p>
            <a:pPr marL="0" indent="0">
              <a:buNone/>
            </a:pPr>
            <a:r>
              <a:rPr lang="en-US" sz="2400" dirty="0"/>
              <a:t>	 </a:t>
            </a:r>
            <a:r>
              <a:rPr lang="en-US" sz="2400" dirty="0" smtClean="0"/>
              <a:t>     step reach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7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14313"/>
            <a:ext cx="8077200" cy="1462087"/>
          </a:xfrm>
        </p:spPr>
        <p:txBody>
          <a:bodyPr/>
          <a:lstStyle/>
          <a:p>
            <a:pPr algn="ctr"/>
            <a:r>
              <a:rPr lang="en-US" dirty="0" smtClean="0"/>
              <a:t>How do we correct postural dysfunction and SAIS?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u"/>
            </a:pPr>
            <a:r>
              <a:rPr lang="en-US" dirty="0" smtClean="0"/>
              <a:t>Interventions (Final visits) </a:t>
            </a:r>
          </a:p>
          <a:p>
            <a:pPr marL="0" indent="0">
              <a:buNone/>
            </a:pPr>
            <a:r>
              <a:rPr lang="en-US" sz="2800" dirty="0" smtClean="0"/>
              <a:t>   - Return to sport (if needed)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sz="2400" dirty="0" smtClean="0"/>
              <a:t>Break down the motions required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800" dirty="0" smtClean="0"/>
              <a:t>- Ensure independence with HEP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sz="2400" dirty="0" smtClean="0"/>
              <a:t>Progression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- Review long term prevention and precautions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3359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pPr algn="ctr"/>
            <a:r>
              <a:rPr lang="en-US" dirty="0" smtClean="0"/>
              <a:t>Subacromial Space Anatomy 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2"/>
            <a:ext cx="7772400" cy="4154487"/>
          </a:xfrm>
          <a:noFill/>
          <a:ln/>
        </p:spPr>
        <p:txBody>
          <a:bodyPr lIns="182562" tIns="46038" rIns="182562" bIns="46038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Anterior shoulder 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600"/>
            <a:ext cx="7848600" cy="4724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6488668"/>
            <a:ext cx="876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source: http://</a:t>
            </a:r>
            <a:r>
              <a:rPr lang="en-US" sz="1200" dirty="0" err="1"/>
              <a:t>morphopedics.wikidot.com</a:t>
            </a:r>
            <a:r>
              <a:rPr lang="en-US" sz="1200" dirty="0"/>
              <a:t>/shoulder-impingement-syndrome#toc0</a:t>
            </a:r>
          </a:p>
        </p:txBody>
      </p:sp>
    </p:spTree>
    <p:extLst>
      <p:ext uri="{BB962C8B-B14F-4D97-AF65-F5344CB8AC3E}">
        <p14:creationId xmlns:p14="http://schemas.microsoft.com/office/powerpoint/2010/main" val="329845874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14313"/>
            <a:ext cx="8077200" cy="1462087"/>
          </a:xfrm>
        </p:spPr>
        <p:txBody>
          <a:bodyPr/>
          <a:lstStyle/>
          <a:p>
            <a:pPr algn="ctr"/>
            <a:r>
              <a:rPr lang="en-US" dirty="0" smtClean="0"/>
              <a:t>How do we correct postural dysfunction and SAIS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17712"/>
            <a:ext cx="7772400" cy="4916487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Case Study</a:t>
            </a:r>
          </a:p>
          <a:p>
            <a:pPr>
              <a:buFont typeface="Wingdings" charset="2"/>
              <a:buChar char="u"/>
            </a:pPr>
            <a:r>
              <a:rPr lang="en-US" sz="2800" dirty="0" smtClean="0"/>
              <a:t>Visit 10 (Discharge - all goals met)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400" dirty="0" smtClean="0"/>
              <a:t>- Reviewed HEP/progression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- Practiced downward dog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AROM flex 165 (135) abd 155 (75)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IR T6 (T10) ER 73 (60)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No pain with movement!</a:t>
            </a:r>
          </a:p>
          <a:p>
            <a:pPr marL="0" indent="0">
              <a:buNone/>
            </a:pPr>
            <a:r>
              <a:rPr lang="en-US" sz="2400" dirty="0" smtClean="0"/>
              <a:t>    Quick Dash 15.9% (54.5%)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067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309687"/>
          </a:xfrm>
        </p:spPr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57308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Questions? Comments? Concerns?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62200"/>
            <a:ext cx="7086600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6598990"/>
            <a:ext cx="40690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Image source: https</a:t>
            </a:r>
            <a:r>
              <a:rPr lang="en-US" sz="1000" dirty="0"/>
              <a:t>://</a:t>
            </a:r>
            <a:r>
              <a:rPr lang="en-US" sz="1000" dirty="0" err="1"/>
              <a:t>i.ytimg.com</a:t>
            </a:r>
            <a:r>
              <a:rPr lang="en-US" sz="1000" dirty="0"/>
              <a:t>/vi/lTPdY0iaaUM/</a:t>
            </a:r>
            <a:r>
              <a:rPr lang="en-US" sz="1000" dirty="0" err="1"/>
              <a:t>maxresdefault.jpg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35033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17712"/>
            <a:ext cx="7772400" cy="430688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1. </a:t>
            </a:r>
            <a:r>
              <a:rPr lang="en-US" sz="1600" dirty="0" err="1"/>
              <a:t>Borstad</a:t>
            </a:r>
            <a:r>
              <a:rPr lang="en-US" sz="1600" dirty="0"/>
              <a:t> JD. Resting position variables at the shoulder: Evidence to support a posture-impairment association. </a:t>
            </a:r>
            <a:r>
              <a:rPr lang="en-US" sz="1600" i="1" dirty="0" err="1"/>
              <a:t>Phys</a:t>
            </a:r>
            <a:r>
              <a:rPr lang="en-US" sz="1600" i="1" dirty="0"/>
              <a:t> </a:t>
            </a:r>
            <a:r>
              <a:rPr lang="en-US" sz="1600" i="1" dirty="0" err="1"/>
              <a:t>Ther</a:t>
            </a:r>
            <a:r>
              <a:rPr lang="en-US" sz="1600" dirty="0"/>
              <a:t>. 2006;86(4):549-557.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2. </a:t>
            </a:r>
            <a:r>
              <a:rPr lang="en-US" sz="1600" dirty="0" err="1"/>
              <a:t>Kibler</a:t>
            </a:r>
            <a:r>
              <a:rPr lang="en-US" sz="1600" dirty="0"/>
              <a:t> WB, </a:t>
            </a:r>
            <a:r>
              <a:rPr lang="en-US" sz="1600" dirty="0" err="1"/>
              <a:t>Ludewig</a:t>
            </a:r>
            <a:r>
              <a:rPr lang="en-US" sz="1600" dirty="0"/>
              <a:t> PM, McClure PW, Michener LA, </a:t>
            </a:r>
            <a:r>
              <a:rPr lang="en-US" sz="1600" dirty="0" err="1"/>
              <a:t>Bak</a:t>
            </a:r>
            <a:r>
              <a:rPr lang="en-US" sz="1600" dirty="0"/>
              <a:t> K, </a:t>
            </a:r>
            <a:r>
              <a:rPr lang="en-US" sz="1600" dirty="0" err="1"/>
              <a:t>Sciascia</a:t>
            </a:r>
            <a:r>
              <a:rPr lang="en-US" sz="1600" dirty="0"/>
              <a:t> AD. Clinical implications of scapular </a:t>
            </a:r>
            <a:r>
              <a:rPr lang="en-US" sz="1600" dirty="0" err="1"/>
              <a:t>dyskinesis</a:t>
            </a:r>
            <a:r>
              <a:rPr lang="en-US" sz="1600" dirty="0"/>
              <a:t> in shoulder injury: The 2013 consensus statement from the 'scapular summit'. </a:t>
            </a:r>
            <a:r>
              <a:rPr lang="en-US" sz="1600" i="1" dirty="0"/>
              <a:t>Br J Sports Med</a:t>
            </a:r>
            <a:r>
              <a:rPr lang="en-US" sz="1600" dirty="0"/>
              <a:t>. 2013;47(14):877-885. </a:t>
            </a:r>
            <a:r>
              <a:rPr lang="en-US" sz="1600" dirty="0" err="1"/>
              <a:t>doi</a:t>
            </a:r>
            <a:r>
              <a:rPr lang="en-US" sz="1600" dirty="0"/>
              <a:t>: 10.1136/bjsports-2013-092425 [</a:t>
            </a:r>
            <a:r>
              <a:rPr lang="en-US" sz="1600" dirty="0" err="1"/>
              <a:t>doi</a:t>
            </a:r>
            <a:r>
              <a:rPr lang="en-US" sz="1600" dirty="0"/>
              <a:t>].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3. Magee </a:t>
            </a:r>
            <a:r>
              <a:rPr lang="en-US" sz="1600" dirty="0"/>
              <a:t>DJ. Chapter 5 Shoulder. In: </a:t>
            </a:r>
            <a:r>
              <a:rPr lang="en-US" sz="1600" i="1" dirty="0"/>
              <a:t>Orthopedic physical assessment. Sixth ed. W.B. Saunders</a:t>
            </a:r>
            <a:r>
              <a:rPr lang="en-US" sz="1600" dirty="0"/>
              <a:t>, 2014:260.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4. Park HB, Yokota A, Gill HS, El </a:t>
            </a:r>
            <a:r>
              <a:rPr lang="en-US" sz="1600" dirty="0" err="1"/>
              <a:t>Rassi</a:t>
            </a:r>
            <a:r>
              <a:rPr lang="en-US" sz="1600" dirty="0"/>
              <a:t> G, McFarland EG. Diagnostic accuracy of clinical tests for the different degrees of </a:t>
            </a:r>
            <a:r>
              <a:rPr lang="en-US" sz="1600" dirty="0" err="1"/>
              <a:t>subacromial</a:t>
            </a:r>
            <a:r>
              <a:rPr lang="en-US" sz="1600" dirty="0"/>
              <a:t> impingement syndrome. </a:t>
            </a:r>
            <a:r>
              <a:rPr lang="en-US" sz="1600" i="1" dirty="0"/>
              <a:t>J Bone Joint </a:t>
            </a:r>
            <a:r>
              <a:rPr lang="en-US" sz="1600" i="1" dirty="0" err="1"/>
              <a:t>Surg</a:t>
            </a:r>
            <a:r>
              <a:rPr lang="en-US" sz="1600" i="1" dirty="0"/>
              <a:t> Am</a:t>
            </a:r>
            <a:r>
              <a:rPr lang="en-US" sz="1600" dirty="0"/>
              <a:t>. 2005;87(7):1446-1455. </a:t>
            </a:r>
            <a:r>
              <a:rPr lang="en-US" sz="1600" dirty="0" err="1"/>
              <a:t>doi</a:t>
            </a:r>
            <a:r>
              <a:rPr lang="en-US" sz="1600" dirty="0"/>
              <a:t>: 87/7/1446 [</a:t>
            </a:r>
            <a:r>
              <a:rPr lang="en-US" sz="1600" dirty="0" err="1"/>
              <a:t>pii</a:t>
            </a:r>
            <a:r>
              <a:rPr lang="en-US" sz="1600" dirty="0"/>
              <a:t>].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1803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5. Petersson CJ, </a:t>
            </a:r>
            <a:r>
              <a:rPr lang="en-US" sz="1600" dirty="0" err="1"/>
              <a:t>Redlund-Johnell</a:t>
            </a:r>
            <a:r>
              <a:rPr lang="en-US" sz="1600" dirty="0"/>
              <a:t> I. The </a:t>
            </a:r>
            <a:r>
              <a:rPr lang="en-US" sz="1600" dirty="0" err="1"/>
              <a:t>subacromial</a:t>
            </a:r>
            <a:r>
              <a:rPr lang="en-US" sz="1600" dirty="0"/>
              <a:t> space in normal shoulder radiographs. </a:t>
            </a:r>
            <a:r>
              <a:rPr lang="en-US" sz="1600" i="1" dirty="0" err="1"/>
              <a:t>Acta</a:t>
            </a:r>
            <a:r>
              <a:rPr lang="en-US" sz="1600" i="1" dirty="0"/>
              <a:t> </a:t>
            </a:r>
            <a:r>
              <a:rPr lang="en-US" sz="1600" i="1" dirty="0" err="1"/>
              <a:t>Orthop</a:t>
            </a:r>
            <a:r>
              <a:rPr lang="en-US" sz="1600" i="1" dirty="0"/>
              <a:t> Scand</a:t>
            </a:r>
            <a:r>
              <a:rPr lang="en-US" sz="1600" dirty="0"/>
              <a:t>. 1984;55(1):57-58.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6. </a:t>
            </a:r>
            <a:r>
              <a:rPr lang="en-US" sz="1600" dirty="0" err="1"/>
              <a:t>Sahrmann</a:t>
            </a:r>
            <a:r>
              <a:rPr lang="en-US" sz="1600" dirty="0"/>
              <a:t> SA. Does postural assessment contribute to patient care? </a:t>
            </a:r>
            <a:r>
              <a:rPr lang="en-US" sz="1600" i="1" dirty="0"/>
              <a:t>Journal of </a:t>
            </a:r>
            <a:r>
              <a:rPr lang="en-US" sz="1600" i="1" dirty="0" err="1"/>
              <a:t>Orthopaedic</a:t>
            </a:r>
            <a:r>
              <a:rPr lang="en-US" sz="1600" i="1" dirty="0"/>
              <a:t> &amp; Sports Physical Therapy</a:t>
            </a:r>
            <a:r>
              <a:rPr lang="en-US" sz="1600" dirty="0"/>
              <a:t>. 2002;32(8):376-379.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7</a:t>
            </a:r>
            <a:r>
              <a:rPr lang="en-US" sz="1600" dirty="0"/>
              <a:t>. Seitz AL, McClure PW, Finucane S, Boardman ND, Michener LA. Mechanisms of rotator cuff tendinopathy: Intrinsic, extrinsic, or both? </a:t>
            </a:r>
            <a:r>
              <a:rPr lang="en-US" sz="1600" i="1" dirty="0" err="1"/>
              <a:t>Clin</a:t>
            </a:r>
            <a:r>
              <a:rPr lang="en-US" sz="1600" i="1" dirty="0"/>
              <a:t> Biomech</a:t>
            </a:r>
            <a:r>
              <a:rPr lang="en-US" sz="1600" dirty="0"/>
              <a:t>. 2011;26(1):1-12.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47845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The Effect of Postural Dysfunction on Subacromial Impingement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Colleen Johnson PT, </a:t>
            </a:r>
            <a:r>
              <a:rPr lang="en-US" dirty="0" smtClean="0"/>
              <a:t>OCS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4"/>
                </a:solidFill>
                <a:hlinkClick r:id="rId2"/>
              </a:rPr>
              <a:t>colleen_johnson</a:t>
            </a:r>
            <a:r>
              <a:rPr lang="en-US" dirty="0">
                <a:solidFill>
                  <a:schemeClr val="accent4"/>
                </a:solidFill>
                <a:hlinkClick r:id="rId2"/>
              </a:rPr>
              <a:t>@</a:t>
            </a:r>
            <a:r>
              <a:rPr lang="en-US" dirty="0" smtClean="0">
                <a:solidFill>
                  <a:schemeClr val="accent4"/>
                </a:solidFill>
                <a:hlinkClick r:id="rId2"/>
              </a:rPr>
              <a:t>med.unc.edu</a:t>
            </a:r>
            <a:endParaRPr lang="en-US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709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dirty="0" smtClean="0"/>
              <a:t>Subacromial Space con’t 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5599112" cy="4114800"/>
          </a:xfrm>
          <a:noFill/>
          <a:ln/>
        </p:spPr>
        <p:txBody>
          <a:bodyPr lIns="182562" tIns="46038" rIns="182562" bIns="46038"/>
          <a:lstStyle/>
          <a:p>
            <a:pPr marL="0" indent="0">
              <a:buNone/>
            </a:pPr>
            <a:r>
              <a:rPr lang="en-US" dirty="0" err="1" smtClean="0"/>
              <a:t>Nnnnnnnnnnnnn</a:t>
            </a:r>
            <a:r>
              <a:rPr lang="en-US" dirty="0" smtClean="0"/>
              <a:t> </a:t>
            </a:r>
            <a:r>
              <a:rPr lang="en-US" sz="2000" dirty="0" smtClean="0"/>
              <a:t>The space is</a:t>
            </a:r>
            <a:endParaRPr lang="en-US" dirty="0"/>
          </a:p>
        </p:txBody>
      </p:sp>
      <p:pic>
        <p:nvPicPr>
          <p:cNvPr id="2" name="Picture 1" descr="lateral shoul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05000"/>
            <a:ext cx="5626100" cy="42672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 bwMode="auto">
          <a:xfrm>
            <a:off x="6324599" y="2514600"/>
            <a:ext cx="2503823" cy="1219200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The space is ~10 mm                                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i="1" dirty="0"/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i="1" dirty="0" smtClean="0"/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i="1" dirty="0" smtClean="0"/>
              <a:t>(Petersson, </a:t>
            </a:r>
            <a:r>
              <a:rPr lang="en-US" sz="1200" b="1" i="1" dirty="0" err="1" smtClean="0"/>
              <a:t>Redlund-Johnell</a:t>
            </a:r>
            <a:r>
              <a:rPr lang="en-US" sz="1200" b="1" i="1" dirty="0" smtClean="0"/>
              <a:t>, 1984)</a:t>
            </a:r>
            <a:endParaRPr kumimoji="0" lang="en-US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400800"/>
            <a:ext cx="838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source: http</a:t>
            </a:r>
            <a:r>
              <a:rPr lang="en-US" sz="1200" dirty="0"/>
              <a:t>://</a:t>
            </a:r>
            <a:r>
              <a:rPr lang="en-US" sz="1200" dirty="0" err="1"/>
              <a:t>www.snays.com</a:t>
            </a:r>
            <a:r>
              <a:rPr lang="en-US" sz="1200" dirty="0"/>
              <a:t>/</a:t>
            </a:r>
            <a:r>
              <a:rPr lang="en-US" sz="1200" dirty="0" err="1"/>
              <a:t>wp</a:t>
            </a:r>
            <a:r>
              <a:rPr lang="en-US" sz="1200" dirty="0"/>
              <a:t>-content/uploads/2012/12/Untitled7.jpg</a:t>
            </a:r>
          </a:p>
        </p:txBody>
      </p:sp>
    </p:spTree>
    <p:extLst>
      <p:ext uri="{BB962C8B-B14F-4D97-AF65-F5344CB8AC3E}">
        <p14:creationId xmlns:p14="http://schemas.microsoft.com/office/powerpoint/2010/main" val="109994978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>
            <a:normAutofit fontScale="90000"/>
          </a:bodyPr>
          <a:lstStyle/>
          <a:p>
            <a:pPr algn="ctr"/>
            <a:r>
              <a:rPr lang="en-US" dirty="0" smtClean="0"/>
              <a:t>Subacromial Impingement Syndrome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8" rIns="182562" bIns="46038"/>
          <a:lstStyle/>
          <a:p>
            <a:pPr marL="0" indent="0">
              <a:buNone/>
            </a:pPr>
            <a:r>
              <a:rPr lang="en-US" dirty="0" smtClean="0"/>
              <a:t>What is it?</a:t>
            </a:r>
          </a:p>
          <a:p>
            <a:pPr>
              <a:buFont typeface="Wingdings" charset="2"/>
              <a:buChar char="u"/>
            </a:pPr>
            <a:r>
              <a:rPr lang="en-US" sz="2800" dirty="0" smtClean="0"/>
              <a:t>Includes bursitis, calcific and rotator cuff tendonitis and tears. </a:t>
            </a:r>
          </a:p>
          <a:p>
            <a:pPr>
              <a:buFont typeface="Wingdings" charset="2"/>
              <a:buChar char="u"/>
            </a:pPr>
            <a:endParaRPr lang="en-US" sz="2800" dirty="0"/>
          </a:p>
          <a:p>
            <a:pPr marL="0" indent="0">
              <a:buNone/>
            </a:pPr>
            <a:r>
              <a:rPr lang="en-US" dirty="0" smtClean="0"/>
              <a:t>How is it diagnosed?</a:t>
            </a:r>
          </a:p>
          <a:p>
            <a:pPr>
              <a:buFont typeface="Wingdings" charset="2"/>
              <a:buChar char="u"/>
            </a:pPr>
            <a:r>
              <a:rPr lang="en-US" sz="2800" dirty="0" smtClean="0"/>
              <a:t>Imaging (X-ray, MRI)</a:t>
            </a:r>
          </a:p>
          <a:p>
            <a:pPr>
              <a:buFont typeface="Wingdings" charset="2"/>
              <a:buChar char="u"/>
            </a:pPr>
            <a:r>
              <a:rPr lang="en-US" sz="2800" dirty="0" smtClean="0"/>
              <a:t>Physical Exam (Diagnostic Cluster)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101061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>
            <a:normAutofit fontScale="90000"/>
          </a:bodyPr>
          <a:lstStyle/>
          <a:p>
            <a:pPr algn="ctr"/>
            <a:r>
              <a:rPr lang="en-US" dirty="0" smtClean="0"/>
              <a:t>Subacromial Impingment Syndrome con’t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828800"/>
            <a:ext cx="7772400" cy="4303713"/>
          </a:xfrm>
          <a:noFill/>
          <a:ln/>
        </p:spPr>
        <p:txBody>
          <a:bodyPr lIns="182562" tIns="46038" rIns="182562" bIns="46038"/>
          <a:lstStyle/>
          <a:p>
            <a:pPr marL="0" indent="0">
              <a:buNone/>
            </a:pPr>
            <a:r>
              <a:rPr lang="en-US" dirty="0" smtClean="0"/>
              <a:t>SAIS Diagnostic Cluster</a:t>
            </a:r>
          </a:p>
          <a:p>
            <a:pPr marL="0" indent="0">
              <a:buNone/>
            </a:pPr>
            <a:r>
              <a:rPr lang="en-US" sz="2000" dirty="0" smtClean="0"/>
              <a:t>Hawkins Kennedy, Painful Arc, Infraspinatus MMT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+LR 10.56</a:t>
            </a:r>
            <a:r>
              <a:rPr lang="en-US" sz="2000" baseline="30000" dirty="0"/>
              <a:t> </a:t>
            </a:r>
            <a:r>
              <a:rPr lang="en-US" sz="2000" dirty="0" smtClean="0"/>
              <a:t>if all 3 tests are positive</a:t>
            </a:r>
            <a:r>
              <a:rPr lang="en-US" sz="2000" baseline="30000" dirty="0"/>
              <a:t> </a:t>
            </a:r>
            <a:r>
              <a:rPr lang="en-US" sz="1200" dirty="0" smtClean="0"/>
              <a:t>(Park et al, 2005)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2" name="Picture 1" descr="HK tes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2667000" cy="1968500"/>
          </a:xfrm>
          <a:prstGeom prst="rect">
            <a:avLst/>
          </a:prstGeom>
        </p:spPr>
      </p:pic>
      <p:pic>
        <p:nvPicPr>
          <p:cNvPr id="5" name="Picture 4" descr="fig168-169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3124200"/>
            <a:ext cx="4064000" cy="3581400"/>
          </a:xfrm>
          <a:prstGeom prst="rect">
            <a:avLst/>
          </a:prstGeom>
        </p:spPr>
      </p:pic>
      <p:pic>
        <p:nvPicPr>
          <p:cNvPr id="6" name="Picture 5" descr="Painful Ar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581400"/>
            <a:ext cx="30988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2499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>
            <a:normAutofit fontScale="90000"/>
          </a:bodyPr>
          <a:lstStyle/>
          <a:p>
            <a:pPr algn="ctr"/>
            <a:r>
              <a:rPr lang="en-US" dirty="0" smtClean="0"/>
              <a:t>Subacromial Impingement Syndrome </a:t>
            </a:r>
            <a:r>
              <a:rPr lang="en-US" dirty="0"/>
              <a:t>c</a:t>
            </a:r>
            <a:r>
              <a:rPr lang="en-US" dirty="0" smtClean="0"/>
              <a:t>on’t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8" rIns="182562" bIns="46038"/>
          <a:lstStyle/>
          <a:p>
            <a:pPr marL="0" indent="0">
              <a:buNone/>
            </a:pPr>
            <a:r>
              <a:rPr lang="en-US" dirty="0" smtClean="0"/>
              <a:t>What is the etiology?</a:t>
            </a:r>
            <a:r>
              <a:rPr lang="en-US" sz="1200" dirty="0"/>
              <a:t> </a:t>
            </a:r>
            <a:r>
              <a:rPr lang="en-US" sz="1200" dirty="0" smtClean="0"/>
              <a:t>(Magee, 2014)</a:t>
            </a: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sz="2800" dirty="0" smtClean="0"/>
              <a:t>Primary - pinching </a:t>
            </a:r>
            <a:r>
              <a:rPr lang="en-US" sz="2800" b="1" dirty="0" smtClean="0"/>
              <a:t>IS</a:t>
            </a:r>
            <a:r>
              <a:rPr lang="en-US" sz="2800" dirty="0" smtClean="0"/>
              <a:t> the cause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	</a:t>
            </a:r>
            <a:r>
              <a:rPr lang="en-US" sz="2400" dirty="0" smtClean="0"/>
              <a:t>(hooked acromion, osteophytes, GH hypermobility)</a:t>
            </a:r>
          </a:p>
          <a:p>
            <a:pPr>
              <a:buFont typeface="Wingdings" charset="2"/>
              <a:buChar char="u"/>
            </a:pPr>
            <a:r>
              <a:rPr lang="en-US" sz="2800" dirty="0" smtClean="0"/>
              <a:t>Secondary – dysfunction elsewhere</a:t>
            </a:r>
          </a:p>
          <a:p>
            <a:pPr marL="457200" lvl="1" indent="0">
              <a:buNone/>
            </a:pPr>
            <a:r>
              <a:rPr lang="en-US" sz="2400" dirty="0" smtClean="0"/>
              <a:t>(abnormal kinematics, muscle weakness, </a:t>
            </a:r>
            <a:r>
              <a:rPr lang="en-US" sz="2400" dirty="0" err="1" smtClean="0"/>
              <a:t>hypomobility</a:t>
            </a:r>
            <a:r>
              <a:rPr lang="en-US" sz="2400" dirty="0" smtClean="0"/>
              <a:t>, “</a:t>
            </a:r>
            <a:r>
              <a:rPr lang="en-US" sz="2400" b="1" dirty="0" smtClean="0"/>
              <a:t>poor” posture</a:t>
            </a:r>
            <a:r>
              <a:rPr lang="en-US" sz="2400" dirty="0" smtClean="0"/>
              <a:t>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17567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4309"/>
            <a:ext cx="8229600" cy="1143000"/>
          </a:xfrm>
          <a:noFill/>
          <a:ln/>
        </p:spPr>
        <p:txBody>
          <a:bodyPr lIns="92075" tIns="46038" rIns="92075" bIns="46038" anchor="ctr"/>
          <a:lstStyle/>
          <a:p>
            <a:pPr algn="ctr"/>
            <a:r>
              <a:rPr lang="en-US" dirty="0" smtClean="0"/>
              <a:t>Postural Dysfunction</a:t>
            </a:r>
            <a:r>
              <a:rPr lang="en-US" sz="1200" dirty="0" smtClean="0"/>
              <a:t>(</a:t>
            </a:r>
            <a:r>
              <a:rPr lang="en-US" sz="1200" dirty="0" err="1" smtClean="0"/>
              <a:t>Saharmann</a:t>
            </a:r>
            <a:r>
              <a:rPr lang="en-US" sz="1200" dirty="0" smtClean="0"/>
              <a:t>, 2002)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8" rIns="182562" bIns="46038"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</a:t>
            </a:r>
            <a:endParaRPr lang="en-US" dirty="0"/>
          </a:p>
        </p:txBody>
      </p:sp>
      <p:pic>
        <p:nvPicPr>
          <p:cNvPr id="2" name="Picture 1" descr="text post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06" y="1981200"/>
            <a:ext cx="5715000" cy="4635500"/>
          </a:xfrm>
          <a:prstGeom prst="rect">
            <a:avLst/>
          </a:prstGeom>
        </p:spPr>
      </p:pic>
      <p:pic>
        <p:nvPicPr>
          <p:cNvPr id="3" name="Picture 2" descr="skeleton postu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819" y="1981200"/>
            <a:ext cx="3593592" cy="4648200"/>
          </a:xfrm>
          <a:prstGeom prst="rect">
            <a:avLst/>
          </a:prstGeom>
        </p:spPr>
      </p:pic>
      <p:pic>
        <p:nvPicPr>
          <p:cNvPr id="6" name="Picture 5" descr="car-sitting-posture-ba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7400"/>
            <a:ext cx="3352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0362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pPr algn="ctr"/>
            <a:r>
              <a:rPr lang="en-US" dirty="0" smtClean="0"/>
              <a:t>Postural Dysfunction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8" rIns="182562" bIns="46038"/>
          <a:lstStyle/>
          <a:p>
            <a:pPr marL="0" indent="0">
              <a:buNone/>
            </a:pPr>
            <a:r>
              <a:rPr lang="en-US" dirty="0" smtClean="0"/>
              <a:t>What is “poor posture”?</a:t>
            </a:r>
          </a:p>
          <a:p>
            <a:pPr>
              <a:buFont typeface="Wingdings" charset="2"/>
              <a:buChar char="u"/>
            </a:pPr>
            <a:r>
              <a:rPr lang="en-US" sz="2800" dirty="0" smtClean="0"/>
              <a:t>Skeletal Implications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2400" dirty="0" smtClean="0"/>
              <a:t>- cervical and thoracic spine, </a:t>
            </a:r>
          </a:p>
          <a:p>
            <a:pPr marL="0" indent="0">
              <a:buNone/>
            </a:pPr>
            <a:r>
              <a:rPr lang="en-US" sz="2400" dirty="0" smtClean="0"/>
              <a:t>    - scapula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- humerus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charset="2"/>
              <a:buChar char="u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638383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1458</Words>
  <Application>Microsoft Macintosh PowerPoint</Application>
  <PresentationFormat>On-screen Show (4:3)</PresentationFormat>
  <Paragraphs>276</Paragraphs>
  <Slides>34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The Effect of Postural Dysfunction on Subacromial Impingement Syndrome</vt:lpstr>
      <vt:lpstr>Objectives</vt:lpstr>
      <vt:lpstr>Subacromial Space Anatomy </vt:lpstr>
      <vt:lpstr>Subacromial Space con’t </vt:lpstr>
      <vt:lpstr>Subacromial Impingement Syndrome</vt:lpstr>
      <vt:lpstr>Subacromial Impingment Syndrome con’t</vt:lpstr>
      <vt:lpstr>Subacromial Impingement Syndrome con’t</vt:lpstr>
      <vt:lpstr>Postural Dysfunction(Saharmann, 2002)</vt:lpstr>
      <vt:lpstr>Postural Dysfunction</vt:lpstr>
      <vt:lpstr>Postural Dysfunction</vt:lpstr>
      <vt:lpstr>Postural Dysfunction</vt:lpstr>
      <vt:lpstr>Postural Dysfunction</vt:lpstr>
      <vt:lpstr>Postural Dysfunction</vt:lpstr>
      <vt:lpstr>Postural Dysfunction and        SAIS</vt:lpstr>
      <vt:lpstr>Postural Dysfunction and SAIS</vt:lpstr>
      <vt:lpstr>How do we correct postural dysfunction and SAIS?</vt:lpstr>
      <vt:lpstr>How do we correct postural dysfunction and SAIS?</vt:lpstr>
      <vt:lpstr>How do we correct postural dysfunction and SAIS?</vt:lpstr>
      <vt:lpstr>How do we correct postural dysfunction and SAIS?</vt:lpstr>
      <vt:lpstr>How do we correct postural dysfunction and SAIS?</vt:lpstr>
      <vt:lpstr>How do we correct postural dysfunction and SAIS? </vt:lpstr>
      <vt:lpstr>How do we correct postural dysfunction and SAIS?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we correct postural dysfunction and SAIS?</vt:lpstr>
      <vt:lpstr>How do we correct postural dysfunction and SAIS</vt:lpstr>
      <vt:lpstr>Conclusion</vt:lpstr>
      <vt:lpstr>References</vt:lpstr>
      <vt:lpstr>References</vt:lpstr>
      <vt:lpstr>The Effect of Postural Dysfunction on Subacromial Impingement Syndrome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 of Postural Dysfunction on Subacromial Impingement Syndrome</dc:title>
  <dc:creator>Colleen Johnson</dc:creator>
  <cp:lastModifiedBy>Colleen Johnson</cp:lastModifiedBy>
  <cp:revision>6</cp:revision>
  <dcterms:created xsi:type="dcterms:W3CDTF">2017-02-11T20:56:17Z</dcterms:created>
  <dcterms:modified xsi:type="dcterms:W3CDTF">2017-05-02T20:44:58Z</dcterms:modified>
</cp:coreProperties>
</file>