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7" r:id="rId4"/>
    <p:sldId id="259" r:id="rId5"/>
    <p:sldId id="260" r:id="rId6"/>
    <p:sldId id="261" r:id="rId7"/>
    <p:sldId id="263" r:id="rId8"/>
    <p:sldId id="265" r:id="rId9"/>
    <p:sldId id="268" r:id="rId10"/>
    <p:sldId id="266" r:id="rId11"/>
    <p:sldId id="267" r:id="rId12"/>
    <p:sldId id="269" r:id="rId13"/>
    <p:sldId id="270" r:id="rId14"/>
    <p:sldId id="271" r:id="rId15"/>
    <p:sldId id="272" r:id="rId16"/>
    <p:sldId id="273" r:id="rId17"/>
    <p:sldId id="278" r:id="rId18"/>
    <p:sldId id="279" r:id="rId19"/>
    <p:sldId id="280" r:id="rId20"/>
    <p:sldId id="262" r:id="rId21"/>
    <p:sldId id="264" r:id="rId22"/>
    <p:sldId id="275" r:id="rId23"/>
    <p:sldId id="276" r:id="rId24"/>
    <p:sldId id="277" r:id="rId25"/>
    <p:sldId id="281" r:id="rId26"/>
    <p:sldId id="282" r:id="rId27"/>
    <p:sldId id="283" r:id="rId28"/>
    <p:sldId id="284" r:id="rId29"/>
    <p:sldId id="286" r:id="rId30"/>
    <p:sldId id="285" r:id="rId31"/>
    <p:sldId id="287" r:id="rId32"/>
    <p:sldId id="288" r:id="rId33"/>
    <p:sldId id="289" r:id="rId34"/>
    <p:sldId id="290" r:id="rId35"/>
    <p:sldId id="292"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81867" autoAdjust="0"/>
  </p:normalViewPr>
  <p:slideViewPr>
    <p:cSldViewPr snapToGrid="0">
      <p:cViewPr>
        <p:scale>
          <a:sx n="61" d="100"/>
          <a:sy n="61"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B7177-9E64-4E48-BE9C-11A52B795C40}" type="datetimeFigureOut">
              <a:rPr lang="en-US" smtClean="0"/>
              <a:t>6/15/2015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C33BE-D0C0-455F-9B0C-1DC8C6896A74}" type="slidenum">
              <a:rPr lang="en-US" smtClean="0"/>
              <a:t>‹#›</a:t>
            </a:fld>
            <a:endParaRPr lang="en-US"/>
          </a:p>
        </p:txBody>
      </p:sp>
    </p:spTree>
    <p:extLst>
      <p:ext uri="{BB962C8B-B14F-4D97-AF65-F5344CB8AC3E}">
        <p14:creationId xmlns:p14="http://schemas.microsoft.com/office/powerpoint/2010/main" val="367369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“dizziness” incidence of 5.5% in</a:t>
            </a:r>
            <a:r>
              <a:rPr lang="en-US" baseline="0" dirty="0" smtClean="0"/>
              <a:t> the US (more than 15 million people)</a:t>
            </a:r>
          </a:p>
          <a:p>
            <a:pPr marL="171450" indent="-171450">
              <a:buFontTx/>
              <a:buChar char="-"/>
            </a:pPr>
            <a:r>
              <a:rPr lang="en-US" baseline="0" dirty="0" smtClean="0"/>
              <a:t>Patients who experience dizziness report a significant disability that reduces their quality of life</a:t>
            </a:r>
          </a:p>
          <a:p>
            <a:pPr marL="171450" indent="-171450">
              <a:buFontTx/>
              <a:buChar char="-"/>
            </a:pPr>
            <a:r>
              <a:rPr lang="en-US" baseline="0" dirty="0" smtClean="0"/>
              <a:t>No known vestibular therapist in the area per google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1</a:t>
            </a:fld>
            <a:endParaRPr lang="en-US"/>
          </a:p>
        </p:txBody>
      </p:sp>
    </p:spTree>
    <p:extLst>
      <p:ext uri="{BB962C8B-B14F-4D97-AF65-F5344CB8AC3E}">
        <p14:creationId xmlns:p14="http://schemas.microsoft.com/office/powerpoint/2010/main" val="261937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horizontal</a:t>
            </a:r>
            <a:r>
              <a:rPr lang="en-US" baseline="0" dirty="0" smtClean="0"/>
              <a:t> canal BPPV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19</a:t>
            </a:fld>
            <a:endParaRPr lang="en-US"/>
          </a:p>
        </p:txBody>
      </p:sp>
    </p:spTree>
    <p:extLst>
      <p:ext uri="{BB962C8B-B14F-4D97-AF65-F5344CB8AC3E}">
        <p14:creationId xmlns:p14="http://schemas.microsoft.com/office/powerpoint/2010/main" val="129991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20</a:t>
            </a:fld>
            <a:endParaRPr lang="en-US"/>
          </a:p>
        </p:txBody>
      </p:sp>
    </p:spTree>
    <p:extLst>
      <p:ext uri="{BB962C8B-B14F-4D97-AF65-F5344CB8AC3E}">
        <p14:creationId xmlns:p14="http://schemas.microsoft.com/office/powerpoint/2010/main" val="79257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21</a:t>
            </a:fld>
            <a:endParaRPr lang="en-US"/>
          </a:p>
        </p:txBody>
      </p:sp>
    </p:spTree>
    <p:extLst>
      <p:ext uri="{BB962C8B-B14F-4D97-AF65-F5344CB8AC3E}">
        <p14:creationId xmlns:p14="http://schemas.microsoft.com/office/powerpoint/2010/main" val="35893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tell: typically beats away from the side that is impaired </a:t>
            </a:r>
          </a:p>
          <a:p>
            <a:r>
              <a:rPr lang="en-US" dirty="0" smtClean="0"/>
              <a:t>Also listen to their symptoms </a:t>
            </a:r>
          </a:p>
          <a:p>
            <a:r>
              <a:rPr lang="en-US" dirty="0" smtClean="0"/>
              <a:t>If they have difficulty looking up to the right, most likely</a:t>
            </a:r>
            <a:r>
              <a:rPr lang="en-US" baseline="0" dirty="0" smtClean="0"/>
              <a:t> L posterior canal </a:t>
            </a:r>
          </a:p>
          <a:p>
            <a:r>
              <a:rPr lang="en-US" baseline="0" dirty="0" smtClean="0"/>
              <a:t>Treat posterior and superior canals basically the same </a:t>
            </a:r>
            <a:r>
              <a:rPr lang="en-US" baseline="0" dirty="0" smtClean="0">
                <a:sym typeface="Wingdings" panose="05000000000000000000" pitchFamily="2" charset="2"/>
              </a:rPr>
              <a:t> only thing you need to be careful of if the horizontal canal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24</a:t>
            </a:fld>
            <a:endParaRPr lang="en-US"/>
          </a:p>
        </p:txBody>
      </p:sp>
    </p:spTree>
    <p:extLst>
      <p:ext uri="{BB962C8B-B14F-4D97-AF65-F5344CB8AC3E}">
        <p14:creationId xmlns:p14="http://schemas.microsoft.com/office/powerpoint/2010/main" val="140427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Vestibule: general</a:t>
            </a:r>
            <a:r>
              <a:rPr lang="en-US" baseline="0" dirty="0" smtClean="0"/>
              <a:t> term for the location of the utricle and saccule</a:t>
            </a:r>
          </a:p>
          <a:p>
            <a:endParaRPr lang="en-US" baseline="0" dirty="0" smtClean="0"/>
          </a:p>
          <a:p>
            <a:r>
              <a:rPr lang="en-US" baseline="0" dirty="0" smtClean="0"/>
              <a:t>Turned toward unaffected side first for lateral canal BPPV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25</a:t>
            </a:fld>
            <a:endParaRPr lang="en-US"/>
          </a:p>
        </p:txBody>
      </p:sp>
    </p:spTree>
    <p:extLst>
      <p:ext uri="{BB962C8B-B14F-4D97-AF65-F5344CB8AC3E}">
        <p14:creationId xmlns:p14="http://schemas.microsoft.com/office/powerpoint/2010/main" val="418722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26</a:t>
            </a:fld>
            <a:endParaRPr lang="en-US"/>
          </a:p>
        </p:txBody>
      </p:sp>
    </p:spTree>
    <p:extLst>
      <p:ext uri="{BB962C8B-B14F-4D97-AF65-F5344CB8AC3E}">
        <p14:creationId xmlns:p14="http://schemas.microsoft.com/office/powerpoint/2010/main" val="192588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28</a:t>
            </a:fld>
            <a:endParaRPr lang="en-US"/>
          </a:p>
        </p:txBody>
      </p:sp>
    </p:spTree>
    <p:extLst>
      <p:ext uri="{BB962C8B-B14F-4D97-AF65-F5344CB8AC3E}">
        <p14:creationId xmlns:p14="http://schemas.microsoft.com/office/powerpoint/2010/main" val="360845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Retinal slip</a:t>
            </a:r>
            <a:r>
              <a:rPr lang="en-US" baseline="0" dirty="0" smtClean="0"/>
              <a:t> – occurs when the image of an object moves off the fovea of the retina, resulting in visual blurring </a:t>
            </a:r>
          </a:p>
          <a:p>
            <a:r>
              <a:rPr lang="en-US" baseline="0" dirty="0" smtClean="0"/>
              <a:t>Diplopia – double vision </a:t>
            </a:r>
          </a:p>
          <a:p>
            <a:r>
              <a:rPr lang="en-US" baseline="0" dirty="0" smtClean="0"/>
              <a:t>**patient education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29</a:t>
            </a:fld>
            <a:endParaRPr lang="en-US"/>
          </a:p>
        </p:txBody>
      </p:sp>
    </p:spTree>
    <p:extLst>
      <p:ext uri="{BB962C8B-B14F-4D97-AF65-F5344CB8AC3E}">
        <p14:creationId xmlns:p14="http://schemas.microsoft.com/office/powerpoint/2010/main" val="268009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30</a:t>
            </a:fld>
            <a:endParaRPr lang="en-US"/>
          </a:p>
        </p:txBody>
      </p:sp>
    </p:spTree>
    <p:extLst>
      <p:ext uri="{BB962C8B-B14F-4D97-AF65-F5344CB8AC3E}">
        <p14:creationId xmlns:p14="http://schemas.microsoft.com/office/powerpoint/2010/main" val="68861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must be taken during balance exercises for patients with BVH because they are at a much increased risk for falls </a:t>
            </a:r>
          </a:p>
          <a:p>
            <a:endParaRPr lang="en-US" dirty="0" smtClean="0"/>
          </a:p>
          <a:p>
            <a:r>
              <a:rPr lang="en-US" dirty="0" smtClean="0"/>
              <a:t>May</a:t>
            </a:r>
            <a:r>
              <a:rPr lang="en-US" baseline="0" dirty="0" smtClean="0"/>
              <a:t> take up to 2 years to recover function for individuals with BVH </a:t>
            </a:r>
          </a:p>
          <a:p>
            <a:endParaRPr lang="en-US" baseline="0" dirty="0" smtClean="0"/>
          </a:p>
          <a:p>
            <a:r>
              <a:rPr lang="en-US" baseline="0" dirty="0" smtClean="0"/>
              <a:t>Tai Chi because slow movements that require increased balance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31</a:t>
            </a:fld>
            <a:endParaRPr lang="en-US"/>
          </a:p>
        </p:txBody>
      </p:sp>
    </p:spTree>
    <p:extLst>
      <p:ext uri="{BB962C8B-B14F-4D97-AF65-F5344CB8AC3E}">
        <p14:creationId xmlns:p14="http://schemas.microsoft.com/office/powerpoint/2010/main" val="25623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3 SCCs for angular motion and two </a:t>
            </a:r>
            <a:r>
              <a:rPr lang="en-US" baseline="0" dirty="0" err="1" smtClean="0"/>
              <a:t>two</a:t>
            </a:r>
            <a:r>
              <a:rPr lang="en-US" baseline="0" dirty="0" smtClean="0"/>
              <a:t> otolith organs (saccule and utricle) that detect linear movements </a:t>
            </a:r>
          </a:p>
          <a:p>
            <a:pPr marL="171450" indent="-171450">
              <a:buFontTx/>
              <a:buChar char="-"/>
            </a:pPr>
            <a:r>
              <a:rPr lang="en-US" baseline="0" dirty="0" smtClean="0"/>
              <a:t>Anterior (sometimes called superior), posterior, and horizontal SCCs (horizontal canal at 30 degrees from true horizontal, anterior canal 92 degrees from horizontal with horizontal canal and posterior canal 90 degrees from horizontal with horizontal canal) </a:t>
            </a:r>
            <a:r>
              <a:rPr lang="en-US" baseline="0" dirty="0" smtClean="0">
                <a:sym typeface="Wingdings" panose="05000000000000000000" pitchFamily="2" charset="2"/>
              </a:rPr>
              <a:t> thus, angular head rotation stimulates each canal to varying degrees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3</a:t>
            </a:fld>
            <a:endParaRPr lang="en-US"/>
          </a:p>
        </p:txBody>
      </p:sp>
    </p:spTree>
    <p:extLst>
      <p:ext uri="{BB962C8B-B14F-4D97-AF65-F5344CB8AC3E}">
        <p14:creationId xmlns:p14="http://schemas.microsoft.com/office/powerpoint/2010/main" val="156659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VBI symptoms – visual field cuts, </a:t>
            </a:r>
            <a:r>
              <a:rPr lang="en-US" baseline="0" dirty="0" smtClean="0"/>
              <a:t> unsteadiness/incoordination, drop attacks. Often caused by car accidents but could also be caused by cervical spondylosis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32</a:t>
            </a:fld>
            <a:endParaRPr lang="en-US"/>
          </a:p>
        </p:txBody>
      </p:sp>
    </p:spTree>
    <p:extLst>
      <p:ext uri="{BB962C8B-B14F-4D97-AF65-F5344CB8AC3E}">
        <p14:creationId xmlns:p14="http://schemas.microsoft.com/office/powerpoint/2010/main" val="338786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36</a:t>
            </a:fld>
            <a:endParaRPr lang="en-US"/>
          </a:p>
        </p:txBody>
      </p:sp>
    </p:spTree>
    <p:extLst>
      <p:ext uri="{BB962C8B-B14F-4D97-AF65-F5344CB8AC3E}">
        <p14:creationId xmlns:p14="http://schemas.microsoft.com/office/powerpoint/2010/main" val="24227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Endolymph =</a:t>
            </a:r>
            <a:r>
              <a:rPr lang="en-US" baseline="0" dirty="0" smtClean="0"/>
              <a:t> slightly thicker substance than water </a:t>
            </a:r>
          </a:p>
          <a:p>
            <a:r>
              <a:rPr lang="en-US" baseline="0" dirty="0" smtClean="0"/>
              <a:t>Excitation (depolarization) when </a:t>
            </a:r>
            <a:r>
              <a:rPr lang="en-US" baseline="0" dirty="0" err="1" smtClean="0"/>
              <a:t>sterocilia</a:t>
            </a:r>
            <a:r>
              <a:rPr lang="en-US" baseline="0" dirty="0" smtClean="0"/>
              <a:t> are deflected toward </a:t>
            </a:r>
            <a:r>
              <a:rPr lang="en-US" baseline="0" dirty="0" err="1" smtClean="0"/>
              <a:t>kinocilia</a:t>
            </a:r>
            <a:r>
              <a:rPr lang="en-US" baseline="0" dirty="0" smtClean="0"/>
              <a:t>, inhibition (hyperpolarization) when </a:t>
            </a:r>
            <a:r>
              <a:rPr lang="en-US" baseline="0" dirty="0" err="1" smtClean="0"/>
              <a:t>sterocilia</a:t>
            </a:r>
            <a:r>
              <a:rPr lang="en-US" baseline="0" dirty="0" smtClean="0"/>
              <a:t> are </a:t>
            </a:r>
            <a:r>
              <a:rPr lang="en-US" baseline="0" dirty="0" err="1" smtClean="0"/>
              <a:t>deflexted</a:t>
            </a:r>
            <a:r>
              <a:rPr lang="en-US" baseline="0" dirty="0" smtClean="0"/>
              <a:t> away from the </a:t>
            </a:r>
            <a:r>
              <a:rPr lang="en-US" baseline="0" dirty="0" err="1" smtClean="0"/>
              <a:t>kinocilia</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4</a:t>
            </a:fld>
            <a:endParaRPr lang="en-US"/>
          </a:p>
        </p:txBody>
      </p:sp>
    </p:spTree>
    <p:extLst>
      <p:ext uri="{BB962C8B-B14F-4D97-AF65-F5344CB8AC3E}">
        <p14:creationId xmlns:p14="http://schemas.microsoft.com/office/powerpoint/2010/main" val="355956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right</a:t>
            </a:r>
            <a:r>
              <a:rPr lang="en-US" baseline="0" dirty="0" smtClean="0"/>
              <a:t> horizontal SCC will have increased firing rate while the  left horizontal SCC has a decreased firing rate </a:t>
            </a:r>
          </a:p>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5</a:t>
            </a:fld>
            <a:endParaRPr lang="en-US"/>
          </a:p>
        </p:txBody>
      </p:sp>
    </p:spTree>
    <p:extLst>
      <p:ext uri="{BB962C8B-B14F-4D97-AF65-F5344CB8AC3E}">
        <p14:creationId xmlns:p14="http://schemas.microsoft.com/office/powerpoint/2010/main" val="280486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BPPV = benign</a:t>
            </a:r>
            <a:r>
              <a:rPr lang="en-US" baseline="0" dirty="0" smtClean="0"/>
              <a:t> paroxysmal positional vertigo </a:t>
            </a:r>
          </a:p>
          <a:p>
            <a:r>
              <a:rPr lang="en-US" baseline="0" dirty="0" smtClean="0"/>
              <a:t>UVH = unilateral vestibular </a:t>
            </a:r>
            <a:r>
              <a:rPr lang="en-US" baseline="0" dirty="0" err="1" smtClean="0"/>
              <a:t>hypofunction</a:t>
            </a:r>
            <a:r>
              <a:rPr lang="en-US" baseline="0" dirty="0" smtClean="0"/>
              <a:t> </a:t>
            </a:r>
          </a:p>
          <a:p>
            <a:r>
              <a:rPr lang="en-US" baseline="0" dirty="0" smtClean="0"/>
              <a:t>BVH = bilateral vestibular </a:t>
            </a:r>
            <a:r>
              <a:rPr lang="en-US" baseline="0" dirty="0" err="1" smtClean="0"/>
              <a:t>hypofunction</a:t>
            </a:r>
            <a:r>
              <a:rPr lang="en-US" baseline="0" dirty="0" smtClean="0"/>
              <a:t> </a:t>
            </a:r>
          </a:p>
          <a:p>
            <a:endParaRPr lang="en-US" baseline="0" dirty="0" smtClean="0"/>
          </a:p>
          <a:p>
            <a:r>
              <a:rPr lang="en-US" baseline="0" dirty="0" smtClean="0"/>
              <a:t>Don’t forget to ask about duration and circumstances of symptoms </a:t>
            </a:r>
          </a:p>
          <a:p>
            <a:pPr marL="171450" indent="-171450">
              <a:buFontTx/>
              <a:buChar char="-"/>
            </a:pPr>
            <a:r>
              <a:rPr lang="en-US" baseline="0" dirty="0" smtClean="0"/>
              <a:t>Seconds to minutes = BPPV</a:t>
            </a:r>
          </a:p>
          <a:p>
            <a:pPr marL="171450" indent="-171450">
              <a:buFontTx/>
              <a:buChar char="-"/>
            </a:pPr>
            <a:r>
              <a:rPr lang="en-US" baseline="0" dirty="0" smtClean="0"/>
              <a:t>Minutes to hours = Meniere’s disease </a:t>
            </a:r>
          </a:p>
          <a:p>
            <a:pPr marL="171450" indent="-171450">
              <a:buFontTx/>
              <a:buChar char="-"/>
            </a:pPr>
            <a:r>
              <a:rPr lang="en-US" baseline="0" dirty="0" smtClean="0"/>
              <a:t>Days = vestibular </a:t>
            </a:r>
            <a:r>
              <a:rPr lang="en-US" baseline="0" dirty="0" err="1" smtClean="0"/>
              <a:t>neuronitis</a:t>
            </a:r>
            <a:r>
              <a:rPr lang="en-US" baseline="0" dirty="0" smtClean="0"/>
              <a:t> or migraine-associated </a:t>
            </a:r>
            <a:r>
              <a:rPr lang="en-US" baseline="0" dirty="0" err="1" smtClean="0"/>
              <a:t>dzziness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10</a:t>
            </a:fld>
            <a:endParaRPr lang="en-US"/>
          </a:p>
        </p:txBody>
      </p:sp>
    </p:spTree>
    <p:extLst>
      <p:ext uri="{BB962C8B-B14F-4D97-AF65-F5344CB8AC3E}">
        <p14:creationId xmlns:p14="http://schemas.microsoft.com/office/powerpoint/2010/main" val="194165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Subjective</a:t>
            </a:r>
            <a:r>
              <a:rPr lang="en-US" baseline="0" dirty="0" smtClean="0"/>
              <a:t> measure such as DHI or functional disability scale, along with thorough history and positional testing, examination of eye movements </a:t>
            </a:r>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11</a:t>
            </a:fld>
            <a:endParaRPr lang="en-US"/>
          </a:p>
        </p:txBody>
      </p:sp>
    </p:spTree>
    <p:extLst>
      <p:ext uri="{BB962C8B-B14F-4D97-AF65-F5344CB8AC3E}">
        <p14:creationId xmlns:p14="http://schemas.microsoft.com/office/powerpoint/2010/main" val="2561399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12</a:t>
            </a:fld>
            <a:endParaRPr lang="en-US"/>
          </a:p>
        </p:txBody>
      </p:sp>
    </p:spTree>
    <p:extLst>
      <p:ext uri="{BB962C8B-B14F-4D97-AF65-F5344CB8AC3E}">
        <p14:creationId xmlns:p14="http://schemas.microsoft.com/office/powerpoint/2010/main" val="189122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Infrared camera system – use infrared light to illuminate the eyes</a:t>
            </a:r>
            <a:r>
              <a:rPr lang="en-US" baseline="0" dirty="0" smtClean="0"/>
              <a:t> while the patient remains in complete darkness </a:t>
            </a:r>
          </a:p>
          <a:p>
            <a:r>
              <a:rPr lang="en-US" dirty="0" smtClean="0"/>
              <a:t>Fast</a:t>
            </a:r>
            <a:r>
              <a:rPr lang="en-US" baseline="0" dirty="0" smtClean="0"/>
              <a:t> and Slow Components – slow component is due to relative excitation of one side of the vestibular system. The fast component is generated from the </a:t>
            </a:r>
            <a:r>
              <a:rPr lang="en-US" baseline="0" dirty="0" err="1" smtClean="0"/>
              <a:t>parapontine</a:t>
            </a:r>
            <a:r>
              <a:rPr lang="en-US" baseline="0" dirty="0" smtClean="0"/>
              <a:t> reticular formation in the brainstem and repositions the eye to the center of the orbit. In L beating nystagmus, the eyes move slowly to the right (VOR), and the resetting eye movement is to the left (fast component)  </a:t>
            </a:r>
            <a:r>
              <a:rPr lang="en-US" baseline="0" dirty="0" smtClean="0">
                <a:sym typeface="Wingdings" panose="05000000000000000000" pitchFamily="2" charset="2"/>
              </a:rPr>
              <a:t> therefore, the direction opposite the quick component of the nystagmus localizes the side of vestibular reduced firing rate (</a:t>
            </a:r>
            <a:r>
              <a:rPr lang="en-US" baseline="0" dirty="0" err="1" smtClean="0">
                <a:sym typeface="Wingdings" panose="05000000000000000000" pitchFamily="2" charset="2"/>
              </a:rPr>
              <a:t>hypofunction</a:t>
            </a:r>
            <a:r>
              <a:rPr lang="en-US" baseline="0" dirty="0" smtClean="0">
                <a:sym typeface="Wingdings" panose="05000000000000000000" pitchFamily="2" charset="2"/>
              </a:rPr>
              <a:t>) </a:t>
            </a:r>
            <a:endParaRPr lang="en-US" dirty="0" smtClean="0"/>
          </a:p>
        </p:txBody>
      </p:sp>
      <p:sp>
        <p:nvSpPr>
          <p:cNvPr id="4" name="Slide Number Placeholder 3"/>
          <p:cNvSpPr>
            <a:spLocks noGrp="1"/>
          </p:cNvSpPr>
          <p:nvPr>
            <p:ph type="sldNum" sz="quarter" idx="10"/>
          </p:nvPr>
        </p:nvSpPr>
        <p:spPr/>
        <p:txBody>
          <a:bodyPr/>
          <a:lstStyle/>
          <a:p>
            <a:fld id="{0EEC33BE-D0C0-455F-9B0C-1DC8C6896A74}" type="slidenum">
              <a:rPr lang="en-US" smtClean="0"/>
              <a:t>13</a:t>
            </a:fld>
            <a:endParaRPr lang="en-US"/>
          </a:p>
        </p:txBody>
      </p:sp>
    </p:spTree>
    <p:extLst>
      <p:ext uri="{BB962C8B-B14F-4D97-AF65-F5344CB8AC3E}">
        <p14:creationId xmlns:p14="http://schemas.microsoft.com/office/powerpoint/2010/main" val="66960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cervical</a:t>
            </a:r>
            <a:r>
              <a:rPr lang="en-US" baseline="0" dirty="0" smtClean="0"/>
              <a:t> ROM prior to administration of this test and educate the patient on the importance of this test and allow for increased relaxation </a:t>
            </a:r>
          </a:p>
          <a:p>
            <a:endParaRPr lang="en-US" baseline="0" dirty="0" smtClean="0"/>
          </a:p>
          <a:p>
            <a:r>
              <a:rPr lang="en-US" baseline="0" dirty="0" smtClean="0"/>
              <a:t>** if corrective saccade noted when patient’s head is rotated to L, this means </a:t>
            </a:r>
            <a:r>
              <a:rPr lang="en-US" baseline="0" dirty="0" err="1" smtClean="0"/>
              <a:t>hypofunction</a:t>
            </a:r>
            <a:r>
              <a:rPr lang="en-US" baseline="0" dirty="0" smtClean="0"/>
              <a:t> on the L </a:t>
            </a:r>
          </a:p>
          <a:p>
            <a:r>
              <a:rPr lang="en-US" baseline="0" dirty="0" smtClean="0"/>
              <a:t>More sensitive  in patients with complete loss of function and less sensitive in those without complete loss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EC33BE-D0C0-455F-9B0C-1DC8C6896A74}" type="slidenum">
              <a:rPr lang="en-US" smtClean="0"/>
              <a:t>14</a:t>
            </a:fld>
            <a:endParaRPr lang="en-US"/>
          </a:p>
        </p:txBody>
      </p:sp>
    </p:spTree>
    <p:extLst>
      <p:ext uri="{BB962C8B-B14F-4D97-AF65-F5344CB8AC3E}">
        <p14:creationId xmlns:p14="http://schemas.microsoft.com/office/powerpoint/2010/main" val="213272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2C4786-0D25-4151-9C81-C850A83FD72C}"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43386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C4786-0D25-4151-9C81-C850A83FD72C}"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418386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C4786-0D25-4151-9C81-C850A83FD72C}"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363214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C4786-0D25-4151-9C81-C850A83FD72C}"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29714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C4786-0D25-4151-9C81-C850A83FD72C}" type="datetimeFigureOut">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75422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2C4786-0D25-4151-9C81-C850A83FD72C}"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380619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2C4786-0D25-4151-9C81-C850A83FD72C}" type="datetimeFigureOut">
              <a:rPr lang="en-US" smtClean="0"/>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357980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C4786-0D25-4151-9C81-C850A83FD72C}" type="datetimeFigureOut">
              <a:rPr lang="en-US" smtClean="0"/>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130043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C4786-0D25-4151-9C81-C850A83FD72C}" type="datetimeFigureOut">
              <a:rPr lang="en-US" smtClean="0"/>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63858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C4786-0D25-4151-9C81-C850A83FD72C}"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29532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C4786-0D25-4151-9C81-C850A83FD72C}" type="datetimeFigureOut">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44406-F87D-4645-A388-C0AE07A1535B}" type="slidenum">
              <a:rPr lang="en-US" smtClean="0"/>
              <a:t>‹#›</a:t>
            </a:fld>
            <a:endParaRPr lang="en-US"/>
          </a:p>
        </p:txBody>
      </p:sp>
    </p:spTree>
    <p:extLst>
      <p:ext uri="{BB962C8B-B14F-4D97-AF65-F5344CB8AC3E}">
        <p14:creationId xmlns:p14="http://schemas.microsoft.com/office/powerpoint/2010/main" val="304567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C4786-0D25-4151-9C81-C850A83FD72C}" type="datetimeFigureOut">
              <a:rPr lang="en-US" smtClean="0"/>
              <a:t>6/14/2015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44406-F87D-4645-A388-C0AE07A1535B}" type="slidenum">
              <a:rPr lang="en-US" smtClean="0"/>
              <a:t>‹#›</a:t>
            </a:fld>
            <a:endParaRPr lang="en-US"/>
          </a:p>
        </p:txBody>
      </p:sp>
    </p:spTree>
    <p:extLst>
      <p:ext uri="{BB962C8B-B14F-4D97-AF65-F5344CB8AC3E}">
        <p14:creationId xmlns:p14="http://schemas.microsoft.com/office/powerpoint/2010/main" val="108822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565"/>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Vestibular System: Common Diagnoses, Research-Based Treatments, and Outcome Measures </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a:stretch>
            <a:fillRect/>
          </a:stretch>
        </p:blipFill>
        <p:spPr>
          <a:xfrm>
            <a:off x="2823998" y="2173354"/>
            <a:ext cx="6544004" cy="4351338"/>
          </a:xfrm>
          <a:prstGeom prst="rect">
            <a:avLst/>
          </a:prstGeom>
        </p:spPr>
      </p:pic>
    </p:spTree>
    <p:extLst>
      <p:ext uri="{BB962C8B-B14F-4D97-AF65-F5344CB8AC3E}">
        <p14:creationId xmlns:p14="http://schemas.microsoft.com/office/powerpoint/2010/main" val="93152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Classifying Symptoms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37043414"/>
              </p:ext>
            </p:extLst>
          </p:nvPr>
        </p:nvGraphicFramePr>
        <p:xfrm>
          <a:off x="838200" y="1545023"/>
          <a:ext cx="10515600" cy="4603529"/>
        </p:xfrm>
        <a:graphic>
          <a:graphicData uri="http://schemas.openxmlformats.org/drawingml/2006/table">
            <a:tbl>
              <a:tblPr firstRow="1" bandRow="1">
                <a:tableStyleId>{5C22544A-7EE6-4342-B048-85BDC9FD1C3A}</a:tableStyleId>
              </a:tblPr>
              <a:tblGrid>
                <a:gridCol w="5257800"/>
                <a:gridCol w="5257800"/>
              </a:tblGrid>
              <a:tr h="734599">
                <a:tc>
                  <a:txBody>
                    <a:bodyPr/>
                    <a:lstStyle/>
                    <a:p>
                      <a:r>
                        <a:rPr lang="en-US" dirty="0" smtClean="0"/>
                        <a:t>Symptom </a:t>
                      </a:r>
                      <a:endParaRPr lang="en-US" dirty="0"/>
                    </a:p>
                  </a:txBody>
                  <a:tcPr/>
                </a:tc>
                <a:tc>
                  <a:txBody>
                    <a:bodyPr/>
                    <a:lstStyle/>
                    <a:p>
                      <a:r>
                        <a:rPr lang="en-US" dirty="0" smtClean="0"/>
                        <a:t>Probable Cause </a:t>
                      </a:r>
                      <a:endParaRPr lang="en-US" dirty="0"/>
                    </a:p>
                  </a:txBody>
                  <a:tcPr/>
                </a:tc>
              </a:tr>
              <a:tr h="1003056">
                <a:tc>
                  <a:txBody>
                    <a:bodyPr/>
                    <a:lstStyle/>
                    <a:p>
                      <a:r>
                        <a:rPr lang="en-US" dirty="0" smtClean="0"/>
                        <a:t>Vertigo </a:t>
                      </a:r>
                      <a:endParaRPr lang="en-US" dirty="0"/>
                    </a:p>
                  </a:txBody>
                  <a:tcPr/>
                </a:tc>
                <a:tc>
                  <a:txBody>
                    <a:bodyPr/>
                    <a:lstStyle/>
                    <a:p>
                      <a:r>
                        <a:rPr lang="en-US" dirty="0" smtClean="0"/>
                        <a:t>BPPV, UVH, unilateral central lesion</a:t>
                      </a:r>
                      <a:r>
                        <a:rPr lang="en-US" baseline="0" dirty="0" smtClean="0"/>
                        <a:t> affecting vestibular nuclei </a:t>
                      </a:r>
                      <a:endParaRPr lang="en-US" dirty="0"/>
                    </a:p>
                  </a:txBody>
                  <a:tcPr/>
                </a:tc>
              </a:tr>
              <a:tr h="1003056">
                <a:tc>
                  <a:txBody>
                    <a:bodyPr/>
                    <a:lstStyle/>
                    <a:p>
                      <a:r>
                        <a:rPr lang="en-US" dirty="0" smtClean="0"/>
                        <a:t>Lightheadedness</a:t>
                      </a:r>
                      <a:endParaRPr lang="en-US" dirty="0"/>
                    </a:p>
                  </a:txBody>
                  <a:tcPr/>
                </a:tc>
                <a:tc>
                  <a:txBody>
                    <a:bodyPr/>
                    <a:lstStyle/>
                    <a:p>
                      <a:r>
                        <a:rPr lang="en-US" dirty="0" smtClean="0"/>
                        <a:t>Orthostatic</a:t>
                      </a:r>
                      <a:r>
                        <a:rPr lang="en-US" baseline="0" dirty="0" smtClean="0"/>
                        <a:t> hypotension, hypoglycemia, anxiety, panic disorder </a:t>
                      </a:r>
                      <a:endParaRPr lang="en-US" dirty="0"/>
                    </a:p>
                  </a:txBody>
                  <a:tcPr/>
                </a:tc>
              </a:tr>
              <a:tr h="1862818">
                <a:tc>
                  <a:txBody>
                    <a:bodyPr/>
                    <a:lstStyle/>
                    <a:p>
                      <a:r>
                        <a:rPr lang="en-US" dirty="0" err="1" smtClean="0"/>
                        <a:t>Dysequilibrium</a:t>
                      </a:r>
                      <a:r>
                        <a:rPr lang="en-US" baseline="0" dirty="0" smtClean="0"/>
                        <a:t> </a:t>
                      </a:r>
                      <a:endParaRPr lang="en-US" dirty="0"/>
                    </a:p>
                  </a:txBody>
                  <a:tcPr/>
                </a:tc>
                <a:tc>
                  <a:txBody>
                    <a:bodyPr/>
                    <a:lstStyle/>
                    <a:p>
                      <a:r>
                        <a:rPr lang="en-US" dirty="0" smtClean="0"/>
                        <a:t>BVH,</a:t>
                      </a:r>
                      <a:r>
                        <a:rPr lang="en-US" baseline="0" dirty="0" smtClean="0"/>
                        <a:t> chronic unilateral vestibular </a:t>
                      </a:r>
                      <a:r>
                        <a:rPr lang="en-US" baseline="0" dirty="0" err="1" smtClean="0"/>
                        <a:t>hypofunction</a:t>
                      </a:r>
                      <a:r>
                        <a:rPr lang="en-US" baseline="0" dirty="0" smtClean="0"/>
                        <a:t>, lower extremity </a:t>
                      </a:r>
                      <a:r>
                        <a:rPr lang="en-US" baseline="0" dirty="0" err="1" smtClean="0"/>
                        <a:t>somatosensation</a:t>
                      </a:r>
                      <a:r>
                        <a:rPr lang="en-US" baseline="0" dirty="0" smtClean="0"/>
                        <a:t> loss, upper brainstem/vestibular cortex lesion, cerebellar and motor pathway lesions </a:t>
                      </a:r>
                      <a:endParaRPr lang="en-US" dirty="0"/>
                    </a:p>
                  </a:txBody>
                  <a:tcPr/>
                </a:tc>
              </a:tr>
            </a:tbl>
          </a:graphicData>
        </a:graphic>
      </p:graphicFrame>
    </p:spTree>
    <p:extLst>
      <p:ext uri="{BB962C8B-B14F-4D97-AF65-F5344CB8AC3E}">
        <p14:creationId xmlns:p14="http://schemas.microsoft.com/office/powerpoint/2010/main" val="394568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 Measures </a:t>
            </a:r>
            <a:endParaRPr lang="en-US" dirty="0"/>
          </a:p>
        </p:txBody>
      </p:sp>
      <p:sp>
        <p:nvSpPr>
          <p:cNvPr id="3" name="Content Placeholder 2"/>
          <p:cNvSpPr>
            <a:spLocks noGrp="1"/>
          </p:cNvSpPr>
          <p:nvPr>
            <p:ph sz="half" idx="1"/>
          </p:nvPr>
        </p:nvSpPr>
        <p:spPr/>
        <p:txBody>
          <a:bodyPr>
            <a:normAutofit/>
          </a:bodyPr>
          <a:lstStyle/>
          <a:p>
            <a:r>
              <a:rPr lang="en-US" dirty="0" smtClean="0"/>
              <a:t>Visual Analog Scale (VAS) </a:t>
            </a:r>
          </a:p>
          <a:p>
            <a:r>
              <a:rPr lang="en-US" dirty="0" smtClean="0"/>
              <a:t>Dizziness Handicap Inventory </a:t>
            </a:r>
          </a:p>
          <a:p>
            <a:r>
              <a:rPr lang="en-US" dirty="0" smtClean="0"/>
              <a:t>Functional Disability Scale </a:t>
            </a:r>
          </a:p>
          <a:p>
            <a:r>
              <a:rPr lang="en-US" dirty="0" smtClean="0"/>
              <a:t>Motion Sensitivity Quotient </a:t>
            </a:r>
          </a:p>
          <a:p>
            <a:r>
              <a:rPr lang="en-US" dirty="0" smtClean="0"/>
              <a:t>Examination of Eye movements </a:t>
            </a:r>
          </a:p>
          <a:p>
            <a:r>
              <a:rPr lang="en-US" dirty="0" smtClean="0"/>
              <a:t>Observation for Nystagmus </a:t>
            </a:r>
          </a:p>
          <a:p>
            <a:r>
              <a:rPr lang="en-US" dirty="0" smtClean="0"/>
              <a:t>Head Impulse Test </a:t>
            </a:r>
          </a:p>
          <a:p>
            <a:endParaRPr lang="en-US" dirty="0" smtClean="0"/>
          </a:p>
        </p:txBody>
      </p:sp>
      <p:sp>
        <p:nvSpPr>
          <p:cNvPr id="4" name="Content Placeholder 3"/>
          <p:cNvSpPr>
            <a:spLocks noGrp="1"/>
          </p:cNvSpPr>
          <p:nvPr>
            <p:ph sz="half" idx="2"/>
          </p:nvPr>
        </p:nvSpPr>
        <p:spPr/>
        <p:txBody>
          <a:bodyPr>
            <a:normAutofit/>
          </a:bodyPr>
          <a:lstStyle/>
          <a:p>
            <a:r>
              <a:rPr lang="en-US" dirty="0"/>
              <a:t>Head – Shaking Induced Nystagmus Test </a:t>
            </a:r>
          </a:p>
          <a:p>
            <a:r>
              <a:rPr lang="en-US" dirty="0"/>
              <a:t>Positional Testing </a:t>
            </a:r>
          </a:p>
          <a:p>
            <a:r>
              <a:rPr lang="en-US" dirty="0"/>
              <a:t>Dynamic Visual Acuity Test (DVA) </a:t>
            </a:r>
          </a:p>
          <a:p>
            <a:r>
              <a:rPr lang="en-US" dirty="0"/>
              <a:t>Examination of Gait and Balance </a:t>
            </a:r>
          </a:p>
          <a:p>
            <a:r>
              <a:rPr lang="en-US" dirty="0"/>
              <a:t>Vestibular Function Tests (Semicircular Canal Tests and Otolith Tests) </a:t>
            </a:r>
          </a:p>
          <a:p>
            <a:endParaRPr lang="en-US" dirty="0"/>
          </a:p>
        </p:txBody>
      </p:sp>
    </p:spTree>
    <p:extLst>
      <p:ext uri="{BB962C8B-B14F-4D97-AF65-F5344CB8AC3E}">
        <p14:creationId xmlns:p14="http://schemas.microsoft.com/office/powerpoint/2010/main" val="76693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 Measures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Visual Analog Scale </a:t>
            </a:r>
            <a:endParaRPr lang="en-US" dirty="0"/>
          </a:p>
          <a:p>
            <a:pPr lvl="1"/>
            <a:r>
              <a:rPr lang="en-US" dirty="0" smtClean="0"/>
              <a:t>How intense are your symptoms? 0-10cm measured by therapist </a:t>
            </a:r>
          </a:p>
          <a:p>
            <a:r>
              <a:rPr lang="en-US" dirty="0" smtClean="0"/>
              <a:t>Dizziness Handicap Inventory (DHI)</a:t>
            </a:r>
          </a:p>
          <a:p>
            <a:pPr lvl="1"/>
            <a:r>
              <a:rPr lang="en-US" dirty="0"/>
              <a:t>Used to measure self-perceived handicap as a result of vestibular disorders. Excellent test-retest (r = .97)and good internal consistency (r = .89) </a:t>
            </a:r>
            <a:endParaRPr lang="en-US" dirty="0" smtClean="0"/>
          </a:p>
          <a:p>
            <a:r>
              <a:rPr lang="en-US" dirty="0"/>
              <a:t>Functional Disability Scale </a:t>
            </a:r>
          </a:p>
          <a:p>
            <a:pPr lvl="1"/>
            <a:r>
              <a:rPr lang="en-US" dirty="0"/>
              <a:t>Vestibular Rehabilitation Benefit Questionnaire (VRBQ). Measures benefit from vestibular rehab. Includes questions about avoidance behavior. Four subscales (Dizziness, Anxiety, Motion-Provoked Dizziness, and Quality of Life). Excellent test-retest reliability (r = .92) </a:t>
            </a:r>
          </a:p>
          <a:p>
            <a:endParaRPr lang="en-US" dirty="0" smtClean="0"/>
          </a:p>
        </p:txBody>
      </p:sp>
      <p:sp>
        <p:nvSpPr>
          <p:cNvPr id="4" name="Content Placeholder 3"/>
          <p:cNvSpPr>
            <a:spLocks noGrp="1"/>
          </p:cNvSpPr>
          <p:nvPr>
            <p:ph sz="half" idx="2"/>
          </p:nvPr>
        </p:nvSpPr>
        <p:spPr/>
        <p:txBody>
          <a:bodyPr>
            <a:normAutofit fontScale="85000" lnSpcReduction="20000"/>
          </a:bodyPr>
          <a:lstStyle/>
          <a:p>
            <a:r>
              <a:rPr lang="en-US" dirty="0" smtClean="0"/>
              <a:t>Motion Sensitivity Quotient (MSQ) </a:t>
            </a:r>
          </a:p>
          <a:p>
            <a:pPr lvl="1"/>
            <a:r>
              <a:rPr lang="en-US" dirty="0" smtClean="0"/>
              <a:t>Subjective score of sensitivity to motion. Involves placing patients into positions requiring head or whole body movements. Intensity on scale of 0-5, time score from 0-3 with 0 = 0-4 seconds, 1 = 5-10 seconds, 2= 11-30 seconds, 3 = greater than 30 seconds. </a:t>
            </a:r>
          </a:p>
          <a:p>
            <a:r>
              <a:rPr lang="en-US" dirty="0" smtClean="0"/>
              <a:t>Examination of Eye Movements </a:t>
            </a:r>
          </a:p>
          <a:p>
            <a:pPr lvl="1"/>
            <a:r>
              <a:rPr lang="en-US" dirty="0"/>
              <a:t>Includes Observation for nystagmus, head impulse test, head-shaking nystagmus test, positional testing, Dynamic visual acuity test (DVA) </a:t>
            </a:r>
            <a:endParaRPr lang="en-US" dirty="0" smtClean="0"/>
          </a:p>
          <a:p>
            <a:r>
              <a:rPr lang="en-US" dirty="0" smtClean="0"/>
              <a:t>Examination of Gait and Balance </a:t>
            </a:r>
          </a:p>
          <a:p>
            <a:pPr lvl="1"/>
            <a:r>
              <a:rPr lang="en-US" dirty="0" smtClean="0"/>
              <a:t>Important for function. Dynamic and static balance (BERG, Romberg, TUG) </a:t>
            </a:r>
          </a:p>
        </p:txBody>
      </p:sp>
    </p:spTree>
    <p:extLst>
      <p:ext uri="{BB962C8B-B14F-4D97-AF65-F5344CB8AC3E}">
        <p14:creationId xmlns:p14="http://schemas.microsoft.com/office/powerpoint/2010/main" val="163626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Observation for Nystagmus </a:t>
            </a:r>
            <a:endParaRPr lang="en-US" dirty="0"/>
          </a:p>
        </p:txBody>
      </p:sp>
      <p:sp>
        <p:nvSpPr>
          <p:cNvPr id="6" name="Content Placeholder 5"/>
          <p:cNvSpPr>
            <a:spLocks noGrp="1"/>
          </p:cNvSpPr>
          <p:nvPr>
            <p:ph idx="1"/>
          </p:nvPr>
        </p:nvSpPr>
        <p:spPr/>
        <p:txBody>
          <a:bodyPr>
            <a:normAutofit fontScale="85000" lnSpcReduction="20000"/>
          </a:bodyPr>
          <a:lstStyle/>
          <a:p>
            <a:r>
              <a:rPr lang="en-US" i="1" dirty="0" smtClean="0"/>
              <a:t>Nystagmus – </a:t>
            </a:r>
            <a:r>
              <a:rPr lang="en-US" dirty="0" smtClean="0"/>
              <a:t>involuntary eye movement. Primary diagnostic indicator for central and peripheral vestibular lesions </a:t>
            </a:r>
          </a:p>
          <a:p>
            <a:r>
              <a:rPr lang="en-US" dirty="0" smtClean="0"/>
              <a:t>Nystagmus due to </a:t>
            </a:r>
            <a:r>
              <a:rPr lang="en-US" i="1" dirty="0" smtClean="0"/>
              <a:t>peripheral vestibular lesion</a:t>
            </a:r>
            <a:r>
              <a:rPr lang="en-US" dirty="0" smtClean="0"/>
              <a:t> </a:t>
            </a:r>
          </a:p>
          <a:p>
            <a:pPr lvl="1"/>
            <a:r>
              <a:rPr lang="en-US" dirty="0" smtClean="0"/>
              <a:t>Slow and fast movements. Direction of nystagmus is named by the fast component. Direction opposite the quick component of nystagmus is indicative of the side of vestibular reduced firing rate (</a:t>
            </a:r>
            <a:r>
              <a:rPr lang="en-US" dirty="0" err="1" smtClean="0"/>
              <a:t>hypofunction</a:t>
            </a:r>
            <a:r>
              <a:rPr lang="en-US" dirty="0" smtClean="0"/>
              <a:t>) </a:t>
            </a:r>
          </a:p>
          <a:p>
            <a:r>
              <a:rPr lang="en-US" dirty="0" smtClean="0"/>
              <a:t>Nystagmus due to </a:t>
            </a:r>
            <a:r>
              <a:rPr lang="en-US" i="1" dirty="0" smtClean="0"/>
              <a:t>central vestibular lesion </a:t>
            </a:r>
          </a:p>
          <a:p>
            <a:pPr lvl="1"/>
            <a:r>
              <a:rPr lang="en-US" dirty="0" smtClean="0"/>
              <a:t>Often seen after acute unilateral insult. Occurs in the absence of motion due to asymmetry between regularly firing and damaged/absent functioning vestibular systems. Symptoms in light generally resolve in 3-7 days after insult but can last up to 2 months. Symptoms in the dark will likely remain indefinitely. </a:t>
            </a:r>
          </a:p>
          <a:p>
            <a:r>
              <a:rPr lang="en-US" dirty="0" smtClean="0"/>
              <a:t>Nystagmus can be suppressed by light and visual fixation on a target. Ideally, observation for nystagmus would be completed in an environment where the patient cannot see (utilizing </a:t>
            </a:r>
            <a:r>
              <a:rPr lang="en-US" dirty="0" err="1" smtClean="0"/>
              <a:t>Frenzel</a:t>
            </a:r>
            <a:r>
              <a:rPr lang="en-US" dirty="0" smtClean="0"/>
              <a:t> goggles or infrared camera system) </a:t>
            </a:r>
          </a:p>
          <a:p>
            <a:endParaRPr lang="en-US" dirty="0"/>
          </a:p>
        </p:txBody>
      </p:sp>
    </p:spTree>
    <p:extLst>
      <p:ext uri="{BB962C8B-B14F-4D97-AF65-F5344CB8AC3E}">
        <p14:creationId xmlns:p14="http://schemas.microsoft.com/office/powerpoint/2010/main" val="155315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Impulse Test (VOR at high acceleration)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Examines SCC function</a:t>
            </a:r>
          </a:p>
          <a:p>
            <a:r>
              <a:rPr lang="en-US" dirty="0" smtClean="0"/>
              <a:t>**Complete Cervical ROM prior to administration** Patient education on why the head must be moved quickly is crucial to build rapport and allow for increased relaxation </a:t>
            </a:r>
          </a:p>
          <a:p>
            <a:r>
              <a:rPr lang="en-US" dirty="0" smtClean="0"/>
              <a:t>To test horizontal canal, perform test in 30 degrees cervical flexion </a:t>
            </a:r>
          </a:p>
          <a:p>
            <a:r>
              <a:rPr lang="en-US" dirty="0" smtClean="0"/>
              <a:t>Procedure: </a:t>
            </a:r>
          </a:p>
          <a:p>
            <a:pPr lvl="1"/>
            <a:r>
              <a:rPr lang="en-US" dirty="0" smtClean="0"/>
              <a:t>Have patient fixate on nearby object (therapist’s nose) and manually rotate patient’s head using small-amplitude, moderate velocity, and high acceleration movements. When VOR is intact, patient will remain focused on target. If ventricular </a:t>
            </a:r>
            <a:r>
              <a:rPr lang="en-US" dirty="0" err="1" smtClean="0"/>
              <a:t>hypofunction</a:t>
            </a:r>
            <a:r>
              <a:rPr lang="en-US" dirty="0" smtClean="0"/>
              <a:t> is present, patient’s eye will exhibit a </a:t>
            </a:r>
            <a:r>
              <a:rPr lang="en-US" i="1" dirty="0" smtClean="0"/>
              <a:t>corrective saccade</a:t>
            </a:r>
            <a:r>
              <a:rPr lang="en-US" dirty="0" smtClean="0"/>
              <a:t>. </a:t>
            </a:r>
            <a:r>
              <a:rPr lang="en-US" i="1" dirty="0" smtClean="0"/>
              <a:t>Corrective saccade</a:t>
            </a:r>
            <a:r>
              <a:rPr lang="en-US" dirty="0" smtClean="0"/>
              <a:t> is a rapid eye movement to re-focus eyes on the target. If an individual has ventricular </a:t>
            </a:r>
            <a:r>
              <a:rPr lang="en-US" dirty="0" err="1" smtClean="0"/>
              <a:t>hypofunction</a:t>
            </a:r>
            <a:r>
              <a:rPr lang="en-US" dirty="0" smtClean="0"/>
              <a:t>, they will be unable to maintain gaze when the head is rotated toward the side of the lesion.  </a:t>
            </a:r>
          </a:p>
          <a:p>
            <a:endParaRPr lang="en-US" dirty="0" smtClean="0"/>
          </a:p>
        </p:txBody>
      </p:sp>
    </p:spTree>
    <p:extLst>
      <p:ext uri="{BB962C8B-B14F-4D97-AF65-F5344CB8AC3E}">
        <p14:creationId xmlns:p14="http://schemas.microsoft.com/office/powerpoint/2010/main" val="999523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Head-Shaking Nystagmus Test </a:t>
            </a:r>
            <a:endParaRPr lang="en-US" dirty="0"/>
          </a:p>
        </p:txBody>
      </p:sp>
      <p:sp>
        <p:nvSpPr>
          <p:cNvPr id="3" name="Content Placeholder 2"/>
          <p:cNvSpPr>
            <a:spLocks noGrp="1"/>
          </p:cNvSpPr>
          <p:nvPr>
            <p:ph idx="1"/>
          </p:nvPr>
        </p:nvSpPr>
        <p:spPr/>
        <p:txBody>
          <a:bodyPr>
            <a:normAutofit lnSpcReduction="10000"/>
          </a:bodyPr>
          <a:lstStyle/>
          <a:p>
            <a:r>
              <a:rPr lang="en-US" dirty="0" smtClean="0"/>
              <a:t>To determine unilateral peripheral vestibular defect</a:t>
            </a:r>
          </a:p>
          <a:p>
            <a:r>
              <a:rPr lang="en-US" dirty="0" smtClean="0"/>
              <a:t> Procedure: </a:t>
            </a:r>
          </a:p>
          <a:p>
            <a:pPr lvl="1"/>
            <a:r>
              <a:rPr lang="en-US" dirty="0" smtClean="0"/>
              <a:t>Instruct patient to close their eyes and move into 30 degrees cervical flexion. Passively rotate their head for 20 cycles at ~2 cycles per second. At conclusion of movement, instruct patient to open their eyes and watch for nystagmus. </a:t>
            </a:r>
          </a:p>
          <a:p>
            <a:r>
              <a:rPr lang="en-US" dirty="0" smtClean="0"/>
              <a:t>Patients with UVH typically manifest with horizontal HSN with quick phases contralateral to affected side. Not all patients with UVH will exhibit HSN. </a:t>
            </a:r>
          </a:p>
          <a:p>
            <a:r>
              <a:rPr lang="en-US" dirty="0" smtClean="0"/>
              <a:t>Patients with BVH will not exhibit HSN because there is no difference in firing when neither vestibular system is functioning. </a:t>
            </a:r>
          </a:p>
          <a:p>
            <a:r>
              <a:rPr lang="en-US" dirty="0" smtClean="0"/>
              <a:t>Vertical nystagmus following HSN Test is indicative of a central lesion. </a:t>
            </a:r>
          </a:p>
        </p:txBody>
      </p:sp>
    </p:spTree>
    <p:extLst>
      <p:ext uri="{BB962C8B-B14F-4D97-AF65-F5344CB8AC3E}">
        <p14:creationId xmlns:p14="http://schemas.microsoft.com/office/powerpoint/2010/main" val="259505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Positional Testing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Commonly used to determine if </a:t>
            </a:r>
            <a:r>
              <a:rPr lang="en-US" dirty="0" err="1" smtClean="0"/>
              <a:t>otoconia</a:t>
            </a:r>
            <a:r>
              <a:rPr lang="en-US" dirty="0" smtClean="0"/>
              <a:t> have been displaced into the SCC causing </a:t>
            </a:r>
            <a:r>
              <a:rPr lang="en-US" i="1" dirty="0" smtClean="0"/>
              <a:t>benign paroxysmal positional vertigo (BPPV). </a:t>
            </a:r>
            <a:r>
              <a:rPr lang="en-US" dirty="0" smtClean="0"/>
              <a:t>The displaced </a:t>
            </a:r>
            <a:r>
              <a:rPr lang="en-US" dirty="0" err="1" smtClean="0"/>
              <a:t>otoconia</a:t>
            </a:r>
            <a:r>
              <a:rPr lang="en-US" dirty="0" smtClean="0"/>
              <a:t> in the endolymph makes the SCC sensitive to changes in head position. </a:t>
            </a:r>
          </a:p>
          <a:p>
            <a:r>
              <a:rPr lang="en-US" dirty="0" smtClean="0"/>
              <a:t>The </a:t>
            </a:r>
            <a:r>
              <a:rPr lang="en-US" i="1" dirty="0" smtClean="0"/>
              <a:t>Dix-</a:t>
            </a:r>
            <a:r>
              <a:rPr lang="en-US" i="1" dirty="0" err="1" smtClean="0"/>
              <a:t>Hallpike</a:t>
            </a:r>
            <a:r>
              <a:rPr lang="en-US" i="1" dirty="0" smtClean="0"/>
              <a:t> test </a:t>
            </a:r>
            <a:r>
              <a:rPr lang="en-US" dirty="0" smtClean="0"/>
              <a:t>is the most common positional test used to examine possible BPPV. The patient begins in long sitting with head rotated 45 degrees to either side. Patient is then taken into supine with cervical extension ~30 degrees, maintaining 45 degrees rotation. Therapist then watches for nystagmus . This positional change places each SCC in a gravity-dependent position. Direction and duration of nystagmus can aid in determining whether the patient has BPPV or a central lesion. </a:t>
            </a:r>
          </a:p>
          <a:p>
            <a:r>
              <a:rPr lang="en-US" dirty="0" smtClean="0"/>
              <a:t>An alternate form of the dix-</a:t>
            </a:r>
            <a:r>
              <a:rPr lang="en-US" dirty="0" err="1" smtClean="0"/>
              <a:t>hallpike</a:t>
            </a:r>
            <a:r>
              <a:rPr lang="en-US" dirty="0" smtClean="0"/>
              <a:t> asks patients to move into </a:t>
            </a:r>
            <a:r>
              <a:rPr lang="en-US" dirty="0" err="1" smtClean="0"/>
              <a:t>sidelying</a:t>
            </a:r>
            <a:r>
              <a:rPr lang="en-US" dirty="0" smtClean="0"/>
              <a:t>. Regardless of which test is being completed, the ear that is down during testing is the vestibular system being examined. </a:t>
            </a:r>
          </a:p>
          <a:p>
            <a:r>
              <a:rPr lang="en-US" dirty="0" smtClean="0"/>
              <a:t>If you suspect the patient is suffering from horizontal canal BPPV, a roll test can be performed. For this test, the patient is in supine in 20 degrees cervical flexion. Rapid rotations to the sides are completed while the therapist watches for nystagmus. </a:t>
            </a:r>
            <a:endParaRPr lang="en-US" dirty="0"/>
          </a:p>
        </p:txBody>
      </p:sp>
    </p:spTree>
    <p:extLst>
      <p:ext uri="{BB962C8B-B14F-4D97-AF65-F5344CB8AC3E}">
        <p14:creationId xmlns:p14="http://schemas.microsoft.com/office/powerpoint/2010/main" val="49108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Dix-</a:t>
            </a:r>
            <a:r>
              <a:rPr lang="en-US" dirty="0" err="1" smtClean="0"/>
              <a:t>Hallpike</a:t>
            </a:r>
            <a:r>
              <a:rPr lang="en-US" dirty="0" smtClean="0"/>
              <a:t> Maneuver </a:t>
            </a:r>
            <a:endParaRPr lang="en-US" dirty="0"/>
          </a:p>
        </p:txBody>
      </p:sp>
      <p:pic>
        <p:nvPicPr>
          <p:cNvPr id="4" name="Content Placeholder 3"/>
          <p:cNvPicPr>
            <a:picLocks noGrp="1" noChangeAspect="1"/>
          </p:cNvPicPr>
          <p:nvPr>
            <p:ph idx="1"/>
          </p:nvPr>
        </p:nvPicPr>
        <p:blipFill>
          <a:blip r:embed="rId2"/>
          <a:stretch>
            <a:fillRect/>
          </a:stretch>
        </p:blipFill>
        <p:spPr>
          <a:xfrm>
            <a:off x="1874521" y="1690688"/>
            <a:ext cx="8252460" cy="5167312"/>
          </a:xfrm>
          <a:prstGeom prst="rect">
            <a:avLst/>
          </a:prstGeom>
        </p:spPr>
      </p:pic>
    </p:spTree>
    <p:extLst>
      <p:ext uri="{BB962C8B-B14F-4D97-AF65-F5344CB8AC3E}">
        <p14:creationId xmlns:p14="http://schemas.microsoft.com/office/powerpoint/2010/main" val="275412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Side-lying Dix-</a:t>
            </a:r>
            <a:r>
              <a:rPr lang="en-US" dirty="0" err="1" smtClean="0"/>
              <a:t>Hallpike</a:t>
            </a:r>
            <a:r>
              <a:rPr lang="en-US" dirty="0" smtClean="0"/>
              <a:t> Maneuver </a:t>
            </a:r>
            <a:endParaRPr lang="en-US" dirty="0"/>
          </a:p>
        </p:txBody>
      </p:sp>
      <p:sp>
        <p:nvSpPr>
          <p:cNvPr id="3" name="Content Placeholder 2"/>
          <p:cNvSpPr>
            <a:spLocks noGrp="1"/>
          </p:cNvSpPr>
          <p:nvPr>
            <p:ph idx="1"/>
          </p:nvPr>
        </p:nvSpPr>
        <p:spPr/>
        <p:txBody>
          <a:bodyPr/>
          <a:lstStyle/>
          <a:p>
            <a:r>
              <a:rPr lang="en-US" dirty="0" smtClean="0"/>
              <a:t>Useful when ROM limitations, other medical complications, or apprehension prevent true Dix-</a:t>
            </a:r>
            <a:r>
              <a:rPr lang="en-US" dirty="0" err="1" smtClean="0"/>
              <a:t>Hallpike</a:t>
            </a:r>
            <a:r>
              <a:rPr lang="en-US" dirty="0" smtClean="0"/>
              <a:t>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101340" y="3152775"/>
            <a:ext cx="5989320" cy="2838450"/>
          </a:xfrm>
          <a:prstGeom prst="rect">
            <a:avLst/>
          </a:prstGeom>
        </p:spPr>
      </p:pic>
    </p:spTree>
    <p:extLst>
      <p:ext uri="{BB962C8B-B14F-4D97-AF65-F5344CB8AC3E}">
        <p14:creationId xmlns:p14="http://schemas.microsoft.com/office/powerpoint/2010/main" val="405340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Supine Roll Test </a:t>
            </a:r>
            <a:endParaRPr lang="en-US" dirty="0"/>
          </a:p>
        </p:txBody>
      </p:sp>
      <p:pic>
        <p:nvPicPr>
          <p:cNvPr id="4" name="Content Placeholder 3"/>
          <p:cNvPicPr>
            <a:picLocks noGrp="1" noChangeAspect="1"/>
          </p:cNvPicPr>
          <p:nvPr>
            <p:ph idx="1"/>
          </p:nvPr>
        </p:nvPicPr>
        <p:blipFill>
          <a:blip r:embed="rId3"/>
          <a:stretch>
            <a:fillRect/>
          </a:stretch>
        </p:blipFill>
        <p:spPr>
          <a:xfrm>
            <a:off x="2560320" y="1988820"/>
            <a:ext cx="7063740" cy="4183380"/>
          </a:xfrm>
          <a:prstGeom prst="rect">
            <a:avLst/>
          </a:prstGeom>
        </p:spPr>
      </p:pic>
    </p:spTree>
    <p:extLst>
      <p:ext uri="{BB962C8B-B14F-4D97-AF65-F5344CB8AC3E}">
        <p14:creationId xmlns:p14="http://schemas.microsoft.com/office/powerpoint/2010/main" val="34044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Brief Review: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Primary Functions: </a:t>
            </a:r>
          </a:p>
          <a:p>
            <a:pPr lvl="1"/>
            <a:r>
              <a:rPr lang="en-US" dirty="0" smtClean="0"/>
              <a:t>Stabilize visual images during head movements to allow for clear image </a:t>
            </a:r>
          </a:p>
          <a:p>
            <a:pPr lvl="1"/>
            <a:r>
              <a:rPr lang="en-US" dirty="0" smtClean="0"/>
              <a:t>Maintain postural stability (especially during head movements) </a:t>
            </a:r>
          </a:p>
          <a:p>
            <a:pPr lvl="1"/>
            <a:r>
              <a:rPr lang="en-US" dirty="0"/>
              <a:t> </a:t>
            </a:r>
            <a:r>
              <a:rPr lang="en-US" dirty="0" smtClean="0"/>
              <a:t>Provide information used for spatial orientation of the body </a:t>
            </a:r>
          </a:p>
        </p:txBody>
      </p:sp>
    </p:spTree>
    <p:extLst>
      <p:ext uri="{BB962C8B-B14F-4D97-AF65-F5344CB8AC3E}">
        <p14:creationId xmlns:p14="http://schemas.microsoft.com/office/powerpoint/2010/main" val="137543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Vestibular Disorders </a:t>
            </a:r>
            <a:endParaRPr lang="en-US" dirty="0"/>
          </a:p>
        </p:txBody>
      </p:sp>
      <p:sp>
        <p:nvSpPr>
          <p:cNvPr id="3" name="Content Placeholder 2"/>
          <p:cNvSpPr>
            <a:spLocks noGrp="1"/>
          </p:cNvSpPr>
          <p:nvPr>
            <p:ph idx="1"/>
          </p:nvPr>
        </p:nvSpPr>
        <p:spPr/>
        <p:txBody>
          <a:bodyPr/>
          <a:lstStyle/>
          <a:p>
            <a:r>
              <a:rPr lang="en-US" dirty="0" smtClean="0"/>
              <a:t>Unilateral ventricular </a:t>
            </a:r>
            <a:r>
              <a:rPr lang="en-US" dirty="0" err="1" smtClean="0"/>
              <a:t>hypofunction</a:t>
            </a:r>
            <a:r>
              <a:rPr lang="en-US" dirty="0" smtClean="0"/>
              <a:t> (UVH) </a:t>
            </a:r>
          </a:p>
          <a:p>
            <a:r>
              <a:rPr lang="en-US" dirty="0" smtClean="0"/>
              <a:t>Bilateral ventricular </a:t>
            </a:r>
            <a:r>
              <a:rPr lang="en-US" dirty="0" err="1" smtClean="0"/>
              <a:t>hypofunction</a:t>
            </a:r>
            <a:r>
              <a:rPr lang="en-US" dirty="0" smtClean="0"/>
              <a:t> (BVH) </a:t>
            </a:r>
          </a:p>
          <a:p>
            <a:r>
              <a:rPr lang="en-US" dirty="0" smtClean="0"/>
              <a:t>Benign paroxysmal positional vertigo (BPPV) </a:t>
            </a:r>
          </a:p>
          <a:p>
            <a:pPr marL="0" indent="0">
              <a:buNone/>
            </a:pPr>
            <a:endParaRPr lang="en-US" dirty="0"/>
          </a:p>
        </p:txBody>
      </p:sp>
      <p:pic>
        <p:nvPicPr>
          <p:cNvPr id="6" name="Picture 5"/>
          <p:cNvPicPr>
            <a:picLocks noChangeAspect="1"/>
          </p:cNvPicPr>
          <p:nvPr/>
        </p:nvPicPr>
        <p:blipFill>
          <a:blip r:embed="rId3"/>
          <a:stretch>
            <a:fillRect/>
          </a:stretch>
        </p:blipFill>
        <p:spPr>
          <a:xfrm>
            <a:off x="8031480" y="365125"/>
            <a:ext cx="3810000" cy="2543175"/>
          </a:xfrm>
          <a:prstGeom prst="rect">
            <a:avLst/>
          </a:prstGeom>
        </p:spPr>
      </p:pic>
      <p:pic>
        <p:nvPicPr>
          <p:cNvPr id="7" name="Picture 6"/>
          <p:cNvPicPr>
            <a:picLocks noChangeAspect="1"/>
          </p:cNvPicPr>
          <p:nvPr/>
        </p:nvPicPr>
        <p:blipFill>
          <a:blip r:embed="rId4"/>
          <a:stretch>
            <a:fillRect/>
          </a:stretch>
        </p:blipFill>
        <p:spPr>
          <a:xfrm>
            <a:off x="6126480" y="3621882"/>
            <a:ext cx="5715000" cy="2895600"/>
          </a:xfrm>
          <a:prstGeom prst="rect">
            <a:avLst/>
          </a:prstGeom>
        </p:spPr>
      </p:pic>
      <p:pic>
        <p:nvPicPr>
          <p:cNvPr id="8" name="Picture 7"/>
          <p:cNvPicPr>
            <a:picLocks noChangeAspect="1"/>
          </p:cNvPicPr>
          <p:nvPr/>
        </p:nvPicPr>
        <p:blipFill>
          <a:blip r:embed="rId5"/>
          <a:stretch>
            <a:fillRect/>
          </a:stretch>
        </p:blipFill>
        <p:spPr>
          <a:xfrm>
            <a:off x="838200" y="3524661"/>
            <a:ext cx="5238750" cy="3090041"/>
          </a:xfrm>
          <a:prstGeom prst="rect">
            <a:avLst/>
          </a:prstGeom>
        </p:spPr>
      </p:pic>
    </p:spTree>
    <p:extLst>
      <p:ext uri="{BB962C8B-B14F-4D97-AF65-F5344CB8AC3E}">
        <p14:creationId xmlns:p14="http://schemas.microsoft.com/office/powerpoint/2010/main" val="310223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Benign Paroxysmal Positional Vertigo: Symptoms  </a:t>
            </a:r>
            <a:endParaRPr lang="en-US" dirty="0"/>
          </a:p>
        </p:txBody>
      </p:sp>
      <p:sp>
        <p:nvSpPr>
          <p:cNvPr id="3" name="Content Placeholder 2"/>
          <p:cNvSpPr>
            <a:spLocks noGrp="1"/>
          </p:cNvSpPr>
          <p:nvPr>
            <p:ph idx="1"/>
          </p:nvPr>
        </p:nvSpPr>
        <p:spPr>
          <a:xfrm>
            <a:off x="838200" y="2217419"/>
            <a:ext cx="10515600" cy="3959543"/>
          </a:xfrm>
        </p:spPr>
        <p:txBody>
          <a:bodyPr/>
          <a:lstStyle/>
          <a:p>
            <a:r>
              <a:rPr lang="en-US" dirty="0"/>
              <a:t>N</a:t>
            </a:r>
            <a:r>
              <a:rPr lang="en-US" dirty="0" smtClean="0"/>
              <a:t>ystagmus and vertigo with changes in head position, occasionally nausea with or without vomiting, and disequilibrium.</a:t>
            </a:r>
          </a:p>
          <a:p>
            <a:r>
              <a:rPr lang="en-US" dirty="0" smtClean="0"/>
              <a:t>Latency to onset of symptoms after position change is typically 15 seconds. </a:t>
            </a:r>
          </a:p>
          <a:p>
            <a:r>
              <a:rPr lang="en-US" dirty="0" smtClean="0"/>
              <a:t>Duration is usually less than 60 seconds. </a:t>
            </a:r>
          </a:p>
        </p:txBody>
      </p:sp>
    </p:spTree>
    <p:extLst>
      <p:ext uri="{BB962C8B-B14F-4D97-AF65-F5344CB8AC3E}">
        <p14:creationId xmlns:p14="http://schemas.microsoft.com/office/powerpoint/2010/main" val="2367648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7280"/>
          </a:xfrm>
        </p:spPr>
        <p:txBody>
          <a:bodyPr/>
          <a:lstStyle/>
          <a:p>
            <a:pPr algn="ctr"/>
            <a:r>
              <a:rPr lang="en-US" dirty="0" smtClean="0"/>
              <a:t>BPPV: Mechanism</a:t>
            </a:r>
            <a:endParaRPr lang="en-US" dirty="0"/>
          </a:p>
        </p:txBody>
      </p:sp>
      <p:sp>
        <p:nvSpPr>
          <p:cNvPr id="3" name="Content Placeholder 2"/>
          <p:cNvSpPr>
            <a:spLocks noGrp="1"/>
          </p:cNvSpPr>
          <p:nvPr>
            <p:ph idx="1"/>
          </p:nvPr>
        </p:nvSpPr>
        <p:spPr>
          <a:xfrm>
            <a:off x="838200" y="1097281"/>
            <a:ext cx="10515600" cy="5079682"/>
          </a:xfrm>
        </p:spPr>
        <p:txBody>
          <a:bodyPr>
            <a:normAutofit lnSpcReduction="10000"/>
          </a:bodyPr>
          <a:lstStyle/>
          <a:p>
            <a:r>
              <a:rPr lang="en-US" dirty="0" err="1" smtClean="0"/>
              <a:t>Otoconia</a:t>
            </a:r>
            <a:r>
              <a:rPr lang="en-US" dirty="0" smtClean="0"/>
              <a:t> becomes dislodged from the utricle and falls into the SCCs. There are two competing theories </a:t>
            </a:r>
            <a:r>
              <a:rPr lang="en-US" i="1" dirty="0" err="1" smtClean="0"/>
              <a:t>cupulolithiasis</a:t>
            </a:r>
            <a:r>
              <a:rPr lang="en-US" i="1" dirty="0" smtClean="0"/>
              <a:t> </a:t>
            </a:r>
            <a:r>
              <a:rPr lang="en-US" dirty="0" smtClean="0"/>
              <a:t>and </a:t>
            </a:r>
            <a:r>
              <a:rPr lang="en-US" i="1" dirty="0" err="1" smtClean="0"/>
              <a:t>canalithiasis</a:t>
            </a:r>
            <a:r>
              <a:rPr lang="en-US" i="1" dirty="0" smtClean="0"/>
              <a:t> </a:t>
            </a:r>
            <a:endParaRPr lang="en-US" dirty="0" smtClean="0"/>
          </a:p>
          <a:p>
            <a:r>
              <a:rPr lang="en-US" i="1" dirty="0" err="1" smtClean="0"/>
              <a:t>Cupulolithiasis</a:t>
            </a:r>
            <a:r>
              <a:rPr lang="en-US" dirty="0" smtClean="0"/>
              <a:t> </a:t>
            </a:r>
            <a:r>
              <a:rPr lang="en-US" dirty="0"/>
              <a:t>- fragments of </a:t>
            </a:r>
            <a:r>
              <a:rPr lang="en-US" dirty="0" err="1"/>
              <a:t>otoconia</a:t>
            </a:r>
            <a:r>
              <a:rPr lang="en-US" dirty="0"/>
              <a:t> break away and adhere to the cupula of one of the SCCs. When the head is moved into certain positions, the weighted cupula is deflected by the pull of gravity. This abnormal signal results in vertigo and nystagmus. Theoretically, this abnormal signal causing vertigo and nystagmus would persist as long as the patient was in the provoking position which does not explain the short duration of nystagmus associated with BPPV </a:t>
            </a:r>
            <a:endParaRPr lang="en-US" dirty="0" smtClean="0"/>
          </a:p>
          <a:p>
            <a:r>
              <a:rPr lang="en-US" i="1" dirty="0" err="1" smtClean="0"/>
              <a:t>Canalithiasis</a:t>
            </a:r>
            <a:r>
              <a:rPr lang="en-US" i="1" dirty="0" smtClean="0"/>
              <a:t> - </a:t>
            </a:r>
            <a:r>
              <a:rPr lang="en-US" dirty="0" err="1"/>
              <a:t>otoconia</a:t>
            </a:r>
            <a:r>
              <a:rPr lang="en-US" dirty="0"/>
              <a:t> are freely floating in one of the SCCs. When the patient changes position, the pull of gravity causes the freely floating </a:t>
            </a:r>
            <a:r>
              <a:rPr lang="en-US" dirty="0" err="1"/>
              <a:t>otoconia</a:t>
            </a:r>
            <a:r>
              <a:rPr lang="en-US" dirty="0"/>
              <a:t> to move inside the SCC resulting in endolymph movement and deflection of the cupula </a:t>
            </a:r>
          </a:p>
          <a:p>
            <a:endParaRPr lang="en-US" i="1" dirty="0"/>
          </a:p>
          <a:p>
            <a:endParaRPr lang="en-US" dirty="0"/>
          </a:p>
          <a:p>
            <a:endParaRPr lang="en-US" i="1" dirty="0"/>
          </a:p>
        </p:txBody>
      </p:sp>
    </p:spTree>
    <p:extLst>
      <p:ext uri="{BB962C8B-B14F-4D97-AF65-F5344CB8AC3E}">
        <p14:creationId xmlns:p14="http://schemas.microsoft.com/office/powerpoint/2010/main" val="18973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BPPV: Assessment </a:t>
            </a:r>
            <a:endParaRPr lang="en-US" dirty="0"/>
          </a:p>
        </p:txBody>
      </p:sp>
      <p:sp>
        <p:nvSpPr>
          <p:cNvPr id="3" name="Content Placeholder 2"/>
          <p:cNvSpPr>
            <a:spLocks noGrp="1"/>
          </p:cNvSpPr>
          <p:nvPr>
            <p:ph idx="1"/>
          </p:nvPr>
        </p:nvSpPr>
        <p:spPr/>
        <p:txBody>
          <a:bodyPr/>
          <a:lstStyle/>
          <a:p>
            <a:r>
              <a:rPr lang="en-US" dirty="0" smtClean="0"/>
              <a:t>Dix-</a:t>
            </a:r>
            <a:r>
              <a:rPr lang="en-US" dirty="0" err="1" smtClean="0"/>
              <a:t>Hallpike</a:t>
            </a:r>
            <a:r>
              <a:rPr lang="en-US" dirty="0" smtClean="0"/>
              <a:t> Maneuver </a:t>
            </a:r>
          </a:p>
          <a:p>
            <a:r>
              <a:rPr lang="en-US" dirty="0" err="1" smtClean="0"/>
              <a:t>Sidelying</a:t>
            </a:r>
            <a:r>
              <a:rPr lang="en-US" dirty="0" smtClean="0"/>
              <a:t> Dix-</a:t>
            </a:r>
            <a:r>
              <a:rPr lang="en-US" dirty="0" err="1" smtClean="0"/>
              <a:t>Hallpike</a:t>
            </a:r>
            <a:r>
              <a:rPr lang="en-US" dirty="0" smtClean="0"/>
              <a:t> </a:t>
            </a:r>
          </a:p>
          <a:p>
            <a:r>
              <a:rPr lang="en-US" dirty="0" smtClean="0"/>
              <a:t>Supine Roll Test </a:t>
            </a:r>
          </a:p>
          <a:p>
            <a:r>
              <a:rPr lang="en-US" dirty="0" smtClean="0"/>
              <a:t>Pattern of nystagmus </a:t>
            </a:r>
          </a:p>
          <a:p>
            <a:pPr marL="0" indent="0">
              <a:buNone/>
            </a:pPr>
            <a:endParaRPr lang="en-US" dirty="0" smtClean="0"/>
          </a:p>
          <a:p>
            <a:endParaRPr lang="en-US" dirty="0"/>
          </a:p>
        </p:txBody>
      </p:sp>
    </p:spTree>
    <p:extLst>
      <p:ext uri="{BB962C8B-B14F-4D97-AF65-F5344CB8AC3E}">
        <p14:creationId xmlns:p14="http://schemas.microsoft.com/office/powerpoint/2010/main" val="397348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1325563"/>
          </a:xfrm>
        </p:spPr>
        <p:txBody>
          <a:bodyPr/>
          <a:lstStyle/>
          <a:p>
            <a:pPr algn="ctr"/>
            <a:r>
              <a:rPr lang="en-US" dirty="0" smtClean="0"/>
              <a:t>BPPV: Assessment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047615"/>
              </p:ext>
            </p:extLst>
          </p:nvPr>
        </p:nvGraphicFramePr>
        <p:xfrm>
          <a:off x="838200" y="1508759"/>
          <a:ext cx="10515600" cy="4846320"/>
        </p:xfrm>
        <a:graphic>
          <a:graphicData uri="http://schemas.openxmlformats.org/drawingml/2006/table">
            <a:tbl>
              <a:tblPr firstRow="1" bandRow="1">
                <a:tableStyleId>{5C22544A-7EE6-4342-B048-85BDC9FD1C3A}</a:tableStyleId>
              </a:tblPr>
              <a:tblGrid>
                <a:gridCol w="5257800"/>
                <a:gridCol w="5257800"/>
              </a:tblGrid>
              <a:tr h="807720">
                <a:tc>
                  <a:txBody>
                    <a:bodyPr/>
                    <a:lstStyle/>
                    <a:p>
                      <a:r>
                        <a:rPr lang="en-US" sz="4000" dirty="0" smtClean="0"/>
                        <a:t>SCC</a:t>
                      </a:r>
                      <a:endParaRPr lang="en-US" sz="4000" dirty="0"/>
                    </a:p>
                  </a:txBody>
                  <a:tcPr/>
                </a:tc>
                <a:tc>
                  <a:txBody>
                    <a:bodyPr/>
                    <a:lstStyle/>
                    <a:p>
                      <a:r>
                        <a:rPr lang="en-US" sz="4000" dirty="0" smtClean="0"/>
                        <a:t>Nystagmus </a:t>
                      </a:r>
                      <a:endParaRPr lang="en-US" sz="4000" dirty="0"/>
                    </a:p>
                  </a:txBody>
                  <a:tcPr/>
                </a:tc>
              </a:tr>
              <a:tr h="807720">
                <a:tc>
                  <a:txBody>
                    <a:bodyPr/>
                    <a:lstStyle/>
                    <a:p>
                      <a:r>
                        <a:rPr lang="en-US" sz="2800" dirty="0" smtClean="0"/>
                        <a:t>Right Posterior </a:t>
                      </a:r>
                      <a:endParaRPr lang="en-US" sz="2800" dirty="0"/>
                    </a:p>
                  </a:txBody>
                  <a:tcPr/>
                </a:tc>
                <a:tc>
                  <a:txBody>
                    <a:bodyPr/>
                    <a:lstStyle/>
                    <a:p>
                      <a:r>
                        <a:rPr lang="en-US" sz="2800" dirty="0" smtClean="0"/>
                        <a:t>Transient</a:t>
                      </a:r>
                      <a:r>
                        <a:rPr lang="en-US" sz="2800" baseline="0" dirty="0" smtClean="0"/>
                        <a:t> UBN and right torsion</a:t>
                      </a:r>
                      <a:endParaRPr lang="en-US" sz="2800" dirty="0"/>
                    </a:p>
                  </a:txBody>
                  <a:tcPr/>
                </a:tc>
              </a:tr>
              <a:tr h="807720">
                <a:tc>
                  <a:txBody>
                    <a:bodyPr/>
                    <a:lstStyle/>
                    <a:p>
                      <a:r>
                        <a:rPr lang="en-US" sz="2800" dirty="0" smtClean="0"/>
                        <a:t>Left Posterior </a:t>
                      </a:r>
                      <a:endParaRPr lang="en-US" sz="2800" dirty="0"/>
                    </a:p>
                  </a:txBody>
                  <a:tcPr/>
                </a:tc>
                <a:tc>
                  <a:txBody>
                    <a:bodyPr/>
                    <a:lstStyle/>
                    <a:p>
                      <a:r>
                        <a:rPr lang="en-US" sz="2800" dirty="0" smtClean="0"/>
                        <a:t>Transient</a:t>
                      </a:r>
                      <a:r>
                        <a:rPr lang="en-US" sz="2800" baseline="0" dirty="0" smtClean="0"/>
                        <a:t> UBN and left torsion</a:t>
                      </a:r>
                      <a:endParaRPr lang="en-US" sz="2800" dirty="0"/>
                    </a:p>
                  </a:txBody>
                  <a:tcPr/>
                </a:tc>
              </a:tr>
              <a:tr h="807720">
                <a:tc>
                  <a:txBody>
                    <a:bodyPr/>
                    <a:lstStyle/>
                    <a:p>
                      <a:r>
                        <a:rPr lang="en-US" sz="2800" dirty="0" smtClean="0"/>
                        <a:t>Horizontal </a:t>
                      </a:r>
                      <a:endParaRPr lang="en-US" sz="2800" dirty="0"/>
                    </a:p>
                  </a:txBody>
                  <a:tcPr/>
                </a:tc>
                <a:tc>
                  <a:txBody>
                    <a:bodyPr/>
                    <a:lstStyle/>
                    <a:p>
                      <a:r>
                        <a:rPr lang="en-US" sz="2800" dirty="0" smtClean="0"/>
                        <a:t>Transient geotropic</a:t>
                      </a:r>
                      <a:endParaRPr lang="en-US" sz="2800" dirty="0"/>
                    </a:p>
                  </a:txBody>
                  <a:tcPr/>
                </a:tc>
              </a:tr>
              <a:tr h="807720">
                <a:tc>
                  <a:txBody>
                    <a:bodyPr/>
                    <a:lstStyle/>
                    <a:p>
                      <a:r>
                        <a:rPr lang="en-US" sz="2800" dirty="0" smtClean="0"/>
                        <a:t>Right Anterior</a:t>
                      </a:r>
                      <a:endParaRPr lang="en-US" sz="2800" dirty="0"/>
                    </a:p>
                  </a:txBody>
                  <a:tcPr/>
                </a:tc>
                <a:tc>
                  <a:txBody>
                    <a:bodyPr/>
                    <a:lstStyle/>
                    <a:p>
                      <a:r>
                        <a:rPr lang="en-US" sz="2800" dirty="0" smtClean="0"/>
                        <a:t>Persistent DBN and right torsion</a:t>
                      </a:r>
                      <a:endParaRPr lang="en-US" sz="2800" dirty="0"/>
                    </a:p>
                  </a:txBody>
                  <a:tcPr/>
                </a:tc>
              </a:tr>
              <a:tr h="807720">
                <a:tc>
                  <a:txBody>
                    <a:bodyPr/>
                    <a:lstStyle/>
                    <a:p>
                      <a:r>
                        <a:rPr lang="en-US" sz="2800" dirty="0" smtClean="0"/>
                        <a:t>Left Anterior  </a:t>
                      </a:r>
                      <a:endParaRPr lang="en-US" sz="2800" dirty="0"/>
                    </a:p>
                  </a:txBody>
                  <a:tcPr/>
                </a:tc>
                <a:tc>
                  <a:txBody>
                    <a:bodyPr/>
                    <a:lstStyle/>
                    <a:p>
                      <a:r>
                        <a:rPr lang="en-US" sz="2800" dirty="0" smtClean="0"/>
                        <a:t>Persistent DBN and left torsion</a:t>
                      </a:r>
                      <a:endParaRPr lang="en-US" sz="2800" dirty="0"/>
                    </a:p>
                  </a:txBody>
                  <a:tcPr/>
                </a:tc>
              </a:tr>
            </a:tbl>
          </a:graphicData>
        </a:graphic>
      </p:graphicFrame>
    </p:spTree>
    <p:extLst>
      <p:ext uri="{BB962C8B-B14F-4D97-AF65-F5344CB8AC3E}">
        <p14:creationId xmlns:p14="http://schemas.microsoft.com/office/powerpoint/2010/main" val="335406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BPPV Treatment: </a:t>
            </a:r>
            <a:r>
              <a:rPr lang="en-US" sz="4000" dirty="0" err="1" smtClean="0"/>
              <a:t>Canalith</a:t>
            </a:r>
            <a:r>
              <a:rPr lang="en-US" sz="4000" dirty="0" smtClean="0"/>
              <a:t> Repositioning Maneuver (CRM)  </a:t>
            </a:r>
            <a:endParaRPr lang="en-US" sz="4000" dirty="0"/>
          </a:p>
        </p:txBody>
      </p:sp>
      <p:sp>
        <p:nvSpPr>
          <p:cNvPr id="3" name="Content Placeholder 2"/>
          <p:cNvSpPr>
            <a:spLocks noGrp="1"/>
          </p:cNvSpPr>
          <p:nvPr>
            <p:ph idx="1"/>
          </p:nvPr>
        </p:nvSpPr>
        <p:spPr/>
        <p:txBody>
          <a:bodyPr>
            <a:normAutofit/>
          </a:bodyPr>
          <a:lstStyle/>
          <a:p>
            <a:r>
              <a:rPr lang="en-US" sz="2400" dirty="0" smtClean="0"/>
              <a:t>Head is moved in a series of positions that will move debris out of the involved SCC and into the vestibule. Once the debris is back in the vestibular, patient’s symptoms should subside. The CRM has also been adapted for the horizontal canal, though horizontal BPPV is uncommon. </a:t>
            </a:r>
          </a:p>
          <a:p>
            <a:pPr marL="0" indent="0">
              <a:buNone/>
            </a:pPr>
            <a:endParaRPr lang="en-US" sz="2400" dirty="0"/>
          </a:p>
        </p:txBody>
      </p:sp>
      <p:pic>
        <p:nvPicPr>
          <p:cNvPr id="4" name="Picture 3"/>
          <p:cNvPicPr>
            <a:picLocks noChangeAspect="1"/>
          </p:cNvPicPr>
          <p:nvPr/>
        </p:nvPicPr>
        <p:blipFill>
          <a:blip r:embed="rId3"/>
          <a:stretch>
            <a:fillRect/>
          </a:stretch>
        </p:blipFill>
        <p:spPr>
          <a:xfrm>
            <a:off x="1545907" y="3473450"/>
            <a:ext cx="3666173" cy="2857500"/>
          </a:xfrm>
          <a:prstGeom prst="rect">
            <a:avLst/>
          </a:prstGeom>
        </p:spPr>
      </p:pic>
      <p:pic>
        <p:nvPicPr>
          <p:cNvPr id="5" name="Picture 4"/>
          <p:cNvPicPr>
            <a:picLocks noChangeAspect="1"/>
          </p:cNvPicPr>
          <p:nvPr/>
        </p:nvPicPr>
        <p:blipFill>
          <a:blip r:embed="rId4"/>
          <a:stretch>
            <a:fillRect/>
          </a:stretch>
        </p:blipFill>
        <p:spPr>
          <a:xfrm>
            <a:off x="6875144" y="3511550"/>
            <a:ext cx="3960495" cy="2819400"/>
          </a:xfrm>
          <a:prstGeom prst="rect">
            <a:avLst/>
          </a:prstGeom>
        </p:spPr>
      </p:pic>
    </p:spTree>
    <p:extLst>
      <p:ext uri="{BB962C8B-B14F-4D97-AF65-F5344CB8AC3E}">
        <p14:creationId xmlns:p14="http://schemas.microsoft.com/office/powerpoint/2010/main" val="363805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731" y="457200"/>
            <a:ext cx="3932237" cy="1600200"/>
          </a:xfrm>
        </p:spPr>
        <p:txBody>
          <a:bodyPr>
            <a:normAutofit fontScale="90000"/>
          </a:bodyPr>
          <a:lstStyle/>
          <a:p>
            <a:pPr algn="ctr"/>
            <a:r>
              <a:rPr lang="en-US" sz="4000" dirty="0" smtClean="0"/>
              <a:t>BPPV Treatment: </a:t>
            </a:r>
            <a:r>
              <a:rPr lang="en-US" sz="4000" dirty="0" err="1" smtClean="0"/>
              <a:t>Liberatory</a:t>
            </a:r>
            <a:r>
              <a:rPr lang="en-US" sz="4000" dirty="0" smtClean="0"/>
              <a:t> (</a:t>
            </a:r>
            <a:r>
              <a:rPr lang="en-US" sz="4000" dirty="0" err="1" smtClean="0"/>
              <a:t>Semont</a:t>
            </a:r>
            <a:r>
              <a:rPr lang="en-US" sz="4000" dirty="0" smtClean="0"/>
              <a:t>) Maneuver </a:t>
            </a:r>
            <a:endParaRPr lang="en-US" sz="4000" dirty="0"/>
          </a:p>
        </p:txBody>
      </p:sp>
      <p:sp>
        <p:nvSpPr>
          <p:cNvPr id="5" name="Picture Placeholder 4"/>
          <p:cNvSpPr>
            <a:spLocks noGrp="1"/>
          </p:cNvSpPr>
          <p:nvPr>
            <p:ph type="pic" idx="1"/>
          </p:nvPr>
        </p:nvSpPr>
        <p:spPr>
          <a:xfrm>
            <a:off x="7471092" y="1257300"/>
            <a:ext cx="3884295" cy="4603750"/>
          </a:xfrm>
        </p:spPr>
      </p:sp>
      <p:sp>
        <p:nvSpPr>
          <p:cNvPr id="3" name="Content Placeholder 2"/>
          <p:cNvSpPr>
            <a:spLocks noGrp="1"/>
          </p:cNvSpPr>
          <p:nvPr>
            <p:ph type="body" sz="half" idx="2"/>
          </p:nvPr>
        </p:nvSpPr>
        <p:spPr>
          <a:xfrm>
            <a:off x="839788" y="2057400"/>
            <a:ext cx="6334124" cy="3811588"/>
          </a:xfrm>
        </p:spPr>
        <p:txBody>
          <a:bodyPr>
            <a:normAutofit lnSpcReduction="10000"/>
          </a:bodyPr>
          <a:lstStyle/>
          <a:p>
            <a:r>
              <a:rPr lang="en-US" sz="2800" dirty="0" smtClean="0"/>
              <a:t>- Rapidly moving patients through positions to dislodge debris from cupula (</a:t>
            </a:r>
            <a:r>
              <a:rPr lang="en-US" sz="2800" dirty="0" err="1" smtClean="0"/>
              <a:t>cupulolithiasis</a:t>
            </a:r>
            <a:r>
              <a:rPr lang="en-US" sz="2800" dirty="0"/>
              <a:t> </a:t>
            </a:r>
            <a:r>
              <a:rPr lang="en-US" sz="2800" dirty="0" smtClean="0"/>
              <a:t>theory). More difficult for patients to tolerate. </a:t>
            </a:r>
          </a:p>
          <a:p>
            <a:r>
              <a:rPr lang="en-US" sz="2800" dirty="0" smtClean="0"/>
              <a:t>- Rotate head 45 degrees toward unaffected side, assist the patient into affected side side-lying, rapidly move the patient to side-lying on the contralateral side with head in original starting position (nose facing table in final position) </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7471092" y="1401763"/>
            <a:ext cx="4181475" cy="4467225"/>
          </a:xfrm>
          <a:prstGeom prst="rect">
            <a:avLst/>
          </a:prstGeom>
        </p:spPr>
      </p:pic>
    </p:spTree>
    <p:extLst>
      <p:ext uri="{BB962C8B-B14F-4D97-AF65-F5344CB8AC3E}">
        <p14:creationId xmlns:p14="http://schemas.microsoft.com/office/powerpoint/2010/main" val="415253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01918"/>
            <a:ext cx="10515600" cy="1325563"/>
          </a:xfrm>
        </p:spPr>
        <p:txBody>
          <a:bodyPr/>
          <a:lstStyle/>
          <a:p>
            <a:r>
              <a:rPr lang="en-US" dirty="0" smtClean="0"/>
              <a:t>BPPV Treatment: Brandt-</a:t>
            </a:r>
            <a:r>
              <a:rPr lang="en-US" dirty="0" err="1" smtClean="0"/>
              <a:t>Daroff</a:t>
            </a:r>
            <a:r>
              <a:rPr lang="en-US" dirty="0" smtClean="0"/>
              <a:t> Exercises </a:t>
            </a:r>
            <a:endParaRPr lang="en-US" dirty="0"/>
          </a:p>
        </p:txBody>
      </p:sp>
      <p:sp>
        <p:nvSpPr>
          <p:cNvPr id="8" name="Content Placeholder 7"/>
          <p:cNvSpPr>
            <a:spLocks noGrp="1"/>
          </p:cNvSpPr>
          <p:nvPr>
            <p:ph idx="1"/>
          </p:nvPr>
        </p:nvSpPr>
        <p:spPr>
          <a:xfrm>
            <a:off x="838200" y="1295081"/>
            <a:ext cx="10515600" cy="4351338"/>
          </a:xfrm>
        </p:spPr>
        <p:txBody>
          <a:bodyPr/>
          <a:lstStyle/>
          <a:p>
            <a:r>
              <a:rPr lang="en-US" sz="2600" dirty="0" smtClean="0"/>
              <a:t>Originally used solely for habituation, but research has shown drastic improvements following this exercise with patients suffering from BPPV. Patients should perform 5-10 repetitions 3 times per day until they are vertigo-free for at least two days. </a:t>
            </a:r>
          </a:p>
          <a:p>
            <a:r>
              <a:rPr lang="en-US" sz="2600" dirty="0" smtClean="0"/>
              <a:t>Turn head 45 degrees to the L, move into R side-lying, transfer back to sitting while maintain 45 degrees L cervical rotation, rotate head 45 degrees to the R, move into L side-lying, return to seated position. This is one repetition. </a:t>
            </a:r>
          </a:p>
          <a:p>
            <a:pPr marL="0" indent="0">
              <a:buNone/>
            </a:pPr>
            <a:endParaRPr lang="en-US" dirty="0"/>
          </a:p>
        </p:txBody>
      </p:sp>
      <p:pic>
        <p:nvPicPr>
          <p:cNvPr id="10" name="Picture 9"/>
          <p:cNvPicPr>
            <a:picLocks noChangeAspect="1"/>
          </p:cNvPicPr>
          <p:nvPr/>
        </p:nvPicPr>
        <p:blipFill>
          <a:blip r:embed="rId2"/>
          <a:stretch>
            <a:fillRect/>
          </a:stretch>
        </p:blipFill>
        <p:spPr>
          <a:xfrm>
            <a:off x="3726180" y="4046220"/>
            <a:ext cx="4869179" cy="2528887"/>
          </a:xfrm>
          <a:prstGeom prst="rect">
            <a:avLst/>
          </a:prstGeom>
        </p:spPr>
      </p:pic>
    </p:spTree>
    <p:extLst>
      <p:ext uri="{BB962C8B-B14F-4D97-AF65-F5344CB8AC3E}">
        <p14:creationId xmlns:p14="http://schemas.microsoft.com/office/powerpoint/2010/main" val="68274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Unilateral Ventricular </a:t>
            </a:r>
            <a:r>
              <a:rPr lang="en-US" dirty="0" err="1" smtClean="0"/>
              <a:t>Hypofunction</a:t>
            </a:r>
            <a:r>
              <a:rPr lang="en-US" dirty="0" smtClean="0"/>
              <a:t> (UVH) </a:t>
            </a:r>
            <a:endParaRPr lang="en-US" dirty="0"/>
          </a:p>
        </p:txBody>
      </p:sp>
      <p:sp>
        <p:nvSpPr>
          <p:cNvPr id="3" name="Content Placeholder 2"/>
          <p:cNvSpPr>
            <a:spLocks noGrp="1"/>
          </p:cNvSpPr>
          <p:nvPr>
            <p:ph idx="1"/>
          </p:nvPr>
        </p:nvSpPr>
        <p:spPr/>
        <p:txBody>
          <a:bodyPr/>
          <a:lstStyle/>
          <a:p>
            <a:r>
              <a:rPr lang="en-US" i="1" dirty="0" smtClean="0"/>
              <a:t>Assessment</a:t>
            </a:r>
            <a:r>
              <a:rPr lang="en-US" dirty="0" smtClean="0"/>
              <a:t>: Spontaneous nystagmus, VOR x 1 and x 2 (retinal slip), Head impulse test (HIT), Head Shaking Nystagmus Test (HSN) </a:t>
            </a:r>
          </a:p>
          <a:p>
            <a:r>
              <a:rPr lang="en-US" i="1" dirty="0" smtClean="0"/>
              <a:t>Mechanism: </a:t>
            </a:r>
            <a:r>
              <a:rPr lang="en-US" dirty="0" smtClean="0"/>
              <a:t>most common causes include viral insults, trauma, and vascular events. </a:t>
            </a:r>
          </a:p>
          <a:p>
            <a:r>
              <a:rPr lang="en-US" i="1" dirty="0" smtClean="0"/>
              <a:t>Symptoms: </a:t>
            </a:r>
            <a:r>
              <a:rPr lang="en-US" dirty="0" smtClean="0"/>
              <a:t>vertigo, spontaneous nystagmus, </a:t>
            </a:r>
            <a:r>
              <a:rPr lang="en-US" dirty="0" err="1" smtClean="0"/>
              <a:t>oscillopsia</a:t>
            </a:r>
            <a:r>
              <a:rPr lang="en-US" dirty="0" smtClean="0"/>
              <a:t> during head movements, postural instability, and disequilibrium. Intense symptoms generally dissipate in 3-7 days due to compensation. If spontaneous nystagmus persists in room light after this period it is a sign of central lesion or unstable peripheral lesion and the patient’s neurologist should be contacted. </a:t>
            </a:r>
          </a:p>
        </p:txBody>
      </p:sp>
    </p:spTree>
    <p:extLst>
      <p:ext uri="{BB962C8B-B14F-4D97-AF65-F5344CB8AC3E}">
        <p14:creationId xmlns:p14="http://schemas.microsoft.com/office/powerpoint/2010/main" val="3215769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UVH Treatment </a:t>
            </a:r>
            <a:endParaRPr lang="en-US" dirty="0"/>
          </a:p>
        </p:txBody>
      </p:sp>
      <p:sp>
        <p:nvSpPr>
          <p:cNvPr id="3" name="Content Placeholder 2"/>
          <p:cNvSpPr>
            <a:spLocks noGrp="1"/>
          </p:cNvSpPr>
          <p:nvPr>
            <p:ph idx="1"/>
          </p:nvPr>
        </p:nvSpPr>
        <p:spPr/>
        <p:txBody>
          <a:bodyPr/>
          <a:lstStyle/>
          <a:p>
            <a:r>
              <a:rPr lang="en-US" dirty="0" smtClean="0"/>
              <a:t>Gaze Stability Exercises</a:t>
            </a:r>
          </a:p>
          <a:p>
            <a:pPr lvl="1"/>
            <a:r>
              <a:rPr lang="en-US" dirty="0" smtClean="0"/>
              <a:t>VOR x 1 </a:t>
            </a:r>
          </a:p>
          <a:p>
            <a:pPr lvl="1"/>
            <a:r>
              <a:rPr lang="en-US" dirty="0" smtClean="0"/>
              <a:t>VOR x 2 </a:t>
            </a:r>
          </a:p>
          <a:p>
            <a:pPr lvl="1"/>
            <a:r>
              <a:rPr lang="en-US" dirty="0" smtClean="0"/>
              <a:t>Coordinated body/head movements </a:t>
            </a:r>
          </a:p>
          <a:p>
            <a:r>
              <a:rPr lang="en-US" dirty="0" smtClean="0"/>
              <a:t>Postural Stability Exercises </a:t>
            </a:r>
          </a:p>
          <a:p>
            <a:r>
              <a:rPr lang="en-US" dirty="0" smtClean="0"/>
              <a:t>Habituation Exercises (Motion Sensitivity)  </a:t>
            </a:r>
            <a:endParaRPr lang="en-US" dirty="0"/>
          </a:p>
        </p:txBody>
      </p:sp>
    </p:spTree>
    <p:extLst>
      <p:ext uri="{BB962C8B-B14F-4D97-AF65-F5344CB8AC3E}">
        <p14:creationId xmlns:p14="http://schemas.microsoft.com/office/powerpoint/2010/main" val="347568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Brief Review: </a:t>
            </a:r>
            <a:endParaRPr lang="en-US" dirty="0">
              <a:latin typeface="Times New Roman" panose="02020603050405020304" pitchFamily="18" charset="0"/>
              <a:cs typeface="Times New Roman" panose="02020603050405020304" pitchFamily="18" charset="0"/>
            </a:endParaRPr>
          </a:p>
        </p:txBody>
      </p:sp>
      <p:pic>
        <p:nvPicPr>
          <p:cNvPr id="1026" name="Picture 2" descr="http://cdn4.student-pilots.com/wp-content/uploads/2013/01/vestibula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0614" y="1690687"/>
            <a:ext cx="9800824" cy="465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84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Bilateral Ventricular </a:t>
            </a:r>
            <a:r>
              <a:rPr lang="en-US" dirty="0" err="1" smtClean="0"/>
              <a:t>Hypofunction</a:t>
            </a:r>
            <a:r>
              <a:rPr lang="en-US" dirty="0" smtClean="0"/>
              <a:t> (BVH) </a:t>
            </a:r>
            <a:endParaRPr lang="en-US" dirty="0"/>
          </a:p>
        </p:txBody>
      </p:sp>
      <p:sp>
        <p:nvSpPr>
          <p:cNvPr id="3" name="Content Placeholder 2"/>
          <p:cNvSpPr>
            <a:spLocks noGrp="1"/>
          </p:cNvSpPr>
          <p:nvPr>
            <p:ph idx="1"/>
          </p:nvPr>
        </p:nvSpPr>
        <p:spPr/>
        <p:txBody>
          <a:bodyPr/>
          <a:lstStyle/>
          <a:p>
            <a:r>
              <a:rPr lang="en-US" i="1" dirty="0" smtClean="0"/>
              <a:t>Mechanism</a:t>
            </a:r>
            <a:r>
              <a:rPr lang="en-US" dirty="0" smtClean="0"/>
              <a:t>: most commonly caused by ototoxicity but can also be caused by meningitis, autoimmune disorders, head trauma, tumors on CN VIII, TIAs, </a:t>
            </a:r>
            <a:r>
              <a:rPr lang="en-US" dirty="0" err="1" smtClean="0"/>
              <a:t>neuronitis</a:t>
            </a:r>
            <a:r>
              <a:rPr lang="en-US" dirty="0" smtClean="0"/>
              <a:t> </a:t>
            </a:r>
          </a:p>
          <a:p>
            <a:r>
              <a:rPr lang="en-US" i="1" dirty="0" smtClean="0"/>
              <a:t>Presentation/Symptoms: </a:t>
            </a:r>
            <a:r>
              <a:rPr lang="en-US" dirty="0" smtClean="0"/>
              <a:t>disequilibrium through </a:t>
            </a:r>
            <a:r>
              <a:rPr lang="en-US" dirty="0" err="1" smtClean="0"/>
              <a:t>oscillopsia</a:t>
            </a:r>
            <a:r>
              <a:rPr lang="en-US" dirty="0" smtClean="0"/>
              <a:t>, ataxic gait, lack of nausea, vertigo, and nystagmus behavior </a:t>
            </a:r>
            <a:endParaRPr lang="en-US" i="1" dirty="0"/>
          </a:p>
        </p:txBody>
      </p:sp>
    </p:spTree>
    <p:extLst>
      <p:ext uri="{BB962C8B-B14F-4D97-AF65-F5344CB8AC3E}">
        <p14:creationId xmlns:p14="http://schemas.microsoft.com/office/powerpoint/2010/main" val="4009885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BVH: Treatment </a:t>
            </a:r>
            <a:endParaRPr lang="en-US" dirty="0"/>
          </a:p>
        </p:txBody>
      </p:sp>
      <p:sp>
        <p:nvSpPr>
          <p:cNvPr id="3" name="Content Placeholder 2"/>
          <p:cNvSpPr>
            <a:spLocks noGrp="1"/>
          </p:cNvSpPr>
          <p:nvPr>
            <p:ph idx="1"/>
          </p:nvPr>
        </p:nvSpPr>
        <p:spPr/>
        <p:txBody>
          <a:bodyPr/>
          <a:lstStyle/>
          <a:p>
            <a:r>
              <a:rPr lang="en-US" dirty="0" smtClean="0"/>
              <a:t>Gaze Stability Exercises (VOR x 2 contraindicated due to excessive retinal slip) </a:t>
            </a:r>
          </a:p>
          <a:p>
            <a:r>
              <a:rPr lang="en-US" dirty="0" smtClean="0"/>
              <a:t>Sequenced eye and head movements and use of imaginary targets  </a:t>
            </a:r>
          </a:p>
          <a:p>
            <a:r>
              <a:rPr lang="en-US" dirty="0" smtClean="0"/>
              <a:t>Balance exercises to increase enhance use of somatosensory and visual cues </a:t>
            </a:r>
          </a:p>
          <a:p>
            <a:r>
              <a:rPr lang="en-US" dirty="0" smtClean="0"/>
              <a:t>Daily walking program </a:t>
            </a:r>
          </a:p>
          <a:p>
            <a:r>
              <a:rPr lang="en-US" dirty="0" smtClean="0"/>
              <a:t>Pool Exercises </a:t>
            </a:r>
          </a:p>
          <a:p>
            <a:r>
              <a:rPr lang="en-US" dirty="0" smtClean="0"/>
              <a:t>Tai Chi </a:t>
            </a:r>
            <a:endParaRPr lang="en-US" dirty="0"/>
          </a:p>
        </p:txBody>
      </p:sp>
    </p:spTree>
    <p:extLst>
      <p:ext uri="{BB962C8B-B14F-4D97-AF65-F5344CB8AC3E}">
        <p14:creationId xmlns:p14="http://schemas.microsoft.com/office/powerpoint/2010/main" val="320725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Nervous System Pathology </a:t>
            </a:r>
            <a:endParaRPr lang="en-US" dirty="0"/>
          </a:p>
        </p:txBody>
      </p:sp>
      <p:sp>
        <p:nvSpPr>
          <p:cNvPr id="3" name="Content Placeholder 2"/>
          <p:cNvSpPr>
            <a:spLocks noGrp="1"/>
          </p:cNvSpPr>
          <p:nvPr>
            <p:ph idx="1"/>
          </p:nvPr>
        </p:nvSpPr>
        <p:spPr/>
        <p:txBody>
          <a:bodyPr/>
          <a:lstStyle/>
          <a:p>
            <a:r>
              <a:rPr lang="en-US" dirty="0" smtClean="0"/>
              <a:t>Causes: </a:t>
            </a:r>
          </a:p>
          <a:p>
            <a:pPr lvl="1"/>
            <a:r>
              <a:rPr lang="en-US" dirty="0"/>
              <a:t>CVAs, TIAs, Vertebral Basilar Insufficiency (VBI), TBIs due to labyrinthine or skull fractures, demyelinating diseases such as MS that affect cranial nerve VIII where it enters the brainstem (symptoms consistent with UVH) </a:t>
            </a:r>
            <a:endParaRPr lang="en-US" dirty="0" smtClean="0"/>
          </a:p>
          <a:p>
            <a:r>
              <a:rPr lang="en-US" dirty="0" smtClean="0"/>
              <a:t>Treatment: </a:t>
            </a:r>
          </a:p>
          <a:p>
            <a:pPr lvl="1"/>
            <a:r>
              <a:rPr lang="en-US" dirty="0" smtClean="0"/>
              <a:t>Habituation exercises, gait and balance exercises that incorporate somatosensory, visual, and vestibular contributions. </a:t>
            </a:r>
          </a:p>
          <a:p>
            <a:pPr marL="457200" lvl="1" indent="0">
              <a:buNone/>
            </a:pPr>
            <a:endParaRPr lang="en-US" dirty="0"/>
          </a:p>
          <a:p>
            <a:pPr marL="457200" lvl="1" indent="0">
              <a:buNone/>
            </a:pPr>
            <a:endParaRPr lang="en-US" dirty="0" smtClean="0"/>
          </a:p>
        </p:txBody>
      </p:sp>
      <p:pic>
        <p:nvPicPr>
          <p:cNvPr id="4" name="Picture 3"/>
          <p:cNvPicPr>
            <a:picLocks noChangeAspect="1"/>
          </p:cNvPicPr>
          <p:nvPr/>
        </p:nvPicPr>
        <p:blipFill>
          <a:blip r:embed="rId3"/>
          <a:stretch>
            <a:fillRect/>
          </a:stretch>
        </p:blipFill>
        <p:spPr>
          <a:xfrm>
            <a:off x="9654540" y="4251960"/>
            <a:ext cx="2004060" cy="2316480"/>
          </a:xfrm>
          <a:prstGeom prst="rect">
            <a:avLst/>
          </a:prstGeom>
        </p:spPr>
      </p:pic>
    </p:spTree>
    <p:extLst>
      <p:ext uri="{BB962C8B-B14F-4D97-AF65-F5344CB8AC3E}">
        <p14:creationId xmlns:p14="http://schemas.microsoft.com/office/powerpoint/2010/main" val="140079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Central vs. Peripheral Pathology</a:t>
            </a:r>
            <a:endParaRPr lang="en-US" dirty="0"/>
          </a:p>
        </p:txBody>
      </p:sp>
      <p:sp>
        <p:nvSpPr>
          <p:cNvPr id="3" name="Content Placeholder 2"/>
          <p:cNvSpPr>
            <a:spLocks noGrp="1"/>
          </p:cNvSpPr>
          <p:nvPr>
            <p:ph idx="1"/>
          </p:nvPr>
        </p:nvSpPr>
        <p:spPr/>
        <p:txBody>
          <a:bodyPr>
            <a:normAutofit lnSpcReduction="10000"/>
          </a:bodyPr>
          <a:lstStyle/>
          <a:p>
            <a:r>
              <a:rPr lang="en-US" dirty="0" smtClean="0"/>
              <a:t>Pure vertical </a:t>
            </a:r>
            <a:r>
              <a:rPr lang="en-US" dirty="0" err="1" smtClean="0"/>
              <a:t>upbeating</a:t>
            </a:r>
            <a:r>
              <a:rPr lang="en-US" dirty="0" smtClean="0"/>
              <a:t> nystagmus </a:t>
            </a:r>
          </a:p>
          <a:p>
            <a:r>
              <a:rPr lang="en-US" dirty="0" err="1" smtClean="0"/>
              <a:t>Pendular</a:t>
            </a:r>
            <a:r>
              <a:rPr lang="en-US" dirty="0" smtClean="0"/>
              <a:t> nystagmus </a:t>
            </a:r>
          </a:p>
          <a:p>
            <a:r>
              <a:rPr lang="en-US" dirty="0" smtClean="0"/>
              <a:t>Recovery time </a:t>
            </a:r>
          </a:p>
          <a:p>
            <a:r>
              <a:rPr lang="en-US" dirty="0" err="1" smtClean="0"/>
              <a:t>Lateropulsion</a:t>
            </a:r>
            <a:r>
              <a:rPr lang="en-US" dirty="0" smtClean="0"/>
              <a:t> </a:t>
            </a:r>
          </a:p>
          <a:p>
            <a:r>
              <a:rPr lang="en-US" dirty="0" smtClean="0"/>
              <a:t>Head tilt </a:t>
            </a:r>
          </a:p>
          <a:p>
            <a:r>
              <a:rPr lang="en-US" dirty="0" smtClean="0"/>
              <a:t>Visual perceptual difficulties </a:t>
            </a:r>
          </a:p>
          <a:p>
            <a:r>
              <a:rPr lang="en-US" dirty="0" smtClean="0"/>
              <a:t>Oculomotor signs/symptoms </a:t>
            </a:r>
          </a:p>
          <a:p>
            <a:pPr marL="0" indent="0">
              <a:buNone/>
            </a:pPr>
            <a:r>
              <a:rPr lang="en-US" dirty="0" smtClean="0"/>
              <a:t>(smooth pursuits, convergence, saccades) </a:t>
            </a:r>
          </a:p>
          <a:p>
            <a:r>
              <a:rPr lang="en-US" dirty="0" smtClean="0"/>
              <a:t>Skew Deviation </a:t>
            </a:r>
            <a:endParaRPr lang="en-US" dirty="0"/>
          </a:p>
        </p:txBody>
      </p:sp>
      <p:pic>
        <p:nvPicPr>
          <p:cNvPr id="4" name="Picture 3"/>
          <p:cNvPicPr>
            <a:picLocks noChangeAspect="1"/>
          </p:cNvPicPr>
          <p:nvPr/>
        </p:nvPicPr>
        <p:blipFill>
          <a:blip r:embed="rId2"/>
          <a:stretch>
            <a:fillRect/>
          </a:stretch>
        </p:blipFill>
        <p:spPr>
          <a:xfrm>
            <a:off x="7749541" y="1825625"/>
            <a:ext cx="3216592" cy="3318475"/>
          </a:xfrm>
          <a:prstGeom prst="rect">
            <a:avLst/>
          </a:prstGeom>
        </p:spPr>
      </p:pic>
    </p:spTree>
    <p:extLst>
      <p:ext uri="{BB962C8B-B14F-4D97-AF65-F5344CB8AC3E}">
        <p14:creationId xmlns:p14="http://schemas.microsoft.com/office/powerpoint/2010/main" val="2648736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Central vs. Peripheral Pathology</a:t>
            </a:r>
            <a:endParaRPr lang="en-US" dirty="0"/>
          </a:p>
        </p:txBody>
      </p:sp>
      <p:sp>
        <p:nvSpPr>
          <p:cNvPr id="3" name="Content Placeholder 2"/>
          <p:cNvSpPr>
            <a:spLocks noGrp="1"/>
          </p:cNvSpPr>
          <p:nvPr>
            <p:ph idx="1"/>
          </p:nvPr>
        </p:nvSpPr>
        <p:spPr/>
        <p:txBody>
          <a:bodyPr/>
          <a:lstStyle/>
          <a:p>
            <a:r>
              <a:rPr lang="en-US" dirty="0" smtClean="0"/>
              <a:t>One study showed that a combination of Head Impulse Nystagmus and Test-of-Skew (HINTS) was a more sensitive diagnostic measure of stroke than early MRI.</a:t>
            </a:r>
          </a:p>
          <a:p>
            <a:pPr marL="0" indent="0">
              <a:buNone/>
            </a:pPr>
            <a:endParaRPr lang="en-US" dirty="0"/>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427220" y="2994660"/>
            <a:ext cx="4236720" cy="3497580"/>
          </a:xfrm>
          <a:prstGeom prst="rect">
            <a:avLst/>
          </a:prstGeom>
        </p:spPr>
      </p:pic>
    </p:spTree>
    <p:extLst>
      <p:ext uri="{BB962C8B-B14F-4D97-AF65-F5344CB8AC3E}">
        <p14:creationId xmlns:p14="http://schemas.microsoft.com/office/powerpoint/2010/main" val="220422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to Vestibular Therapy </a:t>
            </a:r>
            <a:endParaRPr lang="en-US" dirty="0"/>
          </a:p>
        </p:txBody>
      </p:sp>
      <p:sp>
        <p:nvSpPr>
          <p:cNvPr id="3" name="Content Placeholder 2"/>
          <p:cNvSpPr>
            <a:spLocks noGrp="1"/>
          </p:cNvSpPr>
          <p:nvPr>
            <p:ph idx="1"/>
          </p:nvPr>
        </p:nvSpPr>
        <p:spPr/>
        <p:txBody>
          <a:bodyPr/>
          <a:lstStyle/>
          <a:p>
            <a:r>
              <a:rPr lang="en-US" dirty="0" smtClean="0"/>
              <a:t>Change in hearing </a:t>
            </a:r>
          </a:p>
          <a:p>
            <a:r>
              <a:rPr lang="en-US" dirty="0" smtClean="0"/>
              <a:t>Meniere’s Disease (fullness in ear, tinnitus, low-frequency hearing loss, episodic vertigo)</a:t>
            </a:r>
          </a:p>
          <a:p>
            <a:r>
              <a:rPr lang="en-US" dirty="0" smtClean="0"/>
              <a:t>Acute Cervical spine injury </a:t>
            </a:r>
          </a:p>
          <a:p>
            <a:r>
              <a:rPr lang="en-US" dirty="0" err="1" smtClean="0"/>
              <a:t>Perilymphatic</a:t>
            </a:r>
            <a:r>
              <a:rPr lang="en-US" dirty="0" smtClean="0"/>
              <a:t> Fistula </a:t>
            </a:r>
            <a:endParaRPr lang="en-US" dirty="0"/>
          </a:p>
          <a:p>
            <a:r>
              <a:rPr lang="en-US" dirty="0" smtClean="0"/>
              <a:t>Uncontrolled migraine </a:t>
            </a:r>
          </a:p>
          <a:p>
            <a:r>
              <a:rPr lang="en-US" dirty="0" smtClean="0"/>
              <a:t>Pressure and tinnitus in one or both ears </a:t>
            </a:r>
          </a:p>
          <a:p>
            <a:r>
              <a:rPr lang="en-US" dirty="0" smtClean="0"/>
              <a:t>Discharge from the ears or nose following surgery</a:t>
            </a:r>
          </a:p>
          <a:p>
            <a:endParaRPr lang="en-US" dirty="0"/>
          </a:p>
        </p:txBody>
      </p:sp>
    </p:spTree>
    <p:extLst>
      <p:ext uri="{BB962C8B-B14F-4D97-AF65-F5344CB8AC3E}">
        <p14:creationId xmlns:p14="http://schemas.microsoft.com/office/powerpoint/2010/main" val="2685144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918"/>
            <a:ext cx="10515600" cy="1325563"/>
          </a:xfrm>
        </p:spPr>
        <p:txBody>
          <a:bodyPr/>
          <a:lstStyle/>
          <a:p>
            <a:pPr algn="ctr"/>
            <a:r>
              <a:rPr lang="en-US" dirty="0" smtClean="0"/>
              <a:t>References: </a:t>
            </a:r>
            <a:endParaRPr lang="en-US" dirty="0"/>
          </a:p>
        </p:txBody>
      </p:sp>
      <p:sp>
        <p:nvSpPr>
          <p:cNvPr id="3" name="Content Placeholder 2"/>
          <p:cNvSpPr>
            <a:spLocks noGrp="1"/>
          </p:cNvSpPr>
          <p:nvPr>
            <p:ph idx="1"/>
          </p:nvPr>
        </p:nvSpPr>
        <p:spPr>
          <a:xfrm>
            <a:off x="838200" y="1152271"/>
            <a:ext cx="10515600" cy="4351338"/>
          </a:xfrm>
        </p:spPr>
        <p:txBody>
          <a:bodyPr>
            <a:normAutofit/>
          </a:bodyPr>
          <a:lstStyle/>
          <a:p>
            <a:pPr marL="0" indent="0">
              <a:lnSpc>
                <a:spcPct val="120000"/>
              </a:lnSpc>
              <a:buNone/>
            </a:pPr>
            <a:r>
              <a:rPr lang="en-US" dirty="0"/>
              <a:t> </a:t>
            </a:r>
          </a:p>
        </p:txBody>
      </p:sp>
      <p:sp>
        <p:nvSpPr>
          <p:cNvPr id="4" name="Rectangle 3"/>
          <p:cNvSpPr/>
          <p:nvPr/>
        </p:nvSpPr>
        <p:spPr>
          <a:xfrm>
            <a:off x="838200" y="1152271"/>
            <a:ext cx="12341158" cy="5509200"/>
          </a:xfrm>
          <a:prstGeom prst="rect">
            <a:avLst/>
          </a:prstGeom>
        </p:spPr>
        <p:txBody>
          <a:bodyPr wrap="square">
            <a:spAutoFit/>
          </a:bodyPr>
          <a:lstStyle/>
          <a:p>
            <a:r>
              <a:rPr lang="en-US" sz="1600" dirty="0"/>
              <a:t>O’Sullivan S.B., Schmitz T.J., </a:t>
            </a:r>
            <a:r>
              <a:rPr lang="en-US" sz="1600" dirty="0" err="1"/>
              <a:t>Fulk</a:t>
            </a:r>
            <a:r>
              <a:rPr lang="en-US" sz="1600" dirty="0"/>
              <a:t> G.D. Physical rehabilitation. Sixth Edition. F.A. Davis Company</a:t>
            </a:r>
            <a:r>
              <a:rPr lang="en-US" sz="1600" dirty="0" smtClean="0"/>
              <a:t>:</a:t>
            </a:r>
            <a:endParaRPr lang="en-US" sz="1600" dirty="0"/>
          </a:p>
          <a:p>
            <a:r>
              <a:rPr lang="en-US" sz="1600" dirty="0"/>
              <a:t> </a:t>
            </a:r>
            <a:r>
              <a:rPr lang="en-US" sz="1600" dirty="0" smtClean="0"/>
              <a:t>	Philadelphia</a:t>
            </a:r>
            <a:r>
              <a:rPr lang="en-US" sz="1600" dirty="0"/>
              <a:t>; 2014. </a:t>
            </a:r>
          </a:p>
          <a:p>
            <a:r>
              <a:rPr lang="en-US" sz="1600" dirty="0" err="1"/>
              <a:t>Kattah</a:t>
            </a:r>
            <a:r>
              <a:rPr lang="en-US" sz="1600" dirty="0"/>
              <a:t>, J.C. et al. HINTS to diagnose stroke in the acute vestibular syndrome: Three-step bedside </a:t>
            </a:r>
          </a:p>
          <a:p>
            <a:r>
              <a:rPr lang="en-US" sz="1600" dirty="0"/>
              <a:t>	oculomotor examination more sensitive than early MRI diffusion-weighted imaging. Stroke </a:t>
            </a:r>
          </a:p>
          <a:p>
            <a:r>
              <a:rPr lang="en-US" sz="1600" dirty="0"/>
              <a:t>	40(11): 3504. 2009. </a:t>
            </a:r>
          </a:p>
          <a:p>
            <a:r>
              <a:rPr lang="en-US" sz="1600" dirty="0"/>
              <a:t>Marshall L., Russel L., Lillis B., </a:t>
            </a:r>
            <a:r>
              <a:rPr lang="en-US" sz="1600" dirty="0" err="1"/>
              <a:t>Thommasen</a:t>
            </a:r>
            <a:r>
              <a:rPr lang="en-US" sz="1600" dirty="0"/>
              <a:t> A. Benign Paroxysmal Positional Vertigo: Continuing </a:t>
            </a:r>
          </a:p>
          <a:p>
            <a:r>
              <a:rPr lang="en-US" sz="1600" dirty="0"/>
              <a:t>	Professional Development Package. </a:t>
            </a:r>
            <a:r>
              <a:rPr lang="en-US" sz="1600" dirty="0" err="1"/>
              <a:t>Physiopedia</a:t>
            </a:r>
            <a:r>
              <a:rPr lang="en-US" sz="1600" dirty="0"/>
              <a:t>. http://www.physio-	</a:t>
            </a:r>
            <a:r>
              <a:rPr lang="en-US" sz="1600" dirty="0" smtClean="0"/>
              <a:t>pedia.com/Benign_Paroxysmal_Positional_Vertigo:Continuing_Professional_Development_Package#Patterns_of_Nystagmus </a:t>
            </a:r>
            <a:endParaRPr lang="en-US" sz="1600" dirty="0"/>
          </a:p>
          <a:p>
            <a:r>
              <a:rPr lang="en-US" sz="1600" dirty="0" err="1"/>
              <a:t>Balasouras</a:t>
            </a:r>
            <a:r>
              <a:rPr lang="en-US" sz="1600" dirty="0"/>
              <a:t> DG, </a:t>
            </a:r>
            <a:r>
              <a:rPr lang="en-US" sz="1600" dirty="0" err="1"/>
              <a:t>Koukoutsis</a:t>
            </a:r>
            <a:r>
              <a:rPr lang="en-US" sz="1600" dirty="0"/>
              <a:t> G, </a:t>
            </a:r>
            <a:r>
              <a:rPr lang="en-US" sz="1600" dirty="0" err="1"/>
              <a:t>Ganelis</a:t>
            </a:r>
            <a:r>
              <a:rPr lang="en-US" sz="1600" dirty="0"/>
              <a:t> P, </a:t>
            </a:r>
            <a:r>
              <a:rPr lang="en-US" sz="1600" dirty="0" err="1"/>
              <a:t>Korres</a:t>
            </a:r>
            <a:r>
              <a:rPr lang="en-US" sz="1600" dirty="0"/>
              <a:t> GS, </a:t>
            </a:r>
            <a:r>
              <a:rPr lang="en-US" sz="1600" dirty="0" err="1"/>
              <a:t>Kaberos</a:t>
            </a:r>
            <a:r>
              <a:rPr lang="en-US" sz="1600" dirty="0"/>
              <a:t> A. Diagnosis of single- or multiple-canal </a:t>
            </a:r>
          </a:p>
          <a:p>
            <a:r>
              <a:rPr lang="en-US" sz="1600" dirty="0"/>
              <a:t>	benign paroxysmal positional vertigo according the type of nystagmus. International </a:t>
            </a:r>
            <a:r>
              <a:rPr lang="en-US" sz="1600" dirty="0" err="1"/>
              <a:t>Jounral</a:t>
            </a:r>
            <a:r>
              <a:rPr lang="en-US" sz="1600" dirty="0"/>
              <a:t> of </a:t>
            </a:r>
          </a:p>
          <a:p>
            <a:r>
              <a:rPr lang="en-US" sz="1600" dirty="0"/>
              <a:t>	</a:t>
            </a:r>
            <a:r>
              <a:rPr lang="en-US" sz="1600" dirty="0" err="1"/>
              <a:t>Otalaryngology</a:t>
            </a:r>
            <a:r>
              <a:rPr lang="en-US" sz="1600" dirty="0"/>
              <a:t>. 2011; 1-13.</a:t>
            </a:r>
          </a:p>
          <a:p>
            <a:r>
              <a:rPr lang="en-US" sz="1600" dirty="0"/>
              <a:t>Hanley K and O-Dowd T. Symptoms of vertigo in general practice a prospective study of diagnosis. </a:t>
            </a:r>
            <a:r>
              <a:rPr lang="en-US" sz="1600" dirty="0" smtClean="0"/>
              <a:t>British</a:t>
            </a:r>
            <a:endParaRPr lang="en-US" sz="1600" dirty="0"/>
          </a:p>
          <a:p>
            <a:r>
              <a:rPr lang="en-US" sz="1600" dirty="0" smtClean="0"/>
              <a:t>	 </a:t>
            </a:r>
            <a:r>
              <a:rPr lang="en-US" sz="1600" dirty="0"/>
              <a:t>Journal of General practice. 2002; 52: 809-812.</a:t>
            </a:r>
          </a:p>
          <a:p>
            <a:r>
              <a:rPr lang="en-US" sz="1600" dirty="0" err="1"/>
              <a:t>Epley</a:t>
            </a:r>
            <a:r>
              <a:rPr lang="en-US" sz="1600" dirty="0"/>
              <a:t> J. The </a:t>
            </a:r>
            <a:r>
              <a:rPr lang="en-US" sz="1600" dirty="0" err="1"/>
              <a:t>Canalith</a:t>
            </a:r>
            <a:r>
              <a:rPr lang="en-US" sz="1600" dirty="0"/>
              <a:t> Repositioning Procedure: For Treatment of Benign Paroxysmal Positional Vertigo.</a:t>
            </a:r>
          </a:p>
          <a:p>
            <a:r>
              <a:rPr lang="en-US" sz="1600" dirty="0"/>
              <a:t> </a:t>
            </a:r>
            <a:r>
              <a:rPr lang="en-US" sz="1600" dirty="0" smtClean="0"/>
              <a:t>	American </a:t>
            </a:r>
            <a:r>
              <a:rPr lang="en-US" sz="1600" dirty="0"/>
              <a:t>Academy of Otolaryngology- Head and Neck Surgery Foundation. 1992; 107(3): 399-</a:t>
            </a:r>
          </a:p>
          <a:p>
            <a:r>
              <a:rPr lang="en-US" sz="1600" dirty="0" smtClean="0"/>
              <a:t>	404</a:t>
            </a:r>
            <a:r>
              <a:rPr lang="en-US" sz="1600" dirty="0"/>
              <a:t>.</a:t>
            </a:r>
          </a:p>
          <a:p>
            <a:r>
              <a:rPr lang="en-US" sz="1600" dirty="0" err="1"/>
              <a:t>Oron</a:t>
            </a:r>
            <a:r>
              <a:rPr lang="en-US" sz="1600" dirty="0"/>
              <a:t>, Y., Cohen-</a:t>
            </a:r>
            <a:r>
              <a:rPr lang="en-US" sz="1600" dirty="0" err="1"/>
              <a:t>Atsmoni</a:t>
            </a:r>
            <a:r>
              <a:rPr lang="en-US" sz="1600" dirty="0"/>
              <a:t>, S., Len, A. and Roth, Y., Treatment of horizontal canal BPPV: </a:t>
            </a:r>
          </a:p>
          <a:p>
            <a:r>
              <a:rPr lang="en-US" sz="1600" dirty="0"/>
              <a:t>	Pathophysiology, available maneuvers, and recommended treatment. The Laryngoscope. 2015. </a:t>
            </a:r>
          </a:p>
          <a:p>
            <a:r>
              <a:rPr lang="en-US" sz="1600" dirty="0"/>
              <a:t>	</a:t>
            </a:r>
            <a:r>
              <a:rPr lang="en-US" sz="1600" dirty="0" err="1"/>
              <a:t>doi</a:t>
            </a:r>
            <a:r>
              <a:rPr lang="en-US" sz="1600" dirty="0"/>
              <a:t>: 10.1002/lary.25138</a:t>
            </a:r>
          </a:p>
          <a:p>
            <a:r>
              <a:rPr lang="en-US" sz="1600" dirty="0" err="1"/>
              <a:t>Porciuncula</a:t>
            </a:r>
            <a:r>
              <a:rPr lang="en-US" sz="1600" dirty="0"/>
              <a:t> F., Johnson C., Glickman L.B. The effect of vestibular rehabilitation on adults with bilateral </a:t>
            </a:r>
          </a:p>
          <a:p>
            <a:r>
              <a:rPr lang="en-US" sz="1600" dirty="0"/>
              <a:t>	vestibular </a:t>
            </a:r>
            <a:r>
              <a:rPr lang="en-US" sz="1600" dirty="0" err="1"/>
              <a:t>hypofunction</a:t>
            </a:r>
            <a:r>
              <a:rPr lang="en-US" sz="1600" dirty="0"/>
              <a:t>: A systematic review. Journal of Vestibular Research 22(2012): 283-298. </a:t>
            </a:r>
          </a:p>
          <a:p>
            <a:r>
              <a:rPr lang="en-US" sz="1600" dirty="0"/>
              <a:t>	DOI: 10.3233/VES-120464 </a:t>
            </a:r>
          </a:p>
        </p:txBody>
      </p:sp>
    </p:spTree>
    <p:extLst>
      <p:ext uri="{BB962C8B-B14F-4D97-AF65-F5344CB8AC3E}">
        <p14:creationId xmlns:p14="http://schemas.microsoft.com/office/powerpoint/2010/main" val="133722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187" y="0"/>
            <a:ext cx="3932237" cy="1600200"/>
          </a:xfrm>
        </p:spPr>
        <p:txBody>
          <a:bodyPr/>
          <a:lstStyle/>
          <a:p>
            <a:pPr algn="ctr"/>
            <a:r>
              <a:rPr lang="en-US" dirty="0" smtClean="0"/>
              <a:t>Brief Review: Semicircular Canals (SCCs) </a:t>
            </a:r>
            <a:endParaRPr lang="en-US" dirty="0"/>
          </a:p>
        </p:txBody>
      </p:sp>
      <p:sp>
        <p:nvSpPr>
          <p:cNvPr id="3" name="Content Placeholder 2"/>
          <p:cNvSpPr>
            <a:spLocks noGrp="1"/>
          </p:cNvSpPr>
          <p:nvPr>
            <p:ph type="body" sz="half" idx="2"/>
          </p:nvPr>
        </p:nvSpPr>
        <p:spPr>
          <a:xfrm>
            <a:off x="571775" y="1868214"/>
            <a:ext cx="5448025" cy="4595648"/>
          </a:xfrm>
        </p:spPr>
        <p:txBody>
          <a:bodyPr>
            <a:normAutofit/>
          </a:bodyPr>
          <a:lstStyle/>
          <a:p>
            <a:r>
              <a:rPr lang="en-US" sz="2200" dirty="0" smtClean="0"/>
              <a:t>- Filled with endolymph which flows freely through the canals in response to angular motion of the head </a:t>
            </a:r>
          </a:p>
          <a:p>
            <a:r>
              <a:rPr lang="en-US" sz="2200" dirty="0" smtClean="0"/>
              <a:t>- Enlarge at one end to form the </a:t>
            </a:r>
            <a:r>
              <a:rPr lang="en-US" sz="2200" i="1" dirty="0" smtClean="0"/>
              <a:t>ampulla</a:t>
            </a:r>
            <a:r>
              <a:rPr lang="en-US" sz="2200" dirty="0" smtClean="0"/>
              <a:t> which contains the cupula </a:t>
            </a:r>
          </a:p>
          <a:p>
            <a:r>
              <a:rPr lang="en-US" sz="2200" dirty="0" smtClean="0"/>
              <a:t>- The </a:t>
            </a:r>
            <a:r>
              <a:rPr lang="en-US" sz="2200" i="1" dirty="0" smtClean="0"/>
              <a:t>Cupula</a:t>
            </a:r>
            <a:r>
              <a:rPr lang="en-US" sz="2200" dirty="0" smtClean="0"/>
              <a:t> is a gelatinous barrier that contains the hair cells (</a:t>
            </a:r>
            <a:r>
              <a:rPr lang="en-US" sz="2200" i="1" dirty="0" err="1" smtClean="0"/>
              <a:t>kinocilia</a:t>
            </a:r>
            <a:r>
              <a:rPr lang="en-US" sz="2200" i="1" dirty="0" smtClean="0"/>
              <a:t> and </a:t>
            </a:r>
            <a:r>
              <a:rPr lang="en-US" sz="2200" i="1" dirty="0" err="1" smtClean="0"/>
              <a:t>sterocilia</a:t>
            </a:r>
            <a:r>
              <a:rPr lang="en-US" sz="2200" dirty="0"/>
              <a:t>)</a:t>
            </a:r>
            <a:r>
              <a:rPr lang="en-US" sz="2200" dirty="0" smtClean="0"/>
              <a:t> that provide afferent sensory information. The hair cells are located in the </a:t>
            </a:r>
            <a:r>
              <a:rPr lang="en-US" sz="2200" i="1" dirty="0" smtClean="0"/>
              <a:t>crista </a:t>
            </a:r>
            <a:r>
              <a:rPr lang="en-US" sz="2200" i="1" dirty="0" err="1" smtClean="0"/>
              <a:t>ampullaris</a:t>
            </a:r>
            <a:r>
              <a:rPr lang="en-US" sz="2200" dirty="0" smtClean="0"/>
              <a:t> which acts as the sensory organ of angular rotation. </a:t>
            </a:r>
          </a:p>
          <a:p>
            <a:r>
              <a:rPr lang="en-US" sz="2200" dirty="0" smtClean="0"/>
              <a:t>- Hair cells are activated by movement of endolymph through the semicircular canals. </a:t>
            </a:r>
            <a:endParaRPr lang="en-US" sz="2200" dirty="0"/>
          </a:p>
        </p:txBody>
      </p:sp>
      <p:pic>
        <p:nvPicPr>
          <p:cNvPr id="1026" name="Picture 2" descr="http://nobaproject.com/images/shared/images/000/000/247/original.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616" r="3616"/>
          <a:stretch>
            <a:fillRect/>
          </a:stretch>
        </p:blipFill>
        <p:spPr bwMode="auto">
          <a:xfrm>
            <a:off x="6019800" y="1066252"/>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8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 SCC Push-Pull Dynamic </a:t>
            </a:r>
            <a:endParaRPr lang="en-US" dirty="0"/>
          </a:p>
        </p:txBody>
      </p:sp>
      <p:sp>
        <p:nvSpPr>
          <p:cNvPr id="3" name="Content Placeholder 2"/>
          <p:cNvSpPr>
            <a:spLocks noGrp="1"/>
          </p:cNvSpPr>
          <p:nvPr>
            <p:ph idx="1"/>
          </p:nvPr>
        </p:nvSpPr>
        <p:spPr/>
        <p:txBody>
          <a:bodyPr/>
          <a:lstStyle/>
          <a:p>
            <a:r>
              <a:rPr lang="en-US" dirty="0" smtClean="0"/>
              <a:t>Brain detects head movements by comparing input from both vestibular systems. </a:t>
            </a:r>
          </a:p>
          <a:p>
            <a:r>
              <a:rPr lang="en-US" dirty="0" smtClean="0"/>
              <a:t>SCCs work in coplanar fashion (R and L horizontal, R posterior and L anterior, R anterior and L posterior) </a:t>
            </a:r>
          </a:p>
          <a:p>
            <a:r>
              <a:rPr lang="en-US" dirty="0" smtClean="0"/>
              <a:t>What happens when you turn your head to the right? </a:t>
            </a:r>
          </a:p>
        </p:txBody>
      </p:sp>
    </p:spTree>
    <p:extLst>
      <p:ext uri="{BB962C8B-B14F-4D97-AF65-F5344CB8AC3E}">
        <p14:creationId xmlns:p14="http://schemas.microsoft.com/office/powerpoint/2010/main" val="417493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 Otolith Organs </a:t>
            </a:r>
            <a:endParaRPr lang="en-US" dirty="0"/>
          </a:p>
        </p:txBody>
      </p:sp>
      <p:sp>
        <p:nvSpPr>
          <p:cNvPr id="3" name="Content Placeholder 2"/>
          <p:cNvSpPr>
            <a:spLocks noGrp="1"/>
          </p:cNvSpPr>
          <p:nvPr>
            <p:ph idx="1"/>
          </p:nvPr>
        </p:nvSpPr>
        <p:spPr/>
        <p:txBody>
          <a:bodyPr/>
          <a:lstStyle/>
          <a:p>
            <a:r>
              <a:rPr lang="en-US" i="1" dirty="0" smtClean="0"/>
              <a:t>Saccule and Utricle</a:t>
            </a:r>
            <a:r>
              <a:rPr lang="en-US" dirty="0" smtClean="0"/>
              <a:t> respond to linear acceleration and static head tilt.</a:t>
            </a:r>
          </a:p>
          <a:p>
            <a:r>
              <a:rPr lang="en-US" i="1" dirty="0" err="1" smtClean="0"/>
              <a:t>Utricular</a:t>
            </a:r>
            <a:r>
              <a:rPr lang="en-US" i="1" dirty="0" smtClean="0"/>
              <a:t> excitation</a:t>
            </a:r>
            <a:r>
              <a:rPr lang="en-US" dirty="0" smtClean="0"/>
              <a:t> occurs during horizontal linear acceleration and static head tilt, </a:t>
            </a:r>
            <a:r>
              <a:rPr lang="en-US" i="1" dirty="0" smtClean="0"/>
              <a:t>Saccular excitation</a:t>
            </a:r>
            <a:r>
              <a:rPr lang="en-US" dirty="0" smtClean="0"/>
              <a:t> occurs during vertical linear acceleration. </a:t>
            </a:r>
          </a:p>
          <a:p>
            <a:pPr marL="0" indent="0">
              <a:buNone/>
            </a:pPr>
            <a:endParaRPr lang="en-US" i="1" dirty="0"/>
          </a:p>
        </p:txBody>
      </p:sp>
      <p:pic>
        <p:nvPicPr>
          <p:cNvPr id="11" name="Picture 10"/>
          <p:cNvPicPr>
            <a:picLocks noChangeAspect="1"/>
          </p:cNvPicPr>
          <p:nvPr/>
        </p:nvPicPr>
        <p:blipFill>
          <a:blip r:embed="rId2"/>
          <a:stretch>
            <a:fillRect/>
          </a:stretch>
        </p:blipFill>
        <p:spPr>
          <a:xfrm>
            <a:off x="3267075" y="3270825"/>
            <a:ext cx="5657850" cy="3505200"/>
          </a:xfrm>
          <a:prstGeom prst="rect">
            <a:avLst/>
          </a:prstGeom>
        </p:spPr>
      </p:pic>
    </p:spTree>
    <p:extLst>
      <p:ext uri="{BB962C8B-B14F-4D97-AF65-F5344CB8AC3E}">
        <p14:creationId xmlns:p14="http://schemas.microsoft.com/office/powerpoint/2010/main" val="162395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 Central Vestibular System </a:t>
            </a:r>
            <a:endParaRPr lang="en-US" dirty="0"/>
          </a:p>
        </p:txBody>
      </p:sp>
      <p:sp>
        <p:nvSpPr>
          <p:cNvPr id="3" name="Content Placeholder 2"/>
          <p:cNvSpPr>
            <a:spLocks noGrp="1"/>
          </p:cNvSpPr>
          <p:nvPr>
            <p:ph idx="1"/>
          </p:nvPr>
        </p:nvSpPr>
        <p:spPr/>
        <p:txBody>
          <a:bodyPr>
            <a:normAutofit lnSpcReduction="10000"/>
          </a:bodyPr>
          <a:lstStyle/>
          <a:p>
            <a:r>
              <a:rPr lang="en-US" dirty="0" smtClean="0"/>
              <a:t>Connections between vestibular nuclei and reticular formation, thalamus, and cerebellum</a:t>
            </a:r>
          </a:p>
          <a:p>
            <a:r>
              <a:rPr lang="en-US" dirty="0" smtClean="0"/>
              <a:t>Evidence points to a “vestibular cortex” at the junction of the parietal and insular lobes </a:t>
            </a:r>
          </a:p>
          <a:p>
            <a:r>
              <a:rPr lang="en-US" dirty="0" smtClean="0"/>
              <a:t>Reticular formation, “vestibular cortex”, and thalamus = enable vestibular system to contribute to arousal, conscious awareness of the body, discriminate between movements of self and movement of environment </a:t>
            </a:r>
          </a:p>
          <a:p>
            <a:r>
              <a:rPr lang="en-US" dirty="0" smtClean="0"/>
              <a:t>Cerebellar connections assist with VOR (stabilization of images during head movements, static and dynamic activities, and coordination of limb movements  </a:t>
            </a:r>
            <a:endParaRPr lang="en-US" dirty="0"/>
          </a:p>
        </p:txBody>
      </p:sp>
    </p:spTree>
    <p:extLst>
      <p:ext uri="{BB962C8B-B14F-4D97-AF65-F5344CB8AC3E}">
        <p14:creationId xmlns:p14="http://schemas.microsoft.com/office/powerpoint/2010/main" val="8370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831021" cy="1600200"/>
          </a:xfrm>
        </p:spPr>
        <p:txBody>
          <a:bodyPr>
            <a:noAutofit/>
          </a:bodyPr>
          <a:lstStyle/>
          <a:p>
            <a:pPr algn="ctr"/>
            <a:r>
              <a:rPr lang="en-US" sz="4400" dirty="0" smtClean="0"/>
              <a:t>Brief Review: </a:t>
            </a:r>
            <a:r>
              <a:rPr lang="en-US" sz="4400" dirty="0" err="1" smtClean="0"/>
              <a:t>Vestibulo</a:t>
            </a:r>
            <a:r>
              <a:rPr lang="en-US" sz="4400" dirty="0" smtClean="0"/>
              <a:t>-Ocular Reflex </a:t>
            </a:r>
            <a:endParaRPr lang="en-US" sz="4400" dirty="0"/>
          </a:p>
        </p:txBody>
      </p:sp>
      <p:sp>
        <p:nvSpPr>
          <p:cNvPr id="3" name="Content Placeholder 2"/>
          <p:cNvSpPr>
            <a:spLocks noGrp="1"/>
          </p:cNvSpPr>
          <p:nvPr>
            <p:ph type="body" sz="half" idx="2"/>
          </p:nvPr>
        </p:nvSpPr>
        <p:spPr>
          <a:xfrm>
            <a:off x="839788" y="2581822"/>
            <a:ext cx="3416902" cy="3279228"/>
          </a:xfrm>
        </p:spPr>
        <p:txBody>
          <a:bodyPr/>
          <a:lstStyle/>
          <a:p>
            <a:r>
              <a:rPr lang="en-US" sz="2400" dirty="0" smtClean="0"/>
              <a:t>- Maintains stability of an image on the fovea during rapid head movements </a:t>
            </a:r>
          </a:p>
          <a:p>
            <a:r>
              <a:rPr lang="en-US" sz="2400" dirty="0" smtClean="0"/>
              <a:t>- Rapid compensatory eye movements in the opposite direction of head movements </a:t>
            </a:r>
          </a:p>
          <a:p>
            <a:pPr marL="0" indent="0">
              <a:buNone/>
            </a:pPr>
            <a:endParaRPr lang="en-US" dirty="0" smtClean="0"/>
          </a:p>
        </p:txBody>
      </p:sp>
      <p:sp>
        <p:nvSpPr>
          <p:cNvPr id="9" name="Picture Placeholder 8"/>
          <p:cNvSpPr>
            <a:spLocks noGrp="1"/>
          </p:cNvSpPr>
          <p:nvPr>
            <p:ph type="pic" idx="1"/>
          </p:nvPr>
        </p:nvSpPr>
        <p:spPr/>
      </p:sp>
      <p:pic>
        <p:nvPicPr>
          <p:cNvPr id="10" name="Picture 9"/>
          <p:cNvPicPr>
            <a:picLocks noChangeAspect="1"/>
          </p:cNvPicPr>
          <p:nvPr/>
        </p:nvPicPr>
        <p:blipFill>
          <a:blip r:embed="rId2"/>
          <a:stretch>
            <a:fillRect/>
          </a:stretch>
        </p:blipFill>
        <p:spPr>
          <a:xfrm>
            <a:off x="4903076" y="457200"/>
            <a:ext cx="6684579" cy="5959366"/>
          </a:xfrm>
          <a:prstGeom prst="rect">
            <a:avLst/>
          </a:prstGeom>
        </p:spPr>
      </p:pic>
    </p:spTree>
    <p:extLst>
      <p:ext uri="{BB962C8B-B14F-4D97-AF65-F5344CB8AC3E}">
        <p14:creationId xmlns:p14="http://schemas.microsoft.com/office/powerpoint/2010/main" val="334650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Classifying Symptoms/Subjective Reports </a:t>
            </a:r>
            <a:endParaRPr lang="en-US" dirty="0"/>
          </a:p>
        </p:txBody>
      </p:sp>
      <p:sp>
        <p:nvSpPr>
          <p:cNvPr id="6" name="Content Placeholder 5"/>
          <p:cNvSpPr>
            <a:spLocks noGrp="1"/>
          </p:cNvSpPr>
          <p:nvPr>
            <p:ph idx="1"/>
          </p:nvPr>
        </p:nvSpPr>
        <p:spPr/>
        <p:txBody>
          <a:bodyPr/>
          <a:lstStyle/>
          <a:p>
            <a:r>
              <a:rPr lang="en-US" i="1" dirty="0" smtClean="0"/>
              <a:t>Vertigo</a:t>
            </a:r>
            <a:r>
              <a:rPr lang="en-US" dirty="0" smtClean="0"/>
              <a:t> – illusion of movement. Patient may report they see the environment “spinning” though they are stationary </a:t>
            </a:r>
          </a:p>
          <a:p>
            <a:r>
              <a:rPr lang="en-US" i="1" dirty="0" smtClean="0"/>
              <a:t>Lightheadedness </a:t>
            </a:r>
            <a:r>
              <a:rPr lang="en-US" dirty="0" smtClean="0"/>
              <a:t>– feeling faint</a:t>
            </a:r>
          </a:p>
          <a:p>
            <a:r>
              <a:rPr lang="en-US" i="1" dirty="0" err="1" smtClean="0"/>
              <a:t>Dysequilibrium</a:t>
            </a:r>
            <a:r>
              <a:rPr lang="en-US" i="1" dirty="0" smtClean="0"/>
              <a:t> – </a:t>
            </a:r>
            <a:r>
              <a:rPr lang="en-US" dirty="0" smtClean="0"/>
              <a:t>feeling “off balance” </a:t>
            </a:r>
          </a:p>
          <a:p>
            <a:r>
              <a:rPr lang="en-US" i="1" dirty="0" err="1" smtClean="0"/>
              <a:t>Oscillopsia</a:t>
            </a:r>
            <a:r>
              <a:rPr lang="en-US" i="1" dirty="0" smtClean="0"/>
              <a:t> </a:t>
            </a:r>
            <a:r>
              <a:rPr lang="en-US" dirty="0" smtClean="0"/>
              <a:t>- motion of objects in the environment that are known to be stationary</a:t>
            </a:r>
            <a:endParaRPr lang="en-US" i="1" dirty="0"/>
          </a:p>
        </p:txBody>
      </p:sp>
    </p:spTree>
    <p:extLst>
      <p:ext uri="{BB962C8B-B14F-4D97-AF65-F5344CB8AC3E}">
        <p14:creationId xmlns:p14="http://schemas.microsoft.com/office/powerpoint/2010/main" val="125987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3928</TotalTime>
  <Words>2873</Words>
  <Application>Microsoft Office PowerPoint</Application>
  <PresentationFormat>Widescreen</PresentationFormat>
  <Paragraphs>267</Paragraphs>
  <Slides>36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Wingdings</vt:lpstr>
      <vt:lpstr>Office Theme</vt:lpstr>
      <vt:lpstr>  The Vestibular System: Common Diagnoses, Research-Based Treatments, and Outcome Measures </vt:lpstr>
      <vt:lpstr>Brief Review: </vt:lpstr>
      <vt:lpstr>Brief Review: </vt:lpstr>
      <vt:lpstr>Brief Review: Semicircular Canals (SCCs) </vt:lpstr>
      <vt:lpstr>Brief Review: SCC Push-Pull Dynamic </vt:lpstr>
      <vt:lpstr>Brief Review: Otolith Organs </vt:lpstr>
      <vt:lpstr>Brief Review: Central Vestibular System </vt:lpstr>
      <vt:lpstr>Brief Review: Vestibulo-Ocular Reflex </vt:lpstr>
      <vt:lpstr>Classifying Symptoms/Subjective Reports </vt:lpstr>
      <vt:lpstr>Classifying Symptoms </vt:lpstr>
      <vt:lpstr>Outcome Measures </vt:lpstr>
      <vt:lpstr>Outcome Measures </vt:lpstr>
      <vt:lpstr>Observation for Nystagmus </vt:lpstr>
      <vt:lpstr>Head Impulse Test (VOR at high acceleration) </vt:lpstr>
      <vt:lpstr>Head-Shaking Nystagmus Test </vt:lpstr>
      <vt:lpstr>Positional Testing </vt:lpstr>
      <vt:lpstr>Dix-Hallpike Maneuver </vt:lpstr>
      <vt:lpstr>Side-lying Dix-Hallpike Maneuver </vt:lpstr>
      <vt:lpstr>Supine Roll Test </vt:lpstr>
      <vt:lpstr>Common Vestibular Disorders </vt:lpstr>
      <vt:lpstr>Benign Paroxysmal Positional Vertigo: Symptoms  </vt:lpstr>
      <vt:lpstr>BPPV: Mechanism</vt:lpstr>
      <vt:lpstr>BPPV: Assessment </vt:lpstr>
      <vt:lpstr>BPPV: Assessment </vt:lpstr>
      <vt:lpstr>BPPV Treatment: Canalith Repositioning Maneuver (CRM)  </vt:lpstr>
      <vt:lpstr>BPPV Treatment: Liberatory (Semont) Maneuver </vt:lpstr>
      <vt:lpstr>BPPV Treatment: Brandt-Daroff Exercises </vt:lpstr>
      <vt:lpstr>Unilateral Ventricular Hypofunction (UVH) </vt:lpstr>
      <vt:lpstr>UVH Treatment </vt:lpstr>
      <vt:lpstr>Bilateral Ventricular Hypofunction (BVH) </vt:lpstr>
      <vt:lpstr>BVH: Treatment </vt:lpstr>
      <vt:lpstr>Central Nervous System Pathology </vt:lpstr>
      <vt:lpstr>Determining Central vs. Peripheral Pathology</vt:lpstr>
      <vt:lpstr>Determining Central vs. Peripheral Pathology</vt:lpstr>
      <vt:lpstr>Contraindications to Vestibular Therapy </vt:lpstr>
      <vt:lpstr>References: </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Parker</dc:creator>
  <cp:lastModifiedBy>Chelsea Parker</cp:lastModifiedBy>
  <cp:revision>49</cp:revision>
  <dcterms:created xsi:type="dcterms:W3CDTF">2015-06-12T01:46:14Z</dcterms:created>
  <dcterms:modified xsi:type="dcterms:W3CDTF">2015-06-17T10:29:44Z</dcterms:modified>
</cp:coreProperties>
</file>