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65" r:id="rId4"/>
    <p:sldId id="259" r:id="rId5"/>
    <p:sldId id="271" r:id="rId6"/>
    <p:sldId id="291" r:id="rId7"/>
    <p:sldId id="292" r:id="rId8"/>
    <p:sldId id="293" r:id="rId9"/>
    <p:sldId id="272" r:id="rId10"/>
    <p:sldId id="280" r:id="rId11"/>
    <p:sldId id="325" r:id="rId12"/>
    <p:sldId id="324" r:id="rId13"/>
    <p:sldId id="282" r:id="rId14"/>
    <p:sldId id="283" r:id="rId15"/>
    <p:sldId id="294" r:id="rId16"/>
    <p:sldId id="273" r:id="rId17"/>
    <p:sldId id="281" r:id="rId18"/>
    <p:sldId id="275" r:id="rId19"/>
    <p:sldId id="274" r:id="rId20"/>
    <p:sldId id="277" r:id="rId21"/>
    <p:sldId id="279" r:id="rId22"/>
    <p:sldId id="276" r:id="rId23"/>
    <p:sldId id="262" r:id="rId24"/>
    <p:sldId id="266" r:id="rId25"/>
    <p:sldId id="322" r:id="rId26"/>
    <p:sldId id="288" r:id="rId27"/>
    <p:sldId id="286" r:id="rId28"/>
    <p:sldId id="287" r:id="rId29"/>
    <p:sldId id="268" r:id="rId30"/>
    <p:sldId id="295" r:id="rId31"/>
    <p:sldId id="308" r:id="rId32"/>
    <p:sldId id="309" r:id="rId33"/>
    <p:sldId id="310" r:id="rId34"/>
    <p:sldId id="311" r:id="rId35"/>
    <p:sldId id="312" r:id="rId36"/>
    <p:sldId id="278" r:id="rId37"/>
    <p:sldId id="296" r:id="rId38"/>
    <p:sldId id="289" r:id="rId39"/>
    <p:sldId id="269" r:id="rId40"/>
    <p:sldId id="267" r:id="rId41"/>
    <p:sldId id="258" r:id="rId42"/>
    <p:sldId id="284" r:id="rId43"/>
    <p:sldId id="290" r:id="rId44"/>
    <p:sldId id="313" r:id="rId45"/>
    <p:sldId id="315" r:id="rId46"/>
    <p:sldId id="318" r:id="rId47"/>
    <p:sldId id="314" r:id="rId48"/>
    <p:sldId id="307" r:id="rId49"/>
    <p:sldId id="260" r:id="rId50"/>
    <p:sldId id="263" r:id="rId51"/>
    <p:sldId id="270" r:id="rId52"/>
    <p:sldId id="264" r:id="rId53"/>
    <p:sldId id="319" r:id="rId54"/>
    <p:sldId id="298" r:id="rId55"/>
    <p:sldId id="297" r:id="rId56"/>
    <p:sldId id="299" r:id="rId57"/>
    <p:sldId id="305" r:id="rId58"/>
    <p:sldId id="301" r:id="rId59"/>
    <p:sldId id="302" r:id="rId60"/>
    <p:sldId id="303" r:id="rId61"/>
    <p:sldId id="304" r:id="rId62"/>
    <p:sldId id="306" r:id="rId63"/>
    <p:sldId id="326" r:id="rId64"/>
    <p:sldId id="320" r:id="rId65"/>
    <p:sldId id="323" r:id="rId66"/>
    <p:sldId id="321" r:id="rId67"/>
    <p:sldId id="261" r:id="rId68"/>
    <p:sldId id="30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98" autoAdjust="0"/>
  </p:normalViewPr>
  <p:slideViewPr>
    <p:cSldViewPr snapToGrid="0" snapToObjects="1">
      <p:cViewPr>
        <p:scale>
          <a:sx n="85" d="100"/>
          <a:sy n="85" d="100"/>
        </p:scale>
        <p:origin x="-6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70AC7-BB8A-E540-A2C1-54BED0310BEE}" type="datetimeFigureOut">
              <a:rPr lang="en-US" smtClean="0"/>
              <a:t>4/16/15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B667F-A4F8-4C49-80FD-AD61E2E05FFE}" type="slidenum">
              <a:rPr lang="en-US" smtClean="0"/>
              <a:t>‹#›</a:t>
            </a:fld>
            <a:endParaRPr lang="en-US"/>
          </a:p>
        </p:txBody>
      </p:sp>
    </p:spTree>
    <p:extLst>
      <p:ext uri="{BB962C8B-B14F-4D97-AF65-F5344CB8AC3E}">
        <p14:creationId xmlns:p14="http://schemas.microsoft.com/office/powerpoint/2010/main" val="964854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the clavicle and scapula move in unison</a:t>
            </a:r>
            <a:r>
              <a:rPr lang="en-US" baseline="0" dirty="0" smtClean="0"/>
              <a:t> to provide a stable base for the humeral head in the </a:t>
            </a:r>
            <a:r>
              <a:rPr lang="en-US" baseline="0" dirty="0" err="1" smtClean="0"/>
              <a:t>glenoid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8</a:t>
            </a:fld>
            <a:endParaRPr lang="en-US"/>
          </a:p>
        </p:txBody>
      </p:sp>
    </p:spTree>
    <p:extLst>
      <p:ext uri="{BB962C8B-B14F-4D97-AF65-F5344CB8AC3E}">
        <p14:creationId xmlns:p14="http://schemas.microsoft.com/office/powerpoint/2010/main" val="329038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Center of motion, lines of pull, and moment </a:t>
            </a:r>
            <a:r>
              <a:rPr lang="en-US" dirty="0" err="1" smtClean="0"/>
              <a:t>arms.As</a:t>
            </a:r>
            <a:r>
              <a:rPr lang="en-US" dirty="0" smtClean="0"/>
              <a:t> long as there was compression, see stability of the </a:t>
            </a:r>
            <a:r>
              <a:rPr lang="en-US" dirty="0" err="1" smtClean="0"/>
              <a:t>glenohumeral</a:t>
            </a:r>
            <a:r>
              <a:rPr lang="en-US" dirty="0" smtClean="0"/>
              <a:t> joint – Moseley.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21</a:t>
            </a:fld>
            <a:endParaRPr lang="en-US"/>
          </a:p>
        </p:txBody>
      </p:sp>
    </p:spTree>
    <p:extLst>
      <p:ext uri="{BB962C8B-B14F-4D97-AF65-F5344CB8AC3E}">
        <p14:creationId xmlns:p14="http://schemas.microsoft.com/office/powerpoint/2010/main" val="341107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IGHL</a:t>
            </a:r>
            <a:r>
              <a:rPr lang="en-US" baseline="0" dirty="0" smtClean="0"/>
              <a:t> attaches in the anterior, inferior region of the humeral head and to the anterior </a:t>
            </a:r>
            <a:r>
              <a:rPr lang="en-US" baseline="0" dirty="0" err="1" smtClean="0"/>
              <a:t>glenoid</a:t>
            </a:r>
            <a:r>
              <a:rPr lang="en-US" baseline="0" dirty="0" smtClean="0"/>
              <a:t>/labrum. Limits anterior translation of the humeral head at 90 degrees of abduction. </a:t>
            </a:r>
          </a:p>
          <a:p>
            <a:r>
              <a:rPr lang="en-US" baseline="0" dirty="0" err="1" smtClean="0"/>
              <a:t>Osteolysis</a:t>
            </a:r>
            <a:r>
              <a:rPr lang="en-US" baseline="0" dirty="0" smtClean="0"/>
              <a:t> is a </a:t>
            </a:r>
            <a:r>
              <a:rPr lang="en-US" baseline="0" dirty="0" err="1" smtClean="0"/>
              <a:t>subchondral</a:t>
            </a:r>
            <a:r>
              <a:rPr lang="en-US" baseline="0" dirty="0" smtClean="0"/>
              <a:t> stress </a:t>
            </a:r>
            <a:r>
              <a:rPr lang="en-US" baseline="0" dirty="0" err="1" smtClean="0"/>
              <a:t>fx</a:t>
            </a:r>
            <a:r>
              <a:rPr lang="en-US" baseline="0" dirty="0" smtClean="0"/>
              <a:t> and separation of the distal clavicle.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23</a:t>
            </a:fld>
            <a:endParaRPr lang="en-US"/>
          </a:p>
        </p:txBody>
      </p:sp>
    </p:spTree>
    <p:extLst>
      <p:ext uri="{BB962C8B-B14F-4D97-AF65-F5344CB8AC3E}">
        <p14:creationId xmlns:p14="http://schemas.microsoft.com/office/powerpoint/2010/main" val="107975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Hyperlaxity</a:t>
            </a:r>
            <a:r>
              <a:rPr lang="en-US" dirty="0" smtClean="0"/>
              <a:t> and instability can develop over time and lead to dysfunction and injury to</a:t>
            </a:r>
            <a:r>
              <a:rPr lang="en-US" baseline="0" dirty="0" smtClean="0"/>
              <a:t> the RC, due to lengthening and prolonged force demand from the RC. </a:t>
            </a:r>
          </a:p>
          <a:p>
            <a:r>
              <a:rPr lang="en-US" baseline="0" dirty="0" smtClean="0"/>
              <a:t>May want to use DBs instead of BB for incline press.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24</a:t>
            </a:fld>
            <a:endParaRPr lang="en-US"/>
          </a:p>
        </p:txBody>
      </p:sp>
    </p:spTree>
    <p:extLst>
      <p:ext uri="{BB962C8B-B14F-4D97-AF65-F5344CB8AC3E}">
        <p14:creationId xmlns:p14="http://schemas.microsoft.com/office/powerpoint/2010/main" val="419677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=N73AnUp3m2w (Scapular wall slide)</a:t>
            </a:r>
          </a:p>
          <a:p>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QEBqufick-s&amp;list</a:t>
            </a:r>
            <a:r>
              <a:rPr lang="en-US" dirty="0" smtClean="0"/>
              <a:t>=PL8A636097854DCBDA (Back to wall shoulder flexion) </a:t>
            </a:r>
          </a:p>
          <a:p>
            <a:r>
              <a:rPr lang="en-US" dirty="0" smtClean="0"/>
              <a:t>T-Spine</a:t>
            </a:r>
            <a:r>
              <a:rPr lang="en-US" baseline="0" dirty="0" smtClean="0"/>
              <a:t> Mobilization </a:t>
            </a:r>
          </a:p>
          <a:p>
            <a:pPr marL="228600" indent="-228600">
              <a:buAutoNum type="arabicPeriod"/>
            </a:pPr>
            <a:r>
              <a:rPr lang="en-US" baseline="0" dirty="0" smtClean="0"/>
              <a:t>Quadruped extension rotation</a:t>
            </a:r>
          </a:p>
          <a:p>
            <a:pPr marL="228600" indent="-228600">
              <a:buAutoNum type="arabicPeriod"/>
            </a:pPr>
            <a:r>
              <a:rPr lang="en-US" baseline="0" dirty="0" smtClean="0"/>
              <a:t>Extensions on Foam Roller</a:t>
            </a:r>
          </a:p>
          <a:p>
            <a:pPr marL="228600" indent="-228600">
              <a:buAutoNum type="arabicPeriod"/>
            </a:pPr>
            <a:r>
              <a:rPr lang="en-US" dirty="0" smtClean="0"/>
              <a:t>Side-lying windmills</a:t>
            </a:r>
          </a:p>
          <a:p>
            <a:pPr marL="0" indent="0">
              <a:buNone/>
            </a:pPr>
            <a:r>
              <a:rPr lang="en-US" dirty="0" err="1" smtClean="0"/>
              <a:t>Lat</a:t>
            </a:r>
            <a:r>
              <a:rPr lang="en-US" baseline="0" dirty="0" smtClean="0"/>
              <a:t> Stretches</a:t>
            </a:r>
          </a:p>
          <a:p>
            <a:pPr marL="228600" indent="-228600">
              <a:buAutoNum type="arabicPeriod"/>
            </a:pPr>
            <a:r>
              <a:rPr lang="en-US" baseline="0" dirty="0" smtClean="0"/>
              <a:t>Thoracic extension and </a:t>
            </a:r>
            <a:r>
              <a:rPr lang="en-US" baseline="0" dirty="0" err="1" smtClean="0"/>
              <a:t>lat</a:t>
            </a:r>
            <a:r>
              <a:rPr lang="en-US" baseline="0" dirty="0" smtClean="0"/>
              <a:t> stretch on bench</a:t>
            </a:r>
          </a:p>
          <a:p>
            <a:pPr marL="228600" indent="-228600">
              <a:buAutoNum type="arabicPeriod"/>
            </a:pPr>
            <a:r>
              <a:rPr lang="en-US" dirty="0" smtClean="0"/>
              <a:t>Prayer stretch</a:t>
            </a:r>
          </a:p>
          <a:p>
            <a:pPr marL="228600" indent="-228600">
              <a:buAutoNum type="arabicPeriod"/>
            </a:pPr>
            <a:r>
              <a:rPr lang="en-US" dirty="0" smtClean="0"/>
              <a:t>Holding onto barbell stretch</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26</a:t>
            </a:fld>
            <a:endParaRPr lang="en-US"/>
          </a:p>
        </p:txBody>
      </p:sp>
    </p:spTree>
    <p:extLst>
      <p:ext uri="{BB962C8B-B14F-4D97-AF65-F5344CB8AC3E}">
        <p14:creationId xmlns:p14="http://schemas.microsoft.com/office/powerpoint/2010/main" val="83212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Fatigue defined as a reduction of in torque of 25% or more from baseline.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27</a:t>
            </a:fld>
            <a:endParaRPr lang="en-US"/>
          </a:p>
        </p:txBody>
      </p:sp>
    </p:spTree>
    <p:extLst>
      <p:ext uri="{BB962C8B-B14F-4D97-AF65-F5344CB8AC3E}">
        <p14:creationId xmlns:p14="http://schemas.microsoft.com/office/powerpoint/2010/main" val="207257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Prone row description - </a:t>
            </a:r>
            <a:r>
              <a:rPr lang="en-US" sz="1200" kern="1200" dirty="0" smtClean="0">
                <a:solidFill>
                  <a:schemeClr val="tx1"/>
                </a:solidFill>
                <a:effectLst/>
                <a:latin typeface="+mn-lt"/>
                <a:ea typeface="+mn-ea"/>
                <a:cs typeface="+mn-cs"/>
              </a:rPr>
              <a:t>The participant lay prone on a high, flat bench with their shoulders in neutral flexion/extension and their elbows bent to 90° on either side. When instructed, the individual pulled their arms straight up by their sides keeping their elbows tucked in, while squeezing the shoulder blades together at the top of the movement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Prone cobra -  The participant lay prone on a wide bench with their arms by their sides and fingers pointing towards their toes. The individual moved into trunk </a:t>
            </a:r>
            <a:r>
              <a:rPr lang="en-US" sz="1200" kern="1200" dirty="0" err="1" smtClean="0">
                <a:solidFill>
                  <a:schemeClr val="tx1"/>
                </a:solidFill>
                <a:effectLst/>
                <a:latin typeface="+mn-lt"/>
                <a:ea typeface="+mn-ea"/>
                <a:cs typeface="+mn-cs"/>
              </a:rPr>
              <a:t>exten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sion</a:t>
            </a:r>
            <a:r>
              <a:rPr lang="en-US" sz="1200" kern="1200" dirty="0" smtClean="0">
                <a:solidFill>
                  <a:schemeClr val="tx1"/>
                </a:solidFill>
                <a:effectLst/>
                <a:latin typeface="+mn-lt"/>
                <a:ea typeface="+mn-ea"/>
                <a:cs typeface="+mn-cs"/>
              </a:rPr>
              <a:t>, so as to raise their chest approximately 10 cm off the bench. From this position, with their palms turned out so that thumbs pointed up towards the ceiling, the participant pulled their shoulder blades back and down as if reaching their fingertips towards their feet. Manual resistance was applied concurrently in a downward direction on both shoulder blades and in a cephalic direction into their palms, resisting the movement of reaching for their toes. The </a:t>
            </a:r>
            <a:r>
              <a:rPr lang="en-US" sz="1200" kern="1200" dirty="0" err="1" smtClean="0">
                <a:solidFill>
                  <a:schemeClr val="tx1"/>
                </a:solidFill>
                <a:effectLst/>
                <a:latin typeface="+mn-lt"/>
                <a:ea typeface="+mn-ea"/>
                <a:cs typeface="+mn-cs"/>
              </a:rPr>
              <a:t>partic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ipant</a:t>
            </a:r>
            <a:r>
              <a:rPr lang="en-US" sz="1200" kern="1200" dirty="0" smtClean="0">
                <a:solidFill>
                  <a:schemeClr val="tx1"/>
                </a:solidFill>
                <a:effectLst/>
                <a:latin typeface="+mn-lt"/>
                <a:ea typeface="+mn-ea"/>
                <a:cs typeface="+mn-cs"/>
              </a:rPr>
              <a:t> attempted to hold this position without moving as the researcher increased the force applied until a break force was reached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Posterior fly - </a:t>
            </a:r>
            <a:r>
              <a:rPr lang="en-US" sz="1200" kern="1200" dirty="0" smtClean="0">
                <a:solidFill>
                  <a:schemeClr val="tx1"/>
                </a:solidFill>
                <a:effectLst/>
                <a:latin typeface="+mn-lt"/>
                <a:ea typeface="+mn-ea"/>
                <a:cs typeface="+mn-cs"/>
              </a:rPr>
              <a:t>he participant lay prone on an elevated bench with their arms hanging down on either side of the bench. Their arms were raised out to the sides keeping the elbows straight, thumbs pointing towards the ceiling and squeezing the shoulder blades together until their arms were level with the trunk.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30</a:t>
            </a:fld>
            <a:endParaRPr lang="en-US"/>
          </a:p>
        </p:txBody>
      </p:sp>
    </p:spTree>
    <p:extLst>
      <p:ext uri="{BB962C8B-B14F-4D97-AF65-F5344CB8AC3E}">
        <p14:creationId xmlns:p14="http://schemas.microsoft.com/office/powerpoint/2010/main" val="37255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Unstable surfaces increased or maintained UT.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33</a:t>
            </a:fld>
            <a:endParaRPr lang="en-US"/>
          </a:p>
        </p:txBody>
      </p:sp>
    </p:spTree>
    <p:extLst>
      <p:ext uri="{BB962C8B-B14F-4D97-AF65-F5344CB8AC3E}">
        <p14:creationId xmlns:p14="http://schemas.microsoft.com/office/powerpoint/2010/main" val="238450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most exercises are performed</a:t>
            </a:r>
            <a:r>
              <a:rPr lang="en-US" baseline="0" dirty="0" smtClean="0"/>
              <a:t> in end-range ER, and not IR – see increased ER, decreased IR, and subsequently tight posterior capsule. (3) The </a:t>
            </a:r>
            <a:r>
              <a:rPr lang="en-US" baseline="0" dirty="0" err="1" smtClean="0"/>
              <a:t>Kolber</a:t>
            </a:r>
            <a:r>
              <a:rPr lang="en-US" baseline="0" dirty="0" smtClean="0"/>
              <a:t> study was done on the non-dominant arm. More IR strength in resistance training was not statistically significantly higher, but trended towards such.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39</a:t>
            </a:fld>
            <a:endParaRPr lang="en-US"/>
          </a:p>
        </p:txBody>
      </p:sp>
    </p:spTree>
    <p:extLst>
      <p:ext uri="{BB962C8B-B14F-4D97-AF65-F5344CB8AC3E}">
        <p14:creationId xmlns:p14="http://schemas.microsoft.com/office/powerpoint/2010/main" val="286704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want to combine both functional and isolated RC exercises into our warm ups, particularly on days when overhead activity is not a primary feature of the workout. </a:t>
            </a:r>
          </a:p>
          <a:p>
            <a:r>
              <a:rPr lang="en-US" dirty="0" smtClean="0"/>
              <a:t>Side lying ER and standing ER in </a:t>
            </a:r>
            <a:r>
              <a:rPr lang="en-US" dirty="0" err="1" smtClean="0"/>
              <a:t>scap</a:t>
            </a:r>
            <a:r>
              <a:rPr lang="en-US" dirty="0" smtClean="0"/>
              <a:t> plane – high EMG values for </a:t>
            </a:r>
            <a:r>
              <a:rPr lang="en-US" dirty="0" err="1" smtClean="0"/>
              <a:t>Teres</a:t>
            </a:r>
            <a:r>
              <a:rPr lang="en-US" dirty="0" smtClean="0"/>
              <a:t> minor and </a:t>
            </a:r>
            <a:r>
              <a:rPr lang="en-US" dirty="0" err="1" smtClean="0"/>
              <a:t>infraspinatus</a:t>
            </a:r>
            <a:r>
              <a:rPr lang="en-US" dirty="0" smtClean="0"/>
              <a:t>. The prone ER and horizontal abduction – high supraspinatus EMG. (</a:t>
            </a:r>
            <a:r>
              <a:rPr lang="en-US" dirty="0" err="1" smtClean="0"/>
              <a:t>Reinold</a:t>
            </a:r>
            <a:r>
              <a:rPr lang="en-US" baseline="0" dirty="0" smtClean="0"/>
              <a:t> et al. 2004) Side lying forward flexion, side-lying ER, and horizontal abduction with ER had low UT/LT ratios. </a:t>
            </a:r>
            <a:r>
              <a:rPr lang="en-US" baseline="0" dirty="0" err="1" smtClean="0"/>
              <a:t>Scaption</a:t>
            </a:r>
            <a:r>
              <a:rPr lang="en-US" baseline="0" dirty="0" smtClean="0"/>
              <a:t> with ER, forward flexion in standing, and the high row on a </a:t>
            </a:r>
            <a:r>
              <a:rPr lang="en-US" baseline="0" dirty="0" err="1" smtClean="0"/>
              <a:t>lat</a:t>
            </a:r>
            <a:r>
              <a:rPr lang="en-US" baseline="0" dirty="0" smtClean="0"/>
              <a:t> </a:t>
            </a:r>
            <a:r>
              <a:rPr lang="en-US" baseline="0" dirty="0" err="1" smtClean="0"/>
              <a:t>pulldown</a:t>
            </a:r>
            <a:r>
              <a:rPr lang="en-US" baseline="0" dirty="0" smtClean="0"/>
              <a:t> machine all acceptable. (Cools 2007)</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42</a:t>
            </a:fld>
            <a:endParaRPr lang="en-US"/>
          </a:p>
        </p:txBody>
      </p:sp>
    </p:spTree>
    <p:extLst>
      <p:ext uri="{BB962C8B-B14F-4D97-AF65-F5344CB8AC3E}">
        <p14:creationId xmlns:p14="http://schemas.microsoft.com/office/powerpoint/2010/main" val="3614283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comes from the Mike Boyle book.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43</a:t>
            </a:fld>
            <a:endParaRPr lang="en-US"/>
          </a:p>
        </p:txBody>
      </p:sp>
    </p:spTree>
    <p:extLst>
      <p:ext uri="{BB962C8B-B14F-4D97-AF65-F5344CB8AC3E}">
        <p14:creationId xmlns:p14="http://schemas.microsoft.com/office/powerpoint/2010/main" val="154340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Impingement syndrome</a:t>
            </a:r>
            <a:r>
              <a:rPr lang="en-US" baseline="0" dirty="0" smtClean="0"/>
              <a:t> often presents with decreased upward rotation, posterior tilt, and increased internal rotation during elevation. </a:t>
            </a:r>
          </a:p>
          <a:p>
            <a:r>
              <a:rPr lang="en-US" baseline="0" dirty="0" smtClean="0"/>
              <a:t>Humeral head only migrates 1-2 mm superiorly (normally) until 60 degrees of elevation, then remains centered in the </a:t>
            </a:r>
            <a:r>
              <a:rPr lang="en-US" baseline="0" dirty="0" err="1" smtClean="0"/>
              <a:t>glenoid</a:t>
            </a:r>
            <a:r>
              <a:rPr lang="en-US" baseline="0" dirty="0" smtClean="0"/>
              <a:t>. </a:t>
            </a:r>
          </a:p>
          <a:p>
            <a:r>
              <a:rPr lang="en-US" baseline="0" dirty="0" smtClean="0"/>
              <a:t>From rest to roughly 90 degrees the majority of stabilization is taken care of by the RC. After 90 degrees the capsule increases in tautness, passively limiting motion. In fact at end ranges when one side is tight (the posterior capsule becomes tight with end range IR) the humeral head actually migrates anteriorly.</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9</a:t>
            </a:fld>
            <a:endParaRPr lang="en-US"/>
          </a:p>
        </p:txBody>
      </p:sp>
    </p:spTree>
    <p:extLst>
      <p:ext uri="{BB962C8B-B14F-4D97-AF65-F5344CB8AC3E}">
        <p14:creationId xmlns:p14="http://schemas.microsoft.com/office/powerpoint/2010/main" val="31952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45</a:t>
            </a:fld>
            <a:endParaRPr lang="en-US"/>
          </a:p>
        </p:txBody>
      </p:sp>
    </p:spTree>
    <p:extLst>
      <p:ext uri="{BB962C8B-B14F-4D97-AF65-F5344CB8AC3E}">
        <p14:creationId xmlns:p14="http://schemas.microsoft.com/office/powerpoint/2010/main" val="3136108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knees easiest variant. Posterior variant most active for</a:t>
            </a:r>
            <a:r>
              <a:rPr lang="en-US" baseline="0" dirty="0" smtClean="0"/>
              <a:t> </a:t>
            </a:r>
            <a:r>
              <a:rPr lang="en-US" baseline="0" dirty="0" err="1" smtClean="0"/>
              <a:t>pec</a:t>
            </a:r>
            <a:r>
              <a:rPr lang="en-US" baseline="0" dirty="0" smtClean="0"/>
              <a:t> major, not as active for triceps.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46</a:t>
            </a:fld>
            <a:endParaRPr lang="en-US"/>
          </a:p>
        </p:txBody>
      </p:sp>
    </p:spTree>
    <p:extLst>
      <p:ext uri="{BB962C8B-B14F-4D97-AF65-F5344CB8AC3E}">
        <p14:creationId xmlns:p14="http://schemas.microsoft.com/office/powerpoint/2010/main" val="336797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Narrow base increased</a:t>
            </a:r>
            <a:r>
              <a:rPr lang="en-US" baseline="0" dirty="0" smtClean="0"/>
              <a:t> the activity of both </a:t>
            </a:r>
            <a:r>
              <a:rPr lang="en-US" baseline="0" dirty="0" err="1" smtClean="0"/>
              <a:t>pec</a:t>
            </a:r>
            <a:r>
              <a:rPr lang="en-US" baseline="0" dirty="0" smtClean="0"/>
              <a:t> major and triceps.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48</a:t>
            </a:fld>
            <a:endParaRPr lang="en-US"/>
          </a:p>
        </p:txBody>
      </p:sp>
    </p:spTree>
    <p:extLst>
      <p:ext uri="{BB962C8B-B14F-4D97-AF65-F5344CB8AC3E}">
        <p14:creationId xmlns:p14="http://schemas.microsoft.com/office/powerpoint/2010/main" val="2761321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performed significantly more weight during the decline</a:t>
            </a:r>
            <a:r>
              <a:rPr lang="en-US" baseline="0" dirty="0" smtClean="0"/>
              <a:t> bench.</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51</a:t>
            </a:fld>
            <a:endParaRPr lang="en-US"/>
          </a:p>
        </p:txBody>
      </p:sp>
    </p:spTree>
    <p:extLst>
      <p:ext uri="{BB962C8B-B14F-4D97-AF65-F5344CB8AC3E}">
        <p14:creationId xmlns:p14="http://schemas.microsoft.com/office/powerpoint/2010/main" val="349549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was done in elite</a:t>
            </a:r>
            <a:r>
              <a:rPr lang="en-US" baseline="0" dirty="0" smtClean="0"/>
              <a:t> athletes</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52</a:t>
            </a:fld>
            <a:endParaRPr lang="en-US"/>
          </a:p>
        </p:txBody>
      </p:sp>
    </p:spTree>
    <p:extLst>
      <p:ext uri="{BB962C8B-B14F-4D97-AF65-F5344CB8AC3E}">
        <p14:creationId xmlns:p14="http://schemas.microsoft.com/office/powerpoint/2010/main" val="2498210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Schoenfeld</a:t>
            </a:r>
            <a:r>
              <a:rPr lang="en-US" dirty="0" smtClean="0"/>
              <a:t> et al.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55</a:t>
            </a:fld>
            <a:endParaRPr lang="en-US"/>
          </a:p>
        </p:txBody>
      </p:sp>
    </p:spTree>
    <p:extLst>
      <p:ext uri="{BB962C8B-B14F-4D97-AF65-F5344CB8AC3E}">
        <p14:creationId xmlns:p14="http://schemas.microsoft.com/office/powerpoint/2010/main" val="3171098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 bad position due to the arm being close to 90 degrees and somewhat internally rotated.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58</a:t>
            </a:fld>
            <a:endParaRPr lang="en-US"/>
          </a:p>
        </p:txBody>
      </p:sp>
    </p:spTree>
    <p:extLst>
      <p:ext uri="{BB962C8B-B14F-4D97-AF65-F5344CB8AC3E}">
        <p14:creationId xmlns:p14="http://schemas.microsoft.com/office/powerpoint/2010/main" val="2839245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Elevate seat height and keep arms more in neutral alignment.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59</a:t>
            </a:fld>
            <a:endParaRPr lang="en-US"/>
          </a:p>
        </p:txBody>
      </p:sp>
    </p:spTree>
    <p:extLst>
      <p:ext uri="{BB962C8B-B14F-4D97-AF65-F5344CB8AC3E}">
        <p14:creationId xmlns:p14="http://schemas.microsoft.com/office/powerpoint/2010/main" val="417831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strengthening the scapular stabilizers like low, middle</a:t>
            </a:r>
            <a:r>
              <a:rPr lang="en-US" baseline="0" dirty="0" smtClean="0"/>
              <a:t> traps and rhomboids.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60</a:t>
            </a:fld>
            <a:endParaRPr lang="en-US"/>
          </a:p>
        </p:txBody>
      </p:sp>
    </p:spTree>
    <p:extLst>
      <p:ext uri="{BB962C8B-B14F-4D97-AF65-F5344CB8AC3E}">
        <p14:creationId xmlns:p14="http://schemas.microsoft.com/office/powerpoint/2010/main" val="73144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two phases,</a:t>
            </a:r>
            <a:r>
              <a:rPr lang="en-US" baseline="0" dirty="0" smtClean="0"/>
              <a:t> the shearing of the deltoid initially, and how the humeral head stays centered in the </a:t>
            </a:r>
            <a:r>
              <a:rPr lang="en-US" baseline="0" dirty="0" err="1" smtClean="0"/>
              <a:t>glenoid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10</a:t>
            </a:fld>
            <a:endParaRPr lang="en-US"/>
          </a:p>
        </p:txBody>
      </p:sp>
    </p:spTree>
    <p:extLst>
      <p:ext uri="{BB962C8B-B14F-4D97-AF65-F5344CB8AC3E}">
        <p14:creationId xmlns:p14="http://schemas.microsoft.com/office/powerpoint/2010/main" val="110611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the deltoid’s line of force</a:t>
            </a:r>
            <a:r>
              <a:rPr lang="en-US" baseline="0" dirty="0" smtClean="0"/>
              <a:t> is parallel to the shaft of the </a:t>
            </a:r>
            <a:r>
              <a:rPr lang="en-US" baseline="0" dirty="0" err="1" smtClean="0"/>
              <a:t>humerus</a:t>
            </a:r>
            <a:r>
              <a:rPr lang="en-US" baseline="0" dirty="0" smtClean="0"/>
              <a:t>, and if unopposed would lead to superior migration of the humeral head. Impinging on the RC and other structures under the </a:t>
            </a:r>
            <a:r>
              <a:rPr lang="en-US" baseline="0" dirty="0" err="1" smtClean="0"/>
              <a:t>coraco</a:t>
            </a:r>
            <a:r>
              <a:rPr lang="en-US" baseline="0" dirty="0" smtClean="0"/>
              <a:t>-acromial arch. The RC’s primary job is to limit this motion, by creating an inferior line of force, and compressive force.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13</a:t>
            </a:fld>
            <a:endParaRPr lang="en-US"/>
          </a:p>
        </p:txBody>
      </p:sp>
    </p:spTree>
    <p:extLst>
      <p:ext uri="{BB962C8B-B14F-4D97-AF65-F5344CB8AC3E}">
        <p14:creationId xmlns:p14="http://schemas.microsoft.com/office/powerpoint/2010/main" val="26915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the RC in</a:t>
            </a:r>
            <a:r>
              <a:rPr lang="en-US" baseline="0" dirty="0" smtClean="0"/>
              <a:t> cadavers, see superior humeral head migration. RC is important in compression of the humeral head onto the </a:t>
            </a:r>
            <a:r>
              <a:rPr lang="en-US" baseline="0" dirty="0" err="1" smtClean="0"/>
              <a:t>glenoid</a:t>
            </a:r>
            <a:r>
              <a:rPr lang="en-US" baseline="0" dirty="0" smtClean="0"/>
              <a:t>. Important for stability. </a:t>
            </a:r>
          </a:p>
          <a:p>
            <a:r>
              <a:rPr lang="en-US" baseline="0" dirty="0" smtClean="0"/>
              <a:t>The </a:t>
            </a:r>
            <a:r>
              <a:rPr lang="en-US" baseline="0" dirty="0" err="1" smtClean="0"/>
              <a:t>teres</a:t>
            </a:r>
            <a:r>
              <a:rPr lang="en-US" baseline="0" dirty="0" smtClean="0"/>
              <a:t> minor and </a:t>
            </a:r>
            <a:r>
              <a:rPr lang="en-US" baseline="0" dirty="0" err="1" smtClean="0"/>
              <a:t>infraspinatus</a:t>
            </a:r>
            <a:r>
              <a:rPr lang="en-US" baseline="0" dirty="0" smtClean="0"/>
              <a:t> also provide ER of the </a:t>
            </a:r>
            <a:r>
              <a:rPr lang="en-US" baseline="0" dirty="0" err="1" smtClean="0"/>
              <a:t>humerus</a:t>
            </a:r>
            <a:r>
              <a:rPr lang="en-US" baseline="0" dirty="0" smtClean="0"/>
              <a:t>, allowing the greater tubercle to pass beneath the acromion, and provides more space for other soft tissue structures. The supraspinatus provides a compressive stabilizing line of pull throughout the ROM, while assisting with abduction throughout the ROM. Gravity offsets the superior migration imposed by the line of pull.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14</a:t>
            </a:fld>
            <a:endParaRPr lang="en-US"/>
          </a:p>
        </p:txBody>
      </p:sp>
    </p:spTree>
    <p:extLst>
      <p:ext uri="{BB962C8B-B14F-4D97-AF65-F5344CB8AC3E}">
        <p14:creationId xmlns:p14="http://schemas.microsoft.com/office/powerpoint/2010/main" val="311746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have an inferiorly</a:t>
            </a:r>
            <a:r>
              <a:rPr lang="en-US" baseline="0" dirty="0" smtClean="0"/>
              <a:t> and medially directed force from the rotator cuff to provide compression and limit superior migration of the humeral head.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15</a:t>
            </a:fld>
            <a:endParaRPr lang="en-US"/>
          </a:p>
        </p:txBody>
      </p:sp>
    </p:spTree>
    <p:extLst>
      <p:ext uri="{BB962C8B-B14F-4D97-AF65-F5344CB8AC3E}">
        <p14:creationId xmlns:p14="http://schemas.microsoft.com/office/powerpoint/2010/main" val="227951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Impingement also shows increased </a:t>
            </a:r>
            <a:r>
              <a:rPr lang="en-US" dirty="0" err="1" smtClean="0"/>
              <a:t>clavicular</a:t>
            </a:r>
            <a:r>
              <a:rPr lang="en-US" dirty="0" smtClean="0"/>
              <a:t> elevation, retraction, and humeral head motion. Especially anterior and superior translations. (7) Collectively this leads to decreased</a:t>
            </a:r>
            <a:r>
              <a:rPr lang="en-US" baseline="0" dirty="0" smtClean="0"/>
              <a:t> space in the </a:t>
            </a:r>
            <a:r>
              <a:rPr lang="en-US" baseline="0" dirty="0" err="1" smtClean="0"/>
              <a:t>coraco</a:t>
            </a:r>
            <a:r>
              <a:rPr lang="en-US" baseline="0" dirty="0" smtClean="0"/>
              <a:t>-acromial arch for structures like the RC, bursa, and biceps tendon.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16</a:t>
            </a:fld>
            <a:endParaRPr lang="en-US"/>
          </a:p>
        </p:txBody>
      </p:sp>
    </p:spTree>
    <p:extLst>
      <p:ext uri="{BB962C8B-B14F-4D97-AF65-F5344CB8AC3E}">
        <p14:creationId xmlns:p14="http://schemas.microsoft.com/office/powerpoint/2010/main" val="207019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Serratus</a:t>
            </a:r>
            <a:r>
              <a:rPr lang="en-US" dirty="0" smtClean="0"/>
              <a:t> produces</a:t>
            </a:r>
            <a:r>
              <a:rPr lang="en-US" baseline="0" dirty="0" smtClean="0"/>
              <a:t> lateral translation force on the scapula while upwardly rotating. Though to be offset by low levels of </a:t>
            </a:r>
            <a:r>
              <a:rPr lang="en-US" baseline="0" dirty="0" err="1" smtClean="0"/>
              <a:t>levator</a:t>
            </a:r>
            <a:r>
              <a:rPr lang="en-US" baseline="0" dirty="0" smtClean="0"/>
              <a:t> </a:t>
            </a:r>
            <a:r>
              <a:rPr lang="en-US" baseline="0" dirty="0" err="1" smtClean="0"/>
              <a:t>scap</a:t>
            </a:r>
            <a:r>
              <a:rPr lang="en-US" baseline="0" dirty="0" smtClean="0"/>
              <a:t> and rhomboid activation. </a:t>
            </a:r>
          </a:p>
          <a:p>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19</a:t>
            </a:fld>
            <a:endParaRPr lang="en-US"/>
          </a:p>
        </p:txBody>
      </p:sp>
    </p:spTree>
    <p:extLst>
      <p:ext uri="{BB962C8B-B14F-4D97-AF65-F5344CB8AC3E}">
        <p14:creationId xmlns:p14="http://schemas.microsoft.com/office/powerpoint/2010/main" val="97599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Subscap</a:t>
            </a:r>
            <a:r>
              <a:rPr lang="en-US" dirty="0" smtClean="0"/>
              <a:t>, </a:t>
            </a:r>
            <a:r>
              <a:rPr lang="en-US" dirty="0" err="1" smtClean="0"/>
              <a:t>teres</a:t>
            </a:r>
            <a:r>
              <a:rPr lang="en-US" dirty="0" smtClean="0"/>
              <a:t> minor, </a:t>
            </a:r>
            <a:r>
              <a:rPr lang="en-US" dirty="0" err="1" smtClean="0"/>
              <a:t>infraspinatus</a:t>
            </a:r>
            <a:r>
              <a:rPr lang="en-US" dirty="0" smtClean="0"/>
              <a:t> all have inferior direction of pull, to offset superior</a:t>
            </a:r>
            <a:r>
              <a:rPr lang="en-US" baseline="0" dirty="0" smtClean="0"/>
              <a:t> translation shear forces from the deltoid. Especially important at early ranges of motion, as the deltoid’s line of force is most likely to produce shearing forces – BAD for soft tissues. </a:t>
            </a:r>
            <a:endParaRPr lang="en-US" dirty="0"/>
          </a:p>
        </p:txBody>
      </p:sp>
      <p:sp>
        <p:nvSpPr>
          <p:cNvPr id="4" name="Slide Number Placeholder 3"/>
          <p:cNvSpPr>
            <a:spLocks noGrp="1"/>
          </p:cNvSpPr>
          <p:nvPr>
            <p:ph type="sldNum" sz="quarter" idx="10"/>
          </p:nvPr>
        </p:nvSpPr>
        <p:spPr/>
        <p:txBody>
          <a:bodyPr/>
          <a:lstStyle/>
          <a:p>
            <a:fld id="{3DBB667F-A4F8-4C49-80FD-AD61E2E05FFE}" type="slidenum">
              <a:rPr lang="en-US" smtClean="0"/>
              <a:t>20</a:t>
            </a:fld>
            <a:endParaRPr lang="en-US"/>
          </a:p>
        </p:txBody>
      </p:sp>
    </p:spTree>
    <p:extLst>
      <p:ext uri="{BB962C8B-B14F-4D97-AF65-F5344CB8AC3E}">
        <p14:creationId xmlns:p14="http://schemas.microsoft.com/office/powerpoint/2010/main" val="258708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4/16/15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4/16/15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4/16/15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4/16/15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4/16/15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You’re not in OVER your HEAD yet</a:t>
            </a:r>
            <a:endParaRPr lang="en-US" dirty="0"/>
          </a:p>
        </p:txBody>
      </p:sp>
      <p:sp>
        <p:nvSpPr>
          <p:cNvPr id="3" name="Subtitle 2"/>
          <p:cNvSpPr>
            <a:spLocks noGrp="1"/>
          </p:cNvSpPr>
          <p:nvPr>
            <p:ph type="subTitle" idx="1"/>
          </p:nvPr>
        </p:nvSpPr>
        <p:spPr/>
        <p:txBody>
          <a:bodyPr/>
          <a:lstStyle/>
          <a:p>
            <a:r>
              <a:rPr lang="en-US" dirty="0" smtClean="0"/>
              <a:t>Patrick McNamara</a:t>
            </a:r>
          </a:p>
          <a:p>
            <a:r>
              <a:rPr lang="en-US" dirty="0" smtClean="0"/>
              <a:t>3</a:t>
            </a:r>
            <a:r>
              <a:rPr lang="en-US" baseline="30000" dirty="0" smtClean="0"/>
              <a:t>rd</a:t>
            </a:r>
            <a:r>
              <a:rPr lang="en-US" dirty="0" smtClean="0"/>
              <a:t> Year DPT Student – UNC Chapel Hill</a:t>
            </a:r>
          </a:p>
          <a:p>
            <a:r>
              <a:rPr lang="en-US" dirty="0" smtClean="0"/>
              <a:t>ACE Personal Trainer</a:t>
            </a:r>
            <a:endParaRPr lang="en-US" dirty="0"/>
          </a:p>
        </p:txBody>
      </p:sp>
    </p:spTree>
    <p:extLst>
      <p:ext uri="{BB962C8B-B14F-4D97-AF65-F5344CB8AC3E}">
        <p14:creationId xmlns:p14="http://schemas.microsoft.com/office/powerpoint/2010/main" val="15951947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Scapulohumeral</a:t>
            </a:r>
            <a:r>
              <a:rPr lang="en-US" dirty="0" smtClean="0"/>
              <a:t> rhythm</a:t>
            </a:r>
            <a:endParaRPr lang="en-US" dirty="0"/>
          </a:p>
        </p:txBody>
      </p:sp>
      <p:pic>
        <p:nvPicPr>
          <p:cNvPr id="4" name="Content Placeholder 3" descr="image099.jpg"/>
          <p:cNvPicPr>
            <a:picLocks noGrp="1" noChangeAspect="1"/>
          </p:cNvPicPr>
          <p:nvPr>
            <p:ph idx="1"/>
          </p:nvPr>
        </p:nvPicPr>
        <p:blipFill>
          <a:blip r:embed="rId3">
            <a:extLst>
              <a:ext uri="{28A0092B-C50C-407E-A947-70E740481C1C}">
                <a14:useLocalDpi xmlns:a14="http://schemas.microsoft.com/office/drawing/2010/main" val="0"/>
              </a:ext>
            </a:extLst>
          </a:blip>
          <a:srcRect t="-5378" b="-5378"/>
          <a:stretch>
            <a:fillRect/>
          </a:stretch>
        </p:blipFill>
        <p:spPr/>
      </p:pic>
      <p:sp>
        <p:nvSpPr>
          <p:cNvPr id="5" name="TextBox 4"/>
          <p:cNvSpPr txBox="1"/>
          <p:nvPr/>
        </p:nvSpPr>
        <p:spPr>
          <a:xfrm>
            <a:off x="1095023" y="5723067"/>
            <a:ext cx="7489368" cy="338554"/>
          </a:xfrm>
          <a:prstGeom prst="rect">
            <a:avLst/>
          </a:prstGeom>
          <a:noFill/>
        </p:spPr>
        <p:txBody>
          <a:bodyPr wrap="square" rtlCol="0">
            <a:spAutoFit/>
          </a:bodyPr>
          <a:lstStyle/>
          <a:p>
            <a:r>
              <a:rPr lang="en-US" sz="800" dirty="0" smtClean="0"/>
              <a:t>Image </a:t>
            </a:r>
            <a:r>
              <a:rPr lang="en-US" sz="800" dirty="0"/>
              <a:t>adapted from http://</a:t>
            </a:r>
            <a:r>
              <a:rPr lang="en-US" sz="800" dirty="0" err="1"/>
              <a:t>intranet.tdmu.edu.ua</a:t>
            </a:r>
            <a:r>
              <a:rPr lang="en-US" sz="800" dirty="0"/>
              <a:t>/data/</a:t>
            </a:r>
            <a:r>
              <a:rPr lang="en-US" sz="800" dirty="0" err="1"/>
              <a:t>kafedra</a:t>
            </a:r>
            <a:r>
              <a:rPr lang="en-US" sz="800" dirty="0"/>
              <a:t>/internal/</a:t>
            </a:r>
            <a:r>
              <a:rPr lang="en-US" sz="800" dirty="0" err="1"/>
              <a:t>sport_medic</a:t>
            </a:r>
            <a:r>
              <a:rPr lang="en-US" sz="800" dirty="0"/>
              <a:t>/</a:t>
            </a:r>
            <a:r>
              <a:rPr lang="en-US" sz="800" dirty="0" err="1"/>
              <a:t>classes_stud</a:t>
            </a:r>
            <a:r>
              <a:rPr lang="en-US" sz="800" dirty="0"/>
              <a:t>/en/med/</a:t>
            </a:r>
            <a:r>
              <a:rPr lang="en-US" sz="800" dirty="0" err="1"/>
              <a:t>lik</a:t>
            </a:r>
            <a:r>
              <a:rPr lang="en-US" sz="800" dirty="0"/>
              <a:t>/</a:t>
            </a:r>
            <a:r>
              <a:rPr lang="en-US" sz="800" dirty="0" err="1"/>
              <a:t>ptn</a:t>
            </a:r>
            <a:r>
              <a:rPr lang="en-US" sz="800" dirty="0"/>
              <a:t>/Medical%20rehabilitation/6/04.%20Medical%20rehabilitation%20of%20locomotory%20diseases.htm</a:t>
            </a:r>
          </a:p>
        </p:txBody>
      </p:sp>
    </p:spTree>
    <p:extLst>
      <p:ext uri="{BB962C8B-B14F-4D97-AF65-F5344CB8AC3E}">
        <p14:creationId xmlns:p14="http://schemas.microsoft.com/office/powerpoint/2010/main" val="32372496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Humeral head only migrates 1-2 mm superiorly (normally) until 60 degrees of elevation, then remains centered in the </a:t>
            </a:r>
            <a:r>
              <a:rPr lang="en-US" dirty="0" err="1"/>
              <a:t>glenoid</a:t>
            </a:r>
            <a:r>
              <a:rPr lang="en-US" dirty="0"/>
              <a:t>. </a:t>
            </a:r>
          </a:p>
          <a:p>
            <a:r>
              <a:rPr lang="en-US" dirty="0"/>
              <a:t>From rest to roughly 90 degrees the majority of stabilization is taken care of by the RC. After 90 degrees the capsule increases in tautness, passively limiting motion.</a:t>
            </a:r>
          </a:p>
          <a:p>
            <a:r>
              <a:rPr lang="en-US" dirty="0"/>
              <a:t>At end ranges when one side is tight (the posterior capsule becomes tight with end range IR) the humeral head actually migrates anteriorly.</a:t>
            </a:r>
          </a:p>
          <a:p>
            <a:endParaRPr lang="en-US" dirty="0"/>
          </a:p>
        </p:txBody>
      </p:sp>
    </p:spTree>
    <p:extLst>
      <p:ext uri="{BB962C8B-B14F-4D97-AF65-F5344CB8AC3E}">
        <p14:creationId xmlns:p14="http://schemas.microsoft.com/office/powerpoint/2010/main" val="3308313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does impingement look like?</a:t>
            </a:r>
            <a:endParaRPr lang="en-US" dirty="0"/>
          </a:p>
        </p:txBody>
      </p:sp>
      <p:sp>
        <p:nvSpPr>
          <p:cNvPr id="3" name="Content Placeholder 2"/>
          <p:cNvSpPr>
            <a:spLocks noGrp="1"/>
          </p:cNvSpPr>
          <p:nvPr>
            <p:ph idx="1"/>
          </p:nvPr>
        </p:nvSpPr>
        <p:spPr/>
        <p:txBody>
          <a:bodyPr>
            <a:normAutofit/>
          </a:bodyPr>
          <a:lstStyle/>
          <a:p>
            <a:r>
              <a:rPr lang="en-US" dirty="0"/>
              <a:t>Impingement syndrome often presents </a:t>
            </a:r>
            <a:r>
              <a:rPr lang="en-US" dirty="0" smtClean="0"/>
              <a:t>with:</a:t>
            </a:r>
          </a:p>
          <a:p>
            <a:r>
              <a:rPr lang="en-US" dirty="0" smtClean="0"/>
              <a:t>Decreased upward rotation of the scapula</a:t>
            </a:r>
          </a:p>
          <a:p>
            <a:r>
              <a:rPr lang="en-US" dirty="0" smtClean="0"/>
              <a:t>Decreased posterior tilt of the scapula</a:t>
            </a:r>
          </a:p>
          <a:p>
            <a:r>
              <a:rPr lang="en-US" dirty="0"/>
              <a:t>I</a:t>
            </a:r>
            <a:r>
              <a:rPr lang="en-US" dirty="0" smtClean="0"/>
              <a:t>ncreased </a:t>
            </a:r>
            <a:r>
              <a:rPr lang="en-US" dirty="0"/>
              <a:t>internal rotation during </a:t>
            </a:r>
            <a:r>
              <a:rPr lang="en-US" dirty="0" smtClean="0"/>
              <a:t>elevation</a:t>
            </a:r>
          </a:p>
          <a:p>
            <a:r>
              <a:rPr lang="en-US" dirty="0" smtClean="0"/>
              <a:t>This means the way these individuals move is characteristically different than healthy peers </a:t>
            </a:r>
            <a:endParaRPr lang="en-US" dirty="0"/>
          </a:p>
          <a:p>
            <a:endParaRPr lang="en-US" dirty="0"/>
          </a:p>
        </p:txBody>
      </p:sp>
    </p:spTree>
    <p:extLst>
      <p:ext uri="{BB962C8B-B14F-4D97-AF65-F5344CB8AC3E}">
        <p14:creationId xmlns:p14="http://schemas.microsoft.com/office/powerpoint/2010/main" val="13098329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Humeral head movement</a:t>
            </a:r>
            <a:endParaRPr lang="en-US" dirty="0"/>
          </a:p>
        </p:txBody>
      </p:sp>
      <p:pic>
        <p:nvPicPr>
          <p:cNvPr id="4" name="Content Placeholder 3" descr="F19-14-Sup-Migrat.jpg"/>
          <p:cNvPicPr>
            <a:picLocks noGrp="1" noChangeAspect="1"/>
          </p:cNvPicPr>
          <p:nvPr>
            <p:ph idx="1"/>
          </p:nvPr>
        </p:nvPicPr>
        <p:blipFill>
          <a:blip r:embed="rId3">
            <a:extLst>
              <a:ext uri="{28A0092B-C50C-407E-A947-70E740481C1C}">
                <a14:useLocalDpi xmlns:a14="http://schemas.microsoft.com/office/drawing/2010/main" val="0"/>
              </a:ext>
            </a:extLst>
          </a:blip>
          <a:srcRect l="-29593" r="-29593"/>
          <a:stretch>
            <a:fillRect/>
          </a:stretch>
        </p:blipFill>
        <p:spPr/>
      </p:pic>
      <p:sp>
        <p:nvSpPr>
          <p:cNvPr id="5" name="TextBox 4"/>
          <p:cNvSpPr txBox="1"/>
          <p:nvPr/>
        </p:nvSpPr>
        <p:spPr>
          <a:xfrm>
            <a:off x="1463040" y="5876776"/>
            <a:ext cx="6494085" cy="215444"/>
          </a:xfrm>
          <a:prstGeom prst="rect">
            <a:avLst/>
          </a:prstGeom>
          <a:noFill/>
        </p:spPr>
        <p:txBody>
          <a:bodyPr wrap="none" rtlCol="0">
            <a:spAutoFit/>
          </a:bodyPr>
          <a:lstStyle/>
          <a:p>
            <a:r>
              <a:rPr lang="en-US" sz="800" dirty="0" smtClean="0"/>
              <a:t>Image </a:t>
            </a:r>
            <a:r>
              <a:rPr lang="en-US" sz="800" dirty="0"/>
              <a:t>adapted from: http://</a:t>
            </a:r>
            <a:r>
              <a:rPr lang="en-US" sz="800" dirty="0" err="1"/>
              <a:t>saycoperformance.com</a:t>
            </a:r>
            <a:r>
              <a:rPr lang="en-US" sz="800" dirty="0"/>
              <a:t>/blog/shoulder/the-shoulder-what-every-swim-</a:t>
            </a:r>
            <a:r>
              <a:rPr lang="en-US" sz="800" dirty="0" err="1"/>
              <a:t>coachathlete</a:t>
            </a:r>
            <a:r>
              <a:rPr lang="en-US" sz="800" dirty="0"/>
              <a:t>-should-know-%E2%80%93-part-1/</a:t>
            </a:r>
          </a:p>
        </p:txBody>
      </p:sp>
    </p:spTree>
    <p:extLst>
      <p:ext uri="{BB962C8B-B14F-4D97-AF65-F5344CB8AC3E}">
        <p14:creationId xmlns:p14="http://schemas.microsoft.com/office/powerpoint/2010/main" val="14016608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Rotator Cuff</a:t>
            </a:r>
            <a:endParaRPr lang="en-US" dirty="0"/>
          </a:p>
        </p:txBody>
      </p:sp>
      <p:pic>
        <p:nvPicPr>
          <p:cNvPr id="4" name="Content Placeholder 3" descr="u5.jpg"/>
          <p:cNvPicPr>
            <a:picLocks noGrp="1" noChangeAspect="1"/>
          </p:cNvPicPr>
          <p:nvPr>
            <p:ph idx="1"/>
          </p:nvPr>
        </p:nvPicPr>
        <p:blipFill>
          <a:blip r:embed="rId3">
            <a:extLst>
              <a:ext uri="{28A0092B-C50C-407E-A947-70E740481C1C}">
                <a14:useLocalDpi xmlns:a14="http://schemas.microsoft.com/office/drawing/2010/main" val="0"/>
              </a:ext>
            </a:extLst>
          </a:blip>
          <a:srcRect l="-6966" r="-6966"/>
          <a:stretch>
            <a:fillRect/>
          </a:stretch>
        </p:blipFill>
        <p:spPr/>
      </p:pic>
      <p:sp>
        <p:nvSpPr>
          <p:cNvPr id="5" name="TextBox 4"/>
          <p:cNvSpPr txBox="1"/>
          <p:nvPr/>
        </p:nvSpPr>
        <p:spPr>
          <a:xfrm>
            <a:off x="1711911" y="5887487"/>
            <a:ext cx="6256972" cy="261610"/>
          </a:xfrm>
          <a:prstGeom prst="rect">
            <a:avLst/>
          </a:prstGeom>
          <a:noFill/>
        </p:spPr>
        <p:txBody>
          <a:bodyPr wrap="none" rtlCol="0">
            <a:spAutoFit/>
          </a:bodyPr>
          <a:lstStyle/>
          <a:p>
            <a:r>
              <a:rPr lang="en-US" sz="1100" dirty="0" smtClean="0"/>
              <a:t>Image </a:t>
            </a:r>
            <a:r>
              <a:rPr lang="en-US" sz="1100" dirty="0"/>
              <a:t>adapted from: http://</a:t>
            </a:r>
            <a:r>
              <a:rPr lang="en-US" sz="1100" dirty="0" err="1"/>
              <a:t>completesoccertraining.blogspot.com</a:t>
            </a:r>
            <a:r>
              <a:rPr lang="en-US" sz="1100" dirty="0"/>
              <a:t>/2012/11/shoulder-joint-part-</a:t>
            </a:r>
            <a:r>
              <a:rPr lang="en-US" sz="1100" dirty="0" err="1"/>
              <a:t>ii.html</a:t>
            </a:r>
            <a:endParaRPr lang="en-US" sz="1100" dirty="0"/>
          </a:p>
        </p:txBody>
      </p:sp>
    </p:spTree>
    <p:extLst>
      <p:ext uri="{BB962C8B-B14F-4D97-AF65-F5344CB8AC3E}">
        <p14:creationId xmlns:p14="http://schemas.microsoft.com/office/powerpoint/2010/main" val="26129154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Net Force</a:t>
            </a:r>
            <a:endParaRPr lang="en-US" dirty="0"/>
          </a:p>
        </p:txBody>
      </p:sp>
      <p:pic>
        <p:nvPicPr>
          <p:cNvPr id="4" name="Content Placeholder 3" descr="image21.png"/>
          <p:cNvPicPr>
            <a:picLocks noGrp="1" noChangeAspect="1"/>
          </p:cNvPicPr>
          <p:nvPr>
            <p:ph idx="1"/>
          </p:nvPr>
        </p:nvPicPr>
        <p:blipFill>
          <a:blip r:embed="rId3">
            <a:extLst>
              <a:ext uri="{28A0092B-C50C-407E-A947-70E740481C1C}">
                <a14:useLocalDpi xmlns:a14="http://schemas.microsoft.com/office/drawing/2010/main" val="0"/>
              </a:ext>
            </a:extLst>
          </a:blip>
          <a:srcRect l="-27938" r="-27938"/>
          <a:stretch>
            <a:fillRect/>
          </a:stretch>
        </p:blipFill>
        <p:spPr/>
      </p:pic>
      <p:sp>
        <p:nvSpPr>
          <p:cNvPr id="5" name="TextBox 4"/>
          <p:cNvSpPr txBox="1"/>
          <p:nvPr/>
        </p:nvSpPr>
        <p:spPr>
          <a:xfrm>
            <a:off x="2698880" y="5866251"/>
            <a:ext cx="3690183" cy="369332"/>
          </a:xfrm>
          <a:prstGeom prst="rect">
            <a:avLst/>
          </a:prstGeom>
          <a:noFill/>
        </p:spPr>
        <p:txBody>
          <a:bodyPr wrap="none" rtlCol="0">
            <a:spAutoFit/>
          </a:bodyPr>
          <a:lstStyle/>
          <a:p>
            <a:r>
              <a:rPr lang="en-US" dirty="0" smtClean="0"/>
              <a:t>Adapted from </a:t>
            </a:r>
            <a:r>
              <a:rPr lang="en-US" dirty="0" err="1" smtClean="0"/>
              <a:t>www.mikereinold.com</a:t>
            </a:r>
            <a:endParaRPr lang="en-US" dirty="0"/>
          </a:p>
        </p:txBody>
      </p:sp>
    </p:spTree>
    <p:extLst>
      <p:ext uri="{BB962C8B-B14F-4D97-AF65-F5344CB8AC3E}">
        <p14:creationId xmlns:p14="http://schemas.microsoft.com/office/powerpoint/2010/main" val="6148009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that’s not all!</a:t>
            </a:r>
            <a:endParaRPr lang="en-US" dirty="0"/>
          </a:p>
        </p:txBody>
      </p:sp>
      <p:sp>
        <p:nvSpPr>
          <p:cNvPr id="3" name="Content Placeholder 2"/>
          <p:cNvSpPr>
            <a:spLocks noGrp="1"/>
          </p:cNvSpPr>
          <p:nvPr>
            <p:ph idx="1"/>
          </p:nvPr>
        </p:nvSpPr>
        <p:spPr/>
        <p:txBody>
          <a:bodyPr/>
          <a:lstStyle/>
          <a:p>
            <a:r>
              <a:rPr lang="en-US" dirty="0" smtClean="0"/>
              <a:t>SC joint involves </a:t>
            </a:r>
            <a:r>
              <a:rPr lang="en-US" dirty="0" err="1" smtClean="0"/>
              <a:t>clavicular</a:t>
            </a:r>
            <a:r>
              <a:rPr lang="en-US" dirty="0" smtClean="0"/>
              <a:t> elevation, retraction, and posterior rotation.</a:t>
            </a:r>
          </a:p>
          <a:p>
            <a:r>
              <a:rPr lang="en-US" dirty="0" smtClean="0"/>
              <a:t>AC joint upwardly rotates, posteriorly tilts, and internally rotates.</a:t>
            </a:r>
          </a:p>
          <a:p>
            <a:r>
              <a:rPr lang="en-US" dirty="0" err="1" smtClean="0"/>
              <a:t>Humerus</a:t>
            </a:r>
            <a:r>
              <a:rPr lang="en-US" dirty="0" smtClean="0"/>
              <a:t> – elevates and externally rotates.</a:t>
            </a:r>
            <a:endParaRPr lang="en-US" dirty="0"/>
          </a:p>
        </p:txBody>
      </p:sp>
    </p:spTree>
    <p:extLst>
      <p:ext uri="{BB962C8B-B14F-4D97-AF65-F5344CB8AC3E}">
        <p14:creationId xmlns:p14="http://schemas.microsoft.com/office/powerpoint/2010/main" val="3811661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and AC joint motion</a:t>
            </a:r>
            <a:endParaRPr lang="en-US" dirty="0"/>
          </a:p>
        </p:txBody>
      </p:sp>
      <p:pic>
        <p:nvPicPr>
          <p:cNvPr id="4" name="Content Placeholder 3" descr="000064.png"/>
          <p:cNvPicPr>
            <a:picLocks noGrp="1" noChangeAspect="1"/>
          </p:cNvPicPr>
          <p:nvPr>
            <p:ph idx="1"/>
          </p:nvPr>
        </p:nvPicPr>
        <p:blipFill>
          <a:blip r:embed="rId2">
            <a:extLst>
              <a:ext uri="{28A0092B-C50C-407E-A947-70E740481C1C}">
                <a14:useLocalDpi xmlns:a14="http://schemas.microsoft.com/office/drawing/2010/main" val="0"/>
              </a:ext>
            </a:extLst>
          </a:blip>
          <a:srcRect l="-15173" r="-15173"/>
          <a:stretch>
            <a:fillRect/>
          </a:stretch>
        </p:blipFill>
        <p:spPr/>
      </p:pic>
      <p:sp>
        <p:nvSpPr>
          <p:cNvPr id="5" name="TextBox 4"/>
          <p:cNvSpPr txBox="1"/>
          <p:nvPr/>
        </p:nvSpPr>
        <p:spPr>
          <a:xfrm>
            <a:off x="1270128" y="5871055"/>
            <a:ext cx="6345119" cy="369332"/>
          </a:xfrm>
          <a:prstGeom prst="rect">
            <a:avLst/>
          </a:prstGeom>
          <a:noFill/>
        </p:spPr>
        <p:txBody>
          <a:bodyPr wrap="none" rtlCol="0">
            <a:spAutoFit/>
          </a:bodyPr>
          <a:lstStyle/>
          <a:p>
            <a:r>
              <a:rPr lang="en-US" dirty="0" smtClean="0"/>
              <a:t>Image </a:t>
            </a:r>
            <a:r>
              <a:rPr lang="en-US" dirty="0"/>
              <a:t>adapted from: http://</a:t>
            </a:r>
            <a:r>
              <a:rPr lang="en-US" dirty="0" err="1"/>
              <a:t>drawingbooks.org</a:t>
            </a:r>
            <a:r>
              <a:rPr lang="en-US" dirty="0"/>
              <a:t>/lutz1/</a:t>
            </a:r>
            <a:r>
              <a:rPr lang="en-US" dirty="0" err="1"/>
              <a:t>index.html</a:t>
            </a:r>
            <a:endParaRPr lang="en-US" dirty="0"/>
          </a:p>
        </p:txBody>
      </p:sp>
    </p:spTree>
    <p:extLst>
      <p:ext uri="{BB962C8B-B14F-4D97-AF65-F5344CB8AC3E}">
        <p14:creationId xmlns:p14="http://schemas.microsoft.com/office/powerpoint/2010/main" val="1638520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mechanics?</a:t>
            </a:r>
            <a:endParaRPr lang="en-US" dirty="0"/>
          </a:p>
        </p:txBody>
      </p:sp>
      <p:sp>
        <p:nvSpPr>
          <p:cNvPr id="3" name="Content Placeholder 2"/>
          <p:cNvSpPr>
            <a:spLocks noGrp="1"/>
          </p:cNvSpPr>
          <p:nvPr>
            <p:ph idx="1"/>
          </p:nvPr>
        </p:nvSpPr>
        <p:spPr/>
        <p:txBody>
          <a:bodyPr>
            <a:normAutofit/>
          </a:bodyPr>
          <a:lstStyle/>
          <a:p>
            <a:r>
              <a:rPr lang="en-US" dirty="0" smtClean="0"/>
              <a:t>A result of:</a:t>
            </a:r>
          </a:p>
          <a:p>
            <a:pPr lvl="1"/>
            <a:r>
              <a:rPr lang="en-US" dirty="0" smtClean="0"/>
              <a:t>Mobility restriction</a:t>
            </a:r>
          </a:p>
          <a:p>
            <a:pPr lvl="1"/>
            <a:r>
              <a:rPr lang="en-US" dirty="0" smtClean="0"/>
              <a:t>Strength deficit (weakness)</a:t>
            </a:r>
          </a:p>
          <a:p>
            <a:pPr lvl="1"/>
            <a:r>
              <a:rPr lang="en-US" dirty="0" smtClean="0"/>
              <a:t>Muscular imbalance</a:t>
            </a:r>
          </a:p>
          <a:p>
            <a:pPr lvl="1"/>
            <a:r>
              <a:rPr lang="en-US" dirty="0" smtClean="0"/>
              <a:t>Neuromuscular activation</a:t>
            </a:r>
          </a:p>
          <a:p>
            <a:pPr lvl="1"/>
            <a:r>
              <a:rPr lang="en-US" dirty="0" smtClean="0"/>
              <a:t>Fatigue</a:t>
            </a:r>
          </a:p>
          <a:p>
            <a:pPr lvl="1"/>
            <a:r>
              <a:rPr lang="en-US" dirty="0" smtClean="0"/>
              <a:t>Etc.</a:t>
            </a:r>
          </a:p>
          <a:p>
            <a:endParaRPr lang="en-US" dirty="0"/>
          </a:p>
        </p:txBody>
      </p:sp>
    </p:spTree>
    <p:extLst>
      <p:ext uri="{BB962C8B-B14F-4D97-AF65-F5344CB8AC3E}">
        <p14:creationId xmlns:p14="http://schemas.microsoft.com/office/powerpoint/2010/main" val="143107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Scapular Muscle Proposed Activities </a:t>
            </a:r>
            <a:endParaRPr lang="en-US" dirty="0"/>
          </a:p>
        </p:txBody>
      </p:sp>
      <p:sp>
        <p:nvSpPr>
          <p:cNvPr id="3" name="Content Placeholder 2"/>
          <p:cNvSpPr>
            <a:spLocks noGrp="1"/>
          </p:cNvSpPr>
          <p:nvPr>
            <p:ph idx="1"/>
          </p:nvPr>
        </p:nvSpPr>
        <p:spPr/>
        <p:txBody>
          <a:bodyPr>
            <a:normAutofit lnSpcReduction="10000"/>
          </a:bodyPr>
          <a:lstStyle/>
          <a:p>
            <a:r>
              <a:rPr lang="en-US" dirty="0" smtClean="0"/>
              <a:t>Scapular upward rotators – trapezius and lower </a:t>
            </a:r>
            <a:r>
              <a:rPr lang="en-US" dirty="0" err="1" smtClean="0"/>
              <a:t>serratus</a:t>
            </a:r>
            <a:r>
              <a:rPr lang="en-US" dirty="0" smtClean="0"/>
              <a:t> anterior</a:t>
            </a:r>
          </a:p>
          <a:p>
            <a:pPr lvl="1"/>
            <a:r>
              <a:rPr lang="en-US" dirty="0" smtClean="0"/>
              <a:t>Lower trapezius is most substantial upward rotator</a:t>
            </a:r>
          </a:p>
          <a:p>
            <a:pPr lvl="1"/>
            <a:r>
              <a:rPr lang="en-US" dirty="0" smtClean="0"/>
              <a:t>Upper trap – </a:t>
            </a:r>
            <a:r>
              <a:rPr lang="en-US" dirty="0" err="1" smtClean="0"/>
              <a:t>clavicular</a:t>
            </a:r>
            <a:r>
              <a:rPr lang="en-US" dirty="0" smtClean="0"/>
              <a:t> elevation and posterior rotation</a:t>
            </a:r>
          </a:p>
          <a:p>
            <a:pPr lvl="1"/>
            <a:r>
              <a:rPr lang="en-US" dirty="0" smtClean="0"/>
              <a:t>Middle/Lower </a:t>
            </a:r>
            <a:r>
              <a:rPr lang="en-US" dirty="0" err="1" smtClean="0"/>
              <a:t>serratus</a:t>
            </a:r>
            <a:r>
              <a:rPr lang="en-US" dirty="0" smtClean="0"/>
              <a:t> – upward rotators, ERs, and posterior tilters.</a:t>
            </a:r>
          </a:p>
          <a:p>
            <a:r>
              <a:rPr lang="en-US" dirty="0" smtClean="0"/>
              <a:t>Scapular downward rotators – </a:t>
            </a:r>
            <a:r>
              <a:rPr lang="en-US" dirty="0" err="1" smtClean="0"/>
              <a:t>levator</a:t>
            </a:r>
            <a:r>
              <a:rPr lang="en-US" dirty="0" smtClean="0"/>
              <a:t> scapulae and rhomboids.</a:t>
            </a:r>
          </a:p>
          <a:p>
            <a:endParaRPr lang="en-US" dirty="0"/>
          </a:p>
        </p:txBody>
      </p:sp>
    </p:spTree>
    <p:extLst>
      <p:ext uri="{BB962C8B-B14F-4D97-AF65-F5344CB8AC3E}">
        <p14:creationId xmlns:p14="http://schemas.microsoft.com/office/powerpoint/2010/main" val="3193342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Normal shoulder biomechanics</a:t>
            </a:r>
          </a:p>
          <a:p>
            <a:r>
              <a:rPr lang="en-US" dirty="0" smtClean="0"/>
              <a:t>Role of musculature in overhead motion</a:t>
            </a:r>
          </a:p>
          <a:p>
            <a:r>
              <a:rPr lang="en-US" dirty="0" smtClean="0"/>
              <a:t>Common injuries and corrective exercises</a:t>
            </a:r>
          </a:p>
          <a:p>
            <a:r>
              <a:rPr lang="en-US" dirty="0" smtClean="0"/>
              <a:t>Focus on:</a:t>
            </a:r>
          </a:p>
          <a:p>
            <a:pPr lvl="1"/>
            <a:r>
              <a:rPr lang="en-US" dirty="0" smtClean="0"/>
              <a:t>Bench Press</a:t>
            </a:r>
          </a:p>
          <a:p>
            <a:pPr lvl="1"/>
            <a:r>
              <a:rPr lang="en-US" dirty="0" smtClean="0"/>
              <a:t>Push-ups</a:t>
            </a:r>
          </a:p>
          <a:p>
            <a:pPr lvl="1"/>
            <a:r>
              <a:rPr lang="en-US" dirty="0" smtClean="0"/>
              <a:t>Upright row/horizontal row</a:t>
            </a:r>
          </a:p>
          <a:p>
            <a:endParaRPr lang="en-US" dirty="0"/>
          </a:p>
        </p:txBody>
      </p:sp>
    </p:spTree>
    <p:extLst>
      <p:ext uri="{BB962C8B-B14F-4D97-AF65-F5344CB8AC3E}">
        <p14:creationId xmlns:p14="http://schemas.microsoft.com/office/powerpoint/2010/main" val="2002015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Glenohumeral</a:t>
            </a:r>
            <a:r>
              <a:rPr lang="en-US" dirty="0" smtClean="0"/>
              <a:t> muscle activity</a:t>
            </a:r>
            <a:endParaRPr lang="en-US" dirty="0"/>
          </a:p>
        </p:txBody>
      </p:sp>
      <p:sp>
        <p:nvSpPr>
          <p:cNvPr id="3" name="Content Placeholder 2"/>
          <p:cNvSpPr>
            <a:spLocks noGrp="1"/>
          </p:cNvSpPr>
          <p:nvPr>
            <p:ph idx="1"/>
          </p:nvPr>
        </p:nvSpPr>
        <p:spPr/>
        <p:txBody>
          <a:bodyPr>
            <a:normAutofit/>
          </a:bodyPr>
          <a:lstStyle/>
          <a:p>
            <a:r>
              <a:rPr lang="en-US" dirty="0" smtClean="0"/>
              <a:t>Deltoid – (assisted by supraspinatus) provide humeral head elevation.</a:t>
            </a:r>
          </a:p>
          <a:p>
            <a:r>
              <a:rPr lang="en-US" dirty="0" smtClean="0"/>
              <a:t>RC – stabilizes humeral head in </a:t>
            </a:r>
            <a:r>
              <a:rPr lang="en-US" dirty="0" err="1" smtClean="0"/>
              <a:t>glenoid</a:t>
            </a:r>
            <a:r>
              <a:rPr lang="en-US" dirty="0" smtClean="0"/>
              <a:t>, prevents excessive anterior/superior translation with elevation. </a:t>
            </a:r>
          </a:p>
          <a:p>
            <a:pPr lvl="1"/>
            <a:r>
              <a:rPr lang="en-US" dirty="0" err="1" smtClean="0"/>
              <a:t>Infraspinatus</a:t>
            </a:r>
            <a:r>
              <a:rPr lang="en-US" dirty="0" smtClean="0"/>
              <a:t>/</a:t>
            </a:r>
            <a:r>
              <a:rPr lang="en-US" dirty="0" err="1" smtClean="0"/>
              <a:t>Teres</a:t>
            </a:r>
            <a:r>
              <a:rPr lang="en-US" dirty="0" smtClean="0"/>
              <a:t> minor – provide ER to the </a:t>
            </a:r>
            <a:r>
              <a:rPr lang="en-US" dirty="0" err="1" smtClean="0"/>
              <a:t>humerus</a:t>
            </a:r>
            <a:r>
              <a:rPr lang="en-US" dirty="0" smtClean="0"/>
              <a:t> throughout elevation</a:t>
            </a:r>
          </a:p>
          <a:p>
            <a:endParaRPr lang="en-US" dirty="0"/>
          </a:p>
        </p:txBody>
      </p:sp>
    </p:spTree>
    <p:extLst>
      <p:ext uri="{BB962C8B-B14F-4D97-AF65-F5344CB8AC3E}">
        <p14:creationId xmlns:p14="http://schemas.microsoft.com/office/powerpoint/2010/main" val="329003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Scapulohumeral</a:t>
            </a:r>
            <a:r>
              <a:rPr lang="en-US" dirty="0" smtClean="0"/>
              <a:t> Rhythm</a:t>
            </a:r>
            <a:endParaRPr lang="en-US" dirty="0"/>
          </a:p>
        </p:txBody>
      </p:sp>
      <p:pic>
        <p:nvPicPr>
          <p:cNvPr id="4" name="Content Placeholder 3" descr="upward_rotation_scapula1322547571250.jpg"/>
          <p:cNvPicPr>
            <a:picLocks noGrp="1" noChangeAspect="1"/>
          </p:cNvPicPr>
          <p:nvPr>
            <p:ph idx="1"/>
          </p:nvPr>
        </p:nvPicPr>
        <p:blipFill>
          <a:blip r:embed="rId3">
            <a:extLst>
              <a:ext uri="{28A0092B-C50C-407E-A947-70E740481C1C}">
                <a14:useLocalDpi xmlns:a14="http://schemas.microsoft.com/office/drawing/2010/main" val="0"/>
              </a:ext>
            </a:extLst>
          </a:blip>
          <a:srcRect l="-45318" r="-45318"/>
          <a:stretch>
            <a:fillRect/>
          </a:stretch>
        </p:blipFill>
        <p:spPr/>
      </p:pic>
      <p:sp>
        <p:nvSpPr>
          <p:cNvPr id="5" name="TextBox 4"/>
          <p:cNvSpPr txBox="1"/>
          <p:nvPr/>
        </p:nvSpPr>
        <p:spPr>
          <a:xfrm>
            <a:off x="2235200" y="5926667"/>
            <a:ext cx="5424245" cy="276999"/>
          </a:xfrm>
          <a:prstGeom prst="rect">
            <a:avLst/>
          </a:prstGeom>
          <a:noFill/>
        </p:spPr>
        <p:txBody>
          <a:bodyPr wrap="square" rtlCol="0">
            <a:spAutoFit/>
          </a:bodyPr>
          <a:lstStyle/>
          <a:p>
            <a:r>
              <a:rPr lang="en-US" sz="1200" dirty="0" smtClean="0"/>
              <a:t>Adapted from: https://classconnection.s3.amazonaws.com/295/flashcards </a:t>
            </a:r>
            <a:endParaRPr lang="en-US" sz="1200" dirty="0"/>
          </a:p>
        </p:txBody>
      </p:sp>
    </p:spTree>
    <p:extLst>
      <p:ext uri="{BB962C8B-B14F-4D97-AF65-F5344CB8AC3E}">
        <p14:creationId xmlns:p14="http://schemas.microsoft.com/office/powerpoint/2010/main" val="3137317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tissue considerations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Pec</a:t>
            </a:r>
            <a:r>
              <a:rPr lang="en-US" dirty="0" smtClean="0"/>
              <a:t> minor – when contracted can lead to scapular downward rotation, internal rotation, and anterior tilt. (7)</a:t>
            </a:r>
          </a:p>
          <a:p>
            <a:pPr lvl="1"/>
            <a:r>
              <a:rPr lang="en-US" dirty="0" smtClean="0"/>
              <a:t>Can restrict upward rotation, ER, and posterior tilt if mobility is restricted!</a:t>
            </a:r>
          </a:p>
          <a:p>
            <a:r>
              <a:rPr lang="en-US" dirty="0" smtClean="0"/>
              <a:t>Upper Trap activity increased, </a:t>
            </a:r>
            <a:r>
              <a:rPr lang="en-US" dirty="0" err="1" smtClean="0"/>
              <a:t>serratus</a:t>
            </a:r>
            <a:r>
              <a:rPr lang="en-US" dirty="0" smtClean="0"/>
              <a:t> activity decreased (</a:t>
            </a:r>
            <a:r>
              <a:rPr lang="en-US" dirty="0"/>
              <a:t>especially </a:t>
            </a:r>
            <a:r>
              <a:rPr lang="en-US" dirty="0" err="1"/>
              <a:t>btwn</a:t>
            </a:r>
            <a:r>
              <a:rPr lang="en-US" dirty="0"/>
              <a:t> 30-120 degrees elevation)</a:t>
            </a:r>
            <a:r>
              <a:rPr lang="en-US" dirty="0" smtClean="0"/>
              <a:t> in impingement patients</a:t>
            </a:r>
          </a:p>
          <a:p>
            <a:r>
              <a:rPr lang="en-US" dirty="0" smtClean="0"/>
              <a:t>Increased upper and lower trap activity in loaded conditions – in healthy population</a:t>
            </a:r>
          </a:p>
          <a:p>
            <a:endParaRPr lang="en-US" dirty="0"/>
          </a:p>
        </p:txBody>
      </p:sp>
    </p:spTree>
    <p:extLst>
      <p:ext uri="{BB962C8B-B14F-4D97-AF65-F5344CB8AC3E}">
        <p14:creationId xmlns:p14="http://schemas.microsoft.com/office/powerpoint/2010/main" val="36563115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Lifting Injuries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Anterior </a:t>
            </a:r>
            <a:r>
              <a:rPr lang="en-US" dirty="0" err="1" smtClean="0"/>
              <a:t>Glenohumeral</a:t>
            </a:r>
            <a:r>
              <a:rPr lang="en-US" dirty="0" smtClean="0"/>
              <a:t> Instability–Damage to the IGHL can lead to excess anterior humeral head movement at 90°abduction. (1)</a:t>
            </a:r>
          </a:p>
          <a:p>
            <a:r>
              <a:rPr lang="en-US" dirty="0" smtClean="0"/>
              <a:t>Rotator Cuff pathologies (3)</a:t>
            </a:r>
          </a:p>
          <a:p>
            <a:r>
              <a:rPr lang="en-US" dirty="0" err="1" smtClean="0"/>
              <a:t>Pectoralis</a:t>
            </a:r>
            <a:r>
              <a:rPr lang="en-US" dirty="0" smtClean="0"/>
              <a:t> major tear/acute injury (3)</a:t>
            </a:r>
          </a:p>
          <a:p>
            <a:pPr lvl="1"/>
            <a:r>
              <a:rPr lang="en-US" dirty="0" smtClean="0"/>
              <a:t>Particularly in eccentric/lowering phase of bench press (3)</a:t>
            </a:r>
          </a:p>
          <a:p>
            <a:r>
              <a:rPr lang="en-US" dirty="0" smtClean="0"/>
              <a:t>Long head of biceps pathology (3)</a:t>
            </a:r>
          </a:p>
          <a:p>
            <a:r>
              <a:rPr lang="en-US" dirty="0" smtClean="0"/>
              <a:t>“</a:t>
            </a:r>
            <a:r>
              <a:rPr lang="en-US" dirty="0" err="1" smtClean="0"/>
              <a:t>Osteolysis</a:t>
            </a:r>
            <a:r>
              <a:rPr lang="en-US" dirty="0" smtClean="0"/>
              <a:t>” in the AC joint – associated with Bench Press (1,3)</a:t>
            </a:r>
          </a:p>
          <a:p>
            <a:endParaRPr lang="en-US" dirty="0" smtClean="0"/>
          </a:p>
          <a:p>
            <a:endParaRPr lang="en-US" dirty="0"/>
          </a:p>
        </p:txBody>
      </p:sp>
    </p:spTree>
    <p:extLst>
      <p:ext uri="{BB962C8B-B14F-4D97-AF65-F5344CB8AC3E}">
        <p14:creationId xmlns:p14="http://schemas.microsoft.com/office/powerpoint/2010/main" val="14183819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for developing anterior GH instability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Humeral extension past the rib cage (3)</a:t>
            </a:r>
          </a:p>
          <a:p>
            <a:r>
              <a:rPr lang="en-US" dirty="0" smtClean="0"/>
              <a:t>90°of abduction and near-maximal external rotation (3)</a:t>
            </a:r>
          </a:p>
          <a:p>
            <a:r>
              <a:rPr lang="en-US" dirty="0" smtClean="0"/>
              <a:t>Important to note that these can occur with improper technique of exercises (</a:t>
            </a:r>
            <a:r>
              <a:rPr lang="en-US" dirty="0" err="1" smtClean="0"/>
              <a:t>ie</a:t>
            </a:r>
            <a:r>
              <a:rPr lang="en-US" dirty="0" smtClean="0"/>
              <a:t>. Rows, bench press, push-ups, etc.)</a:t>
            </a:r>
          </a:p>
          <a:p>
            <a:r>
              <a:rPr lang="en-US" dirty="0" smtClean="0"/>
              <a:t>Behind the neck </a:t>
            </a:r>
            <a:r>
              <a:rPr lang="en-US" dirty="0" err="1" smtClean="0"/>
              <a:t>lat-pulldowns</a:t>
            </a:r>
            <a:r>
              <a:rPr lang="en-US" dirty="0" smtClean="0"/>
              <a:t>  and shoulder press cited as contributor to RC pathology and anterior GH instability. (3,6)</a:t>
            </a:r>
          </a:p>
          <a:p>
            <a:r>
              <a:rPr lang="en-US" dirty="0" err="1" smtClean="0"/>
              <a:t>Pec</a:t>
            </a:r>
            <a:r>
              <a:rPr lang="en-US" dirty="0" smtClean="0"/>
              <a:t> fly and wide grip bench (6) – Places stress on AC joint</a:t>
            </a:r>
          </a:p>
        </p:txBody>
      </p:sp>
    </p:spTree>
    <p:extLst>
      <p:ext uri="{BB962C8B-B14F-4D97-AF65-F5344CB8AC3E}">
        <p14:creationId xmlns:p14="http://schemas.microsoft.com/office/powerpoint/2010/main" val="10154343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Risk Factors </a:t>
            </a:r>
            <a:endParaRPr lang="en-US" dirty="0"/>
          </a:p>
        </p:txBody>
      </p:sp>
      <p:sp>
        <p:nvSpPr>
          <p:cNvPr id="3" name="Content Placeholder 2"/>
          <p:cNvSpPr>
            <a:spLocks noGrp="1"/>
          </p:cNvSpPr>
          <p:nvPr>
            <p:ph idx="1"/>
          </p:nvPr>
        </p:nvSpPr>
        <p:spPr/>
        <p:txBody>
          <a:bodyPr>
            <a:normAutofit lnSpcReduction="10000"/>
          </a:bodyPr>
          <a:lstStyle/>
          <a:p>
            <a:r>
              <a:rPr lang="en-US" dirty="0"/>
              <a:t>Muscular Imbalance (3) </a:t>
            </a:r>
          </a:p>
          <a:p>
            <a:r>
              <a:rPr lang="en-US" dirty="0"/>
              <a:t>Contra-indicated position = abduction, extreme ER, some horizontal abduction. </a:t>
            </a:r>
          </a:p>
          <a:p>
            <a:r>
              <a:rPr lang="en-US" dirty="0"/>
              <a:t>Abduction over 80 degrees with IR can lead to impingement. (Like upright rows or empty can exercise)</a:t>
            </a:r>
          </a:p>
          <a:p>
            <a:r>
              <a:rPr lang="en-US" dirty="0"/>
              <a:t>“Forced movements of flexion, adduction, IR of GH joint – can lead to laxity/impingement.” – </a:t>
            </a:r>
            <a:r>
              <a:rPr lang="en-US" dirty="0" err="1"/>
              <a:t>Colado</a:t>
            </a:r>
            <a:r>
              <a:rPr lang="en-US" dirty="0"/>
              <a:t> et al. (Cable </a:t>
            </a:r>
            <a:r>
              <a:rPr lang="en-US" dirty="0" err="1"/>
              <a:t>Flyes</a:t>
            </a:r>
            <a:r>
              <a:rPr lang="en-US" dirty="0"/>
              <a:t>- after arms cross)</a:t>
            </a:r>
          </a:p>
          <a:p>
            <a:endParaRPr lang="en-US" dirty="0"/>
          </a:p>
        </p:txBody>
      </p:sp>
    </p:spTree>
    <p:extLst>
      <p:ext uri="{BB962C8B-B14F-4D97-AF65-F5344CB8AC3E}">
        <p14:creationId xmlns:p14="http://schemas.microsoft.com/office/powerpoint/2010/main" val="15477060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Extension</a:t>
            </a:r>
            <a:endParaRPr lang="en-US" dirty="0"/>
          </a:p>
        </p:txBody>
      </p:sp>
      <p:sp>
        <p:nvSpPr>
          <p:cNvPr id="3" name="Content Placeholder 2"/>
          <p:cNvSpPr>
            <a:spLocks noGrp="1"/>
          </p:cNvSpPr>
          <p:nvPr>
            <p:ph idx="1"/>
          </p:nvPr>
        </p:nvSpPr>
        <p:spPr/>
        <p:txBody>
          <a:bodyPr/>
          <a:lstStyle/>
          <a:p>
            <a:r>
              <a:rPr lang="en-US" dirty="0" smtClean="0"/>
              <a:t>Can check via Scapular Wall Slides</a:t>
            </a:r>
          </a:p>
          <a:p>
            <a:r>
              <a:rPr lang="en-US" dirty="0" smtClean="0"/>
              <a:t>Back to wall shoulder flexion </a:t>
            </a:r>
          </a:p>
          <a:p>
            <a:r>
              <a:rPr lang="en-US" dirty="0" smtClean="0"/>
              <a:t>May be a result of tightness in </a:t>
            </a:r>
            <a:r>
              <a:rPr lang="en-US" dirty="0" err="1" smtClean="0"/>
              <a:t>lats</a:t>
            </a:r>
            <a:endParaRPr lang="en-US" dirty="0" smtClean="0"/>
          </a:p>
          <a:p>
            <a:r>
              <a:rPr lang="en-US" dirty="0" smtClean="0"/>
              <a:t>May be a result of limited T-spine extension</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780026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a:t>
            </a:r>
            <a:endParaRPr lang="en-US" dirty="0"/>
          </a:p>
        </p:txBody>
      </p:sp>
      <p:sp>
        <p:nvSpPr>
          <p:cNvPr id="3" name="Content Placeholder 2"/>
          <p:cNvSpPr>
            <a:spLocks noGrp="1"/>
          </p:cNvSpPr>
          <p:nvPr>
            <p:ph idx="1"/>
          </p:nvPr>
        </p:nvSpPr>
        <p:spPr/>
        <p:txBody>
          <a:bodyPr/>
          <a:lstStyle/>
          <a:p>
            <a:r>
              <a:rPr lang="en-US" dirty="0" smtClean="0"/>
              <a:t>Subjects performed </a:t>
            </a:r>
            <a:r>
              <a:rPr lang="en-US" dirty="0" err="1" smtClean="0"/>
              <a:t>Thera</a:t>
            </a:r>
            <a:r>
              <a:rPr lang="en-US" dirty="0" smtClean="0"/>
              <a:t>-band ER to fatigue. (Tsai et al. 2003)</a:t>
            </a:r>
          </a:p>
          <a:p>
            <a:r>
              <a:rPr lang="en-US" dirty="0" smtClean="0"/>
              <a:t>Significant decreases in scapular posterior tilting (up to 90 degrees elevation)</a:t>
            </a:r>
          </a:p>
          <a:p>
            <a:r>
              <a:rPr lang="en-US" dirty="0" smtClean="0"/>
              <a:t>Significant decrease in </a:t>
            </a:r>
            <a:r>
              <a:rPr lang="en-US" dirty="0" err="1" smtClean="0"/>
              <a:t>scap</a:t>
            </a:r>
            <a:r>
              <a:rPr lang="en-US" dirty="0" smtClean="0"/>
              <a:t> ER (to 120)</a:t>
            </a:r>
          </a:p>
          <a:p>
            <a:r>
              <a:rPr lang="en-US" dirty="0" smtClean="0"/>
              <a:t>Significant decrease in upward rotation (to 60 degrees)</a:t>
            </a:r>
            <a:endParaRPr lang="en-US" dirty="0"/>
          </a:p>
        </p:txBody>
      </p:sp>
    </p:spTree>
    <p:extLst>
      <p:ext uri="{BB962C8B-B14F-4D97-AF65-F5344CB8AC3E}">
        <p14:creationId xmlns:p14="http://schemas.microsoft.com/office/powerpoint/2010/main" val="30438636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 ??</a:t>
            </a:r>
            <a:endParaRPr lang="en-US" dirty="0"/>
          </a:p>
        </p:txBody>
      </p:sp>
      <p:sp>
        <p:nvSpPr>
          <p:cNvPr id="3" name="Content Placeholder 2"/>
          <p:cNvSpPr>
            <a:spLocks noGrp="1"/>
          </p:cNvSpPr>
          <p:nvPr>
            <p:ph idx="1"/>
          </p:nvPr>
        </p:nvSpPr>
        <p:spPr/>
        <p:txBody>
          <a:bodyPr>
            <a:normAutofit lnSpcReduction="10000"/>
          </a:bodyPr>
          <a:lstStyle/>
          <a:p>
            <a:r>
              <a:rPr lang="en-US" dirty="0" smtClean="0"/>
              <a:t>Fatigue protocol (</a:t>
            </a:r>
            <a:r>
              <a:rPr lang="en-US" dirty="0" err="1" smtClean="0"/>
              <a:t>Ebuagh</a:t>
            </a:r>
            <a:r>
              <a:rPr lang="en-US" dirty="0" smtClean="0"/>
              <a:t> 2005)</a:t>
            </a:r>
          </a:p>
          <a:p>
            <a:pPr lvl="1"/>
            <a:r>
              <a:rPr lang="en-US" dirty="0" smtClean="0"/>
              <a:t>Arm elevated to 45 degrees to manipulate object for 2 minutes</a:t>
            </a:r>
          </a:p>
          <a:p>
            <a:pPr lvl="1"/>
            <a:r>
              <a:rPr lang="en-US" dirty="0" err="1" smtClean="0"/>
              <a:t>Scaption</a:t>
            </a:r>
            <a:r>
              <a:rPr lang="en-US" dirty="0" smtClean="0"/>
              <a:t> via cable 20 reps at (20% MVIC)</a:t>
            </a:r>
          </a:p>
          <a:p>
            <a:pPr lvl="1"/>
            <a:r>
              <a:rPr lang="en-US" dirty="0" smtClean="0"/>
              <a:t>D2 Flexion on Cable 20 reps (20% MVIC)</a:t>
            </a:r>
          </a:p>
          <a:p>
            <a:r>
              <a:rPr lang="en-US" dirty="0" smtClean="0"/>
              <a:t>Significantly increased scapular upward rotation, ER</a:t>
            </a:r>
          </a:p>
          <a:p>
            <a:r>
              <a:rPr lang="en-US" dirty="0" smtClean="0"/>
              <a:t>Humeral ER decreased (up to 10 degrees at end range</a:t>
            </a:r>
          </a:p>
          <a:p>
            <a:endParaRPr lang="en-US" dirty="0" smtClean="0"/>
          </a:p>
        </p:txBody>
      </p:sp>
    </p:spTree>
    <p:extLst>
      <p:ext uri="{BB962C8B-B14F-4D97-AF65-F5344CB8AC3E}">
        <p14:creationId xmlns:p14="http://schemas.microsoft.com/office/powerpoint/2010/main" val="39836542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Imbalance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“Relative weakness” ER </a:t>
            </a:r>
            <a:r>
              <a:rPr lang="en-US" dirty="0" err="1" smtClean="0"/>
              <a:t>vs</a:t>
            </a:r>
            <a:r>
              <a:rPr lang="en-US" dirty="0" smtClean="0"/>
              <a:t> IR and Lower trap </a:t>
            </a:r>
            <a:r>
              <a:rPr lang="en-US" dirty="0" err="1" smtClean="0"/>
              <a:t>vs</a:t>
            </a:r>
            <a:r>
              <a:rPr lang="en-US" dirty="0" smtClean="0"/>
              <a:t> Upper Trap (3)</a:t>
            </a:r>
          </a:p>
          <a:p>
            <a:r>
              <a:rPr lang="en-US" dirty="0" smtClean="0"/>
              <a:t>In weight trained population significantly stronger abductor, IR, UT than control. No difference in ER strength, and weaker LT. ER/IR ratio lower in WT than control. </a:t>
            </a:r>
          </a:p>
          <a:p>
            <a:r>
              <a:rPr lang="en-US" dirty="0" smtClean="0"/>
              <a:t>Can selectively target lower trap via modified prone cobra, prone row, posterior fly. (</a:t>
            </a:r>
            <a:r>
              <a:rPr lang="en-US" dirty="0" err="1" smtClean="0"/>
              <a:t>Arlotta</a:t>
            </a:r>
            <a:r>
              <a:rPr lang="en-US" dirty="0" smtClean="0"/>
              <a:t> et al.)</a:t>
            </a:r>
          </a:p>
          <a:p>
            <a:r>
              <a:rPr lang="en-US" dirty="0" smtClean="0"/>
              <a:t>Middle trap – arm raise overhead in line with lower trap fibers. Unilateral row and shoulder horizontal extension with ER. (</a:t>
            </a:r>
            <a:r>
              <a:rPr lang="en-US" dirty="0" err="1" smtClean="0"/>
              <a:t>Ekstrom</a:t>
            </a:r>
            <a:r>
              <a:rPr lang="en-US" dirty="0" smtClean="0"/>
              <a:t> 2003)</a:t>
            </a:r>
          </a:p>
          <a:p>
            <a:r>
              <a:rPr lang="en-US" dirty="0" smtClean="0"/>
              <a:t>Lower trap – Arm raise in line with lower trap, shoulder ER at 90 degrees abduction, shoulder horizontal extension with ER (</a:t>
            </a:r>
            <a:r>
              <a:rPr lang="en-US" dirty="0" err="1" smtClean="0"/>
              <a:t>Ekstrom</a:t>
            </a:r>
            <a:r>
              <a:rPr lang="en-US" dirty="0" smtClean="0"/>
              <a:t> 2003)</a:t>
            </a:r>
            <a:endParaRPr lang="en-US" dirty="0"/>
          </a:p>
        </p:txBody>
      </p:sp>
    </p:spTree>
    <p:extLst>
      <p:ext uri="{BB962C8B-B14F-4D97-AF65-F5344CB8AC3E}">
        <p14:creationId xmlns:p14="http://schemas.microsoft.com/office/powerpoint/2010/main" val="28808225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The shoulder complex accounts for roughly 1/3</a:t>
            </a:r>
            <a:r>
              <a:rPr lang="en-US" baseline="30000" dirty="0" smtClean="0"/>
              <a:t>rd</a:t>
            </a:r>
            <a:r>
              <a:rPr lang="en-US" dirty="0" smtClean="0"/>
              <a:t> of all weight-lifting injuries. (3)</a:t>
            </a:r>
          </a:p>
          <a:p>
            <a:r>
              <a:rPr lang="en-US" dirty="0" smtClean="0"/>
              <a:t>Unlike the knees/hips, the shoulder is a non-weight bearing joint. (3)</a:t>
            </a:r>
          </a:p>
          <a:p>
            <a:r>
              <a:rPr lang="en-US" dirty="0" smtClean="0"/>
              <a:t>60% of recreational lifters report shoulder pain in the last year. 28% in the last 3 days! (3)</a:t>
            </a:r>
          </a:p>
          <a:p>
            <a:r>
              <a:rPr lang="en-US" dirty="0" smtClean="0"/>
              <a:t>We train “muscles” not “movement” – exacerbated by machines</a:t>
            </a:r>
          </a:p>
          <a:p>
            <a:endParaRPr lang="en-US" dirty="0"/>
          </a:p>
        </p:txBody>
      </p:sp>
    </p:spTree>
    <p:extLst>
      <p:ext uri="{BB962C8B-B14F-4D97-AF65-F5344CB8AC3E}">
        <p14:creationId xmlns:p14="http://schemas.microsoft.com/office/powerpoint/2010/main" val="16093350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Prone row, posterior fly and prone cobra </a:t>
            </a:r>
            <a:endParaRPr lang="en-US" dirty="0"/>
          </a:p>
        </p:txBody>
      </p:sp>
      <p:pic>
        <p:nvPicPr>
          <p:cNvPr id="4" name="Content Placeholder 3" descr="Prone Cobra.png"/>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a:xfrm rot="5400000">
            <a:off x="1313391" y="2420834"/>
            <a:ext cx="4262667" cy="2775953"/>
          </a:xfrm>
        </p:spPr>
      </p:pic>
      <p:pic>
        <p:nvPicPr>
          <p:cNvPr id="6" name="Picture 5" descr="Fly and 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710" y="2020067"/>
            <a:ext cx="3186688" cy="3530488"/>
          </a:xfrm>
          <a:prstGeom prst="rect">
            <a:avLst/>
          </a:prstGeom>
        </p:spPr>
      </p:pic>
      <p:sp>
        <p:nvSpPr>
          <p:cNvPr id="7" name="TextBox 6"/>
          <p:cNvSpPr txBox="1"/>
          <p:nvPr/>
        </p:nvSpPr>
        <p:spPr>
          <a:xfrm>
            <a:off x="3298631" y="5723069"/>
            <a:ext cx="2737774" cy="369332"/>
          </a:xfrm>
          <a:prstGeom prst="rect">
            <a:avLst/>
          </a:prstGeom>
          <a:noFill/>
        </p:spPr>
        <p:txBody>
          <a:bodyPr wrap="none" rtlCol="0">
            <a:spAutoFit/>
          </a:bodyPr>
          <a:lstStyle/>
          <a:p>
            <a:r>
              <a:rPr lang="en-US" dirty="0" smtClean="0"/>
              <a:t>Adapted from </a:t>
            </a:r>
            <a:r>
              <a:rPr lang="en-US" dirty="0" err="1" smtClean="0"/>
              <a:t>Arlotta</a:t>
            </a:r>
            <a:r>
              <a:rPr lang="en-US" dirty="0" smtClean="0"/>
              <a:t> et al.</a:t>
            </a:r>
            <a:endParaRPr lang="en-US" dirty="0"/>
          </a:p>
        </p:txBody>
      </p:sp>
    </p:spTree>
    <p:extLst>
      <p:ext uri="{BB962C8B-B14F-4D97-AF65-F5344CB8AC3E}">
        <p14:creationId xmlns:p14="http://schemas.microsoft.com/office/powerpoint/2010/main" val="38992189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LT/MT Exercises</a:t>
            </a:r>
            <a:endParaRPr lang="en-US" dirty="0"/>
          </a:p>
        </p:txBody>
      </p:sp>
      <p:pic>
        <p:nvPicPr>
          <p:cNvPr id="4" name="Content Placeholder 3" descr="Untitled.png"/>
          <p:cNvPicPr>
            <a:picLocks noGrp="1" noChangeAspect="1"/>
          </p:cNvPicPr>
          <p:nvPr>
            <p:ph idx="1"/>
          </p:nvPr>
        </p:nvPicPr>
        <p:blipFill>
          <a:blip r:embed="rId2">
            <a:extLst>
              <a:ext uri="{28A0092B-C50C-407E-A947-70E740481C1C}">
                <a14:useLocalDpi xmlns:a14="http://schemas.microsoft.com/office/drawing/2010/main" val="0"/>
              </a:ext>
            </a:extLst>
          </a:blip>
          <a:srcRect l="-77466" r="-77466"/>
          <a:stretch>
            <a:fillRect/>
          </a:stretch>
        </p:blipFill>
        <p:spPr>
          <a:xfrm>
            <a:off x="-1077082" y="2119257"/>
            <a:ext cx="6196405" cy="3603812"/>
          </a:xfrm>
        </p:spPr>
      </p:pic>
      <p:pic>
        <p:nvPicPr>
          <p:cNvPr id="6" name="Picture 5" descr="Untitled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122" y="2119258"/>
            <a:ext cx="2515234" cy="3603812"/>
          </a:xfrm>
          <a:prstGeom prst="rect">
            <a:avLst/>
          </a:prstGeom>
        </p:spPr>
      </p:pic>
      <p:pic>
        <p:nvPicPr>
          <p:cNvPr id="7" name="Picture 6" descr="Untitled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357" y="2119258"/>
            <a:ext cx="2734159" cy="3603812"/>
          </a:xfrm>
          <a:prstGeom prst="rect">
            <a:avLst/>
          </a:prstGeom>
        </p:spPr>
      </p:pic>
      <p:sp>
        <p:nvSpPr>
          <p:cNvPr id="8" name="TextBox 7"/>
          <p:cNvSpPr txBox="1"/>
          <p:nvPr/>
        </p:nvSpPr>
        <p:spPr>
          <a:xfrm>
            <a:off x="3147122" y="5830969"/>
            <a:ext cx="2795507" cy="369332"/>
          </a:xfrm>
          <a:prstGeom prst="rect">
            <a:avLst/>
          </a:prstGeom>
          <a:noFill/>
        </p:spPr>
        <p:txBody>
          <a:bodyPr wrap="none" rtlCol="0">
            <a:spAutoFit/>
          </a:bodyPr>
          <a:lstStyle/>
          <a:p>
            <a:r>
              <a:rPr lang="en-US" dirty="0" smtClean="0"/>
              <a:t>Images from </a:t>
            </a:r>
            <a:r>
              <a:rPr lang="en-US" dirty="0" err="1" smtClean="0"/>
              <a:t>Ekstrom</a:t>
            </a:r>
            <a:r>
              <a:rPr lang="en-US" dirty="0" smtClean="0"/>
              <a:t> et al.</a:t>
            </a:r>
            <a:endParaRPr lang="en-US" dirty="0"/>
          </a:p>
        </p:txBody>
      </p:sp>
    </p:spTree>
    <p:extLst>
      <p:ext uri="{BB962C8B-B14F-4D97-AF65-F5344CB8AC3E}">
        <p14:creationId xmlns:p14="http://schemas.microsoft.com/office/powerpoint/2010/main" val="36469608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Serratus</a:t>
            </a:r>
            <a:r>
              <a:rPr lang="en-US" dirty="0" smtClean="0"/>
              <a:t> Anterior</a:t>
            </a:r>
            <a:endParaRPr lang="en-US" dirty="0"/>
          </a:p>
        </p:txBody>
      </p:sp>
      <p:sp>
        <p:nvSpPr>
          <p:cNvPr id="3" name="Content Placeholder 2"/>
          <p:cNvSpPr>
            <a:spLocks noGrp="1"/>
          </p:cNvSpPr>
          <p:nvPr>
            <p:ph idx="1"/>
          </p:nvPr>
        </p:nvSpPr>
        <p:spPr/>
        <p:txBody>
          <a:bodyPr/>
          <a:lstStyle/>
          <a:p>
            <a:r>
              <a:rPr lang="en-US" dirty="0" smtClean="0"/>
              <a:t>Decreased EMG output of SA in impingement, GH instability, etc. (Martins et al.)</a:t>
            </a:r>
          </a:p>
          <a:p>
            <a:r>
              <a:rPr lang="en-US" dirty="0" smtClean="0"/>
              <a:t>Seems that UT substitution is common for SA weakness. </a:t>
            </a:r>
            <a:endParaRPr lang="en-US" dirty="0"/>
          </a:p>
        </p:txBody>
      </p:sp>
    </p:spTree>
    <p:extLst>
      <p:ext uri="{BB962C8B-B14F-4D97-AF65-F5344CB8AC3E}">
        <p14:creationId xmlns:p14="http://schemas.microsoft.com/office/powerpoint/2010/main" val="25697216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Serratus</a:t>
            </a:r>
            <a:r>
              <a:rPr lang="en-US" dirty="0" smtClean="0"/>
              <a:t> Exercises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Diagonal exercise with shoulder flexion, horizontal flexion, and ER (100+/-24% MVIC). (</a:t>
            </a:r>
            <a:r>
              <a:rPr lang="en-US" dirty="0" err="1" smtClean="0"/>
              <a:t>Ekstrom</a:t>
            </a:r>
            <a:r>
              <a:rPr lang="en-US" dirty="0" smtClean="0"/>
              <a:t> et al.)</a:t>
            </a:r>
          </a:p>
          <a:p>
            <a:r>
              <a:rPr lang="en-US" dirty="0" smtClean="0"/>
              <a:t>Shoulder abduction in the plane of the scapula (above 120 (96+/-24% MVIC), and below 80 (62+/-18% MVIC)) </a:t>
            </a:r>
            <a:r>
              <a:rPr lang="en-US" dirty="0" err="1" smtClean="0"/>
              <a:t>Ekstrom</a:t>
            </a:r>
            <a:endParaRPr lang="en-US" dirty="0" smtClean="0"/>
          </a:p>
          <a:p>
            <a:r>
              <a:rPr lang="en-US" dirty="0" smtClean="0"/>
              <a:t>Flexion, abduction, </a:t>
            </a:r>
            <a:r>
              <a:rPr lang="en-US" dirty="0" err="1" smtClean="0"/>
              <a:t>scaption</a:t>
            </a:r>
            <a:r>
              <a:rPr lang="en-US" dirty="0" smtClean="0"/>
              <a:t> (96-91% MMT) – Moseley (both push-up and with a plus excellent too)</a:t>
            </a:r>
          </a:p>
          <a:p>
            <a:r>
              <a:rPr lang="en-US" dirty="0" smtClean="0"/>
              <a:t>Bench press – optimal for UT/SA ratio (when on stable surface). Maximizes SA compared to wall push up or push-up.</a:t>
            </a:r>
          </a:p>
          <a:p>
            <a:endParaRPr lang="en-US" dirty="0"/>
          </a:p>
        </p:txBody>
      </p:sp>
    </p:spTree>
    <p:extLst>
      <p:ext uri="{BB962C8B-B14F-4D97-AF65-F5344CB8AC3E}">
        <p14:creationId xmlns:p14="http://schemas.microsoft.com/office/powerpoint/2010/main" val="35725696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Serratus</a:t>
            </a:r>
            <a:r>
              <a:rPr lang="en-US" dirty="0" smtClean="0"/>
              <a:t> Exercises</a:t>
            </a:r>
            <a:endParaRPr lang="en-US" dirty="0"/>
          </a:p>
        </p:txBody>
      </p:sp>
      <p:pic>
        <p:nvPicPr>
          <p:cNvPr id="4" name="Content Placeholder 3" descr="Untitled 4.png"/>
          <p:cNvPicPr>
            <a:picLocks noGrp="1" noChangeAspect="1"/>
          </p:cNvPicPr>
          <p:nvPr>
            <p:ph idx="1"/>
          </p:nvPr>
        </p:nvPicPr>
        <p:blipFill>
          <a:blip r:embed="rId2">
            <a:extLst>
              <a:ext uri="{28A0092B-C50C-407E-A947-70E740481C1C}">
                <a14:useLocalDpi xmlns:a14="http://schemas.microsoft.com/office/drawing/2010/main" val="0"/>
              </a:ext>
            </a:extLst>
          </a:blip>
          <a:srcRect l="-83480" r="-83480"/>
          <a:stretch>
            <a:fillRect/>
          </a:stretch>
        </p:blipFill>
        <p:spPr>
          <a:xfrm>
            <a:off x="-703431" y="2119257"/>
            <a:ext cx="6196405" cy="3603812"/>
          </a:xfrm>
        </p:spPr>
      </p:pic>
      <p:pic>
        <p:nvPicPr>
          <p:cNvPr id="5" name="Picture 4" descr="Untitled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715" y="2180507"/>
            <a:ext cx="2525933" cy="3542562"/>
          </a:xfrm>
          <a:prstGeom prst="rect">
            <a:avLst/>
          </a:prstGeom>
        </p:spPr>
      </p:pic>
      <p:sp>
        <p:nvSpPr>
          <p:cNvPr id="6" name="TextBox 5"/>
          <p:cNvSpPr txBox="1"/>
          <p:nvPr/>
        </p:nvSpPr>
        <p:spPr>
          <a:xfrm>
            <a:off x="2913529" y="5896393"/>
            <a:ext cx="2902670" cy="369332"/>
          </a:xfrm>
          <a:prstGeom prst="rect">
            <a:avLst/>
          </a:prstGeom>
          <a:noFill/>
        </p:spPr>
        <p:txBody>
          <a:bodyPr wrap="none" rtlCol="0">
            <a:spAutoFit/>
          </a:bodyPr>
          <a:lstStyle/>
          <a:p>
            <a:r>
              <a:rPr lang="en-US" dirty="0" smtClean="0"/>
              <a:t>Adapted from </a:t>
            </a:r>
            <a:r>
              <a:rPr lang="en-US" dirty="0" err="1" smtClean="0"/>
              <a:t>Ekstrom</a:t>
            </a:r>
            <a:r>
              <a:rPr lang="en-US" dirty="0" smtClean="0"/>
              <a:t> et al.</a:t>
            </a:r>
            <a:endParaRPr lang="en-US" dirty="0"/>
          </a:p>
        </p:txBody>
      </p:sp>
    </p:spTree>
    <p:extLst>
      <p:ext uri="{BB962C8B-B14F-4D97-AF65-F5344CB8AC3E}">
        <p14:creationId xmlns:p14="http://schemas.microsoft.com/office/powerpoint/2010/main" val="9375656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Scapular Targeting</a:t>
            </a:r>
            <a:endParaRPr lang="en-US" dirty="0"/>
          </a:p>
        </p:txBody>
      </p:sp>
      <p:sp>
        <p:nvSpPr>
          <p:cNvPr id="3" name="Content Placeholder 2"/>
          <p:cNvSpPr>
            <a:spLocks noGrp="1"/>
          </p:cNvSpPr>
          <p:nvPr>
            <p:ph idx="1"/>
          </p:nvPr>
        </p:nvSpPr>
        <p:spPr/>
        <p:txBody>
          <a:bodyPr/>
          <a:lstStyle/>
          <a:p>
            <a:r>
              <a:rPr lang="en-US" dirty="0" smtClean="0"/>
              <a:t>Moseley et al. found 4 exercises to effectively target (&gt; 50% MMT over 3 arcs/ranges of the exercise)</a:t>
            </a:r>
          </a:p>
          <a:p>
            <a:r>
              <a:rPr lang="en-US" dirty="0" err="1" smtClean="0"/>
              <a:t>Scaption</a:t>
            </a:r>
            <a:endParaRPr lang="en-US" dirty="0" smtClean="0"/>
          </a:p>
          <a:p>
            <a:r>
              <a:rPr lang="en-US" dirty="0" smtClean="0"/>
              <a:t>Rowing</a:t>
            </a:r>
          </a:p>
          <a:p>
            <a:r>
              <a:rPr lang="en-US" dirty="0" smtClean="0"/>
              <a:t>Push-up with plus</a:t>
            </a:r>
          </a:p>
          <a:p>
            <a:r>
              <a:rPr lang="en-US" dirty="0" smtClean="0"/>
              <a:t>Press-up</a:t>
            </a:r>
            <a:endParaRPr lang="en-US" dirty="0"/>
          </a:p>
        </p:txBody>
      </p:sp>
    </p:spTree>
    <p:extLst>
      <p:ext uri="{BB962C8B-B14F-4D97-AF65-F5344CB8AC3E}">
        <p14:creationId xmlns:p14="http://schemas.microsoft.com/office/powerpoint/2010/main" val="27907788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exercises for RC</a:t>
            </a:r>
            <a:endParaRPr lang="en-US" dirty="0"/>
          </a:p>
        </p:txBody>
      </p:sp>
      <p:sp>
        <p:nvSpPr>
          <p:cNvPr id="3" name="Content Placeholder 2"/>
          <p:cNvSpPr>
            <a:spLocks noGrp="1"/>
          </p:cNvSpPr>
          <p:nvPr>
            <p:ph idx="1"/>
          </p:nvPr>
        </p:nvSpPr>
        <p:spPr/>
        <p:txBody>
          <a:bodyPr/>
          <a:lstStyle/>
          <a:p>
            <a:r>
              <a:rPr lang="en-US" dirty="0" smtClean="0"/>
              <a:t>Standing shoulder ER with towel roll on axilla (8)</a:t>
            </a:r>
          </a:p>
          <a:p>
            <a:r>
              <a:rPr lang="en-US" dirty="0" smtClean="0"/>
              <a:t>Side-lying ER (8)</a:t>
            </a:r>
          </a:p>
          <a:p>
            <a:r>
              <a:rPr lang="en-US" dirty="0" smtClean="0"/>
              <a:t>Horizontal abduction with external rotation. (8)</a:t>
            </a:r>
            <a:endParaRPr lang="en-US" dirty="0"/>
          </a:p>
        </p:txBody>
      </p:sp>
    </p:spTree>
    <p:extLst>
      <p:ext uri="{BB962C8B-B14F-4D97-AF65-F5344CB8AC3E}">
        <p14:creationId xmlns:p14="http://schemas.microsoft.com/office/powerpoint/2010/main" val="33044825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Standing ER and Side-lying ER</a:t>
            </a:r>
            <a:endParaRPr lang="en-US" dirty="0"/>
          </a:p>
        </p:txBody>
      </p:sp>
      <p:pic>
        <p:nvPicPr>
          <p:cNvPr id="4" name="Content Placeholder 3" descr="Standing ER.png"/>
          <p:cNvPicPr>
            <a:picLocks noGrp="1" noChangeAspect="1"/>
          </p:cNvPicPr>
          <p:nvPr>
            <p:ph idx="1"/>
          </p:nvPr>
        </p:nvPicPr>
        <p:blipFill>
          <a:blip r:embed="rId2">
            <a:extLst>
              <a:ext uri="{28A0092B-C50C-407E-A947-70E740481C1C}">
                <a14:useLocalDpi xmlns:a14="http://schemas.microsoft.com/office/drawing/2010/main" val="0"/>
              </a:ext>
            </a:extLst>
          </a:blip>
          <a:srcRect l="-9336" r="-9336"/>
          <a:stretch>
            <a:fillRect/>
          </a:stretch>
        </p:blipFill>
        <p:spPr>
          <a:xfrm>
            <a:off x="633971" y="2119257"/>
            <a:ext cx="4199318" cy="3603812"/>
          </a:xfrm>
        </p:spPr>
      </p:pic>
      <p:pic>
        <p:nvPicPr>
          <p:cNvPr id="5" name="Picture 4" descr="Side-lying 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692" y="2147672"/>
            <a:ext cx="3721986" cy="3575397"/>
          </a:xfrm>
          <a:prstGeom prst="rect">
            <a:avLst/>
          </a:prstGeom>
        </p:spPr>
      </p:pic>
      <p:sp>
        <p:nvSpPr>
          <p:cNvPr id="6" name="TextBox 5"/>
          <p:cNvSpPr txBox="1"/>
          <p:nvPr/>
        </p:nvSpPr>
        <p:spPr>
          <a:xfrm>
            <a:off x="3465642" y="5778045"/>
            <a:ext cx="2735294" cy="369332"/>
          </a:xfrm>
          <a:prstGeom prst="rect">
            <a:avLst/>
          </a:prstGeom>
          <a:noFill/>
        </p:spPr>
        <p:txBody>
          <a:bodyPr wrap="none" rtlCol="0">
            <a:spAutoFit/>
          </a:bodyPr>
          <a:lstStyle/>
          <a:p>
            <a:r>
              <a:rPr lang="en-US" dirty="0" smtClean="0"/>
              <a:t>Adapted from </a:t>
            </a:r>
            <a:r>
              <a:rPr lang="en-US" dirty="0" err="1" smtClean="0"/>
              <a:t>Kolber</a:t>
            </a:r>
            <a:r>
              <a:rPr lang="en-US" dirty="0" smtClean="0"/>
              <a:t> et al.</a:t>
            </a:r>
            <a:endParaRPr lang="en-US" dirty="0"/>
          </a:p>
        </p:txBody>
      </p:sp>
    </p:spTree>
    <p:extLst>
      <p:ext uri="{BB962C8B-B14F-4D97-AF65-F5344CB8AC3E}">
        <p14:creationId xmlns:p14="http://schemas.microsoft.com/office/powerpoint/2010/main" val="36382276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problematic exercises</a:t>
            </a:r>
            <a:endParaRPr lang="en-US" dirty="0"/>
          </a:p>
        </p:txBody>
      </p:sp>
      <p:sp>
        <p:nvSpPr>
          <p:cNvPr id="3" name="Content Placeholder 2"/>
          <p:cNvSpPr>
            <a:spLocks noGrp="1"/>
          </p:cNvSpPr>
          <p:nvPr>
            <p:ph idx="1"/>
          </p:nvPr>
        </p:nvSpPr>
        <p:spPr/>
        <p:txBody>
          <a:bodyPr/>
          <a:lstStyle/>
          <a:p>
            <a:r>
              <a:rPr lang="en-US" dirty="0" smtClean="0"/>
              <a:t>Squats – elbows underneath the bar</a:t>
            </a:r>
          </a:p>
          <a:p>
            <a:r>
              <a:rPr lang="en-US" dirty="0" smtClean="0"/>
              <a:t>Push-ups – elbows flared</a:t>
            </a:r>
          </a:p>
          <a:p>
            <a:r>
              <a:rPr lang="en-US" dirty="0" smtClean="0"/>
              <a:t>Empty Can exercise</a:t>
            </a:r>
          </a:p>
          <a:p>
            <a:r>
              <a:rPr lang="en-US" dirty="0" smtClean="0"/>
              <a:t>Dips – maximal external rotation, elbow significantly behind rib cage</a:t>
            </a:r>
            <a:endParaRPr lang="en-US" dirty="0"/>
          </a:p>
        </p:txBody>
      </p:sp>
    </p:spTree>
    <p:extLst>
      <p:ext uri="{BB962C8B-B14F-4D97-AF65-F5344CB8AC3E}">
        <p14:creationId xmlns:p14="http://schemas.microsoft.com/office/powerpoint/2010/main" val="20284532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Imbalance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Excess ER motion (3) </a:t>
            </a:r>
          </a:p>
          <a:p>
            <a:r>
              <a:rPr lang="en-US" dirty="0" smtClean="0"/>
              <a:t>Decreased IR motion (3)</a:t>
            </a:r>
          </a:p>
          <a:p>
            <a:r>
              <a:rPr lang="en-US" dirty="0" smtClean="0"/>
              <a:t>“Posterior Capsular tightness” (3)</a:t>
            </a:r>
          </a:p>
          <a:p>
            <a:r>
              <a:rPr lang="en-US" dirty="0" smtClean="0"/>
              <a:t> A study of 57 women with resistance training history had decreased AROM in IR of the shoulder as well as joint laxity and posterior </a:t>
            </a:r>
            <a:r>
              <a:rPr lang="en-US" dirty="0" err="1" smtClean="0"/>
              <a:t>capscular</a:t>
            </a:r>
            <a:r>
              <a:rPr lang="en-US" dirty="0" smtClean="0"/>
              <a:t> tightness compared to 31 age-matched peers. (</a:t>
            </a:r>
            <a:r>
              <a:rPr lang="en-US" dirty="0" err="1" smtClean="0"/>
              <a:t>Kolber</a:t>
            </a:r>
            <a:r>
              <a:rPr lang="en-US" dirty="0" smtClean="0"/>
              <a:t> 2011)</a:t>
            </a:r>
          </a:p>
          <a:p>
            <a:r>
              <a:rPr lang="en-US" dirty="0" smtClean="0"/>
              <a:t>WT population decreased IR, flexion, abduction, and post shoulder tightness compared to control. Increased ER. (</a:t>
            </a:r>
            <a:r>
              <a:rPr lang="en-US" dirty="0" err="1" smtClean="0"/>
              <a:t>Kolber</a:t>
            </a:r>
            <a:r>
              <a:rPr lang="en-US" dirty="0" smtClean="0"/>
              <a:t> 2009)</a:t>
            </a:r>
            <a:endParaRPr lang="en-US" dirty="0"/>
          </a:p>
        </p:txBody>
      </p:sp>
    </p:spTree>
    <p:extLst>
      <p:ext uri="{BB962C8B-B14F-4D97-AF65-F5344CB8AC3E}">
        <p14:creationId xmlns:p14="http://schemas.microsoft.com/office/powerpoint/2010/main" val="3302147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624974_10204466755245246_8376338323304175300_n.jpg"/>
          <p:cNvPicPr>
            <a:picLocks noGrp="1" noChangeAspect="1"/>
          </p:cNvPicPr>
          <p:nvPr>
            <p:ph idx="1"/>
          </p:nvPr>
        </p:nvPicPr>
        <p:blipFill>
          <a:blip r:embed="rId2">
            <a:extLst>
              <a:ext uri="{28A0092B-C50C-407E-A947-70E740481C1C}">
                <a14:useLocalDpi xmlns:a14="http://schemas.microsoft.com/office/drawing/2010/main" val="0"/>
              </a:ext>
            </a:extLst>
          </a:blip>
          <a:srcRect l="-36239" r="-36239"/>
          <a:stretch>
            <a:fillRect/>
          </a:stretch>
        </p:blipFill>
        <p:spPr/>
      </p:pic>
    </p:spTree>
    <p:extLst>
      <p:ext uri="{BB962C8B-B14F-4D97-AF65-F5344CB8AC3E}">
        <p14:creationId xmlns:p14="http://schemas.microsoft.com/office/powerpoint/2010/main" val="620589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Form</a:t>
            </a:r>
            <a:endParaRPr lang="en-US" dirty="0"/>
          </a:p>
        </p:txBody>
      </p:sp>
      <p:pic>
        <p:nvPicPr>
          <p:cNvPr id="4" name="Content Placeholder 3" descr="Bad Shoulder Positions 1.png"/>
          <p:cNvPicPr>
            <a:picLocks noGrp="1" noChangeAspect="1"/>
          </p:cNvPicPr>
          <p:nvPr>
            <p:ph idx="1"/>
          </p:nvPr>
        </p:nvPicPr>
        <p:blipFill>
          <a:blip r:embed="rId2">
            <a:extLst>
              <a:ext uri="{28A0092B-C50C-407E-A947-70E740481C1C}">
                <a14:useLocalDpi xmlns:a14="http://schemas.microsoft.com/office/drawing/2010/main" val="0"/>
              </a:ext>
            </a:extLst>
          </a:blip>
          <a:srcRect l="-163812" r="-163812"/>
          <a:stretch>
            <a:fillRect/>
          </a:stretch>
        </p:blipFill>
        <p:spPr/>
      </p:pic>
      <p:sp>
        <p:nvSpPr>
          <p:cNvPr id="5" name="TextBox 4"/>
          <p:cNvSpPr txBox="1"/>
          <p:nvPr/>
        </p:nvSpPr>
        <p:spPr>
          <a:xfrm>
            <a:off x="2897463" y="5807978"/>
            <a:ext cx="3318236" cy="369332"/>
          </a:xfrm>
          <a:prstGeom prst="rect">
            <a:avLst/>
          </a:prstGeom>
          <a:noFill/>
        </p:spPr>
        <p:txBody>
          <a:bodyPr wrap="none" rtlCol="0">
            <a:spAutoFit/>
          </a:bodyPr>
          <a:lstStyle/>
          <a:p>
            <a:r>
              <a:rPr lang="en-US" dirty="0" smtClean="0"/>
              <a:t>Adapted from </a:t>
            </a:r>
            <a:r>
              <a:rPr lang="en-US" dirty="0" err="1" smtClean="0"/>
              <a:t>Kolber</a:t>
            </a:r>
            <a:r>
              <a:rPr lang="en-US" dirty="0" smtClean="0"/>
              <a:t> et al. 2010</a:t>
            </a:r>
            <a:endParaRPr lang="en-US" dirty="0"/>
          </a:p>
        </p:txBody>
      </p:sp>
    </p:spTree>
    <p:extLst>
      <p:ext uri="{BB962C8B-B14F-4D97-AF65-F5344CB8AC3E}">
        <p14:creationId xmlns:p14="http://schemas.microsoft.com/office/powerpoint/2010/main" val="3456090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Contra-indicated positions</a:t>
            </a:r>
            <a:endParaRPr lang="en-US" dirty="0"/>
          </a:p>
        </p:txBody>
      </p:sp>
      <p:pic>
        <p:nvPicPr>
          <p:cNvPr id="4" name="Content Placeholder 3" descr="Shoulder 1.png"/>
          <p:cNvPicPr>
            <a:picLocks noGrp="1" noChangeAspect="1"/>
          </p:cNvPicPr>
          <p:nvPr>
            <p:ph idx="1"/>
          </p:nvPr>
        </p:nvPicPr>
        <p:blipFill>
          <a:blip r:embed="rId2">
            <a:extLst>
              <a:ext uri="{28A0092B-C50C-407E-A947-70E740481C1C}">
                <a14:useLocalDpi xmlns:a14="http://schemas.microsoft.com/office/drawing/2010/main" val="0"/>
              </a:ext>
            </a:extLst>
          </a:blip>
          <a:srcRect l="-136002" r="-136002"/>
          <a:stretch>
            <a:fillRect/>
          </a:stretch>
        </p:blipFill>
        <p:spPr/>
      </p:pic>
      <p:sp>
        <p:nvSpPr>
          <p:cNvPr id="5" name="TextBox 4"/>
          <p:cNvSpPr txBox="1"/>
          <p:nvPr/>
        </p:nvSpPr>
        <p:spPr>
          <a:xfrm>
            <a:off x="3004777" y="5723069"/>
            <a:ext cx="3374930" cy="369332"/>
          </a:xfrm>
          <a:prstGeom prst="rect">
            <a:avLst/>
          </a:prstGeom>
          <a:noFill/>
        </p:spPr>
        <p:txBody>
          <a:bodyPr wrap="none" rtlCol="0">
            <a:spAutoFit/>
          </a:bodyPr>
          <a:lstStyle/>
          <a:p>
            <a:r>
              <a:rPr lang="en-US" dirty="0" smtClean="0"/>
              <a:t>Adapted from </a:t>
            </a:r>
            <a:r>
              <a:rPr lang="en-US" dirty="0" err="1" smtClean="0"/>
              <a:t>Colado</a:t>
            </a:r>
            <a:r>
              <a:rPr lang="en-US" dirty="0" smtClean="0"/>
              <a:t> et al. 2009 </a:t>
            </a:r>
            <a:endParaRPr lang="en-US" dirty="0"/>
          </a:p>
        </p:txBody>
      </p:sp>
    </p:spTree>
    <p:extLst>
      <p:ext uri="{BB962C8B-B14F-4D97-AF65-F5344CB8AC3E}">
        <p14:creationId xmlns:p14="http://schemas.microsoft.com/office/powerpoint/2010/main" val="3383946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Exercises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Medicine Ball Figure 8’s</a:t>
            </a:r>
          </a:p>
          <a:p>
            <a:r>
              <a:rPr lang="en-US" dirty="0" smtClean="0"/>
              <a:t>PNF Chops/Lifts</a:t>
            </a:r>
          </a:p>
          <a:p>
            <a:r>
              <a:rPr lang="en-US" dirty="0" smtClean="0"/>
              <a:t>Side-lying External Rotation (with towel roll) </a:t>
            </a:r>
          </a:p>
          <a:p>
            <a:r>
              <a:rPr lang="en-US" dirty="0" smtClean="0"/>
              <a:t>Standing ER in scapular plane </a:t>
            </a:r>
          </a:p>
          <a:p>
            <a:r>
              <a:rPr lang="en-US" dirty="0" smtClean="0"/>
              <a:t>Prone ER at 90 degrees of abduction</a:t>
            </a:r>
          </a:p>
          <a:p>
            <a:r>
              <a:rPr lang="en-US" dirty="0" smtClean="0"/>
              <a:t>Prone horizontal abduction at 100 degrees with full ER. </a:t>
            </a:r>
          </a:p>
          <a:p>
            <a:r>
              <a:rPr lang="en-US" dirty="0" smtClean="0"/>
              <a:t>Lawnmower (</a:t>
            </a:r>
            <a:r>
              <a:rPr lang="en-US" dirty="0" err="1" smtClean="0"/>
              <a:t>Kibler</a:t>
            </a:r>
            <a:r>
              <a:rPr lang="en-US" dirty="0" smtClean="0"/>
              <a:t> 2008)</a:t>
            </a:r>
          </a:p>
          <a:p>
            <a:r>
              <a:rPr lang="en-US" dirty="0" smtClean="0"/>
              <a:t>Robbery (</a:t>
            </a:r>
            <a:r>
              <a:rPr lang="en-US" dirty="0" err="1" smtClean="0"/>
              <a:t>Kibler</a:t>
            </a:r>
            <a:r>
              <a:rPr lang="en-US" dirty="0" smtClean="0"/>
              <a:t> 2008) </a:t>
            </a:r>
          </a:p>
          <a:p>
            <a:r>
              <a:rPr lang="en-US" dirty="0" smtClean="0"/>
              <a:t>Push-up plus (on knees, elbows or standard) – NOT ON WALL (High UT/SA ratio)</a:t>
            </a:r>
          </a:p>
          <a:p>
            <a:r>
              <a:rPr lang="en-US" dirty="0" smtClean="0"/>
              <a:t>Bottoms-up KB Waiter’s Walk- (Eric </a:t>
            </a:r>
            <a:r>
              <a:rPr lang="en-US" dirty="0" err="1" smtClean="0"/>
              <a:t>Cressey</a:t>
            </a:r>
            <a:r>
              <a:rPr lang="en-US" dirty="0" smtClean="0"/>
              <a:t>)</a:t>
            </a:r>
          </a:p>
          <a:p>
            <a:pPr lvl="1"/>
            <a:r>
              <a:rPr lang="en-US" dirty="0" smtClean="0"/>
              <a:t>Progress to Bottom’s-Up KB Military Press</a:t>
            </a:r>
          </a:p>
          <a:p>
            <a:endParaRPr lang="en-US" dirty="0"/>
          </a:p>
        </p:txBody>
      </p:sp>
    </p:spTree>
    <p:extLst>
      <p:ext uri="{BB962C8B-B14F-4D97-AF65-F5344CB8AC3E}">
        <p14:creationId xmlns:p14="http://schemas.microsoft.com/office/powerpoint/2010/main" val="42479814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Core Progression</a:t>
            </a:r>
            <a:endParaRPr lang="en-US" dirty="0"/>
          </a:p>
        </p:txBody>
      </p:sp>
      <p:sp>
        <p:nvSpPr>
          <p:cNvPr id="3" name="Content Placeholder 2"/>
          <p:cNvSpPr>
            <a:spLocks noGrp="1"/>
          </p:cNvSpPr>
          <p:nvPr>
            <p:ph idx="1"/>
          </p:nvPr>
        </p:nvSpPr>
        <p:spPr/>
        <p:txBody>
          <a:bodyPr>
            <a:normAutofit lnSpcReduction="10000"/>
          </a:bodyPr>
          <a:lstStyle/>
          <a:p>
            <a:r>
              <a:rPr lang="en-US" dirty="0" smtClean="0"/>
              <a:t>Plank</a:t>
            </a:r>
          </a:p>
          <a:p>
            <a:r>
              <a:rPr lang="en-US" dirty="0" smtClean="0"/>
              <a:t>Exercise Ball Rollout</a:t>
            </a:r>
          </a:p>
          <a:p>
            <a:r>
              <a:rPr lang="en-US" dirty="0" smtClean="0"/>
              <a:t>Barbell Rollouts</a:t>
            </a:r>
          </a:p>
          <a:p>
            <a:r>
              <a:rPr lang="en-US" dirty="0" smtClean="0"/>
              <a:t>Wheel Rollouts</a:t>
            </a:r>
          </a:p>
          <a:p>
            <a:r>
              <a:rPr lang="en-US" dirty="0" smtClean="0"/>
              <a:t>Can also try TRX fallout</a:t>
            </a:r>
          </a:p>
          <a:p>
            <a:r>
              <a:rPr lang="en-US" dirty="0" smtClean="0"/>
              <a:t>Progress to Landmine Pressing – watch Eric </a:t>
            </a:r>
            <a:r>
              <a:rPr lang="en-US" dirty="0" err="1" smtClean="0"/>
              <a:t>Cressey</a:t>
            </a:r>
            <a:r>
              <a:rPr lang="en-US" dirty="0" smtClean="0"/>
              <a:t> instructional video on YouTube. </a:t>
            </a:r>
          </a:p>
          <a:p>
            <a:r>
              <a:rPr lang="en-US" dirty="0" smtClean="0"/>
              <a:t>Half-kneel vertical </a:t>
            </a:r>
            <a:r>
              <a:rPr lang="en-US" dirty="0" err="1"/>
              <a:t>p</a:t>
            </a:r>
            <a:r>
              <a:rPr lang="en-US" dirty="0" err="1" smtClean="0"/>
              <a:t>allof</a:t>
            </a:r>
            <a:r>
              <a:rPr lang="en-US" dirty="0" smtClean="0"/>
              <a:t> press (Tony </a:t>
            </a:r>
            <a:r>
              <a:rPr lang="en-US" dirty="0" err="1" smtClean="0"/>
              <a:t>Gentilcore</a:t>
            </a:r>
            <a:r>
              <a:rPr lang="en-US" dirty="0" smtClean="0"/>
              <a:t>) </a:t>
            </a:r>
            <a:endParaRPr lang="en-US" dirty="0"/>
          </a:p>
        </p:txBody>
      </p:sp>
    </p:spTree>
    <p:extLst>
      <p:ext uri="{BB962C8B-B14F-4D97-AF65-F5344CB8AC3E}">
        <p14:creationId xmlns:p14="http://schemas.microsoft.com/office/powerpoint/2010/main" val="38291401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Push-Up </a:t>
            </a:r>
            <a:endParaRPr lang="en-US" dirty="0"/>
          </a:p>
        </p:txBody>
      </p:sp>
      <p:pic>
        <p:nvPicPr>
          <p:cNvPr id="4" name="Content Placeholder 3" descr="Good Push up.png"/>
          <p:cNvPicPr>
            <a:picLocks noGrp="1" noChangeAspect="1"/>
          </p:cNvPicPr>
          <p:nvPr>
            <p:ph idx="1"/>
          </p:nvPr>
        </p:nvPicPr>
        <p:blipFill>
          <a:blip r:embed="rId2">
            <a:extLst>
              <a:ext uri="{28A0092B-C50C-407E-A947-70E740481C1C}">
                <a14:useLocalDpi xmlns:a14="http://schemas.microsoft.com/office/drawing/2010/main" val="0"/>
              </a:ext>
            </a:extLst>
          </a:blip>
          <a:srcRect l="-20416" r="-20416"/>
          <a:stretch>
            <a:fillRect/>
          </a:stretch>
        </p:blipFill>
        <p:spPr/>
      </p:pic>
      <p:sp>
        <p:nvSpPr>
          <p:cNvPr id="5" name="TextBox 4"/>
          <p:cNvSpPr txBox="1"/>
          <p:nvPr/>
        </p:nvSpPr>
        <p:spPr>
          <a:xfrm>
            <a:off x="2857239" y="5764644"/>
            <a:ext cx="3128543" cy="369332"/>
          </a:xfrm>
          <a:prstGeom prst="rect">
            <a:avLst/>
          </a:prstGeom>
          <a:noFill/>
        </p:spPr>
        <p:txBody>
          <a:bodyPr wrap="none" rtlCol="0">
            <a:spAutoFit/>
          </a:bodyPr>
          <a:lstStyle/>
          <a:p>
            <a:r>
              <a:rPr lang="en-US" dirty="0" smtClean="0"/>
              <a:t>Adapted from </a:t>
            </a:r>
            <a:r>
              <a:rPr lang="en-US" dirty="0" err="1" smtClean="0"/>
              <a:t>Kritz</a:t>
            </a:r>
            <a:r>
              <a:rPr lang="en-US" dirty="0" smtClean="0"/>
              <a:t> et al. 2010</a:t>
            </a:r>
            <a:endParaRPr lang="en-US" dirty="0"/>
          </a:p>
        </p:txBody>
      </p:sp>
    </p:spTree>
    <p:extLst>
      <p:ext uri="{BB962C8B-B14F-4D97-AF65-F5344CB8AC3E}">
        <p14:creationId xmlns:p14="http://schemas.microsoft.com/office/powerpoint/2010/main" val="5458546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Screening Criteria – </a:t>
            </a:r>
            <a:r>
              <a:rPr lang="en-US" dirty="0" err="1" smtClean="0"/>
              <a:t>Kritz</a:t>
            </a:r>
            <a:r>
              <a:rPr lang="en-US" dirty="0" smtClean="0"/>
              <a:t> et al. 2010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Neck in neutral</a:t>
            </a:r>
          </a:p>
          <a:p>
            <a:r>
              <a:rPr lang="en-US" dirty="0" smtClean="0"/>
              <a:t>Elbows forming roughly 45 degree angle from the vertebral column (Watch for flared elbows)</a:t>
            </a:r>
          </a:p>
          <a:p>
            <a:r>
              <a:rPr lang="en-US" dirty="0" smtClean="0"/>
              <a:t>Lumbar spine in neutral</a:t>
            </a:r>
          </a:p>
          <a:p>
            <a:r>
              <a:rPr lang="en-US" dirty="0" smtClean="0"/>
              <a:t>Constant distance from shoulders to ears (often an upper trap substitution)</a:t>
            </a:r>
          </a:p>
          <a:p>
            <a:r>
              <a:rPr lang="en-US" dirty="0" smtClean="0"/>
              <a:t>Scapular movement (protraction/retraction/upward rotation) </a:t>
            </a:r>
          </a:p>
          <a:p>
            <a:pPr lvl="1"/>
            <a:r>
              <a:rPr lang="en-US" b="1" dirty="0" smtClean="0">
                <a:solidFill>
                  <a:srgbClr val="FF0000"/>
                </a:solidFill>
              </a:rPr>
              <a:t>Do not want IR at the shoulder- increases posterior shearing </a:t>
            </a:r>
          </a:p>
          <a:p>
            <a:r>
              <a:rPr lang="en-US" dirty="0" smtClean="0"/>
              <a:t>Hand underneath elbow at the transition phase</a:t>
            </a:r>
            <a:endParaRPr lang="en-US" dirty="0"/>
          </a:p>
        </p:txBody>
      </p:sp>
    </p:spTree>
    <p:extLst>
      <p:ext uri="{BB962C8B-B14F-4D97-AF65-F5344CB8AC3E}">
        <p14:creationId xmlns:p14="http://schemas.microsoft.com/office/powerpoint/2010/main" val="29361491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Push-up Variations</a:t>
            </a:r>
            <a:endParaRPr lang="en-US" dirty="0"/>
          </a:p>
        </p:txBody>
      </p:sp>
      <p:pic>
        <p:nvPicPr>
          <p:cNvPr id="4" name="Content Placeholder 3" descr="EV.png"/>
          <p:cNvPicPr>
            <a:picLocks noGrp="1" noChangeAspect="1"/>
          </p:cNvPicPr>
          <p:nvPr>
            <p:ph idx="1"/>
          </p:nvPr>
        </p:nvPicPr>
        <p:blipFill>
          <a:blip r:embed="rId3">
            <a:extLst>
              <a:ext uri="{28A0092B-C50C-407E-A947-70E740481C1C}">
                <a14:useLocalDpi xmlns:a14="http://schemas.microsoft.com/office/drawing/2010/main" val="0"/>
              </a:ext>
            </a:extLst>
          </a:blip>
          <a:srcRect l="-62557" r="-62557"/>
          <a:stretch>
            <a:fillRect/>
          </a:stretch>
        </p:blipFill>
        <p:spPr/>
      </p:pic>
      <p:sp>
        <p:nvSpPr>
          <p:cNvPr id="5" name="TextBox 4"/>
          <p:cNvSpPr txBox="1"/>
          <p:nvPr/>
        </p:nvSpPr>
        <p:spPr>
          <a:xfrm>
            <a:off x="3091165" y="5798067"/>
            <a:ext cx="2826816" cy="369332"/>
          </a:xfrm>
          <a:prstGeom prst="rect">
            <a:avLst/>
          </a:prstGeom>
          <a:noFill/>
        </p:spPr>
        <p:txBody>
          <a:bodyPr wrap="none" rtlCol="0">
            <a:spAutoFit/>
          </a:bodyPr>
          <a:lstStyle/>
          <a:p>
            <a:r>
              <a:rPr lang="en-US" dirty="0" smtClean="0"/>
              <a:t>Adapted from </a:t>
            </a:r>
            <a:r>
              <a:rPr lang="en-US" dirty="0" err="1" smtClean="0"/>
              <a:t>Gouvali</a:t>
            </a:r>
            <a:r>
              <a:rPr lang="en-US" dirty="0" smtClean="0"/>
              <a:t> et al.  </a:t>
            </a:r>
            <a:endParaRPr lang="en-US" dirty="0"/>
          </a:p>
        </p:txBody>
      </p:sp>
    </p:spTree>
    <p:extLst>
      <p:ext uri="{BB962C8B-B14F-4D97-AF65-F5344CB8AC3E}">
        <p14:creationId xmlns:p14="http://schemas.microsoft.com/office/powerpoint/2010/main" val="20638757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Pattern Progression</a:t>
            </a:r>
            <a:endParaRPr lang="en-US" dirty="0"/>
          </a:p>
        </p:txBody>
      </p:sp>
      <p:pic>
        <p:nvPicPr>
          <p:cNvPr id="4" name="Content Placeholder 3" descr="Push Progression.png"/>
          <p:cNvPicPr>
            <a:picLocks noGrp="1" noChangeAspect="1"/>
          </p:cNvPicPr>
          <p:nvPr>
            <p:ph idx="1"/>
          </p:nvPr>
        </p:nvPicPr>
        <p:blipFill>
          <a:blip r:embed="rId2">
            <a:extLst>
              <a:ext uri="{28A0092B-C50C-407E-A947-70E740481C1C}">
                <a14:useLocalDpi xmlns:a14="http://schemas.microsoft.com/office/drawing/2010/main" val="0"/>
              </a:ext>
            </a:extLst>
          </a:blip>
          <a:srcRect t="-4481" b="-4481"/>
          <a:stretch>
            <a:fillRect/>
          </a:stretch>
        </p:blipFill>
        <p:spPr/>
      </p:pic>
      <p:sp>
        <p:nvSpPr>
          <p:cNvPr id="5" name="TextBox 4"/>
          <p:cNvSpPr txBox="1"/>
          <p:nvPr/>
        </p:nvSpPr>
        <p:spPr>
          <a:xfrm>
            <a:off x="3258255" y="5696958"/>
            <a:ext cx="3128543" cy="369332"/>
          </a:xfrm>
          <a:prstGeom prst="rect">
            <a:avLst/>
          </a:prstGeom>
          <a:noFill/>
        </p:spPr>
        <p:txBody>
          <a:bodyPr wrap="none" rtlCol="0">
            <a:spAutoFit/>
          </a:bodyPr>
          <a:lstStyle/>
          <a:p>
            <a:r>
              <a:rPr lang="en-US" dirty="0" smtClean="0"/>
              <a:t>Adapted from </a:t>
            </a:r>
            <a:r>
              <a:rPr lang="en-US" dirty="0" err="1" smtClean="0"/>
              <a:t>Kritz</a:t>
            </a:r>
            <a:r>
              <a:rPr lang="en-US" dirty="0" smtClean="0"/>
              <a:t> et al. 2010</a:t>
            </a:r>
            <a:endParaRPr lang="en-US" dirty="0"/>
          </a:p>
        </p:txBody>
      </p:sp>
    </p:spTree>
    <p:extLst>
      <p:ext uri="{BB962C8B-B14F-4D97-AF65-F5344CB8AC3E}">
        <p14:creationId xmlns:p14="http://schemas.microsoft.com/office/powerpoint/2010/main" val="35765566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Push-Ups</a:t>
            </a:r>
            <a:endParaRPr lang="en-US" dirty="0"/>
          </a:p>
        </p:txBody>
      </p:sp>
      <p:pic>
        <p:nvPicPr>
          <p:cNvPr id="4" name="Content Placeholder 3" descr="Push Ups.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2077" b="-24522"/>
          <a:stretch/>
        </p:blipFill>
        <p:spPr>
          <a:xfrm>
            <a:off x="1463675" y="1076111"/>
            <a:ext cx="6196013" cy="2222786"/>
          </a:xfrm>
        </p:spPr>
      </p:pic>
      <p:sp>
        <p:nvSpPr>
          <p:cNvPr id="5" name="TextBox 4"/>
          <p:cNvSpPr txBox="1"/>
          <p:nvPr/>
        </p:nvSpPr>
        <p:spPr>
          <a:xfrm>
            <a:off x="3139873" y="5795686"/>
            <a:ext cx="2735069" cy="369332"/>
          </a:xfrm>
          <a:prstGeom prst="rect">
            <a:avLst/>
          </a:prstGeom>
          <a:noFill/>
        </p:spPr>
        <p:txBody>
          <a:bodyPr wrap="none" rtlCol="0">
            <a:spAutoFit/>
          </a:bodyPr>
          <a:lstStyle/>
          <a:p>
            <a:r>
              <a:rPr lang="en-US" dirty="0" smtClean="0"/>
              <a:t>Adapted from </a:t>
            </a:r>
            <a:r>
              <a:rPr lang="en-US" dirty="0" err="1" smtClean="0"/>
              <a:t>Cogley</a:t>
            </a:r>
            <a:r>
              <a:rPr lang="en-US" dirty="0" smtClean="0"/>
              <a:t> et al. </a:t>
            </a:r>
            <a:endParaRPr lang="en-US" dirty="0"/>
          </a:p>
        </p:txBody>
      </p:sp>
      <p:sp>
        <p:nvSpPr>
          <p:cNvPr id="3" name="TextBox 2"/>
          <p:cNvSpPr txBox="1"/>
          <p:nvPr/>
        </p:nvSpPr>
        <p:spPr>
          <a:xfrm>
            <a:off x="1463675" y="3141770"/>
            <a:ext cx="6196013" cy="1477328"/>
          </a:xfrm>
          <a:prstGeom prst="rect">
            <a:avLst/>
          </a:prstGeom>
          <a:noFill/>
        </p:spPr>
        <p:txBody>
          <a:bodyPr wrap="square" rtlCol="0">
            <a:spAutoFit/>
          </a:bodyPr>
          <a:lstStyle/>
          <a:p>
            <a:r>
              <a:rPr lang="en-US" dirty="0" smtClean="0"/>
              <a:t>Narrow Base – “Subjects placed their hands together under the center of their sternum, forming a diamond shape between their thumbs and index fingers”</a:t>
            </a:r>
          </a:p>
          <a:p>
            <a:r>
              <a:rPr lang="en-US" dirty="0" smtClean="0"/>
              <a:t>Shoulder width – middle finger underneath edge of deltoid</a:t>
            </a:r>
          </a:p>
          <a:p>
            <a:r>
              <a:rPr lang="en-US" dirty="0" smtClean="0"/>
              <a:t>Wide – Middle fingers 20cm lateral to shoulder width position</a:t>
            </a:r>
            <a:endParaRPr lang="en-US" dirty="0"/>
          </a:p>
        </p:txBody>
      </p:sp>
    </p:spTree>
    <p:extLst>
      <p:ext uri="{BB962C8B-B14F-4D97-AF65-F5344CB8AC3E}">
        <p14:creationId xmlns:p14="http://schemas.microsoft.com/office/powerpoint/2010/main" val="15062625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 Press </a:t>
            </a:r>
            <a:endParaRPr lang="en-US" dirty="0"/>
          </a:p>
        </p:txBody>
      </p:sp>
      <p:pic>
        <p:nvPicPr>
          <p:cNvPr id="4" name="Content Placeholder 3" descr="Bench Press Mid Range.png"/>
          <p:cNvPicPr>
            <a:picLocks noGrp="1" noChangeAspect="1"/>
          </p:cNvPicPr>
          <p:nvPr>
            <p:ph idx="1"/>
          </p:nvPr>
        </p:nvPicPr>
        <p:blipFill>
          <a:blip r:embed="rId2">
            <a:extLst>
              <a:ext uri="{28A0092B-C50C-407E-A947-70E740481C1C}">
                <a14:useLocalDpi xmlns:a14="http://schemas.microsoft.com/office/drawing/2010/main" val="0"/>
              </a:ext>
            </a:extLst>
          </a:blip>
          <a:srcRect l="-14215" r="-14215"/>
          <a:stretch>
            <a:fillRect/>
          </a:stretch>
        </p:blipFill>
        <p:spPr/>
      </p:pic>
      <p:sp>
        <p:nvSpPr>
          <p:cNvPr id="5" name="TextBox 4"/>
          <p:cNvSpPr txBox="1"/>
          <p:nvPr/>
        </p:nvSpPr>
        <p:spPr>
          <a:xfrm>
            <a:off x="2843806" y="5740957"/>
            <a:ext cx="3279802" cy="369332"/>
          </a:xfrm>
          <a:prstGeom prst="rect">
            <a:avLst/>
          </a:prstGeom>
          <a:noFill/>
        </p:spPr>
        <p:txBody>
          <a:bodyPr wrap="none" rtlCol="0">
            <a:spAutoFit/>
          </a:bodyPr>
          <a:lstStyle/>
          <a:p>
            <a:r>
              <a:rPr lang="en-US" dirty="0" smtClean="0"/>
              <a:t>Adapted from Green et al. 2007 </a:t>
            </a:r>
            <a:endParaRPr lang="en-US" dirty="0"/>
          </a:p>
        </p:txBody>
      </p:sp>
    </p:spTree>
    <p:extLst>
      <p:ext uri="{BB962C8B-B14F-4D97-AF65-F5344CB8AC3E}">
        <p14:creationId xmlns:p14="http://schemas.microsoft.com/office/powerpoint/2010/main" val="9989979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Shoulder impingement and rotator cuff degradation are implicated in more than half of patients admitted for shoulder pain. (7)</a:t>
            </a:r>
          </a:p>
          <a:p>
            <a:r>
              <a:rPr lang="en-US" dirty="0" smtClean="0"/>
              <a:t>Impingement is a chronic condition, characterized by compression of the RC tendons, bursa, or long head of the biceps beneath the acromion and </a:t>
            </a:r>
            <a:r>
              <a:rPr lang="en-US" dirty="0" err="1" smtClean="0"/>
              <a:t>coraco</a:t>
            </a:r>
            <a:r>
              <a:rPr lang="en-US" dirty="0" smtClean="0"/>
              <a:t>-acromial arch. (7)</a:t>
            </a:r>
          </a:p>
          <a:p>
            <a:r>
              <a:rPr lang="en-US" dirty="0" smtClean="0"/>
              <a:t>Thought to be due to abnormal scapular and </a:t>
            </a:r>
            <a:r>
              <a:rPr lang="en-US" dirty="0" err="1" smtClean="0"/>
              <a:t>clavicular</a:t>
            </a:r>
            <a:r>
              <a:rPr lang="en-US" dirty="0" smtClean="0"/>
              <a:t> biomechanics.</a:t>
            </a:r>
            <a:endParaRPr lang="en-US" dirty="0"/>
          </a:p>
        </p:txBody>
      </p:sp>
    </p:spTree>
    <p:extLst>
      <p:ext uri="{BB962C8B-B14F-4D97-AF65-F5344CB8AC3E}">
        <p14:creationId xmlns:p14="http://schemas.microsoft.com/office/powerpoint/2010/main" val="29458272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 Press Width</a:t>
            </a:r>
            <a:endParaRPr lang="en-US" dirty="0"/>
          </a:p>
        </p:txBody>
      </p:sp>
      <p:sp>
        <p:nvSpPr>
          <p:cNvPr id="3" name="Content Placeholder 2"/>
          <p:cNvSpPr>
            <a:spLocks noGrp="1"/>
          </p:cNvSpPr>
          <p:nvPr>
            <p:ph idx="1"/>
          </p:nvPr>
        </p:nvSpPr>
        <p:spPr/>
        <p:txBody>
          <a:bodyPr/>
          <a:lstStyle/>
          <a:p>
            <a:r>
              <a:rPr lang="en-US" dirty="0" smtClean="0"/>
              <a:t>EMG shows increased triceps and </a:t>
            </a:r>
            <a:r>
              <a:rPr lang="en-US" dirty="0" err="1" smtClean="0"/>
              <a:t>clavicular</a:t>
            </a:r>
            <a:r>
              <a:rPr lang="en-US" dirty="0" smtClean="0"/>
              <a:t> head of </a:t>
            </a:r>
            <a:r>
              <a:rPr lang="en-US" dirty="0" err="1" smtClean="0"/>
              <a:t>pectoralis</a:t>
            </a:r>
            <a:r>
              <a:rPr lang="en-US" dirty="0" smtClean="0"/>
              <a:t>  if hands </a:t>
            </a:r>
            <a:r>
              <a:rPr lang="en-US" dirty="0"/>
              <a:t>narrow (&lt;1.5 shoulder widths</a:t>
            </a:r>
            <a:r>
              <a:rPr lang="en-US" dirty="0" smtClean="0"/>
              <a:t>) versus wide (&gt;1.5 shoulder widths) (1)</a:t>
            </a:r>
            <a:endParaRPr lang="en-US" dirty="0"/>
          </a:p>
        </p:txBody>
      </p:sp>
    </p:spTree>
    <p:extLst>
      <p:ext uri="{BB962C8B-B14F-4D97-AF65-F5344CB8AC3E}">
        <p14:creationId xmlns:p14="http://schemas.microsoft.com/office/powerpoint/2010/main" val="5510124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Incline vs. Decline?</a:t>
            </a:r>
            <a:endParaRPr lang="en-US" dirty="0"/>
          </a:p>
        </p:txBody>
      </p:sp>
      <p:sp>
        <p:nvSpPr>
          <p:cNvPr id="3" name="Content Placeholder 2"/>
          <p:cNvSpPr>
            <a:spLocks noGrp="1"/>
          </p:cNvSpPr>
          <p:nvPr>
            <p:ph idx="1"/>
          </p:nvPr>
        </p:nvSpPr>
        <p:spPr/>
        <p:txBody>
          <a:bodyPr/>
          <a:lstStyle/>
          <a:p>
            <a:r>
              <a:rPr lang="en-US" dirty="0" smtClean="0"/>
              <a:t>15 college age males</a:t>
            </a:r>
          </a:p>
          <a:p>
            <a:pPr lvl="1"/>
            <a:r>
              <a:rPr lang="en-US" dirty="0" smtClean="0"/>
              <a:t>Average 5 years of training experience</a:t>
            </a:r>
          </a:p>
          <a:p>
            <a:r>
              <a:rPr lang="en-US" dirty="0" smtClean="0"/>
              <a:t>70% 1RM for 6 repetitions </a:t>
            </a:r>
          </a:p>
          <a:p>
            <a:r>
              <a:rPr lang="en-US" dirty="0" smtClean="0"/>
              <a:t>30 degree incline, 15 degree decline</a:t>
            </a:r>
          </a:p>
          <a:p>
            <a:r>
              <a:rPr lang="en-US" dirty="0" smtClean="0"/>
              <a:t>Similar EMG results for </a:t>
            </a:r>
            <a:r>
              <a:rPr lang="en-US" dirty="0" err="1" smtClean="0"/>
              <a:t>clavicular</a:t>
            </a:r>
            <a:r>
              <a:rPr lang="en-US" dirty="0" smtClean="0"/>
              <a:t> </a:t>
            </a:r>
            <a:r>
              <a:rPr lang="en-US" dirty="0" err="1" smtClean="0"/>
              <a:t>pec</a:t>
            </a:r>
            <a:r>
              <a:rPr lang="en-US" dirty="0" smtClean="0"/>
              <a:t> major</a:t>
            </a:r>
          </a:p>
          <a:p>
            <a:r>
              <a:rPr lang="en-US" dirty="0" smtClean="0"/>
              <a:t>Significantly higher EMG in sternal </a:t>
            </a:r>
            <a:r>
              <a:rPr lang="en-US" dirty="0" err="1" smtClean="0"/>
              <a:t>pec</a:t>
            </a:r>
            <a:r>
              <a:rPr lang="en-US" dirty="0" smtClean="0"/>
              <a:t> major with decline (5)</a:t>
            </a:r>
          </a:p>
          <a:p>
            <a:r>
              <a:rPr lang="en-US" dirty="0" smtClean="0"/>
              <a:t>Decline preferable for anterior shoulder (6)</a:t>
            </a:r>
          </a:p>
          <a:p>
            <a:endParaRPr lang="en-US" dirty="0" smtClean="0"/>
          </a:p>
          <a:p>
            <a:endParaRPr lang="en-US" dirty="0"/>
          </a:p>
        </p:txBody>
      </p:sp>
    </p:spTree>
    <p:extLst>
      <p:ext uri="{BB962C8B-B14F-4D97-AF65-F5344CB8AC3E}">
        <p14:creationId xmlns:p14="http://schemas.microsoft.com/office/powerpoint/2010/main" val="205604773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Power/Force Bench Press/Bench Pull</a:t>
            </a:r>
            <a:endParaRPr lang="en-US" dirty="0"/>
          </a:p>
        </p:txBody>
      </p:sp>
      <p:sp>
        <p:nvSpPr>
          <p:cNvPr id="3" name="Content Placeholder 2"/>
          <p:cNvSpPr>
            <a:spLocks noGrp="1"/>
          </p:cNvSpPr>
          <p:nvPr>
            <p:ph idx="1"/>
          </p:nvPr>
        </p:nvSpPr>
        <p:spPr/>
        <p:txBody>
          <a:bodyPr/>
          <a:lstStyle/>
          <a:p>
            <a:r>
              <a:rPr lang="en-US" dirty="0" smtClean="0"/>
              <a:t>Peak power in the bench press – 50-60% 1 RM (2) </a:t>
            </a:r>
          </a:p>
          <a:p>
            <a:r>
              <a:rPr lang="en-US" dirty="0" smtClean="0"/>
              <a:t>Peak Force in bench press – 90-100% 1 RM (2)</a:t>
            </a:r>
          </a:p>
          <a:p>
            <a:r>
              <a:rPr lang="en-US" dirty="0" smtClean="0"/>
              <a:t>Peak Power in bench pull 70-100% 1 RM (2)</a:t>
            </a:r>
          </a:p>
          <a:p>
            <a:r>
              <a:rPr lang="en-US" dirty="0" smtClean="0"/>
              <a:t>Peak force in bench pull 90-100% 1 RM (2)</a:t>
            </a:r>
          </a:p>
          <a:p>
            <a:r>
              <a:rPr lang="en-US" dirty="0" smtClean="0"/>
              <a:t>Dramatically higher power outputs in the bench pull, especially at 1RM. (2)</a:t>
            </a:r>
            <a:endParaRPr lang="en-US" dirty="0"/>
          </a:p>
        </p:txBody>
      </p:sp>
    </p:spTree>
    <p:extLst>
      <p:ext uri="{BB962C8B-B14F-4D97-AF65-F5344CB8AC3E}">
        <p14:creationId xmlns:p14="http://schemas.microsoft.com/office/powerpoint/2010/main" val="3062343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Landmine Press </a:t>
            </a:r>
            <a:endParaRPr lang="en-US" dirty="0"/>
          </a:p>
        </p:txBody>
      </p:sp>
      <p:sp>
        <p:nvSpPr>
          <p:cNvPr id="3" name="Content Placeholder 2"/>
          <p:cNvSpPr>
            <a:spLocks noGrp="1"/>
          </p:cNvSpPr>
          <p:nvPr>
            <p:ph idx="1"/>
          </p:nvPr>
        </p:nvSpPr>
        <p:spPr/>
        <p:txBody>
          <a:bodyPr/>
          <a:lstStyle/>
          <a:p>
            <a:r>
              <a:rPr lang="en-US" dirty="0" smtClean="0"/>
              <a:t>No research on EMG/Proper technique</a:t>
            </a:r>
          </a:p>
          <a:p>
            <a:r>
              <a:rPr lang="en-US" dirty="0" smtClean="0"/>
              <a:t>Allows for scapular upward rotation</a:t>
            </a:r>
          </a:p>
          <a:p>
            <a:r>
              <a:rPr lang="en-US" dirty="0" smtClean="0"/>
              <a:t>Half-kneeling 1-arm Landmine Press</a:t>
            </a:r>
          </a:p>
          <a:p>
            <a:endParaRPr lang="en-US" dirty="0"/>
          </a:p>
        </p:txBody>
      </p:sp>
      <p:pic>
        <p:nvPicPr>
          <p:cNvPr id="4" name="Picture 3" descr="Landmine_Shoulder-press_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193" y="3570941"/>
            <a:ext cx="3279160" cy="2644588"/>
          </a:xfrm>
          <a:prstGeom prst="rect">
            <a:avLst/>
          </a:prstGeom>
        </p:spPr>
      </p:pic>
      <p:sp>
        <p:nvSpPr>
          <p:cNvPr id="5" name="TextBox 4"/>
          <p:cNvSpPr txBox="1"/>
          <p:nvPr/>
        </p:nvSpPr>
        <p:spPr>
          <a:xfrm>
            <a:off x="5176621" y="5492236"/>
            <a:ext cx="2883647" cy="461665"/>
          </a:xfrm>
          <a:prstGeom prst="rect">
            <a:avLst/>
          </a:prstGeom>
          <a:noFill/>
        </p:spPr>
        <p:txBody>
          <a:bodyPr wrap="square" rtlCol="0">
            <a:spAutoFit/>
          </a:bodyPr>
          <a:lstStyle/>
          <a:p>
            <a:r>
              <a:rPr lang="en-US" sz="1200" dirty="0" smtClean="0"/>
              <a:t>Image adapted from: </a:t>
            </a:r>
            <a:r>
              <a:rPr lang="en-US" sz="1200" dirty="0" err="1" smtClean="0"/>
              <a:t>www.bobbydattero.com</a:t>
            </a:r>
            <a:endParaRPr lang="en-US" sz="1200" dirty="0"/>
          </a:p>
        </p:txBody>
      </p:sp>
    </p:spTree>
    <p:extLst>
      <p:ext uri="{BB962C8B-B14F-4D97-AF65-F5344CB8AC3E}">
        <p14:creationId xmlns:p14="http://schemas.microsoft.com/office/powerpoint/2010/main" val="97543017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Upright Row</a:t>
            </a:r>
            <a:endParaRPr lang="en-US" dirty="0"/>
          </a:p>
        </p:txBody>
      </p:sp>
      <p:pic>
        <p:nvPicPr>
          <p:cNvPr id="4" name="Content Placeholder 3" descr="Typical.png"/>
          <p:cNvPicPr>
            <a:picLocks noGrp="1" noChangeAspect="1"/>
          </p:cNvPicPr>
          <p:nvPr>
            <p:ph idx="1"/>
          </p:nvPr>
        </p:nvPicPr>
        <p:blipFill>
          <a:blip r:embed="rId2">
            <a:extLst>
              <a:ext uri="{28A0092B-C50C-407E-A947-70E740481C1C}">
                <a14:useLocalDpi xmlns:a14="http://schemas.microsoft.com/office/drawing/2010/main" val="0"/>
              </a:ext>
            </a:extLst>
          </a:blip>
          <a:srcRect l="-43171" r="-43171"/>
          <a:stretch>
            <a:fillRect/>
          </a:stretch>
        </p:blipFill>
        <p:spPr/>
      </p:pic>
      <p:sp>
        <p:nvSpPr>
          <p:cNvPr id="5" name="TextBox 4"/>
          <p:cNvSpPr txBox="1"/>
          <p:nvPr/>
        </p:nvSpPr>
        <p:spPr>
          <a:xfrm>
            <a:off x="2804719" y="5657186"/>
            <a:ext cx="3897033" cy="646331"/>
          </a:xfrm>
          <a:prstGeom prst="rect">
            <a:avLst/>
          </a:prstGeom>
          <a:noFill/>
        </p:spPr>
        <p:txBody>
          <a:bodyPr wrap="none" rtlCol="0">
            <a:spAutoFit/>
          </a:bodyPr>
          <a:lstStyle/>
          <a:p>
            <a:r>
              <a:rPr lang="en-US" dirty="0" smtClean="0"/>
              <a:t>Image adapted from: </a:t>
            </a:r>
            <a:r>
              <a:rPr lang="en-US" dirty="0" err="1"/>
              <a:t>Schoenfeld</a:t>
            </a:r>
            <a:r>
              <a:rPr lang="en-US" dirty="0"/>
              <a:t> et al. </a:t>
            </a:r>
          </a:p>
          <a:p>
            <a:endParaRPr lang="en-US" dirty="0"/>
          </a:p>
        </p:txBody>
      </p:sp>
    </p:spTree>
    <p:extLst>
      <p:ext uri="{BB962C8B-B14F-4D97-AF65-F5344CB8AC3E}">
        <p14:creationId xmlns:p14="http://schemas.microsoft.com/office/powerpoint/2010/main" val="6913892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things upright row</a:t>
            </a:r>
            <a:endParaRPr lang="en-US" dirty="0"/>
          </a:p>
        </p:txBody>
      </p:sp>
      <p:sp>
        <p:nvSpPr>
          <p:cNvPr id="3" name="Content Placeholder 2"/>
          <p:cNvSpPr>
            <a:spLocks noGrp="1"/>
          </p:cNvSpPr>
          <p:nvPr>
            <p:ph idx="1"/>
          </p:nvPr>
        </p:nvSpPr>
        <p:spPr/>
        <p:txBody>
          <a:bodyPr/>
          <a:lstStyle/>
          <a:p>
            <a:r>
              <a:rPr lang="en-US" dirty="0" smtClean="0"/>
              <a:t>Targets deltoid and upper trap</a:t>
            </a:r>
          </a:p>
          <a:p>
            <a:r>
              <a:rPr lang="en-US" dirty="0" smtClean="0"/>
              <a:t>Generally performed with elbows coming above shoulders, while arms are IR</a:t>
            </a:r>
          </a:p>
          <a:p>
            <a:r>
              <a:rPr lang="en-US" dirty="0" smtClean="0"/>
              <a:t>Can/should consider modifying to less than 90 degrees of shoulder elevation.</a:t>
            </a:r>
          </a:p>
          <a:p>
            <a:r>
              <a:rPr lang="en-US" dirty="0" smtClean="0"/>
              <a:t>Similar movement with Olympics lifts like the clean – if don</a:t>
            </a:r>
            <a:r>
              <a:rPr lang="fr-FR" dirty="0" smtClean="0"/>
              <a:t>e </a:t>
            </a:r>
            <a:r>
              <a:rPr lang="fr-FR" dirty="0" err="1" smtClean="0"/>
              <a:t>improperly</a:t>
            </a:r>
            <a:r>
              <a:rPr lang="fr-FR" dirty="0" smtClean="0"/>
              <a:t>. </a:t>
            </a:r>
            <a:endParaRPr lang="en-US" dirty="0"/>
          </a:p>
        </p:txBody>
      </p:sp>
    </p:spTree>
    <p:extLst>
      <p:ext uri="{BB962C8B-B14F-4D97-AF65-F5344CB8AC3E}">
        <p14:creationId xmlns:p14="http://schemas.microsoft.com/office/powerpoint/2010/main" val="33977200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Upright Row</a:t>
            </a:r>
            <a:endParaRPr lang="en-US" dirty="0"/>
          </a:p>
        </p:txBody>
      </p:sp>
      <p:pic>
        <p:nvPicPr>
          <p:cNvPr id="4" name="Content Placeholder 3" descr="Modified.png"/>
          <p:cNvPicPr>
            <a:picLocks noGrp="1" noChangeAspect="1"/>
          </p:cNvPicPr>
          <p:nvPr>
            <p:ph idx="1"/>
          </p:nvPr>
        </p:nvPicPr>
        <p:blipFill>
          <a:blip r:embed="rId2">
            <a:extLst>
              <a:ext uri="{28A0092B-C50C-407E-A947-70E740481C1C}">
                <a14:useLocalDpi xmlns:a14="http://schemas.microsoft.com/office/drawing/2010/main" val="0"/>
              </a:ext>
            </a:extLst>
          </a:blip>
          <a:srcRect l="-46551" r="-46551"/>
          <a:stretch>
            <a:fillRect/>
          </a:stretch>
        </p:blipFill>
        <p:spPr/>
      </p:pic>
      <p:sp>
        <p:nvSpPr>
          <p:cNvPr id="5" name="TextBox 4"/>
          <p:cNvSpPr txBox="1"/>
          <p:nvPr/>
        </p:nvSpPr>
        <p:spPr>
          <a:xfrm>
            <a:off x="2663601" y="5723069"/>
            <a:ext cx="3897033" cy="646331"/>
          </a:xfrm>
          <a:prstGeom prst="rect">
            <a:avLst/>
          </a:prstGeom>
          <a:noFill/>
        </p:spPr>
        <p:txBody>
          <a:bodyPr wrap="none" rtlCol="0">
            <a:spAutoFit/>
          </a:bodyPr>
          <a:lstStyle/>
          <a:p>
            <a:r>
              <a:rPr lang="en-US" dirty="0" smtClean="0"/>
              <a:t>Image adapted from: </a:t>
            </a:r>
            <a:r>
              <a:rPr lang="en-US" dirty="0" err="1"/>
              <a:t>Schoenfeld</a:t>
            </a:r>
            <a:r>
              <a:rPr lang="en-US" dirty="0"/>
              <a:t> et al. </a:t>
            </a:r>
          </a:p>
          <a:p>
            <a:endParaRPr lang="en-US" dirty="0"/>
          </a:p>
        </p:txBody>
      </p:sp>
    </p:spTree>
    <p:extLst>
      <p:ext uri="{BB962C8B-B14F-4D97-AF65-F5344CB8AC3E}">
        <p14:creationId xmlns:p14="http://schemas.microsoft.com/office/powerpoint/2010/main" val="16757705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Seated Row</a:t>
            </a:r>
            <a:endParaRPr lang="en-US" dirty="0"/>
          </a:p>
        </p:txBody>
      </p:sp>
      <p:sp>
        <p:nvSpPr>
          <p:cNvPr id="3" name="Content Placeholder 2"/>
          <p:cNvSpPr>
            <a:spLocks noGrp="1"/>
          </p:cNvSpPr>
          <p:nvPr>
            <p:ph idx="1"/>
          </p:nvPr>
        </p:nvSpPr>
        <p:spPr/>
        <p:txBody>
          <a:bodyPr/>
          <a:lstStyle/>
          <a:p>
            <a:r>
              <a:rPr lang="en-US" dirty="0" smtClean="0"/>
              <a:t>Must start and remain in upright posture</a:t>
            </a:r>
          </a:p>
          <a:p>
            <a:r>
              <a:rPr lang="en-US" dirty="0" smtClean="0"/>
              <a:t>Elbows should not go behind rib cage, avoiding anterior capsular stress</a:t>
            </a:r>
          </a:p>
          <a:p>
            <a:r>
              <a:rPr lang="en-US" dirty="0" smtClean="0"/>
              <a:t>Initiate movement by scapular retraction.</a:t>
            </a:r>
            <a:endParaRPr lang="en-US" dirty="0"/>
          </a:p>
        </p:txBody>
      </p:sp>
    </p:spTree>
    <p:extLst>
      <p:ext uri="{BB962C8B-B14F-4D97-AF65-F5344CB8AC3E}">
        <p14:creationId xmlns:p14="http://schemas.microsoft.com/office/powerpoint/2010/main" val="239841563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Seated Row</a:t>
            </a:r>
            <a:endParaRPr lang="en-US" dirty="0"/>
          </a:p>
        </p:txBody>
      </p:sp>
      <p:pic>
        <p:nvPicPr>
          <p:cNvPr id="4" name="Content Placeholder 3" descr="Normal Row.png"/>
          <p:cNvPicPr>
            <a:picLocks noGrp="1" noChangeAspect="1"/>
          </p:cNvPicPr>
          <p:nvPr>
            <p:ph idx="1"/>
          </p:nvPr>
        </p:nvPicPr>
        <p:blipFill>
          <a:blip r:embed="rId3">
            <a:extLst>
              <a:ext uri="{28A0092B-C50C-407E-A947-70E740481C1C}">
                <a14:useLocalDpi xmlns:a14="http://schemas.microsoft.com/office/drawing/2010/main" val="0"/>
              </a:ext>
            </a:extLst>
          </a:blip>
          <a:srcRect l="-15778" r="-15778"/>
          <a:stretch>
            <a:fillRect/>
          </a:stretch>
        </p:blipFill>
        <p:spPr/>
      </p:pic>
      <p:sp>
        <p:nvSpPr>
          <p:cNvPr id="5" name="TextBox 4"/>
          <p:cNvSpPr txBox="1"/>
          <p:nvPr/>
        </p:nvSpPr>
        <p:spPr>
          <a:xfrm>
            <a:off x="2751799" y="5866251"/>
            <a:ext cx="3278474" cy="369332"/>
          </a:xfrm>
          <a:prstGeom prst="rect">
            <a:avLst/>
          </a:prstGeom>
          <a:noFill/>
        </p:spPr>
        <p:txBody>
          <a:bodyPr wrap="none" rtlCol="0">
            <a:spAutoFit/>
          </a:bodyPr>
          <a:lstStyle/>
          <a:p>
            <a:r>
              <a:rPr lang="en-US" dirty="0" smtClean="0"/>
              <a:t>Image adapted from Lantz et al.</a:t>
            </a:r>
            <a:endParaRPr lang="en-US" dirty="0"/>
          </a:p>
        </p:txBody>
      </p:sp>
    </p:spTree>
    <p:extLst>
      <p:ext uri="{BB962C8B-B14F-4D97-AF65-F5344CB8AC3E}">
        <p14:creationId xmlns:p14="http://schemas.microsoft.com/office/powerpoint/2010/main" val="41468534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Row</a:t>
            </a:r>
            <a:endParaRPr lang="en-US" dirty="0"/>
          </a:p>
        </p:txBody>
      </p:sp>
      <p:pic>
        <p:nvPicPr>
          <p:cNvPr id="4" name="Content Placeholder 3" descr="Row for RC sparing.png"/>
          <p:cNvPicPr>
            <a:picLocks noGrp="1" noChangeAspect="1"/>
          </p:cNvPicPr>
          <p:nvPr>
            <p:ph idx="1"/>
          </p:nvPr>
        </p:nvPicPr>
        <p:blipFill>
          <a:blip r:embed="rId3">
            <a:extLst>
              <a:ext uri="{28A0092B-C50C-407E-A947-70E740481C1C}">
                <a14:useLocalDpi xmlns:a14="http://schemas.microsoft.com/office/drawing/2010/main" val="0"/>
              </a:ext>
            </a:extLst>
          </a:blip>
          <a:srcRect l="-15905" r="-15905"/>
          <a:stretch>
            <a:fillRect/>
          </a:stretch>
        </p:blipFill>
        <p:spPr/>
      </p:pic>
      <p:sp>
        <p:nvSpPr>
          <p:cNvPr id="5" name="TextBox 4"/>
          <p:cNvSpPr txBox="1"/>
          <p:nvPr/>
        </p:nvSpPr>
        <p:spPr>
          <a:xfrm>
            <a:off x="2769439" y="5927429"/>
            <a:ext cx="3278474" cy="646331"/>
          </a:xfrm>
          <a:prstGeom prst="rect">
            <a:avLst/>
          </a:prstGeom>
          <a:noFill/>
        </p:spPr>
        <p:txBody>
          <a:bodyPr wrap="none" rtlCol="0">
            <a:spAutoFit/>
          </a:bodyPr>
          <a:lstStyle/>
          <a:p>
            <a:r>
              <a:rPr lang="en-US" dirty="0"/>
              <a:t>Image adapted from Lantz et al.</a:t>
            </a:r>
          </a:p>
          <a:p>
            <a:endParaRPr lang="en-US" dirty="0"/>
          </a:p>
        </p:txBody>
      </p:sp>
    </p:spTree>
    <p:extLst>
      <p:ext uri="{BB962C8B-B14F-4D97-AF65-F5344CB8AC3E}">
        <p14:creationId xmlns:p14="http://schemas.microsoft.com/office/powerpoint/2010/main" val="13674439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Anatomy</a:t>
            </a:r>
            <a:endParaRPr lang="en-US" dirty="0"/>
          </a:p>
        </p:txBody>
      </p:sp>
      <p:pic>
        <p:nvPicPr>
          <p:cNvPr id="7" name="Content Placeholder 6" descr="shoulder-anatomy.jpg"/>
          <p:cNvPicPr>
            <a:picLocks noGrp="1" noChangeAspect="1"/>
          </p:cNvPicPr>
          <p:nvPr>
            <p:ph idx="1"/>
          </p:nvPr>
        </p:nvPicPr>
        <p:blipFill>
          <a:blip r:embed="rId2">
            <a:extLst>
              <a:ext uri="{28A0092B-C50C-407E-A947-70E740481C1C}">
                <a14:useLocalDpi xmlns:a14="http://schemas.microsoft.com/office/drawing/2010/main" val="0"/>
              </a:ext>
            </a:extLst>
          </a:blip>
          <a:srcRect l="-29737" r="-29737"/>
          <a:stretch>
            <a:fillRect/>
          </a:stretch>
        </p:blipFill>
        <p:spPr/>
      </p:pic>
      <p:sp>
        <p:nvSpPr>
          <p:cNvPr id="6" name="TextBox 5"/>
          <p:cNvSpPr txBox="1"/>
          <p:nvPr/>
        </p:nvSpPr>
        <p:spPr>
          <a:xfrm>
            <a:off x="1463040" y="5740710"/>
            <a:ext cx="6224781" cy="369332"/>
          </a:xfrm>
          <a:prstGeom prst="rect">
            <a:avLst/>
          </a:prstGeom>
          <a:noFill/>
        </p:spPr>
        <p:txBody>
          <a:bodyPr wrap="none" rtlCol="0">
            <a:spAutoFit/>
          </a:bodyPr>
          <a:lstStyle/>
          <a:p>
            <a:r>
              <a:rPr lang="en-US" dirty="0"/>
              <a:t>Adapted from: http://</a:t>
            </a:r>
            <a:r>
              <a:rPr lang="en-US" dirty="0" err="1"/>
              <a:t>injuredshoulder.com</a:t>
            </a:r>
            <a:r>
              <a:rPr lang="en-US" dirty="0"/>
              <a:t>/shoulder-anatomy/</a:t>
            </a:r>
          </a:p>
        </p:txBody>
      </p:sp>
    </p:spTree>
    <p:extLst>
      <p:ext uri="{BB962C8B-B14F-4D97-AF65-F5344CB8AC3E}">
        <p14:creationId xmlns:p14="http://schemas.microsoft.com/office/powerpoint/2010/main" val="211671342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Scapular Retraction</a:t>
            </a:r>
            <a:endParaRPr lang="en-US" dirty="0"/>
          </a:p>
        </p:txBody>
      </p:sp>
      <p:pic>
        <p:nvPicPr>
          <p:cNvPr id="4" name="Content Placeholder 3" descr="Row Initiated.png"/>
          <p:cNvPicPr>
            <a:picLocks noGrp="1" noChangeAspect="1"/>
          </p:cNvPicPr>
          <p:nvPr>
            <p:ph idx="1"/>
          </p:nvPr>
        </p:nvPicPr>
        <p:blipFill>
          <a:blip r:embed="rId3">
            <a:extLst>
              <a:ext uri="{28A0092B-C50C-407E-A947-70E740481C1C}">
                <a14:useLocalDpi xmlns:a14="http://schemas.microsoft.com/office/drawing/2010/main" val="0"/>
              </a:ext>
            </a:extLst>
          </a:blip>
          <a:srcRect l="-15670" r="-15670"/>
          <a:stretch>
            <a:fillRect/>
          </a:stretch>
        </p:blipFill>
        <p:spPr/>
      </p:pic>
      <p:sp>
        <p:nvSpPr>
          <p:cNvPr id="5" name="TextBox 4"/>
          <p:cNvSpPr txBox="1"/>
          <p:nvPr/>
        </p:nvSpPr>
        <p:spPr>
          <a:xfrm>
            <a:off x="2751800" y="5945070"/>
            <a:ext cx="3278474" cy="646331"/>
          </a:xfrm>
          <a:prstGeom prst="rect">
            <a:avLst/>
          </a:prstGeom>
          <a:noFill/>
        </p:spPr>
        <p:txBody>
          <a:bodyPr wrap="none" rtlCol="0">
            <a:spAutoFit/>
          </a:bodyPr>
          <a:lstStyle/>
          <a:p>
            <a:r>
              <a:rPr lang="en-US" dirty="0"/>
              <a:t>Image adapted from Lantz et al.</a:t>
            </a:r>
          </a:p>
          <a:p>
            <a:endParaRPr lang="en-US" dirty="0"/>
          </a:p>
        </p:txBody>
      </p:sp>
    </p:spTree>
    <p:extLst>
      <p:ext uri="{BB962C8B-B14F-4D97-AF65-F5344CB8AC3E}">
        <p14:creationId xmlns:p14="http://schemas.microsoft.com/office/powerpoint/2010/main" val="266394710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Trap Substitution</a:t>
            </a:r>
            <a:endParaRPr lang="en-US" dirty="0"/>
          </a:p>
        </p:txBody>
      </p:sp>
      <p:pic>
        <p:nvPicPr>
          <p:cNvPr id="4" name="Content Placeholder 3" descr="UT Row.png"/>
          <p:cNvPicPr>
            <a:picLocks noGrp="1" noChangeAspect="1"/>
          </p:cNvPicPr>
          <p:nvPr>
            <p:ph idx="1"/>
          </p:nvPr>
        </p:nvPicPr>
        <p:blipFill>
          <a:blip r:embed="rId2">
            <a:extLst>
              <a:ext uri="{28A0092B-C50C-407E-A947-70E740481C1C}">
                <a14:useLocalDpi xmlns:a14="http://schemas.microsoft.com/office/drawing/2010/main" val="0"/>
              </a:ext>
            </a:extLst>
          </a:blip>
          <a:srcRect l="-14857" r="-14857"/>
          <a:stretch>
            <a:fillRect/>
          </a:stretch>
        </p:blipFill>
        <p:spPr/>
      </p:pic>
      <p:sp>
        <p:nvSpPr>
          <p:cNvPr id="5" name="TextBox 4"/>
          <p:cNvSpPr txBox="1"/>
          <p:nvPr/>
        </p:nvSpPr>
        <p:spPr>
          <a:xfrm>
            <a:off x="2945837" y="5740710"/>
            <a:ext cx="3278474" cy="646331"/>
          </a:xfrm>
          <a:prstGeom prst="rect">
            <a:avLst/>
          </a:prstGeom>
          <a:noFill/>
        </p:spPr>
        <p:txBody>
          <a:bodyPr wrap="none" rtlCol="0">
            <a:spAutoFit/>
          </a:bodyPr>
          <a:lstStyle/>
          <a:p>
            <a:r>
              <a:rPr lang="en-US" dirty="0"/>
              <a:t>Image adapted from Lantz et al.</a:t>
            </a:r>
          </a:p>
          <a:p>
            <a:endParaRPr lang="en-US" dirty="0"/>
          </a:p>
        </p:txBody>
      </p:sp>
    </p:spTree>
    <p:extLst>
      <p:ext uri="{BB962C8B-B14F-4D97-AF65-F5344CB8AC3E}">
        <p14:creationId xmlns:p14="http://schemas.microsoft.com/office/powerpoint/2010/main" val="53067942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Position</a:t>
            </a:r>
            <a:endParaRPr lang="en-US" dirty="0"/>
          </a:p>
        </p:txBody>
      </p:sp>
      <p:pic>
        <p:nvPicPr>
          <p:cNvPr id="4" name="Content Placeholder 3" descr="ELbow row.png"/>
          <p:cNvPicPr>
            <a:picLocks noGrp="1" noChangeAspect="1"/>
          </p:cNvPicPr>
          <p:nvPr>
            <p:ph idx="1"/>
          </p:nvPr>
        </p:nvPicPr>
        <p:blipFill>
          <a:blip r:embed="rId2">
            <a:extLst>
              <a:ext uri="{28A0092B-C50C-407E-A947-70E740481C1C}">
                <a14:useLocalDpi xmlns:a14="http://schemas.microsoft.com/office/drawing/2010/main" val="0"/>
              </a:ext>
            </a:extLst>
          </a:blip>
          <a:srcRect l="-16285" r="-16285"/>
          <a:stretch>
            <a:fillRect/>
          </a:stretch>
        </p:blipFill>
        <p:spPr/>
      </p:pic>
      <p:sp>
        <p:nvSpPr>
          <p:cNvPr id="5" name="TextBox 4"/>
          <p:cNvSpPr txBox="1"/>
          <p:nvPr/>
        </p:nvSpPr>
        <p:spPr>
          <a:xfrm>
            <a:off x="2839998" y="5758351"/>
            <a:ext cx="3278474" cy="646331"/>
          </a:xfrm>
          <a:prstGeom prst="rect">
            <a:avLst/>
          </a:prstGeom>
          <a:noFill/>
        </p:spPr>
        <p:txBody>
          <a:bodyPr wrap="none" rtlCol="0">
            <a:spAutoFit/>
          </a:bodyPr>
          <a:lstStyle/>
          <a:p>
            <a:r>
              <a:rPr lang="en-US" dirty="0"/>
              <a:t>Image adapted from Lantz et al.</a:t>
            </a:r>
          </a:p>
          <a:p>
            <a:endParaRPr lang="en-US" dirty="0"/>
          </a:p>
        </p:txBody>
      </p:sp>
    </p:spTree>
    <p:extLst>
      <p:ext uri="{BB962C8B-B14F-4D97-AF65-F5344CB8AC3E}">
        <p14:creationId xmlns:p14="http://schemas.microsoft.com/office/powerpoint/2010/main" val="38977051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Understand that poor movement patterns have long-term negative effects</a:t>
            </a:r>
          </a:p>
          <a:p>
            <a:r>
              <a:rPr lang="en-US" dirty="0" smtClean="0"/>
              <a:t>Ask where clients feel an exercise, you will likely have to modify</a:t>
            </a:r>
          </a:p>
          <a:p>
            <a:r>
              <a:rPr lang="en-US" dirty="0" smtClean="0"/>
              <a:t>Delve into the literature (American Journal of Sports Medicine, Strength and conditioning journal, etc.)</a:t>
            </a:r>
          </a:p>
          <a:p>
            <a:r>
              <a:rPr lang="en-US" dirty="0" smtClean="0"/>
              <a:t>My contact: </a:t>
            </a:r>
            <a:r>
              <a:rPr lang="en-US" dirty="0" err="1" smtClean="0"/>
              <a:t>mcnamara.pa@gmail.com</a:t>
            </a:r>
            <a:endParaRPr lang="en-US" dirty="0"/>
          </a:p>
        </p:txBody>
      </p:sp>
    </p:spTree>
    <p:extLst>
      <p:ext uri="{BB962C8B-B14F-4D97-AF65-F5344CB8AC3E}">
        <p14:creationId xmlns:p14="http://schemas.microsoft.com/office/powerpoint/2010/main" val="3837290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Yeah Baby!</a:t>
            </a:r>
            <a:endParaRPr lang="en-US" dirty="0"/>
          </a:p>
        </p:txBody>
      </p:sp>
      <p:pic>
        <p:nvPicPr>
          <p:cNvPr id="4" name="Content Placeholder 3" descr="kid-flexing.jpeg"/>
          <p:cNvPicPr>
            <a:picLocks noGrp="1" noChangeAspect="1"/>
          </p:cNvPicPr>
          <p:nvPr>
            <p:ph idx="1"/>
          </p:nvPr>
        </p:nvPicPr>
        <p:blipFill>
          <a:blip r:embed="rId2">
            <a:extLst>
              <a:ext uri="{28A0092B-C50C-407E-A947-70E740481C1C}">
                <a14:useLocalDpi xmlns:a14="http://schemas.microsoft.com/office/drawing/2010/main" val="0"/>
              </a:ext>
            </a:extLst>
          </a:blip>
          <a:srcRect l="-39487" r="-39487"/>
          <a:stretch>
            <a:fillRect/>
          </a:stretch>
        </p:blipFill>
        <p:spPr/>
      </p:pic>
    </p:spTree>
    <p:extLst>
      <p:ext uri="{BB962C8B-B14F-4D97-AF65-F5344CB8AC3E}">
        <p14:creationId xmlns:p14="http://schemas.microsoft.com/office/powerpoint/2010/main" val="82527399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Gone to Carolina in my mind</a:t>
            </a:r>
            <a:endParaRPr lang="en-US" dirty="0"/>
          </a:p>
        </p:txBody>
      </p:sp>
      <p:pic>
        <p:nvPicPr>
          <p:cNvPr id="4" name="Content Placeholder 3" descr="IMG_1852.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p:pic>
    </p:spTree>
    <p:extLst>
      <p:ext uri="{BB962C8B-B14F-4D97-AF65-F5344CB8AC3E}">
        <p14:creationId xmlns:p14="http://schemas.microsoft.com/office/powerpoint/2010/main" val="252804452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US" dirty="0"/>
          </a:p>
        </p:txBody>
      </p:sp>
      <p:sp>
        <p:nvSpPr>
          <p:cNvPr id="3" name="Content Placeholder 2"/>
          <p:cNvSpPr>
            <a:spLocks noGrp="1"/>
          </p:cNvSpPr>
          <p:nvPr>
            <p:ph idx="1"/>
          </p:nvPr>
        </p:nvSpPr>
        <p:spPr/>
        <p:txBody>
          <a:bodyPr/>
          <a:lstStyle/>
          <a:p>
            <a:r>
              <a:rPr lang="en-US" dirty="0" smtClean="0"/>
              <a:t>Nick </a:t>
            </a:r>
            <a:r>
              <a:rPr lang="en-US" dirty="0" err="1" smtClean="0"/>
              <a:t>Mang</a:t>
            </a:r>
            <a:endParaRPr lang="en-US" dirty="0" smtClean="0"/>
          </a:p>
          <a:p>
            <a:r>
              <a:rPr lang="en-US" dirty="0" smtClean="0"/>
              <a:t>Liz </a:t>
            </a:r>
            <a:r>
              <a:rPr lang="en-US" dirty="0" err="1" smtClean="0"/>
              <a:t>Walz</a:t>
            </a:r>
            <a:endParaRPr lang="en-US" dirty="0" smtClean="0"/>
          </a:p>
          <a:p>
            <a:r>
              <a:rPr lang="en-US" dirty="0" smtClean="0"/>
              <a:t>Lauren </a:t>
            </a:r>
            <a:r>
              <a:rPr lang="en-US" dirty="0" err="1" smtClean="0"/>
              <a:t>Mangili</a:t>
            </a:r>
            <a:r>
              <a:rPr lang="en-US" dirty="0" smtClean="0"/>
              <a:t> </a:t>
            </a:r>
          </a:p>
          <a:p>
            <a:r>
              <a:rPr lang="en-US" dirty="0" smtClean="0"/>
              <a:t>Anthony Bowman </a:t>
            </a:r>
          </a:p>
          <a:p>
            <a:r>
              <a:rPr lang="en-US" dirty="0" smtClean="0"/>
              <a:t>Sophie Baer </a:t>
            </a:r>
          </a:p>
          <a:p>
            <a:r>
              <a:rPr lang="en-US" dirty="0" smtClean="0"/>
              <a:t>Hollis </a:t>
            </a:r>
            <a:r>
              <a:rPr lang="en-US" dirty="0" err="1" smtClean="0"/>
              <a:t>Dameron</a:t>
            </a:r>
            <a:endParaRPr lang="en-US" dirty="0"/>
          </a:p>
        </p:txBody>
      </p:sp>
    </p:spTree>
    <p:extLst>
      <p:ext uri="{BB962C8B-B14F-4D97-AF65-F5344CB8AC3E}">
        <p14:creationId xmlns:p14="http://schemas.microsoft.com/office/powerpoint/2010/main" val="100071729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Green C., Comfort P. The affect of grip width on bench press performance and risk of injury. (2007) Strength and Conditioning Journal. 29(5): 10-14</a:t>
            </a:r>
          </a:p>
          <a:p>
            <a:r>
              <a:rPr lang="en-US" dirty="0" smtClean="0"/>
              <a:t>Pearson S., Cronin J., Hume P., et al. Kinematics and kinetics of the bench-press and bench-pull exercises in a strength-trained sporting population. (2009) Sports Biomechanics. 8(3): 245-254</a:t>
            </a:r>
          </a:p>
          <a:p>
            <a:r>
              <a:rPr lang="en-US" dirty="0" smtClean="0"/>
              <a:t> </a:t>
            </a:r>
            <a:r>
              <a:rPr lang="en-US" dirty="0" err="1" smtClean="0"/>
              <a:t>Kolber</a:t>
            </a:r>
            <a:r>
              <a:rPr lang="en-US" dirty="0" smtClean="0"/>
              <a:t> M., </a:t>
            </a:r>
            <a:r>
              <a:rPr lang="en-US" dirty="0" err="1" smtClean="0"/>
              <a:t>Beekhuizen</a:t>
            </a:r>
            <a:r>
              <a:rPr lang="en-US" dirty="0" smtClean="0"/>
              <a:t> K., Cheng MS., et al. Shoulder injuries attributed to resistance training: A brief review. (2010) Journal of Strength and Conditioning Research. 24(6): 1696-1704 </a:t>
            </a:r>
          </a:p>
          <a:p>
            <a:r>
              <a:rPr lang="en-US" dirty="0" err="1" smtClean="0"/>
              <a:t>Krol</a:t>
            </a:r>
            <a:r>
              <a:rPr lang="en-US" dirty="0" smtClean="0"/>
              <a:t> H., </a:t>
            </a:r>
            <a:r>
              <a:rPr lang="en-US" dirty="0" err="1" smtClean="0"/>
              <a:t>Golas</a:t>
            </a:r>
            <a:r>
              <a:rPr lang="en-US" dirty="0" smtClean="0"/>
              <a:t> A., </a:t>
            </a:r>
            <a:r>
              <a:rPr lang="en-US" dirty="0" err="1" smtClean="0"/>
              <a:t>Sobota</a:t>
            </a:r>
            <a:r>
              <a:rPr lang="en-US" dirty="0" smtClean="0"/>
              <a:t> G. Complex analysis of movement in evaluation of flat bench press performance. (2010) </a:t>
            </a:r>
            <a:r>
              <a:rPr lang="en-US" dirty="0" err="1" smtClean="0"/>
              <a:t>Acta</a:t>
            </a:r>
            <a:r>
              <a:rPr lang="en-US" dirty="0" smtClean="0"/>
              <a:t> of Bioengineering and Biomechanics. 12(2): 93-98</a:t>
            </a:r>
          </a:p>
          <a:p>
            <a:r>
              <a:rPr lang="en-US" dirty="0" smtClean="0"/>
              <a:t>Glass S., Armstrong T. </a:t>
            </a:r>
            <a:r>
              <a:rPr lang="en-US" dirty="0" err="1" smtClean="0"/>
              <a:t>Electromyographical</a:t>
            </a:r>
            <a:r>
              <a:rPr lang="en-US" dirty="0" smtClean="0"/>
              <a:t> activity of the </a:t>
            </a:r>
            <a:r>
              <a:rPr lang="en-US" dirty="0" err="1" smtClean="0"/>
              <a:t>pectoralis</a:t>
            </a:r>
            <a:r>
              <a:rPr lang="en-US" dirty="0" smtClean="0"/>
              <a:t> muscle during incline and decline bench presses. (1997) Journal of Strength and Conditioning Research. 11(3): 163-167</a:t>
            </a:r>
          </a:p>
          <a:p>
            <a:r>
              <a:rPr lang="en-US" dirty="0" err="1" smtClean="0"/>
              <a:t>Durall</a:t>
            </a:r>
            <a:r>
              <a:rPr lang="en-US" dirty="0"/>
              <a:t> </a:t>
            </a:r>
            <a:r>
              <a:rPr lang="en-US" dirty="0" smtClean="0"/>
              <a:t>C., </a:t>
            </a:r>
            <a:r>
              <a:rPr lang="en-US" dirty="0" err="1" smtClean="0"/>
              <a:t>Manske</a:t>
            </a:r>
            <a:r>
              <a:rPr lang="en-US" dirty="0" smtClean="0"/>
              <a:t> R., Davies G. Avoiding shoulder injury from resistance training. (2001) Strength and Conditioning Journal. 23(5): 10-18</a:t>
            </a:r>
          </a:p>
          <a:p>
            <a:r>
              <a:rPr lang="en-US" dirty="0" err="1" smtClean="0"/>
              <a:t>Phadke</a:t>
            </a:r>
            <a:r>
              <a:rPr lang="en-US" dirty="0" smtClean="0"/>
              <a:t> V., Camargo PR., </a:t>
            </a:r>
            <a:r>
              <a:rPr lang="en-US" dirty="0" err="1" smtClean="0"/>
              <a:t>Ludewig</a:t>
            </a:r>
            <a:r>
              <a:rPr lang="en-US" dirty="0" smtClean="0"/>
              <a:t> PM. Scapular and rotator cuff muscle activity during arm elevation: A review of normal function and alterations with shoulder impingement. (2009) Rev Bras </a:t>
            </a:r>
            <a:r>
              <a:rPr lang="en-US" dirty="0" err="1" smtClean="0"/>
              <a:t>Fisioter</a:t>
            </a:r>
            <a:r>
              <a:rPr lang="en-US" dirty="0" smtClean="0"/>
              <a:t>. 13(1): 1-9 </a:t>
            </a:r>
          </a:p>
          <a:p>
            <a:r>
              <a:rPr lang="en-US" dirty="0" smtClean="0"/>
              <a:t>Tyson A. Rehab exercise prescription sequencing for shoulder external rotators. (2005) Strength and Conditioning Journal. 27(6): 39-41</a:t>
            </a:r>
          </a:p>
          <a:p>
            <a:r>
              <a:rPr lang="en-US" dirty="0" smtClean="0"/>
              <a:t>Findley B. Shoulder warm-up: Integrated versus isolated. (2006) Strength and Conditioning Journal. 28(2): 59-60</a:t>
            </a:r>
          </a:p>
          <a:p>
            <a:r>
              <a:rPr lang="en-US" dirty="0" err="1" smtClean="0"/>
              <a:t>Reinold</a:t>
            </a:r>
            <a:r>
              <a:rPr lang="en-US" dirty="0" smtClean="0"/>
              <a:t> M., </a:t>
            </a:r>
            <a:r>
              <a:rPr lang="en-US" dirty="0" err="1" smtClean="0"/>
              <a:t>Wilk</a:t>
            </a:r>
            <a:r>
              <a:rPr lang="en-US" dirty="0" smtClean="0"/>
              <a:t> K., </a:t>
            </a:r>
            <a:r>
              <a:rPr lang="en-US" dirty="0" err="1" smtClean="0"/>
              <a:t>Fleisig</a:t>
            </a:r>
            <a:r>
              <a:rPr lang="en-US" dirty="0" smtClean="0"/>
              <a:t> G., et al. </a:t>
            </a:r>
            <a:r>
              <a:rPr lang="en-US" dirty="0" err="1" smtClean="0"/>
              <a:t>Electromyographic</a:t>
            </a:r>
            <a:r>
              <a:rPr lang="en-US" dirty="0" smtClean="0"/>
              <a:t> analysis of the rotator cuff and deltoid musculature during common shoulder external rotation exercises. (2004)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34(7): 385-394</a:t>
            </a:r>
          </a:p>
          <a:p>
            <a:r>
              <a:rPr lang="en-US" dirty="0" smtClean="0"/>
              <a:t>Cools A., </a:t>
            </a:r>
            <a:r>
              <a:rPr lang="en-US" dirty="0" err="1" smtClean="0"/>
              <a:t>Dewitte</a:t>
            </a:r>
            <a:r>
              <a:rPr lang="en-US" dirty="0" smtClean="0"/>
              <a:t> V., </a:t>
            </a:r>
            <a:r>
              <a:rPr lang="en-US" dirty="0" err="1" smtClean="0"/>
              <a:t>Lanszweert</a:t>
            </a:r>
            <a:r>
              <a:rPr lang="en-US" dirty="0" smtClean="0"/>
              <a:t> F., et al. Rehabilitation of scapular muscle balance: Which exercises to prescribe? (2007) Am J Sports Med. 35(10): 1744-1751</a:t>
            </a:r>
          </a:p>
          <a:p>
            <a:r>
              <a:rPr lang="en-US" dirty="0" err="1" smtClean="0"/>
              <a:t>Kibler</a:t>
            </a:r>
            <a:r>
              <a:rPr lang="en-US" dirty="0" smtClean="0"/>
              <a:t> W., </a:t>
            </a:r>
            <a:r>
              <a:rPr lang="en-US" dirty="0" err="1" smtClean="0"/>
              <a:t>Sciascia</a:t>
            </a:r>
            <a:r>
              <a:rPr lang="en-US" dirty="0" smtClean="0"/>
              <a:t> A., </a:t>
            </a:r>
            <a:r>
              <a:rPr lang="en-US" dirty="0" err="1" smtClean="0"/>
              <a:t>Uhl</a:t>
            </a:r>
            <a:r>
              <a:rPr lang="en-US" dirty="0" smtClean="0"/>
              <a:t> T., et al. </a:t>
            </a:r>
            <a:r>
              <a:rPr lang="en-US" dirty="0" err="1" smtClean="0"/>
              <a:t>Electromyographic</a:t>
            </a:r>
            <a:r>
              <a:rPr lang="en-US" dirty="0" smtClean="0"/>
              <a:t> analysis of specific exercises for scapular control in early phases of shoulder rehabilitation. (2008) Am J Sports Med. 36(9): 1789-1798</a:t>
            </a:r>
          </a:p>
          <a:p>
            <a:r>
              <a:rPr lang="en-US" dirty="0" smtClean="0"/>
              <a:t>Tsai NT., McClure P., </a:t>
            </a:r>
            <a:r>
              <a:rPr lang="en-US" dirty="0" err="1" smtClean="0"/>
              <a:t>Karduna</a:t>
            </a:r>
            <a:r>
              <a:rPr lang="en-US" dirty="0" smtClean="0"/>
              <a:t> A. Effects of muscle fatigue on 3-dimensional scapular kinematics. (2003) Arch </a:t>
            </a:r>
            <a:r>
              <a:rPr lang="en-US" dirty="0" err="1" smtClean="0"/>
              <a:t>Phys</a:t>
            </a:r>
            <a:r>
              <a:rPr lang="en-US" dirty="0" smtClean="0"/>
              <a:t> Med </a:t>
            </a:r>
            <a:r>
              <a:rPr lang="en-US" dirty="0" err="1" smtClean="0"/>
              <a:t>Rehabil</a:t>
            </a:r>
            <a:r>
              <a:rPr lang="en-US" dirty="0" smtClean="0"/>
              <a:t>. 84: 1000-1005</a:t>
            </a:r>
          </a:p>
          <a:p>
            <a:r>
              <a:rPr lang="en-US" dirty="0" err="1" smtClean="0"/>
              <a:t>Ebaugh</a:t>
            </a:r>
            <a:r>
              <a:rPr lang="en-US" dirty="0" smtClean="0"/>
              <a:t> D., </a:t>
            </a:r>
            <a:r>
              <a:rPr lang="en-US" dirty="0" err="1" smtClean="0"/>
              <a:t>McClue</a:t>
            </a:r>
            <a:r>
              <a:rPr lang="en-US" dirty="0" smtClean="0"/>
              <a:t> P., </a:t>
            </a:r>
            <a:r>
              <a:rPr lang="en-US" dirty="0" err="1" smtClean="0"/>
              <a:t>Karduna</a:t>
            </a:r>
            <a:r>
              <a:rPr lang="en-US" dirty="0" smtClean="0"/>
              <a:t> A. Effects of shoulder muscle fatigue caused by repetitive  overhead activities on </a:t>
            </a:r>
            <a:r>
              <a:rPr lang="en-US" dirty="0" err="1" smtClean="0"/>
              <a:t>scapulothoracic</a:t>
            </a:r>
            <a:r>
              <a:rPr lang="en-US" dirty="0" smtClean="0"/>
              <a:t> and </a:t>
            </a:r>
            <a:r>
              <a:rPr lang="en-US" dirty="0" err="1" smtClean="0"/>
              <a:t>glenohumeral</a:t>
            </a:r>
            <a:r>
              <a:rPr lang="en-US" dirty="0" smtClean="0"/>
              <a:t> kinematics. (2006) Journal of Electromyography and Kinesiology. 16: 224-235</a:t>
            </a:r>
          </a:p>
          <a:p>
            <a:r>
              <a:rPr lang="en-US" dirty="0" err="1" smtClean="0"/>
              <a:t>Kolber</a:t>
            </a:r>
            <a:r>
              <a:rPr lang="en-US" dirty="0" smtClean="0"/>
              <a:t> M., </a:t>
            </a:r>
            <a:r>
              <a:rPr lang="en-US" dirty="0" err="1" smtClean="0"/>
              <a:t>Corrao</a:t>
            </a:r>
            <a:r>
              <a:rPr lang="en-US" dirty="0" smtClean="0"/>
              <a:t> M. Shoulder joint and muscle characteristics among healthy female recreational weight training participants. (2011) Journal of Strength and Conditioning Research. 25(1): 231-241</a:t>
            </a:r>
          </a:p>
          <a:p>
            <a:r>
              <a:rPr lang="en-US" dirty="0" err="1" smtClean="0"/>
              <a:t>Arlotta</a:t>
            </a:r>
            <a:r>
              <a:rPr lang="en-US" dirty="0" smtClean="0"/>
              <a:t> M., </a:t>
            </a:r>
            <a:r>
              <a:rPr lang="en-US" dirty="0" err="1" smtClean="0"/>
              <a:t>LoVasco</a:t>
            </a:r>
            <a:r>
              <a:rPr lang="en-US" dirty="0" smtClean="0"/>
              <a:t> G., McLean L. Selective recruitment of the lower fibers of the trapezius muscle. (2011) Journal of </a:t>
            </a:r>
            <a:r>
              <a:rPr lang="en-US" dirty="0" err="1" smtClean="0"/>
              <a:t>Elcetromyography</a:t>
            </a:r>
            <a:r>
              <a:rPr lang="en-US" dirty="0" smtClean="0"/>
              <a:t> and Kinesiology. 21: 403-410 </a:t>
            </a:r>
          </a:p>
          <a:p>
            <a:r>
              <a:rPr lang="en-US" dirty="0" err="1" smtClean="0"/>
              <a:t>Kolber</a:t>
            </a:r>
            <a:r>
              <a:rPr lang="en-US" dirty="0" smtClean="0"/>
              <a:t> M., </a:t>
            </a:r>
            <a:r>
              <a:rPr lang="en-US" dirty="0" err="1" smtClean="0"/>
              <a:t>Beekhuizen</a:t>
            </a:r>
            <a:r>
              <a:rPr lang="en-US" dirty="0" smtClean="0"/>
              <a:t> K., </a:t>
            </a:r>
            <a:r>
              <a:rPr lang="en-US" dirty="0" err="1" smtClean="0"/>
              <a:t>Santore</a:t>
            </a:r>
            <a:r>
              <a:rPr lang="en-US" dirty="0" smtClean="0"/>
              <a:t> T., et al. Implications for specific shoulder positioning during external rotator strengthening. (2008)  Strength and Conditioning Journal. 30(4): 12-16 </a:t>
            </a:r>
            <a:endParaRPr lang="en-US" dirty="0"/>
          </a:p>
        </p:txBody>
      </p:sp>
    </p:spTree>
    <p:extLst>
      <p:ext uri="{BB962C8B-B14F-4D97-AF65-F5344CB8AC3E}">
        <p14:creationId xmlns:p14="http://schemas.microsoft.com/office/powerpoint/2010/main" val="120980331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 </a:t>
            </a:r>
            <a:endParaRPr lang="en-US" dirty="0"/>
          </a:p>
        </p:txBody>
      </p:sp>
      <p:sp>
        <p:nvSpPr>
          <p:cNvPr id="3" name="Content Placeholder 2"/>
          <p:cNvSpPr>
            <a:spLocks noGrp="1"/>
          </p:cNvSpPr>
          <p:nvPr>
            <p:ph idx="1"/>
          </p:nvPr>
        </p:nvSpPr>
        <p:spPr/>
        <p:txBody>
          <a:bodyPr>
            <a:normAutofit fontScale="40000" lnSpcReduction="20000"/>
          </a:bodyPr>
          <a:lstStyle/>
          <a:p>
            <a:r>
              <a:rPr lang="en-US" dirty="0" err="1" smtClean="0"/>
              <a:t>Schoenfeld</a:t>
            </a:r>
            <a:r>
              <a:rPr lang="en-US" dirty="0" smtClean="0"/>
              <a:t> B., </a:t>
            </a:r>
            <a:r>
              <a:rPr lang="en-US" dirty="0" err="1" smtClean="0"/>
              <a:t>Kolber</a:t>
            </a:r>
            <a:r>
              <a:rPr lang="en-US" dirty="0" smtClean="0"/>
              <a:t> M., </a:t>
            </a:r>
            <a:r>
              <a:rPr lang="en-US" dirty="0" err="1" smtClean="0"/>
              <a:t>Haimes</a:t>
            </a:r>
            <a:r>
              <a:rPr lang="en-US" dirty="0" smtClean="0"/>
              <a:t> J. The upright row: Implications for preventing </a:t>
            </a:r>
            <a:r>
              <a:rPr lang="en-US" dirty="0" err="1" smtClean="0"/>
              <a:t>subacromial</a:t>
            </a:r>
            <a:r>
              <a:rPr lang="en-US" dirty="0" smtClean="0"/>
              <a:t> impingement. (2011) Strength and Conditioning Journal. 33(5): 25-28</a:t>
            </a:r>
          </a:p>
          <a:p>
            <a:r>
              <a:rPr lang="en-US" dirty="0" smtClean="0"/>
              <a:t>Lantz J., McNamara S. Modifying the seated row exercise for athletes with shoulder injury. (2003) Strength and Conditioning Journal. 25(5): 53-56</a:t>
            </a:r>
          </a:p>
          <a:p>
            <a:r>
              <a:rPr lang="en-US" dirty="0" err="1" smtClean="0"/>
              <a:t>Ekstrom</a:t>
            </a:r>
            <a:r>
              <a:rPr lang="en-US" dirty="0" smtClean="0"/>
              <a:t> R., </a:t>
            </a:r>
            <a:r>
              <a:rPr lang="en-US" dirty="0" err="1" smtClean="0"/>
              <a:t>Donatelli</a:t>
            </a:r>
            <a:r>
              <a:rPr lang="en-US" dirty="0" smtClean="0"/>
              <a:t> R., </a:t>
            </a:r>
            <a:r>
              <a:rPr lang="en-US" dirty="0" err="1" smtClean="0"/>
              <a:t>Soderberg</a:t>
            </a:r>
            <a:r>
              <a:rPr lang="en-US" dirty="0" smtClean="0"/>
              <a:t> G. Surface </a:t>
            </a:r>
            <a:r>
              <a:rPr lang="en-US" dirty="0" err="1" smtClean="0"/>
              <a:t>electromyographic</a:t>
            </a:r>
            <a:r>
              <a:rPr lang="en-US" dirty="0" smtClean="0"/>
              <a:t> analysis of exercises for the trapezius and </a:t>
            </a:r>
            <a:r>
              <a:rPr lang="en-US" dirty="0" err="1" smtClean="0"/>
              <a:t>serratus</a:t>
            </a:r>
            <a:r>
              <a:rPr lang="en-US" dirty="0" smtClean="0"/>
              <a:t> anterior muscles. (2003) J </a:t>
            </a:r>
            <a:r>
              <a:rPr lang="en-US" dirty="0" err="1" smtClean="0"/>
              <a:t>Orthop</a:t>
            </a:r>
            <a:r>
              <a:rPr lang="en-US" dirty="0" smtClean="0"/>
              <a:t> Sports </a:t>
            </a:r>
            <a:r>
              <a:rPr lang="en-US" dirty="0" err="1" smtClean="0"/>
              <a:t>Phys</a:t>
            </a:r>
            <a:r>
              <a:rPr lang="en-US" dirty="0" smtClean="0"/>
              <a:t> </a:t>
            </a:r>
            <a:r>
              <a:rPr lang="en-US" dirty="0" err="1" smtClean="0"/>
              <a:t>Ther</a:t>
            </a:r>
            <a:r>
              <a:rPr lang="en-US" dirty="0" smtClean="0"/>
              <a:t>. 33: 247-258</a:t>
            </a:r>
          </a:p>
          <a:p>
            <a:r>
              <a:rPr lang="en-US" dirty="0" err="1" smtClean="0"/>
              <a:t>Kolber</a:t>
            </a:r>
            <a:r>
              <a:rPr lang="en-US" dirty="0" smtClean="0"/>
              <a:t> M., </a:t>
            </a:r>
            <a:r>
              <a:rPr lang="en-US" dirty="0" err="1" smtClean="0"/>
              <a:t>Beekhuizen</a:t>
            </a:r>
            <a:r>
              <a:rPr lang="en-US" dirty="0" smtClean="0"/>
              <a:t> K., Cheng MS., et al. Shoulder joint and muscle characteristics in the recreational weight training population. (2009) Journal of Strength and Conditioning Research. 23(1): 148 – 157</a:t>
            </a:r>
          </a:p>
          <a:p>
            <a:r>
              <a:rPr lang="en-US" dirty="0" smtClean="0"/>
              <a:t>Moseley B., </a:t>
            </a:r>
            <a:r>
              <a:rPr lang="en-US" dirty="0" err="1" smtClean="0"/>
              <a:t>Jobe</a:t>
            </a:r>
            <a:r>
              <a:rPr lang="en-US" dirty="0" smtClean="0"/>
              <a:t> F., Pink M. EMG analysis of the scapular muscles during a shoulder rehabilitation program. (1992) The American Journal of Sports Medicine. 20(2): 128-134 </a:t>
            </a:r>
          </a:p>
          <a:p>
            <a:r>
              <a:rPr lang="en-US" dirty="0" smtClean="0"/>
              <a:t>Martins J., </a:t>
            </a:r>
            <a:r>
              <a:rPr lang="en-US" dirty="0" err="1" smtClean="0"/>
              <a:t>Tucci</a:t>
            </a:r>
            <a:r>
              <a:rPr lang="en-US" dirty="0" smtClean="0"/>
              <a:t> H., Andrade R., et al. </a:t>
            </a:r>
            <a:r>
              <a:rPr lang="en-US" dirty="0" err="1" smtClean="0"/>
              <a:t>Electromyographic</a:t>
            </a:r>
            <a:r>
              <a:rPr lang="en-US" dirty="0" smtClean="0"/>
              <a:t> amplitude ratio of </a:t>
            </a:r>
            <a:r>
              <a:rPr lang="en-US" dirty="0" err="1" smtClean="0"/>
              <a:t>serratus</a:t>
            </a:r>
            <a:r>
              <a:rPr lang="en-US" dirty="0" smtClean="0"/>
              <a:t> anterior and upper trapezius muscles during modified push-ups and bench press exercises. (2008) Journal of Strength and Conditioning Research. 22(2): 477-484</a:t>
            </a:r>
          </a:p>
          <a:p>
            <a:r>
              <a:rPr lang="en-US" dirty="0" err="1" smtClean="0"/>
              <a:t>Kritz</a:t>
            </a:r>
            <a:r>
              <a:rPr lang="en-US" dirty="0" smtClean="0"/>
              <a:t> M., Cronin J., Hume P. Screening the Upper Body Push and Pull Patterns using body weight exercises. (2010) Strength and Conditioning Journal. 32(3): 72-82</a:t>
            </a:r>
          </a:p>
          <a:p>
            <a:r>
              <a:rPr lang="en-US" dirty="0" smtClean="0"/>
              <a:t>Lear J., Gross M. An </a:t>
            </a:r>
            <a:r>
              <a:rPr lang="en-US" dirty="0" err="1" smtClean="0"/>
              <a:t>electromyographical</a:t>
            </a:r>
            <a:r>
              <a:rPr lang="en-US" dirty="0" smtClean="0"/>
              <a:t> analysis of the scapular stabilizing synergists during a push-up progression. (1998) JOSPT 28(3): 146-157</a:t>
            </a:r>
          </a:p>
          <a:p>
            <a:r>
              <a:rPr lang="en-US" dirty="0" err="1" smtClean="0"/>
              <a:t>Gouvali</a:t>
            </a:r>
            <a:r>
              <a:rPr lang="en-US" dirty="0" smtClean="0"/>
              <a:t> M., </a:t>
            </a:r>
            <a:r>
              <a:rPr lang="en-US" dirty="0" err="1" smtClean="0"/>
              <a:t>Boudolos</a:t>
            </a:r>
            <a:r>
              <a:rPr lang="en-US" dirty="0" smtClean="0"/>
              <a:t> K. Dynamic and </a:t>
            </a:r>
            <a:r>
              <a:rPr lang="en-US" dirty="0" err="1" smtClean="0"/>
              <a:t>electromyographic</a:t>
            </a:r>
            <a:r>
              <a:rPr lang="en-US" dirty="0" smtClean="0"/>
              <a:t> variants of push-ups  exercise. (2005) Strength and Conditioning Research. 19(1): 146-151 </a:t>
            </a:r>
          </a:p>
          <a:p>
            <a:r>
              <a:rPr lang="en-US" dirty="0" err="1" smtClean="0"/>
              <a:t>Ludewig</a:t>
            </a:r>
            <a:r>
              <a:rPr lang="en-US" dirty="0" smtClean="0"/>
              <a:t> P., Hoff M., </a:t>
            </a:r>
            <a:r>
              <a:rPr lang="en-US" dirty="0" err="1" smtClean="0"/>
              <a:t>Osowski</a:t>
            </a:r>
            <a:r>
              <a:rPr lang="en-US" dirty="0" smtClean="0"/>
              <a:t> E. Relative balance of </a:t>
            </a:r>
            <a:r>
              <a:rPr lang="en-US" dirty="0" err="1" smtClean="0"/>
              <a:t>serratus</a:t>
            </a:r>
            <a:r>
              <a:rPr lang="en-US" dirty="0" smtClean="0"/>
              <a:t> anterior and upper trapezius muscle activity during push-up exercises. (2004) The American Journal of Sports Medicine. 32(2): 484-493</a:t>
            </a:r>
          </a:p>
          <a:p>
            <a:r>
              <a:rPr lang="en-US" dirty="0" err="1" smtClean="0"/>
              <a:t>Colado</a:t>
            </a:r>
            <a:r>
              <a:rPr lang="en-US" dirty="0" smtClean="0"/>
              <a:t> J., Garcia-</a:t>
            </a:r>
            <a:r>
              <a:rPr lang="en-US" dirty="0" err="1" smtClean="0"/>
              <a:t>Masso</a:t>
            </a:r>
            <a:r>
              <a:rPr lang="en-US" dirty="0" smtClean="0"/>
              <a:t> X. Technique and safety aspects of resistance exercises: a systematic review of the literature. (2009) The </a:t>
            </a:r>
            <a:r>
              <a:rPr lang="en-US" dirty="0" err="1" smtClean="0"/>
              <a:t>Physican</a:t>
            </a:r>
            <a:r>
              <a:rPr lang="en-US" dirty="0" smtClean="0"/>
              <a:t> and Sports Medicine. 37(2): 104-111</a:t>
            </a:r>
          </a:p>
          <a:p>
            <a:r>
              <a:rPr lang="en-US" dirty="0" smtClean="0"/>
              <a:t>McGill S. Core training: Evidence translating to better performance and injury prevention. (2010) Strength and Conditioning Journal. 32(3): 33-46 </a:t>
            </a:r>
            <a:endParaRPr lang="en-US" dirty="0"/>
          </a:p>
        </p:txBody>
      </p:sp>
    </p:spTree>
    <p:extLst>
      <p:ext uri="{BB962C8B-B14F-4D97-AF65-F5344CB8AC3E}">
        <p14:creationId xmlns:p14="http://schemas.microsoft.com/office/powerpoint/2010/main" val="33960150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Bony Anatomy</a:t>
            </a:r>
            <a:endParaRPr lang="en-US" dirty="0"/>
          </a:p>
        </p:txBody>
      </p:sp>
      <p:pic>
        <p:nvPicPr>
          <p:cNvPr id="5" name="Content Placeholder 4" descr="shoulder_arthroplasty_anatomy01.jpg"/>
          <p:cNvPicPr>
            <a:picLocks noGrp="1" noChangeAspect="1"/>
          </p:cNvPicPr>
          <p:nvPr>
            <p:ph idx="1"/>
          </p:nvPr>
        </p:nvPicPr>
        <p:blipFill>
          <a:blip r:embed="rId2">
            <a:extLst>
              <a:ext uri="{28A0092B-C50C-407E-A947-70E740481C1C}">
                <a14:useLocalDpi xmlns:a14="http://schemas.microsoft.com/office/drawing/2010/main" val="0"/>
              </a:ext>
            </a:extLst>
          </a:blip>
          <a:srcRect t="-2426" b="-2426"/>
          <a:stretch>
            <a:fillRect/>
          </a:stretch>
        </p:blipFill>
        <p:spPr/>
      </p:pic>
      <p:sp>
        <p:nvSpPr>
          <p:cNvPr id="4" name="TextBox 3"/>
          <p:cNvSpPr txBox="1"/>
          <p:nvPr/>
        </p:nvSpPr>
        <p:spPr>
          <a:xfrm>
            <a:off x="1463040" y="5844482"/>
            <a:ext cx="6455613" cy="276999"/>
          </a:xfrm>
          <a:prstGeom prst="rect">
            <a:avLst/>
          </a:prstGeom>
          <a:noFill/>
        </p:spPr>
        <p:txBody>
          <a:bodyPr wrap="none" rtlCol="0">
            <a:spAutoFit/>
          </a:bodyPr>
          <a:lstStyle/>
          <a:p>
            <a:r>
              <a:rPr lang="en-US" sz="1200" dirty="0"/>
              <a:t>Adapted from: http://</a:t>
            </a:r>
            <a:r>
              <a:rPr lang="en-US" sz="1200" dirty="0" err="1"/>
              <a:t>www.methodistorthopedics.com</a:t>
            </a:r>
            <a:r>
              <a:rPr lang="en-US" sz="1200" dirty="0"/>
              <a:t>/artificial-joint-replacement-of-the-shoulder</a:t>
            </a:r>
          </a:p>
        </p:txBody>
      </p:sp>
    </p:spTree>
    <p:extLst>
      <p:ext uri="{BB962C8B-B14F-4D97-AF65-F5344CB8AC3E}">
        <p14:creationId xmlns:p14="http://schemas.microsoft.com/office/powerpoint/2010/main" val="1968186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Mechanics Intro</a:t>
            </a:r>
            <a:endParaRPr lang="en-US" dirty="0"/>
          </a:p>
        </p:txBody>
      </p:sp>
      <p:pic>
        <p:nvPicPr>
          <p:cNvPr id="5" name="Content Placeholder 4" descr="images-1.jpg"/>
          <p:cNvPicPr>
            <a:picLocks noGrp="1" noChangeAspect="1"/>
          </p:cNvPicPr>
          <p:nvPr>
            <p:ph idx="1"/>
          </p:nvPr>
        </p:nvPicPr>
        <p:blipFill>
          <a:blip r:embed="rId3">
            <a:extLst>
              <a:ext uri="{28A0092B-C50C-407E-A947-70E740481C1C}">
                <a14:useLocalDpi xmlns:a14="http://schemas.microsoft.com/office/drawing/2010/main" val="0"/>
              </a:ext>
            </a:extLst>
          </a:blip>
          <a:srcRect t="-19591" b="-19591"/>
          <a:stretch>
            <a:fillRect/>
          </a:stretch>
        </p:blipFill>
        <p:spPr/>
      </p:pic>
      <p:sp>
        <p:nvSpPr>
          <p:cNvPr id="4" name="TextBox 3"/>
          <p:cNvSpPr txBox="1"/>
          <p:nvPr/>
        </p:nvSpPr>
        <p:spPr>
          <a:xfrm>
            <a:off x="2381365" y="5901533"/>
            <a:ext cx="3690183" cy="369332"/>
          </a:xfrm>
          <a:prstGeom prst="rect">
            <a:avLst/>
          </a:prstGeom>
          <a:noFill/>
        </p:spPr>
        <p:txBody>
          <a:bodyPr wrap="none" rtlCol="0">
            <a:spAutoFit/>
          </a:bodyPr>
          <a:lstStyle/>
          <a:p>
            <a:r>
              <a:rPr lang="en-US" dirty="0" smtClean="0"/>
              <a:t>Adapted from </a:t>
            </a:r>
            <a:r>
              <a:rPr lang="en-US" dirty="0" err="1" smtClean="0"/>
              <a:t>www.mikereinold.com</a:t>
            </a:r>
            <a:endParaRPr lang="en-US" dirty="0"/>
          </a:p>
        </p:txBody>
      </p:sp>
    </p:spTree>
    <p:extLst>
      <p:ext uri="{BB962C8B-B14F-4D97-AF65-F5344CB8AC3E}">
        <p14:creationId xmlns:p14="http://schemas.microsoft.com/office/powerpoint/2010/main" val="3923022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biomechanics</a:t>
            </a:r>
            <a:endParaRPr lang="en-US" dirty="0"/>
          </a:p>
        </p:txBody>
      </p:sp>
      <p:sp>
        <p:nvSpPr>
          <p:cNvPr id="3" name="Content Placeholder 2"/>
          <p:cNvSpPr>
            <a:spLocks noGrp="1"/>
          </p:cNvSpPr>
          <p:nvPr>
            <p:ph idx="1"/>
          </p:nvPr>
        </p:nvSpPr>
        <p:spPr/>
        <p:txBody>
          <a:bodyPr/>
          <a:lstStyle/>
          <a:p>
            <a:r>
              <a:rPr lang="en-US" dirty="0" smtClean="0"/>
              <a:t>Scapula upwardly rotates</a:t>
            </a:r>
          </a:p>
          <a:p>
            <a:r>
              <a:rPr lang="en-US" dirty="0" smtClean="0"/>
              <a:t>Scapula posteriorly tilts</a:t>
            </a:r>
          </a:p>
          <a:p>
            <a:r>
              <a:rPr lang="en-US" dirty="0" smtClean="0"/>
              <a:t>Internal/external rotation not as clear, but appear to need ER at end-range elevation.</a:t>
            </a:r>
          </a:p>
          <a:p>
            <a:r>
              <a:rPr lang="en-US" dirty="0" smtClean="0"/>
              <a:t>Scapular motion maintains ball and socket congruency with humeral head.</a:t>
            </a:r>
          </a:p>
          <a:p>
            <a:r>
              <a:rPr lang="en-US" dirty="0" smtClean="0"/>
              <a:t>Important for length-tension relationships of RC. </a:t>
            </a:r>
            <a:endParaRPr lang="en-US" dirty="0"/>
          </a:p>
        </p:txBody>
      </p:sp>
    </p:spTree>
    <p:extLst>
      <p:ext uri="{BB962C8B-B14F-4D97-AF65-F5344CB8AC3E}">
        <p14:creationId xmlns:p14="http://schemas.microsoft.com/office/powerpoint/2010/main" val="192245795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45739</TotalTime>
  <Words>4790</Words>
  <Application>Microsoft Macintosh PowerPoint</Application>
  <PresentationFormat>On-screen Show (4:3)</PresentationFormat>
  <Paragraphs>367</Paragraphs>
  <Slides>68</Slides>
  <Notes>28</Notes>
  <HiddenSlides>3</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Pushpin</vt:lpstr>
      <vt:lpstr>You’re not in OVER your HEAD yet</vt:lpstr>
      <vt:lpstr>Outline</vt:lpstr>
      <vt:lpstr>The problem</vt:lpstr>
      <vt:lpstr>PowerPoint Presentation</vt:lpstr>
      <vt:lpstr>Long Term Problem</vt:lpstr>
      <vt:lpstr>Shoulder Anatomy</vt:lpstr>
      <vt:lpstr>Bony Anatomy</vt:lpstr>
      <vt:lpstr>Shoulder Mechanics Intro</vt:lpstr>
      <vt:lpstr>Normal biomechanics</vt:lpstr>
      <vt:lpstr>Scapulohumeral rhythm</vt:lpstr>
      <vt:lpstr>Mechanics… again</vt:lpstr>
      <vt:lpstr>So what does impingement look like?</vt:lpstr>
      <vt:lpstr>Humeral head movement</vt:lpstr>
      <vt:lpstr>Rotator Cuff</vt:lpstr>
      <vt:lpstr>RC Net Force</vt:lpstr>
      <vt:lpstr>But that’s not all!</vt:lpstr>
      <vt:lpstr>SC and AC joint motion</vt:lpstr>
      <vt:lpstr>Altered mechanics?</vt:lpstr>
      <vt:lpstr>Scapular Muscle Proposed Activities </vt:lpstr>
      <vt:lpstr>Glenohumeral muscle activity</vt:lpstr>
      <vt:lpstr>Scapulohumeral Rhythm</vt:lpstr>
      <vt:lpstr>Soft tissue considerations</vt:lpstr>
      <vt:lpstr>Common Lifting Injuries</vt:lpstr>
      <vt:lpstr>Risk factors for developing anterior GH instability</vt:lpstr>
      <vt:lpstr>Additional Risk Factors </vt:lpstr>
      <vt:lpstr>Lumbar Extension</vt:lpstr>
      <vt:lpstr>Fatigue</vt:lpstr>
      <vt:lpstr>Fatigue ??</vt:lpstr>
      <vt:lpstr>Muscular Imbalance</vt:lpstr>
      <vt:lpstr>Prone row, posterior fly and prone cobra </vt:lpstr>
      <vt:lpstr>LT/MT Exercises</vt:lpstr>
      <vt:lpstr>Serratus Anterior</vt:lpstr>
      <vt:lpstr>Serratus Exercises</vt:lpstr>
      <vt:lpstr>Serratus Exercises</vt:lpstr>
      <vt:lpstr>Total Scapular Targeting</vt:lpstr>
      <vt:lpstr>ER exercises for RC</vt:lpstr>
      <vt:lpstr>Standing ER and Side-lying ER</vt:lpstr>
      <vt:lpstr>Other problematic exercises</vt:lpstr>
      <vt:lpstr>Mobility Imbalance</vt:lpstr>
      <vt:lpstr>Picture Form</vt:lpstr>
      <vt:lpstr>Contra-indicated positions</vt:lpstr>
      <vt:lpstr>Warm Up Exercises</vt:lpstr>
      <vt:lpstr>Anterior Core Progression</vt:lpstr>
      <vt:lpstr>Push-Up </vt:lpstr>
      <vt:lpstr>Screening Criteria – Kritz et al. 2010</vt:lpstr>
      <vt:lpstr>Push-up Variations</vt:lpstr>
      <vt:lpstr>Push Pattern Progression</vt:lpstr>
      <vt:lpstr>Push-Ups</vt:lpstr>
      <vt:lpstr>Bench Press </vt:lpstr>
      <vt:lpstr>Bench Press Width</vt:lpstr>
      <vt:lpstr>Incline vs. Decline?</vt:lpstr>
      <vt:lpstr>Power/Force Bench Press/Bench Pull</vt:lpstr>
      <vt:lpstr>Landmine Press </vt:lpstr>
      <vt:lpstr>Typical Upright Row</vt:lpstr>
      <vt:lpstr>All things upright row</vt:lpstr>
      <vt:lpstr>Modified Upright Row</vt:lpstr>
      <vt:lpstr>Seated Row</vt:lpstr>
      <vt:lpstr>Seated Row</vt:lpstr>
      <vt:lpstr>Modified Row</vt:lpstr>
      <vt:lpstr>Scapular Retraction</vt:lpstr>
      <vt:lpstr>Upper Trap Substitution</vt:lpstr>
      <vt:lpstr>Finishing Position</vt:lpstr>
      <vt:lpstr>Summary</vt:lpstr>
      <vt:lpstr>Yeah Baby!</vt:lpstr>
      <vt:lpstr>Gone to Carolina in my mind</vt:lpstr>
      <vt:lpstr>Special thanks to:</vt:lpstr>
      <vt:lpstr>References</vt:lpstr>
      <vt:lpstr>References Cont.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not in OVER your HEAD yet</dc:title>
  <dc:creator>Microsoft Office User</dc:creator>
  <cp:lastModifiedBy>Microsoft Office User</cp:lastModifiedBy>
  <cp:revision>116</cp:revision>
  <dcterms:created xsi:type="dcterms:W3CDTF">2014-11-14T14:52:51Z</dcterms:created>
  <dcterms:modified xsi:type="dcterms:W3CDTF">2015-04-17T04:00:47Z</dcterms:modified>
</cp:coreProperties>
</file>