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72" r:id="rId3"/>
    <p:sldId id="309" r:id="rId4"/>
    <p:sldId id="258" r:id="rId5"/>
    <p:sldId id="273" r:id="rId6"/>
    <p:sldId id="281" r:id="rId7"/>
    <p:sldId id="283" r:id="rId8"/>
    <p:sldId id="292" r:id="rId9"/>
    <p:sldId id="293" r:id="rId10"/>
    <p:sldId id="294" r:id="rId11"/>
    <p:sldId id="295" r:id="rId12"/>
    <p:sldId id="296" r:id="rId13"/>
    <p:sldId id="257" r:id="rId14"/>
    <p:sldId id="307" r:id="rId15"/>
    <p:sldId id="259" r:id="rId16"/>
    <p:sldId id="260" r:id="rId17"/>
    <p:sldId id="261" r:id="rId18"/>
    <p:sldId id="262" r:id="rId19"/>
    <p:sldId id="264" r:id="rId20"/>
    <p:sldId id="300" r:id="rId21"/>
    <p:sldId id="263" r:id="rId22"/>
    <p:sldId id="266" r:id="rId23"/>
    <p:sldId id="268" r:id="rId24"/>
    <p:sldId id="274" r:id="rId25"/>
    <p:sldId id="308" r:id="rId26"/>
    <p:sldId id="299" r:id="rId27"/>
    <p:sldId id="265" r:id="rId28"/>
    <p:sldId id="297" r:id="rId29"/>
    <p:sldId id="291" r:id="rId30"/>
    <p:sldId id="270" r:id="rId31"/>
    <p:sldId id="284" r:id="rId32"/>
    <p:sldId id="285" r:id="rId33"/>
    <p:sldId id="301" r:id="rId34"/>
    <p:sldId id="302" r:id="rId35"/>
    <p:sldId id="303" r:id="rId36"/>
    <p:sldId id="286" r:id="rId37"/>
    <p:sldId id="304" r:id="rId38"/>
    <p:sldId id="305" r:id="rId39"/>
    <p:sldId id="287" r:id="rId40"/>
    <p:sldId id="306" r:id="rId41"/>
    <p:sldId id="288" r:id="rId42"/>
    <p:sldId id="271" r:id="rId43"/>
    <p:sldId id="277" r:id="rId44"/>
    <p:sldId id="289" r:id="rId45"/>
    <p:sldId id="290" r:id="rId46"/>
    <p:sldId id="310" r:id="rId47"/>
    <p:sldId id="275" r:id="rId48"/>
    <p:sldId id="27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9520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BD910-ECEC-4184-AB93-73BE4F68E8D8}" type="datetimeFigureOut">
              <a:rPr lang="en-US" smtClean="0"/>
              <a:t>12/1/2013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2AB35-F503-4677-AAC1-272713F2E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5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 dirty="0"/>
          </a:p>
        </p:txBody>
      </p:sp>
      <p:sp>
        <p:nvSpPr>
          <p:cNvPr id="4099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en-US" dirty="0" smtClean="0">
                <a:latin typeface="Arial" charset="0"/>
                <a:ea typeface="msgothic" charset="0"/>
                <a:cs typeface="msgothic" charset="0"/>
              </a:rPr>
              <a:t>Figure 4.  Photograph shows the Aequalis Reversed Shoulder Prosthesis. (Reprinted with permission from Tornier.)</a:t>
            </a:r>
            <a:r>
              <a:rPr lang="ar-SA" altLang="en-US" dirty="0" smtClean="0">
                <a:latin typeface="Arial" charset="0"/>
              </a:rPr>
              <a:t>‏</a:t>
            </a:r>
            <a:endParaRPr lang="en-US" altLang="en-US" dirty="0" smtClean="0">
              <a:latin typeface="Arial" charset="0"/>
            </a:endParaRPr>
          </a:p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US" altLang="en-US" dirty="0" smtClean="0">
                <a:latin typeface="Arial" charset="0"/>
                <a:ea typeface="msgothic" charset="0"/>
                <a:cs typeface="msgothic" charset="0"/>
              </a:rPr>
              <a:t>Humeral stem, humeral</a:t>
            </a:r>
            <a:r>
              <a:rPr lang="en-US" altLang="en-US" baseline="0" dirty="0" smtClean="0">
                <a:latin typeface="Arial" charset="0"/>
                <a:ea typeface="msgothic" charset="0"/>
                <a:cs typeface="msgothic" charset="0"/>
              </a:rPr>
              <a:t> neck components, cup, glenosphere and glenoid base.</a:t>
            </a:r>
            <a:endParaRPr lang="en-US" altLang="en-US" dirty="0" smtClean="0">
              <a:latin typeface="Arial" charset="0"/>
              <a:ea typeface="msgothic" charset="0"/>
              <a:cs typeface="msgothic" charset="0"/>
            </a:endParaRPr>
          </a:p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altLang="en-US" dirty="0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21F5471-29EF-4896-901C-4C61ED1E62D0}" type="datetimeFigureOut">
              <a:rPr lang="en-US" smtClean="0"/>
              <a:t>12/1/2013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BFE79F0-11A2-49FC-ACD0-6E427324EB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471-29EF-4896-901C-4C61ED1E62D0}" type="datetimeFigureOut">
              <a:rPr lang="en-US" smtClean="0"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9F0-11A2-49FC-ACD0-6E427324EB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471-29EF-4896-901C-4C61ED1E62D0}" type="datetimeFigureOut">
              <a:rPr lang="en-US" smtClean="0"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9F0-11A2-49FC-ACD0-6E427324EB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471-29EF-4896-901C-4C61ED1E62D0}" type="datetimeFigureOut">
              <a:rPr lang="en-US" smtClean="0"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9F0-11A2-49FC-ACD0-6E427324EB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471-29EF-4896-901C-4C61ED1E62D0}" type="datetimeFigureOut">
              <a:rPr lang="en-US" smtClean="0"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9F0-11A2-49FC-ACD0-6E427324EB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471-29EF-4896-901C-4C61ED1E62D0}" type="datetimeFigureOut">
              <a:rPr lang="en-US" smtClean="0"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9F0-11A2-49FC-ACD0-6E427324EB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471-29EF-4896-901C-4C61ED1E62D0}" type="datetimeFigureOut">
              <a:rPr lang="en-US" smtClean="0"/>
              <a:t>12/1/2013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9F0-11A2-49FC-ACD0-6E427324EB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471-29EF-4896-901C-4C61ED1E62D0}" type="datetimeFigureOut">
              <a:rPr lang="en-US" smtClean="0"/>
              <a:t>12/1/2013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9F0-11A2-49FC-ACD0-6E427324EB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471-29EF-4896-901C-4C61ED1E62D0}" type="datetimeFigureOut">
              <a:rPr lang="en-US" smtClean="0"/>
              <a:t>12/1/2013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9F0-11A2-49FC-ACD0-6E427324EB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471-29EF-4896-901C-4C61ED1E62D0}" type="datetimeFigureOut">
              <a:rPr lang="en-US" smtClean="0"/>
              <a:t>12/1/2013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9F0-11A2-49FC-ACD0-6E427324EB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471-29EF-4896-901C-4C61ED1E62D0}" type="datetimeFigureOut">
              <a:rPr lang="en-US" smtClean="0"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9F0-11A2-49FC-ACD0-6E427324EB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21F5471-29EF-4896-901C-4C61ED1E62D0}" type="datetimeFigureOut">
              <a:rPr lang="en-US" smtClean="0"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BFE79F0-11A2-49FC-ACD0-6E427324EBB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.libproxy.lib.unc.edu/10.1016/j.jse.2010.08.001" TargetMode="External"/><Relationship Id="rId2" Type="http://schemas.openxmlformats.org/officeDocument/2006/relationships/hyperlink" Target="http://dx.doi.org.libproxy.lib.unc.edu/10.1016/j.jse.2009.03.011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REVERSE TOTAL SHOULDER ARTHROPLASTY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Samuelson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POST-OP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8040"/>
            <a:ext cx="5715000" cy="5044470"/>
          </a:xfrm>
        </p:spPr>
      </p:pic>
      <p:sp>
        <p:nvSpPr>
          <p:cNvPr id="5" name="TextBox 4"/>
          <p:cNvSpPr txBox="1"/>
          <p:nvPr/>
        </p:nvSpPr>
        <p:spPr>
          <a:xfrm>
            <a:off x="6781800" y="1339334"/>
            <a:ext cx="6095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634734"/>
            <a:ext cx="609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4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POST-OP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68890"/>
            <a:ext cx="4114799" cy="5018048"/>
          </a:xfrm>
        </p:spPr>
      </p:pic>
      <p:sp>
        <p:nvSpPr>
          <p:cNvPr id="5" name="TextBox 4"/>
          <p:cNvSpPr txBox="1"/>
          <p:nvPr/>
        </p:nvSpPr>
        <p:spPr>
          <a:xfrm>
            <a:off x="5562600" y="2177534"/>
            <a:ext cx="609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1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24744" cy="1295400"/>
          </a:xfrm>
        </p:spPr>
        <p:txBody>
          <a:bodyPr/>
          <a:lstStyle/>
          <a:p>
            <a:r>
              <a:rPr lang="en-US" dirty="0" smtClean="0"/>
              <a:t>APTA PRACTICE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6777317" cy="3508977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4 H- Impaired </a:t>
            </a:r>
            <a:r>
              <a:rPr lang="en-US" sz="1600" b="1" dirty="0"/>
              <a:t>Joint Mobility, Motor Function, Muscle Performance, and Range of Motion Associated with Joint Arthroplasty</a:t>
            </a:r>
            <a:r>
              <a:rPr lang="en-US" sz="1600" b="1" dirty="0" smtClean="0"/>
              <a:t>.</a:t>
            </a:r>
          </a:p>
          <a:p>
            <a:pPr marL="68580" indent="0">
              <a:buNone/>
            </a:pPr>
            <a:endParaRPr lang="en-US" sz="1600" b="1" dirty="0"/>
          </a:p>
          <a:p>
            <a:r>
              <a:rPr lang="en-US" sz="1600" dirty="0" smtClean="0"/>
              <a:t>Goals: decrease </a:t>
            </a:r>
            <a:r>
              <a:rPr lang="en-US" sz="1600" dirty="0"/>
              <a:t>pain, improve range of motion and improve strength. </a:t>
            </a:r>
            <a:endParaRPr lang="en-US" sz="1600" dirty="0" smtClean="0"/>
          </a:p>
          <a:p>
            <a:pPr marL="68580" indent="0">
              <a:buNone/>
            </a:pPr>
            <a:endParaRPr lang="en-US" sz="1600" dirty="0" smtClean="0"/>
          </a:p>
          <a:p>
            <a:r>
              <a:rPr lang="en-US" sz="1600" dirty="0"/>
              <a:t>T</a:t>
            </a:r>
            <a:r>
              <a:rPr lang="en-US" sz="1600" dirty="0" smtClean="0"/>
              <a:t>reatment </a:t>
            </a:r>
            <a:r>
              <a:rPr lang="en-US" sz="1600" dirty="0"/>
              <a:t>may include</a:t>
            </a:r>
            <a:r>
              <a:rPr lang="en-US" sz="1600" dirty="0" smtClean="0"/>
              <a:t>:</a:t>
            </a:r>
            <a:endParaRPr lang="en-US" sz="1600" dirty="0"/>
          </a:p>
          <a:p>
            <a:pPr lvl="1"/>
            <a:r>
              <a:rPr lang="en-US" sz="1600" dirty="0"/>
              <a:t>Therapeutic </a:t>
            </a:r>
            <a:r>
              <a:rPr lang="en-US" sz="1600" dirty="0" smtClean="0"/>
              <a:t>Exercise</a:t>
            </a:r>
          </a:p>
          <a:p>
            <a:pPr lvl="1"/>
            <a:r>
              <a:rPr lang="en-US" sz="1600" dirty="0" smtClean="0"/>
              <a:t>Manual Therapy</a:t>
            </a:r>
          </a:p>
          <a:p>
            <a:pPr lvl="1"/>
            <a:r>
              <a:rPr lang="en-US" sz="1600" dirty="0" smtClean="0"/>
              <a:t>Electrotherapeutic Modalities</a:t>
            </a:r>
          </a:p>
          <a:p>
            <a:pPr lvl="1"/>
            <a:r>
              <a:rPr lang="en-US" sz="1600" dirty="0" smtClean="0"/>
              <a:t>Functional Training</a:t>
            </a:r>
          </a:p>
          <a:p>
            <a:pPr lvl="1"/>
            <a:r>
              <a:rPr lang="en-US" sz="1600" dirty="0" smtClean="0"/>
              <a:t>Physical </a:t>
            </a:r>
            <a:r>
              <a:rPr lang="en-US" sz="1600" dirty="0"/>
              <a:t>Agents and Mechanical </a:t>
            </a:r>
            <a:r>
              <a:rPr lang="en-US" sz="1600" dirty="0" smtClean="0"/>
              <a:t>Modalities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53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PATIENT-SUBJECTIVE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67 year old female</a:t>
            </a:r>
          </a:p>
          <a:p>
            <a:r>
              <a:rPr lang="en-US" dirty="0" smtClean="0"/>
              <a:t>Former bus driver</a:t>
            </a:r>
          </a:p>
          <a:p>
            <a:r>
              <a:rPr lang="en-US" dirty="0" smtClean="0"/>
              <a:t>Previous hx R shoulder OA </a:t>
            </a:r>
          </a:p>
          <a:p>
            <a:r>
              <a:rPr lang="en-US" dirty="0" smtClean="0"/>
              <a:t>CC R shoulder pain and weakness past 12 months</a:t>
            </a:r>
          </a:p>
          <a:p>
            <a:r>
              <a:rPr lang="en-US" dirty="0" smtClean="0"/>
              <a:t>Pseudo paralysis R UE last 10 months</a:t>
            </a:r>
          </a:p>
          <a:p>
            <a:r>
              <a:rPr lang="en-US" dirty="0" smtClean="0"/>
              <a:t>2 previous failed RTC repairs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6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PATIENT- SUBJECTIVE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Pain bw 1-7/10, relieved with percocet PRN and ice. Pain is less than before surgery</a:t>
            </a:r>
          </a:p>
          <a:p>
            <a:r>
              <a:rPr lang="en-US" dirty="0" smtClean="0"/>
              <a:t>She lives with husband, but assisted by daughter who lives nearby</a:t>
            </a:r>
          </a:p>
          <a:p>
            <a:r>
              <a:rPr lang="en-US" dirty="0" smtClean="0"/>
              <a:t>Can perform some tasks independently but needs assistance with bathing and dressing</a:t>
            </a:r>
          </a:p>
          <a:p>
            <a:r>
              <a:rPr lang="en-US" b="1" dirty="0" smtClean="0"/>
              <a:t>GOAL: Reduce pain further and be able to regain activity and independence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7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Pt entered therapy wearing sling</a:t>
            </a:r>
          </a:p>
          <a:p>
            <a:r>
              <a:rPr lang="en-US" dirty="0"/>
              <a:t>Well healing scar with unremarkable bruising, swelling or discoloration</a:t>
            </a:r>
          </a:p>
          <a:p>
            <a:r>
              <a:rPr lang="en-US" dirty="0" smtClean="0"/>
              <a:t>Pt educated on E/W/H and scapular </a:t>
            </a:r>
            <a:r>
              <a:rPr lang="en-US" dirty="0" smtClean="0"/>
              <a:t>ROM </a:t>
            </a:r>
            <a:r>
              <a:rPr lang="en-US" dirty="0" smtClean="0"/>
              <a:t>exercises</a:t>
            </a:r>
          </a:p>
          <a:p>
            <a:r>
              <a:rPr lang="en-US" dirty="0" smtClean="0"/>
              <a:t>Sleeping protocol discussed to avoid rolling on R shoulder</a:t>
            </a:r>
          </a:p>
          <a:p>
            <a:r>
              <a:rPr lang="en-US" dirty="0" smtClean="0"/>
              <a:t>Daughter present for instruction on PROM forward elevation and ER stretches</a:t>
            </a:r>
          </a:p>
          <a:p>
            <a:r>
              <a:rPr lang="en-US" dirty="0" smtClean="0"/>
              <a:t>No IR at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83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dirty="0" smtClean="0"/>
              <a:t>TESTS &amp;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Quick DASH Score: 73</a:t>
            </a:r>
          </a:p>
          <a:p>
            <a:r>
              <a:rPr lang="en-US" dirty="0" smtClean="0"/>
              <a:t>Pain ranging from 1-7/10</a:t>
            </a:r>
          </a:p>
          <a:p>
            <a:r>
              <a:rPr lang="en-US" dirty="0" smtClean="0"/>
              <a:t>R Shoulder PROM </a:t>
            </a:r>
            <a:r>
              <a:rPr lang="en-US" dirty="0" smtClean="0"/>
              <a:t>flexion/</a:t>
            </a:r>
            <a:r>
              <a:rPr lang="en-US" dirty="0" err="1" smtClean="0"/>
              <a:t>scaption</a:t>
            </a:r>
            <a:r>
              <a:rPr lang="en-US" dirty="0" smtClean="0"/>
              <a:t>: </a:t>
            </a:r>
            <a:r>
              <a:rPr lang="en-US" dirty="0" smtClean="0"/>
              <a:t>65 degrees</a:t>
            </a:r>
          </a:p>
          <a:p>
            <a:r>
              <a:rPr lang="en-US" dirty="0" smtClean="0"/>
              <a:t>R shoulder PROM ER: 10 degrees</a:t>
            </a:r>
          </a:p>
          <a:p>
            <a:r>
              <a:rPr lang="en-US" dirty="0" smtClean="0"/>
              <a:t>No pain provocation with end range testing</a:t>
            </a:r>
          </a:p>
          <a:p>
            <a:endParaRPr lang="en-US" dirty="0"/>
          </a:p>
          <a:p>
            <a:r>
              <a:rPr lang="en-US" dirty="0" smtClean="0"/>
              <a:t>Anything else??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5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 presents with signs and sx consistent with 2.5 weeks s/p R Reverse TSA</a:t>
            </a:r>
          </a:p>
          <a:p>
            <a:r>
              <a:rPr lang="en-US" dirty="0" smtClean="0"/>
              <a:t>No signs of infection or significant distal neural involvement</a:t>
            </a:r>
          </a:p>
          <a:p>
            <a:r>
              <a:rPr lang="en-US" dirty="0" smtClean="0"/>
              <a:t>Pt and family compliant with R UE NWB status, sleeping precautions and ROM limitations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3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IMPAIRMENTS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Decreased PROM</a:t>
            </a:r>
          </a:p>
          <a:p>
            <a:r>
              <a:rPr lang="en-US" dirty="0" smtClean="0"/>
              <a:t>Decreased functional AROM/strength R UE</a:t>
            </a:r>
          </a:p>
          <a:p>
            <a:r>
              <a:rPr lang="en-US" dirty="0" smtClean="0"/>
              <a:t>Increased R UE pain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Above results in decreased functionality and QOL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TERM GOALS- </a:t>
            </a:r>
            <a:br>
              <a:rPr lang="en-US" dirty="0" smtClean="0"/>
            </a:br>
            <a:r>
              <a:rPr lang="en-US" dirty="0" smtClean="0"/>
              <a:t>4 to 6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Pt will exhibit independence with HEP to facilitate self improvement</a:t>
            </a:r>
          </a:p>
          <a:p>
            <a:r>
              <a:rPr lang="en-US" dirty="0" smtClean="0"/>
              <a:t>PROM R shoulder scaption at least 125 degrees </a:t>
            </a:r>
          </a:p>
          <a:p>
            <a:r>
              <a:rPr lang="en-US" dirty="0" smtClean="0"/>
              <a:t>PROM R shoulder ER 45 degrees</a:t>
            </a:r>
          </a:p>
          <a:p>
            <a:r>
              <a:rPr lang="en-US" dirty="0" smtClean="0"/>
              <a:t>Quick DASH score no greater than 50, indicating increased functionality</a:t>
            </a:r>
          </a:p>
          <a:p>
            <a:r>
              <a:rPr lang="en-US" dirty="0" smtClean="0"/>
              <a:t>Max pain no more than 5/10</a:t>
            </a:r>
          </a:p>
          <a:p>
            <a:r>
              <a:rPr lang="en-US" dirty="0" smtClean="0"/>
              <a:t>Independent bathing and dressing</a:t>
            </a:r>
          </a:p>
        </p:txBody>
      </p:sp>
    </p:spTree>
    <p:extLst>
      <p:ext uri="{BB962C8B-B14F-4D97-AF65-F5344CB8AC3E}">
        <p14:creationId xmlns:p14="http://schemas.microsoft.com/office/powerpoint/2010/main" val="296556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the Reverse TSA?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Painful shoulder </a:t>
            </a:r>
            <a:r>
              <a:rPr lang="en-US" dirty="0" smtClean="0"/>
              <a:t>arthropathy with deficient and irreparable RTC</a:t>
            </a:r>
          </a:p>
          <a:p>
            <a:r>
              <a:rPr lang="en-US" dirty="0" smtClean="0"/>
              <a:t>RTC tear with </a:t>
            </a:r>
            <a:r>
              <a:rPr lang="en-US" b="1" dirty="0" smtClean="0"/>
              <a:t>pseudoparalysis</a:t>
            </a:r>
            <a:r>
              <a:rPr lang="en-US" dirty="0" smtClean="0"/>
              <a:t> of </a:t>
            </a:r>
            <a:r>
              <a:rPr lang="en-US" b="1" dirty="0" smtClean="0"/>
              <a:t>elevation/abduction</a:t>
            </a:r>
          </a:p>
          <a:p>
            <a:r>
              <a:rPr lang="en-US" dirty="0" smtClean="0"/>
              <a:t>OA or RA with irreparable RTC tear</a:t>
            </a:r>
          </a:p>
          <a:p>
            <a:r>
              <a:rPr lang="en-US" dirty="0" smtClean="0"/>
              <a:t>Revision of failed TSA d/t:</a:t>
            </a:r>
          </a:p>
          <a:p>
            <a:pPr lvl="1"/>
            <a:r>
              <a:rPr lang="en-US" dirty="0" smtClean="0"/>
              <a:t>RTC dysfunction</a:t>
            </a:r>
          </a:p>
          <a:p>
            <a:pPr lvl="1"/>
            <a:r>
              <a:rPr lang="en-US" dirty="0" smtClean="0"/>
              <a:t>Instability</a:t>
            </a:r>
          </a:p>
          <a:p>
            <a:r>
              <a:rPr lang="en-US" dirty="0" smtClean="0"/>
              <a:t>Failed RTC surgery</a:t>
            </a:r>
          </a:p>
          <a:p>
            <a:r>
              <a:rPr lang="en-US" dirty="0" smtClean="0"/>
              <a:t>Damage to proximal humerus:</a:t>
            </a:r>
          </a:p>
          <a:p>
            <a:pPr lvl="1"/>
            <a:r>
              <a:rPr lang="en-US" dirty="0" smtClean="0"/>
              <a:t>RTC resection d/t tumor removal</a:t>
            </a:r>
            <a:endParaRPr lang="en-US" dirty="0"/>
          </a:p>
          <a:p>
            <a:pPr lvl="1"/>
            <a:r>
              <a:rPr lang="en-US" dirty="0" smtClean="0"/>
              <a:t>Tuberosity malposition and non-union following comminuted fracture of humerus</a:t>
            </a:r>
          </a:p>
          <a:p>
            <a:pPr marL="365760" lvl="1" indent="0" algn="ctr">
              <a:buNone/>
            </a:pPr>
            <a:endParaRPr lang="en-US" sz="2900" b="1" dirty="0" smtClean="0"/>
          </a:p>
          <a:p>
            <a:pPr marL="365760" lvl="1" indent="0" algn="ctr">
              <a:buNone/>
            </a:pPr>
            <a:r>
              <a:rPr lang="en-US" sz="2900" b="1" dirty="0" smtClean="0"/>
              <a:t>Deficient RTC seems to be the theme</a:t>
            </a: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1939090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LONG TERM GOALS- </a:t>
            </a:r>
            <a:br>
              <a:rPr lang="en-US" dirty="0" smtClean="0"/>
            </a:br>
            <a:r>
              <a:rPr lang="en-US" dirty="0" smtClean="0"/>
              <a:t>12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AROM R shoulder scaption at least 110 degrees to allow for maximization of OH activity</a:t>
            </a:r>
          </a:p>
          <a:p>
            <a:r>
              <a:rPr lang="en-US" dirty="0" smtClean="0"/>
              <a:t>AROM R shoulder ER of at least 45 degrees</a:t>
            </a:r>
          </a:p>
          <a:p>
            <a:r>
              <a:rPr lang="en-US" dirty="0" smtClean="0"/>
              <a:t>Functional IR R shoulder to PSIS, to maximize behind the back function </a:t>
            </a:r>
          </a:p>
          <a:p>
            <a:r>
              <a:rPr lang="en-US" dirty="0" smtClean="0"/>
              <a:t>R shoulder ABD strength of at least 4/5</a:t>
            </a:r>
          </a:p>
          <a:p>
            <a:r>
              <a:rPr lang="en-US" dirty="0" smtClean="0"/>
              <a:t>Quick DASH score no greater than 30, indicating increased functionality</a:t>
            </a:r>
          </a:p>
          <a:p>
            <a:r>
              <a:rPr lang="en-US" dirty="0" smtClean="0"/>
              <a:t>Max pain in R shoulder of no more than 2/10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9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 OF CARE (POC)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 will be seen once per week for 12 weeks with reassessment to follow</a:t>
            </a:r>
          </a:p>
          <a:p>
            <a:r>
              <a:rPr lang="en-US" dirty="0" smtClean="0"/>
              <a:t>Tx plan to include:</a:t>
            </a:r>
          </a:p>
          <a:p>
            <a:pPr lvl="1"/>
            <a:r>
              <a:rPr lang="en-US" dirty="0" smtClean="0"/>
              <a:t>Therex</a:t>
            </a:r>
          </a:p>
          <a:p>
            <a:pPr lvl="1"/>
            <a:r>
              <a:rPr lang="en-US" dirty="0" smtClean="0"/>
              <a:t>Manual therapy</a:t>
            </a:r>
          </a:p>
          <a:p>
            <a:pPr lvl="1"/>
            <a:r>
              <a:rPr lang="en-US" dirty="0" smtClean="0"/>
              <a:t>Local modalities PRN</a:t>
            </a:r>
          </a:p>
          <a:p>
            <a:pPr lvl="1"/>
            <a:r>
              <a:rPr lang="en-US" dirty="0" smtClean="0"/>
              <a:t>Pt education</a:t>
            </a:r>
          </a:p>
          <a:p>
            <a:pPr lvl="1"/>
            <a:r>
              <a:rPr lang="en-US" dirty="0" smtClean="0"/>
              <a:t>HEP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52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SESSION- </a:t>
            </a:r>
            <a:br>
              <a:rPr lang="en-US" dirty="0" smtClean="0"/>
            </a:br>
            <a:r>
              <a:rPr lang="en-US" dirty="0" smtClean="0"/>
              <a:t>THERAPEUTIC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Therex</a:t>
            </a:r>
          </a:p>
          <a:p>
            <a:pPr lvl="1"/>
            <a:r>
              <a:rPr lang="en-US" dirty="0" smtClean="0"/>
              <a:t>Family assisted: </a:t>
            </a:r>
          </a:p>
          <a:p>
            <a:pPr lvl="2"/>
            <a:r>
              <a:rPr lang="en-US" dirty="0" smtClean="0"/>
              <a:t>PROM scaption x 2’ </a:t>
            </a:r>
          </a:p>
          <a:p>
            <a:pPr lvl="2"/>
            <a:r>
              <a:rPr lang="en-US" dirty="0" smtClean="0"/>
              <a:t>PROM ER x 2’ </a:t>
            </a:r>
          </a:p>
          <a:p>
            <a:pPr lvl="1"/>
            <a:r>
              <a:rPr lang="en-US" dirty="0" smtClean="0"/>
              <a:t>Pt performed: </a:t>
            </a:r>
          </a:p>
          <a:p>
            <a:pPr lvl="2"/>
            <a:r>
              <a:rPr lang="en-US" dirty="0" smtClean="0"/>
              <a:t>Pole ER x 2’ </a:t>
            </a:r>
            <a:endParaRPr lang="en-US" dirty="0"/>
          </a:p>
          <a:p>
            <a:pPr lvl="2"/>
            <a:r>
              <a:rPr lang="en-US" dirty="0" smtClean="0"/>
              <a:t>Scapular retraction/rolls x 10 reps </a:t>
            </a:r>
          </a:p>
          <a:p>
            <a:pPr lvl="2"/>
            <a:r>
              <a:rPr lang="en-US" dirty="0" smtClean="0"/>
              <a:t>Shoulder shrugs x 10 reps</a:t>
            </a:r>
          </a:p>
          <a:p>
            <a:pPr lvl="2"/>
            <a:r>
              <a:rPr lang="en-US" dirty="0"/>
              <a:t>Step Backs 3 x 30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4413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SESSION-</a:t>
            </a:r>
            <a:br>
              <a:rPr lang="en-US" dirty="0" smtClean="0"/>
            </a:br>
            <a:r>
              <a:rPr lang="en-US" dirty="0" smtClean="0"/>
              <a:t>MANUAL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 performed PROM scaption to about 120 degrees x 12 minutes</a:t>
            </a:r>
          </a:p>
          <a:p>
            <a:r>
              <a:rPr lang="en-US" dirty="0" smtClean="0"/>
              <a:t>PT performed PROM ER in ABD up to 30 degrees x 12 minutes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4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Session Daily Note-</a:t>
            </a:r>
            <a:br>
              <a:rPr lang="en-US" dirty="0" smtClean="0"/>
            </a:b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 tolerated therapy well</a:t>
            </a:r>
          </a:p>
          <a:p>
            <a:r>
              <a:rPr lang="en-US" dirty="0" smtClean="0"/>
              <a:t>Very compliant</a:t>
            </a:r>
          </a:p>
          <a:p>
            <a:r>
              <a:rPr lang="en-US" dirty="0" smtClean="0"/>
              <a:t>Understands importance of progressing at appropriate pace</a:t>
            </a:r>
          </a:p>
          <a:p>
            <a:r>
              <a:rPr lang="en-US" dirty="0" smtClean="0"/>
              <a:t>Pt shows motivation and capability to progress towards STG/LTG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13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HOME EXERCISE PROGRAM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Scapula- Adduction</a:t>
            </a:r>
          </a:p>
          <a:p>
            <a:pPr lvl="1"/>
            <a:r>
              <a:rPr lang="en-US" dirty="0"/>
              <a:t>10 reps, 2-3 sets, 2-3 sessions/day</a:t>
            </a:r>
          </a:p>
          <a:p>
            <a:r>
              <a:rPr lang="en-US" b="1" dirty="0"/>
              <a:t>Scapula- Composite Rotation</a:t>
            </a:r>
          </a:p>
          <a:p>
            <a:pPr lvl="1"/>
            <a:r>
              <a:rPr lang="en-US" dirty="0"/>
              <a:t>10 reps, 2-3 sets, 2-3 </a:t>
            </a:r>
            <a:r>
              <a:rPr lang="en-US" dirty="0" smtClean="0"/>
              <a:t>sessions/day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A little later on</a:t>
            </a:r>
          </a:p>
          <a:p>
            <a:r>
              <a:rPr lang="en-US" b="1" dirty="0" smtClean="0"/>
              <a:t>Step-Back Exercise for Shoulder Flexion</a:t>
            </a:r>
          </a:p>
          <a:p>
            <a:pPr lvl="1"/>
            <a:r>
              <a:rPr lang="en-US" dirty="0" smtClean="0"/>
              <a:t>15 sec, 5 reps, 1x/day</a:t>
            </a:r>
          </a:p>
          <a:p>
            <a:r>
              <a:rPr lang="en-US" b="1" dirty="0" smtClean="0"/>
              <a:t>ER Stretch with Cane</a:t>
            </a:r>
          </a:p>
          <a:p>
            <a:pPr lvl="1"/>
            <a:r>
              <a:rPr lang="en-US" dirty="0" smtClean="0"/>
              <a:t>15 sec, 5 reps, 1x/day</a:t>
            </a:r>
          </a:p>
          <a:p>
            <a:r>
              <a:rPr lang="en-US" b="1" dirty="0" smtClean="0"/>
              <a:t>Supine Passive Forward Elevation</a:t>
            </a:r>
          </a:p>
          <a:p>
            <a:pPr lvl="1"/>
            <a:r>
              <a:rPr lang="en-US" dirty="0" smtClean="0"/>
              <a:t>30 sec, 5 reps, 2x/day</a:t>
            </a:r>
          </a:p>
          <a:p>
            <a:r>
              <a:rPr lang="en-US" b="1" dirty="0" smtClean="0"/>
              <a:t>Supine Passive ER</a:t>
            </a:r>
          </a:p>
          <a:p>
            <a:pPr lvl="1"/>
            <a:r>
              <a:rPr lang="en-US" dirty="0" smtClean="0"/>
              <a:t>30 sec, 5 reps, 2x/day</a:t>
            </a:r>
          </a:p>
        </p:txBody>
      </p:sp>
    </p:spTree>
    <p:extLst>
      <p:ext uri="{BB962C8B-B14F-4D97-AF65-F5344CB8AC3E}">
        <p14:creationId xmlns:p14="http://schemas.microsoft.com/office/powerpoint/2010/main" val="2221351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TERM GOALS- </a:t>
            </a:r>
            <a:br>
              <a:rPr lang="en-US" dirty="0" smtClean="0"/>
            </a:br>
            <a:r>
              <a:rPr lang="en-US" dirty="0" smtClean="0"/>
              <a:t>REVISTED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Pt will exhibit </a:t>
            </a:r>
            <a:r>
              <a:rPr lang="en-US" b="1" dirty="0" smtClean="0"/>
              <a:t>independence with HEP </a:t>
            </a:r>
            <a:r>
              <a:rPr lang="en-US" dirty="0" smtClean="0"/>
              <a:t>to facilitate self improvement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Yes</a:t>
            </a:r>
            <a:endParaRPr lang="en-US" b="1" dirty="0" smtClean="0"/>
          </a:p>
          <a:p>
            <a:r>
              <a:rPr lang="en-US" b="1" dirty="0" smtClean="0"/>
              <a:t>PROM R shoulder scaption </a:t>
            </a:r>
            <a:r>
              <a:rPr lang="en-US" dirty="0" smtClean="0"/>
              <a:t>at least 125 degrees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ym typeface="Wingdings" panose="05000000000000000000" pitchFamily="2" charset="2"/>
              </a:rPr>
              <a:t>143 degrees</a:t>
            </a:r>
            <a:endParaRPr lang="en-US" b="1" dirty="0" smtClean="0"/>
          </a:p>
          <a:p>
            <a:r>
              <a:rPr lang="en-US" b="1" dirty="0" smtClean="0"/>
              <a:t>PROM R shoulder ER </a:t>
            </a:r>
            <a:r>
              <a:rPr lang="en-US" dirty="0" smtClean="0"/>
              <a:t>45 degrees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ym typeface="Wingdings" panose="05000000000000000000" pitchFamily="2" charset="2"/>
              </a:rPr>
              <a:t>46 degrees</a:t>
            </a:r>
            <a:endParaRPr lang="en-US" b="1" dirty="0" smtClean="0"/>
          </a:p>
          <a:p>
            <a:r>
              <a:rPr lang="en-US" b="1" dirty="0" smtClean="0"/>
              <a:t>Quick DASH </a:t>
            </a:r>
            <a:r>
              <a:rPr lang="en-US" dirty="0" smtClean="0"/>
              <a:t>score no greater than 50, indicating increased functionality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ym typeface="Wingdings" panose="05000000000000000000" pitchFamily="2" charset="2"/>
              </a:rPr>
              <a:t>23</a:t>
            </a:r>
            <a:endParaRPr lang="en-US" b="1" dirty="0" smtClean="0"/>
          </a:p>
          <a:p>
            <a:r>
              <a:rPr lang="en-US" dirty="0" smtClean="0"/>
              <a:t>Max pain no more than 5/10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ym typeface="Wingdings" panose="05000000000000000000" pitchFamily="2" charset="2"/>
              </a:rPr>
              <a:t>Achieved</a:t>
            </a:r>
            <a:endParaRPr lang="en-US" b="1" dirty="0" smtClean="0"/>
          </a:p>
          <a:p>
            <a:r>
              <a:rPr lang="en-US" dirty="0" smtClean="0"/>
              <a:t>Independent bathing and dressing</a:t>
            </a:r>
            <a:r>
              <a:rPr lang="en-US" b="1" dirty="0" smtClean="0">
                <a:sym typeface="Wingdings" panose="05000000000000000000" pitchFamily="2" charset="2"/>
              </a:rPr>
              <a:t> Yes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61107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LONG TERM GOALS- </a:t>
            </a:r>
            <a:br>
              <a:rPr lang="en-US" dirty="0" smtClean="0"/>
            </a:br>
            <a:r>
              <a:rPr lang="en-US" dirty="0" smtClean="0"/>
              <a:t>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AROM R shoulder scaption at least 110 degrees to allow for maximization of OH activity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Yes</a:t>
            </a:r>
            <a:endParaRPr lang="en-US" b="1" dirty="0" smtClean="0"/>
          </a:p>
          <a:p>
            <a:r>
              <a:rPr lang="en-US" dirty="0" smtClean="0"/>
              <a:t>AROM R shoulder ER of at least 45 degrees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u="sng" dirty="0" smtClean="0">
                <a:sym typeface="Wingdings" panose="05000000000000000000" pitchFamily="2" charset="2"/>
              </a:rPr>
              <a:t>Not met as of D/C</a:t>
            </a:r>
            <a:endParaRPr lang="en-US" i="1" u="sng" dirty="0" smtClean="0"/>
          </a:p>
          <a:p>
            <a:r>
              <a:rPr lang="en-US" dirty="0" smtClean="0"/>
              <a:t>Functional IR R shoulder to PSIS, to maximize behind the back function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L5-S1</a:t>
            </a:r>
            <a:endParaRPr lang="en-US" b="1" dirty="0" smtClean="0"/>
          </a:p>
          <a:p>
            <a:r>
              <a:rPr lang="en-US" dirty="0" smtClean="0"/>
              <a:t>R shoulder ABD strength of at least 4/5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Yes</a:t>
            </a:r>
            <a:endParaRPr lang="en-US" b="1" dirty="0" smtClean="0"/>
          </a:p>
          <a:p>
            <a:r>
              <a:rPr lang="en-US" dirty="0" smtClean="0"/>
              <a:t>Quick DASH score no greater than 30, indicating increased functionality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23</a:t>
            </a:r>
            <a:endParaRPr lang="en-US" b="1" dirty="0" smtClean="0"/>
          </a:p>
          <a:p>
            <a:r>
              <a:rPr lang="en-US" dirty="0" smtClean="0"/>
              <a:t>Max pain in R shoulder of no more than 2/10- </a:t>
            </a:r>
            <a:r>
              <a:rPr lang="en-US" b="1" dirty="0" smtClean="0"/>
              <a:t>Yes</a:t>
            </a:r>
          </a:p>
          <a:p>
            <a:r>
              <a:rPr lang="en-US" dirty="0" smtClean="0"/>
              <a:t>SPADI taken at D/C was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33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OUTCOME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Quick DASH- upper extremity pain &amp; disability</a:t>
            </a:r>
          </a:p>
          <a:p>
            <a:pPr lvl="1"/>
            <a:r>
              <a:rPr lang="en-US" dirty="0" smtClean="0"/>
              <a:t>0-100, 0 indicates no pain; MDC12.5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42900" lvl="1"/>
            <a:r>
              <a:rPr lang="en-US" dirty="0" smtClean="0"/>
              <a:t>SPADI-shoulder pain and fx</a:t>
            </a:r>
          </a:p>
          <a:p>
            <a:pPr marL="617220" lvl="2"/>
            <a:r>
              <a:rPr lang="en-US" dirty="0" smtClean="0"/>
              <a:t>0-100%; 0 indicates no pain; MDC 13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are other ones that could have been used?</a:t>
            </a:r>
          </a:p>
          <a:p>
            <a:pPr marL="6858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Simple Shoulder Questionnaire- shoulder pain and disability; 0-12; 12= full fx</a:t>
            </a:r>
          </a:p>
          <a:p>
            <a:pPr lvl="1"/>
            <a:r>
              <a:rPr lang="en-US" dirty="0" smtClean="0"/>
              <a:t>ASES-shoulder pain &amp; function; 0-100; 100= full fx; MDC≈10</a:t>
            </a:r>
          </a:p>
        </p:txBody>
      </p:sp>
    </p:spTree>
    <p:extLst>
      <p:ext uri="{BB962C8B-B14F-4D97-AF65-F5344CB8AC3E}">
        <p14:creationId xmlns:p14="http://schemas.microsoft.com/office/powerpoint/2010/main" val="1154481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WITH REGULAR TSA and COMPLICATIONS?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Dislocation/instability more of an issue vs </a:t>
            </a:r>
            <a:r>
              <a:rPr lang="en-US" dirty="0" smtClean="0"/>
              <a:t>TSA</a:t>
            </a:r>
          </a:p>
          <a:p>
            <a:pPr lvl="1"/>
            <a:r>
              <a:rPr lang="en-US" dirty="0" smtClean="0"/>
              <a:t>R TSA- more dislocation risk in ADD, IR, EXT</a:t>
            </a:r>
          </a:p>
          <a:p>
            <a:pPr lvl="1"/>
            <a:r>
              <a:rPr lang="en-US" dirty="0" smtClean="0"/>
              <a:t>Conventional TSA-more dislocation risk with ER in ABD</a:t>
            </a:r>
          </a:p>
          <a:p>
            <a:r>
              <a:rPr lang="en-US" dirty="0"/>
              <a:t>Scapular </a:t>
            </a:r>
            <a:r>
              <a:rPr lang="en-US" dirty="0" smtClean="0"/>
              <a:t>notching- humeral component bumping up against scapular neck.  So component is now being shifted distally during surgery to avoid contact.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Deterioration of components</a:t>
            </a:r>
          </a:p>
          <a:p>
            <a:r>
              <a:rPr lang="en-US" dirty="0"/>
              <a:t>Movement into soft </a:t>
            </a:r>
            <a:r>
              <a:rPr lang="en-US" dirty="0" smtClean="0"/>
              <a:t>tissue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NOT Reverse TSA?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Insufficient deltoid mm</a:t>
            </a:r>
          </a:p>
          <a:p>
            <a:r>
              <a:rPr lang="en-US" dirty="0" smtClean="0"/>
              <a:t>Axillary nerve damage</a:t>
            </a:r>
          </a:p>
          <a:p>
            <a:r>
              <a:rPr lang="en-US" dirty="0" smtClean="0"/>
              <a:t>Poor glenoid bone quality d/t:</a:t>
            </a:r>
          </a:p>
          <a:p>
            <a:pPr lvl="1"/>
            <a:r>
              <a:rPr lang="en-US" sz="2400" dirty="0" smtClean="0"/>
              <a:t>Infection </a:t>
            </a:r>
          </a:p>
          <a:p>
            <a:pPr lvl="1"/>
            <a:r>
              <a:rPr lang="en-US" sz="2400" dirty="0" smtClean="0"/>
              <a:t>Osteopenia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pPr marL="365760" lvl="1" indent="0">
              <a:buNone/>
            </a:pPr>
            <a:r>
              <a:rPr lang="en-US" sz="2400" dirty="0" smtClean="0"/>
              <a:t>Complications R TSA &gt; TSA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131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PUBLISHED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Boudreau et al.</a:t>
            </a:r>
          </a:p>
          <a:p>
            <a:endParaRPr lang="en-US" b="1" dirty="0"/>
          </a:p>
          <a:p>
            <a:r>
              <a:rPr lang="en-US" b="1" dirty="0" smtClean="0"/>
              <a:t>JOSPT Dec 2007; Vol 37; Number 12 734-743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2615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7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Shoulder Dislocation Precautions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Precautions </a:t>
            </a:r>
            <a:r>
              <a:rPr lang="en-US" dirty="0"/>
              <a:t>should be implemented for the first 12 wk postoperatively</a:t>
            </a:r>
          </a:p>
          <a:p>
            <a:r>
              <a:rPr lang="en-US" dirty="0"/>
              <a:t>unless surgeon specifically advises patient or therapist differently: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shoulder motion behind lower back and hip (no </a:t>
            </a:r>
            <a:r>
              <a:rPr lang="en-US" dirty="0" smtClean="0"/>
              <a:t>combined shoulder </a:t>
            </a:r>
            <a:r>
              <a:rPr lang="en-US" dirty="0"/>
              <a:t>adduction, internal rotation [IR], and extension)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glenohumeral (GH) joint extension beyond neutral</a:t>
            </a:r>
          </a:p>
          <a:p>
            <a:r>
              <a:rPr lang="en-US" b="1" dirty="0" smtClean="0"/>
              <a:t>Progression- criteria based as well as time.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2896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24744" cy="1600200"/>
          </a:xfrm>
        </p:spPr>
        <p:txBody>
          <a:bodyPr>
            <a:noAutofit/>
          </a:bodyPr>
          <a:lstStyle/>
          <a:p>
            <a:r>
              <a:rPr lang="en-US" sz="3200" b="1" dirty="0"/>
              <a:t>Phase I: </a:t>
            </a:r>
            <a:r>
              <a:rPr lang="en-US" sz="3200" b="1" dirty="0" smtClean="0"/>
              <a:t>Postsurgical </a:t>
            </a:r>
            <a:r>
              <a:rPr lang="en-US" sz="3200" b="1" dirty="0"/>
              <a:t>Phase, Joint Protection</a:t>
            </a:r>
            <a:br>
              <a:rPr lang="en-US" sz="3200" b="1" dirty="0"/>
            </a:br>
            <a:r>
              <a:rPr lang="en-US" sz="3200" b="1" dirty="0"/>
              <a:t>(Day 1 to Week 6)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Goals</a:t>
            </a:r>
            <a:endParaRPr lang="en-US" dirty="0"/>
          </a:p>
          <a:p>
            <a:pPr lvl="1"/>
            <a:r>
              <a:rPr lang="en-US" dirty="0" smtClean="0"/>
              <a:t>Patient </a:t>
            </a:r>
            <a:r>
              <a:rPr lang="en-US" dirty="0"/>
              <a:t>and family independent </a:t>
            </a:r>
            <a:r>
              <a:rPr lang="en-US" dirty="0" smtClean="0"/>
              <a:t>with:</a:t>
            </a:r>
            <a:endParaRPr lang="en-US" dirty="0"/>
          </a:p>
          <a:p>
            <a:pPr lvl="2"/>
            <a:r>
              <a:rPr lang="en-US" dirty="0" smtClean="0"/>
              <a:t>Joint protection, </a:t>
            </a:r>
            <a:r>
              <a:rPr lang="en-US" dirty="0"/>
              <a:t>(PROM</a:t>
            </a:r>
            <a:r>
              <a:rPr lang="en-US" dirty="0" smtClean="0"/>
              <a:t>),  </a:t>
            </a:r>
          </a:p>
          <a:p>
            <a:pPr lvl="2"/>
            <a:r>
              <a:rPr lang="en-US" dirty="0" smtClean="0"/>
              <a:t>Donning/Doffing sling/clothes</a:t>
            </a:r>
          </a:p>
          <a:p>
            <a:pPr lvl="2"/>
            <a:r>
              <a:rPr lang="en-US" dirty="0" smtClean="0"/>
              <a:t>Assisting </a:t>
            </a:r>
            <a:r>
              <a:rPr lang="en-US" dirty="0"/>
              <a:t>with home exercise program (</a:t>
            </a:r>
            <a:r>
              <a:rPr lang="en-US" dirty="0" smtClean="0"/>
              <a:t>HEP)</a:t>
            </a:r>
          </a:p>
          <a:p>
            <a:pPr lvl="2"/>
            <a:r>
              <a:rPr lang="en-US" dirty="0" smtClean="0"/>
              <a:t>Cryotherapy</a:t>
            </a:r>
            <a:endParaRPr lang="en-US" dirty="0"/>
          </a:p>
          <a:p>
            <a:pPr lvl="1"/>
            <a:r>
              <a:rPr lang="en-US" dirty="0" smtClean="0"/>
              <a:t>Promote </a:t>
            </a:r>
            <a:r>
              <a:rPr lang="en-US" dirty="0"/>
              <a:t>healing of soft tissue/maintain the integrity of </a:t>
            </a:r>
            <a:r>
              <a:rPr lang="en-US" dirty="0" smtClean="0"/>
              <a:t>the replaced </a:t>
            </a:r>
            <a:r>
              <a:rPr lang="en-US" dirty="0"/>
              <a:t>joint</a:t>
            </a:r>
          </a:p>
          <a:p>
            <a:pPr lvl="1"/>
            <a:r>
              <a:rPr lang="en-US" dirty="0" smtClean="0"/>
              <a:t>Enhance </a:t>
            </a:r>
            <a:r>
              <a:rPr lang="en-US" dirty="0"/>
              <a:t>PROM</a:t>
            </a:r>
          </a:p>
          <a:p>
            <a:pPr lvl="1"/>
            <a:r>
              <a:rPr lang="en-US" dirty="0" smtClean="0"/>
              <a:t>Restore </a:t>
            </a:r>
            <a:r>
              <a:rPr lang="en-US" dirty="0"/>
              <a:t>active range of motion (AROM) </a:t>
            </a:r>
            <a:r>
              <a:rPr lang="en-US" dirty="0" smtClean="0"/>
              <a:t>of elbow/wrist/hand</a:t>
            </a:r>
            <a:endParaRPr lang="en-US" dirty="0"/>
          </a:p>
          <a:p>
            <a:pPr lvl="1"/>
            <a:r>
              <a:rPr lang="en-US" dirty="0" smtClean="0"/>
              <a:t>Independent </a:t>
            </a:r>
            <a:r>
              <a:rPr lang="en-US" dirty="0"/>
              <a:t>(ADLs) </a:t>
            </a:r>
            <a:r>
              <a:rPr lang="en-US" dirty="0" smtClean="0"/>
              <a:t>with 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60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600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Phase </a:t>
            </a:r>
            <a:r>
              <a:rPr lang="en-US" sz="3200" b="1" dirty="0" smtClean="0"/>
              <a:t>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Days 1-4</a:t>
            </a:r>
          </a:p>
          <a:p>
            <a:pPr lvl="1"/>
            <a:r>
              <a:rPr lang="en-US" dirty="0" smtClean="0"/>
              <a:t>PROM forward flex and scaption while supine to 90</a:t>
            </a:r>
          </a:p>
          <a:p>
            <a:pPr lvl="1"/>
            <a:r>
              <a:rPr lang="en-US" dirty="0" smtClean="0"/>
              <a:t>PROM ER </a:t>
            </a:r>
            <a:r>
              <a:rPr lang="en-US" dirty="0" smtClean="0"/>
              <a:t>in scapular plane ~20-30</a:t>
            </a:r>
          </a:p>
          <a:p>
            <a:pPr lvl="1"/>
            <a:r>
              <a:rPr lang="en-US" dirty="0" smtClean="0"/>
              <a:t>No IR</a:t>
            </a:r>
          </a:p>
          <a:p>
            <a:pPr lvl="1"/>
            <a:r>
              <a:rPr lang="en-US" dirty="0" smtClean="0"/>
              <a:t>AAROM c-spine, E/W/H</a:t>
            </a:r>
          </a:p>
          <a:p>
            <a:pPr lvl="1"/>
            <a:r>
              <a:rPr lang="en-US" dirty="0" smtClean="0"/>
              <a:t>Periscapular isometrics</a:t>
            </a:r>
          </a:p>
          <a:p>
            <a:pPr lvl="1"/>
            <a:r>
              <a:rPr lang="en-US" dirty="0" smtClean="0"/>
              <a:t>Frequent cryotherapy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4875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24744" cy="1600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Phase </a:t>
            </a:r>
            <a:r>
              <a:rPr lang="en-US" sz="3200" b="1" dirty="0" smtClean="0"/>
              <a:t>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Days 5-21</a:t>
            </a:r>
          </a:p>
          <a:p>
            <a:pPr lvl="1"/>
            <a:r>
              <a:rPr lang="en-US" dirty="0" smtClean="0"/>
              <a:t>Continue previous exercises and cryotherapy</a:t>
            </a:r>
          </a:p>
          <a:p>
            <a:pPr lvl="1"/>
            <a:r>
              <a:rPr lang="en-US" dirty="0" smtClean="0"/>
              <a:t>Commence submax deltoid isometrics in scapular plane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3339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600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Phase </a:t>
            </a:r>
            <a:r>
              <a:rPr lang="en-US" sz="3200" b="1" dirty="0" smtClean="0"/>
              <a:t>I 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Weeks 3-6</a:t>
            </a:r>
          </a:p>
          <a:p>
            <a:pPr lvl="1"/>
            <a:r>
              <a:rPr lang="en-US" dirty="0" smtClean="0"/>
              <a:t>Progress previous exercises, continue cryotherapy</a:t>
            </a:r>
          </a:p>
          <a:p>
            <a:pPr lvl="1"/>
            <a:r>
              <a:rPr lang="en-US" dirty="0" smtClean="0"/>
              <a:t>PROM</a:t>
            </a:r>
          </a:p>
          <a:p>
            <a:pPr lvl="2"/>
            <a:r>
              <a:rPr lang="en-US" b="1" dirty="0" smtClean="0"/>
              <a:t>Flex and scaption to 120</a:t>
            </a:r>
          </a:p>
          <a:p>
            <a:pPr lvl="2"/>
            <a:r>
              <a:rPr lang="en-US" b="1" dirty="0" smtClean="0"/>
              <a:t>ER in scapular plane to tolerance</a:t>
            </a:r>
          </a:p>
          <a:p>
            <a:pPr lvl="1"/>
            <a:r>
              <a:rPr lang="en-US" b="1" dirty="0" smtClean="0"/>
              <a:t>PROM IR </a:t>
            </a:r>
            <a:r>
              <a:rPr lang="en-US" dirty="0" smtClean="0"/>
              <a:t>to tolerance</a:t>
            </a:r>
          </a:p>
          <a:p>
            <a:pPr lvl="1"/>
            <a:r>
              <a:rPr lang="en-US" b="1" dirty="0" smtClean="0"/>
              <a:t>Slightly resisted E/W/H exercises</a:t>
            </a:r>
          </a:p>
        </p:txBody>
      </p:sp>
    </p:spTree>
    <p:extLst>
      <p:ext uri="{BB962C8B-B14F-4D97-AF65-F5344CB8AC3E}">
        <p14:creationId xmlns:p14="http://schemas.microsoft.com/office/powerpoint/2010/main" val="1084985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00200"/>
            <a:ext cx="7024744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II: AROM, Early Strengthening Phase (Weeks 6 to 12)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</a:t>
            </a:r>
            <a:endParaRPr lang="en-US" dirty="0"/>
          </a:p>
          <a:p>
            <a:pPr lvl="1"/>
            <a:r>
              <a:rPr lang="en-US" dirty="0" smtClean="0"/>
              <a:t>PROM progression</a:t>
            </a:r>
            <a:endParaRPr lang="en-US" dirty="0"/>
          </a:p>
          <a:p>
            <a:pPr lvl="1"/>
            <a:r>
              <a:rPr lang="en-US" dirty="0" smtClean="0"/>
              <a:t>Gradually </a:t>
            </a:r>
            <a:r>
              <a:rPr lang="en-US" dirty="0"/>
              <a:t>restore AROM</a:t>
            </a:r>
          </a:p>
          <a:p>
            <a:pPr lvl="1"/>
            <a:r>
              <a:rPr lang="en-US" dirty="0" smtClean="0"/>
              <a:t>Control </a:t>
            </a:r>
            <a:r>
              <a:rPr lang="en-US" dirty="0"/>
              <a:t>pain and inflammation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continued healing of soft tissue/do not overstress </a:t>
            </a:r>
            <a:r>
              <a:rPr lang="en-US" dirty="0" smtClean="0"/>
              <a:t>healing tissue</a:t>
            </a:r>
            <a:endParaRPr lang="en-US" dirty="0"/>
          </a:p>
          <a:p>
            <a:pPr lvl="1"/>
            <a:r>
              <a:rPr lang="en-US" dirty="0" smtClean="0"/>
              <a:t>Re-establish </a:t>
            </a:r>
            <a:r>
              <a:rPr lang="en-US" dirty="0"/>
              <a:t>dynamic shoulder stability</a:t>
            </a:r>
          </a:p>
        </p:txBody>
      </p:sp>
    </p:spTree>
    <p:extLst>
      <p:ext uri="{BB962C8B-B14F-4D97-AF65-F5344CB8AC3E}">
        <p14:creationId xmlns:p14="http://schemas.microsoft.com/office/powerpoint/2010/main" val="2727920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Phase </a:t>
            </a:r>
            <a:r>
              <a:rPr lang="en-US" sz="3200" b="1" dirty="0" smtClean="0"/>
              <a:t>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Weeks 6-8</a:t>
            </a:r>
            <a:endParaRPr lang="en-US" dirty="0"/>
          </a:p>
          <a:p>
            <a:pPr lvl="1"/>
            <a:r>
              <a:rPr lang="en-US" dirty="0" smtClean="0"/>
              <a:t>Continue PROM</a:t>
            </a:r>
            <a:endParaRPr lang="en-US" dirty="0"/>
          </a:p>
          <a:p>
            <a:pPr lvl="1"/>
            <a:r>
              <a:rPr lang="en-US" dirty="0" smtClean="0"/>
              <a:t>ROM/</a:t>
            </a:r>
            <a:r>
              <a:rPr lang="en-US" b="1" dirty="0" smtClean="0"/>
              <a:t>AROM</a:t>
            </a:r>
            <a:r>
              <a:rPr lang="en-US" dirty="0" smtClean="0"/>
              <a:t> forward flex and scaption progresses to sitting/standing</a:t>
            </a:r>
          </a:p>
          <a:p>
            <a:pPr lvl="1"/>
            <a:r>
              <a:rPr lang="en-US" dirty="0" smtClean="0"/>
              <a:t>Gentle </a:t>
            </a:r>
            <a:r>
              <a:rPr lang="en-US" b="1" dirty="0" smtClean="0"/>
              <a:t>GH IR/ER isometrics</a:t>
            </a:r>
          </a:p>
          <a:p>
            <a:pPr lvl="1"/>
            <a:r>
              <a:rPr lang="en-US" dirty="0" smtClean="0"/>
              <a:t>Supine rhythmic stabilization and alternating </a:t>
            </a:r>
            <a:r>
              <a:rPr lang="en-US" b="1" dirty="0" smtClean="0"/>
              <a:t>isometrics of periscapular and deltoid mm</a:t>
            </a:r>
            <a:endParaRPr lang="en-US" b="1" dirty="0"/>
          </a:p>
          <a:p>
            <a:pPr lvl="1"/>
            <a:r>
              <a:rPr lang="en-US" dirty="0" smtClean="0"/>
              <a:t>Progress E/W/H strengthening</a:t>
            </a:r>
          </a:p>
          <a:p>
            <a:pPr lvl="1"/>
            <a:r>
              <a:rPr lang="en-US" dirty="0" smtClean="0"/>
              <a:t>Gentle joint </a:t>
            </a:r>
            <a:r>
              <a:rPr lang="en-US" b="1" dirty="0" smtClean="0"/>
              <a:t>mobilizations</a:t>
            </a:r>
          </a:p>
          <a:p>
            <a:pPr lvl="1"/>
            <a:r>
              <a:rPr lang="en-US" dirty="0" smtClean="0"/>
              <a:t>Begin using </a:t>
            </a:r>
            <a:r>
              <a:rPr lang="en-US" b="1" dirty="0" smtClean="0"/>
              <a:t>operative UE </a:t>
            </a:r>
            <a:r>
              <a:rPr lang="en-US" dirty="0" smtClean="0"/>
              <a:t>for </a:t>
            </a:r>
            <a:r>
              <a:rPr lang="en-US" b="1" dirty="0" smtClean="0"/>
              <a:t>eating/light ADLs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4902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Phase 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Weeks 9-12</a:t>
            </a:r>
            <a:endParaRPr lang="en-US" dirty="0"/>
          </a:p>
          <a:p>
            <a:pPr lvl="1"/>
            <a:r>
              <a:rPr lang="en-US" dirty="0" smtClean="0"/>
              <a:t>Exercise progression with function as goal</a:t>
            </a:r>
          </a:p>
          <a:p>
            <a:pPr lvl="1"/>
            <a:r>
              <a:rPr lang="en-US" dirty="0" smtClean="0"/>
              <a:t>Supine </a:t>
            </a:r>
            <a:r>
              <a:rPr lang="en-US" b="1" dirty="0" smtClean="0"/>
              <a:t>flex and scaption</a:t>
            </a:r>
            <a:r>
              <a:rPr lang="en-US" dirty="0" smtClean="0"/>
              <a:t> with </a:t>
            </a:r>
            <a:r>
              <a:rPr lang="en-US" b="1" dirty="0" smtClean="0"/>
              <a:t>light wts </a:t>
            </a:r>
            <a:r>
              <a:rPr lang="en-US" dirty="0" smtClean="0"/>
              <a:t>(1-3 lbs), </a:t>
            </a:r>
            <a:r>
              <a:rPr lang="en-US" b="1" dirty="0" smtClean="0"/>
              <a:t>progressing</a:t>
            </a:r>
            <a:r>
              <a:rPr lang="en-US" dirty="0" smtClean="0"/>
              <a:t> to inclined position and </a:t>
            </a:r>
            <a:r>
              <a:rPr lang="en-US" b="1" dirty="0" smtClean="0"/>
              <a:t>sitting/standing</a:t>
            </a:r>
          </a:p>
          <a:p>
            <a:pPr lvl="1"/>
            <a:r>
              <a:rPr lang="en-US" dirty="0" smtClean="0"/>
              <a:t>Gentle GH IR/ER </a:t>
            </a:r>
            <a:r>
              <a:rPr lang="en-US" b="1" dirty="0" smtClean="0"/>
              <a:t>isotonic strength </a:t>
            </a:r>
            <a:r>
              <a:rPr lang="en-US" dirty="0" smtClean="0"/>
              <a:t>exercises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55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00200"/>
            <a:ext cx="7024744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III: Moderate Strengthening (Week 12+)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Goals</a:t>
            </a:r>
            <a:endParaRPr lang="en-US" dirty="0"/>
          </a:p>
          <a:p>
            <a:pPr lvl="1"/>
            <a:r>
              <a:rPr lang="en-US" dirty="0" smtClean="0"/>
              <a:t>Enhance </a:t>
            </a:r>
            <a:r>
              <a:rPr lang="en-US" dirty="0"/>
              <a:t>functional use of operative </a:t>
            </a:r>
            <a:r>
              <a:rPr lang="en-US" dirty="0" smtClean="0"/>
              <a:t>UE</a:t>
            </a:r>
            <a:endParaRPr lang="en-US" dirty="0"/>
          </a:p>
          <a:p>
            <a:pPr lvl="1"/>
            <a:r>
              <a:rPr lang="en-US" dirty="0"/>
              <a:t>functional activities</a:t>
            </a:r>
          </a:p>
          <a:p>
            <a:pPr lvl="1"/>
            <a:r>
              <a:rPr lang="en-US" dirty="0" smtClean="0"/>
              <a:t>Enhance </a:t>
            </a:r>
            <a:r>
              <a:rPr lang="en-US" dirty="0"/>
              <a:t>shoulder mechanics, muscular strength, power, </a:t>
            </a:r>
            <a:r>
              <a:rPr lang="en-US" dirty="0" smtClean="0"/>
              <a:t>and endurance</a:t>
            </a:r>
            <a:endParaRPr lang="en-US" dirty="0"/>
          </a:p>
          <a:p>
            <a:r>
              <a:rPr lang="en-US" dirty="0"/>
              <a:t>Precautions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lifting of objects heavier than 2.7 kg (6 lb) with the </a:t>
            </a:r>
            <a:r>
              <a:rPr lang="en-US" dirty="0" smtClean="0"/>
              <a:t>operative upper </a:t>
            </a:r>
            <a:r>
              <a:rPr lang="en-US" dirty="0"/>
              <a:t>extremity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sudden lifting or pushing </a:t>
            </a:r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8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1219200"/>
          </a:xfrm>
        </p:spPr>
        <p:txBody>
          <a:bodyPr/>
          <a:lstStyle/>
          <a:p>
            <a:pPr algn="ctr"/>
            <a:r>
              <a:rPr lang="en-US" dirty="0" smtClean="0"/>
              <a:t>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6777317" cy="3508977"/>
          </a:xfrm>
        </p:spPr>
        <p:txBody>
          <a:bodyPr>
            <a:noAutofit/>
          </a:bodyPr>
          <a:lstStyle/>
          <a:p>
            <a:r>
              <a:rPr lang="en-US" sz="1600" dirty="0" smtClean="0"/>
              <a:t>Deltopectoral approach used</a:t>
            </a:r>
          </a:p>
          <a:p>
            <a:r>
              <a:rPr lang="en-US" sz="1600" dirty="0" smtClean="0"/>
              <a:t>Superior 1/3 pec major tendon cut- reattached</a:t>
            </a:r>
          </a:p>
          <a:p>
            <a:r>
              <a:rPr lang="en-US" sz="1600" dirty="0" smtClean="0"/>
              <a:t>Subscapularis tendon cut and </a:t>
            </a:r>
            <a:r>
              <a:rPr lang="en-US" sz="1600" b="1" dirty="0" smtClean="0"/>
              <a:t>NOT repaired</a:t>
            </a:r>
          </a:p>
          <a:p>
            <a:r>
              <a:rPr lang="en-US" sz="1600" dirty="0" smtClean="0"/>
              <a:t>LHB tendon cut- not sure if reattached</a:t>
            </a:r>
          </a:p>
          <a:p>
            <a:r>
              <a:rPr lang="en-US" sz="1600" dirty="0" smtClean="0"/>
              <a:t>HH cut- to allow for concave humeral component</a:t>
            </a:r>
          </a:p>
          <a:p>
            <a:r>
              <a:rPr lang="en-US" sz="1600" dirty="0" smtClean="0"/>
              <a:t>Labrum excised</a:t>
            </a:r>
          </a:p>
          <a:p>
            <a:pPr marL="68580" indent="0">
              <a:buNone/>
            </a:pPr>
            <a:endParaRPr lang="en-US" sz="1600" dirty="0" smtClean="0"/>
          </a:p>
          <a:p>
            <a:pPr lvl="1"/>
            <a:r>
              <a:rPr lang="en-US" sz="1600" dirty="0"/>
              <a:t>Deltopectoral </a:t>
            </a:r>
            <a:r>
              <a:rPr lang="en-US" sz="1600" dirty="0" smtClean="0"/>
              <a:t>approach-better </a:t>
            </a:r>
            <a:r>
              <a:rPr lang="en-US" sz="1600" dirty="0"/>
              <a:t>access to inferior capsule and  ↑ ability to extend </a:t>
            </a:r>
            <a:r>
              <a:rPr lang="en-US" sz="1600" dirty="0" smtClean="0"/>
              <a:t>distally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uperior </a:t>
            </a:r>
            <a:r>
              <a:rPr lang="en-US" sz="1600" dirty="0"/>
              <a:t>transdeltoid </a:t>
            </a:r>
            <a:r>
              <a:rPr lang="en-US" sz="1600" dirty="0" smtClean="0"/>
              <a:t>approach- </a:t>
            </a:r>
            <a:r>
              <a:rPr lang="en-US" sz="1600" dirty="0"/>
              <a:t>avoids subscapularis detachment, but ↑  risk of axillary nerve damage </a:t>
            </a:r>
            <a:r>
              <a:rPr lang="en-US" sz="1600" dirty="0" smtClean="0"/>
              <a:t>and less access to inferior capsule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pPr lvl="1"/>
            <a:r>
              <a:rPr lang="en-US" sz="1600" dirty="0" smtClean="0"/>
              <a:t>Some pts might not have an intact teres minor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3459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Phase </a:t>
            </a:r>
            <a:r>
              <a:rPr lang="en-US" sz="3200" b="1" dirty="0" smtClean="0"/>
              <a:t>III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Weeks 12-16</a:t>
            </a:r>
            <a:endParaRPr lang="en-US" dirty="0"/>
          </a:p>
          <a:p>
            <a:pPr lvl="1"/>
            <a:r>
              <a:rPr lang="en-US" dirty="0" smtClean="0"/>
              <a:t>Continue prior exercises </a:t>
            </a:r>
          </a:p>
          <a:p>
            <a:pPr lvl="1"/>
            <a:r>
              <a:rPr lang="en-US" dirty="0" smtClean="0"/>
              <a:t>Gentle resisted flex in 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97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24744" cy="125833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Phase IV: Continued Home Program (Typically 4+ </a:t>
            </a:r>
            <a:r>
              <a:rPr lang="en-US" sz="2800" b="1" dirty="0" smtClean="0"/>
              <a:t>Months Post-op)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HEP  </a:t>
            </a:r>
            <a:r>
              <a:rPr lang="en-US" dirty="0"/>
              <a:t>performed </a:t>
            </a:r>
            <a:r>
              <a:rPr lang="en-US" dirty="0" smtClean="0"/>
              <a:t>3-4 x/wk</a:t>
            </a:r>
            <a:r>
              <a:rPr lang="en-US" dirty="0"/>
              <a:t>, </a:t>
            </a:r>
            <a:r>
              <a:rPr lang="en-US" dirty="0" smtClean="0"/>
              <a:t> focusing </a:t>
            </a:r>
            <a:r>
              <a:rPr lang="en-US" dirty="0"/>
              <a:t>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trength </a:t>
            </a:r>
            <a:r>
              <a:rPr lang="en-US" dirty="0"/>
              <a:t>gains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rogression towards functional/recreational </a:t>
            </a:r>
            <a:r>
              <a:rPr lang="en-US" dirty="0"/>
              <a:t>activities </a:t>
            </a:r>
            <a:r>
              <a:rPr lang="en-US" dirty="0" smtClean="0"/>
              <a:t>based on progress during rehab and </a:t>
            </a:r>
            <a:r>
              <a:rPr lang="en-US" dirty="0"/>
              <a:t>outlined by surgeon and </a:t>
            </a:r>
            <a:r>
              <a:rPr lang="en-US" dirty="0" smtClean="0"/>
              <a:t>PT</a:t>
            </a:r>
            <a:endParaRPr lang="en-US" dirty="0"/>
          </a:p>
          <a:p>
            <a:r>
              <a:rPr lang="en-US" dirty="0"/>
              <a:t>Criteria for discharge from skilled therapy</a:t>
            </a:r>
          </a:p>
          <a:p>
            <a:pPr lvl="1"/>
            <a:r>
              <a:rPr lang="en-US" dirty="0" smtClean="0"/>
              <a:t>Pain-free </a:t>
            </a:r>
            <a:r>
              <a:rPr lang="en-US" dirty="0"/>
              <a:t>shoulder </a:t>
            </a:r>
            <a:r>
              <a:rPr lang="en-US" dirty="0" smtClean="0"/>
              <a:t>AROM, proper </a:t>
            </a:r>
            <a:r>
              <a:rPr lang="en-US" dirty="0"/>
              <a:t>shoulder mechanics (typically 80°-120° </a:t>
            </a:r>
            <a:r>
              <a:rPr lang="en-US" dirty="0" smtClean="0"/>
              <a:t>of elevation</a:t>
            </a:r>
            <a:r>
              <a:rPr lang="en-US" dirty="0"/>
              <a:t>, with functional ER of about 30°)</a:t>
            </a:r>
          </a:p>
        </p:txBody>
      </p:sp>
    </p:spTree>
    <p:extLst>
      <p:ext uri="{BB962C8B-B14F-4D97-AF65-F5344CB8AC3E}">
        <p14:creationId xmlns:p14="http://schemas.microsoft.com/office/powerpoint/2010/main" val="1002077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Reverse Total Shoulder Arthroplasty: A Review of Results According to Etiology</a:t>
            </a:r>
          </a:p>
          <a:p>
            <a:r>
              <a:rPr lang="en-US" dirty="0"/>
              <a:t>Wall et al.</a:t>
            </a:r>
          </a:p>
          <a:p>
            <a:r>
              <a:rPr lang="en-US" dirty="0" smtClean="0"/>
              <a:t>Between 1995-2003</a:t>
            </a:r>
          </a:p>
          <a:p>
            <a:r>
              <a:rPr lang="en-US" dirty="0" smtClean="0"/>
              <a:t>186 pts with 191 Reverse TSA followed over ~40 months</a:t>
            </a:r>
          </a:p>
          <a:p>
            <a:r>
              <a:rPr lang="en-US" dirty="0" smtClean="0"/>
              <a:t>Average age 72.7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93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Overall high level of satisfaction </a:t>
            </a:r>
          </a:p>
          <a:p>
            <a:r>
              <a:rPr lang="en-US" dirty="0" smtClean="0"/>
              <a:t>Greatly improved elevation: 140+ degrees</a:t>
            </a:r>
          </a:p>
          <a:p>
            <a:r>
              <a:rPr lang="en-US" dirty="0" smtClean="0"/>
              <a:t>Slight improvements in IR: L3-L2</a:t>
            </a:r>
          </a:p>
          <a:p>
            <a:r>
              <a:rPr lang="en-US" dirty="0" smtClean="0"/>
              <a:t>Slightly higher ER in 90 degrees ABD: 26-63 degrees</a:t>
            </a:r>
          </a:p>
          <a:p>
            <a:r>
              <a:rPr lang="en-US" dirty="0" smtClean="0"/>
              <a:t>Pts with posttraumatic arthritis or undergoing revision arthroplasty had less improvement and higher complication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33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Problems, complications, reoperations and revisions in reverse total shoulder arthroplasty: A systematic review</a:t>
            </a:r>
          </a:p>
          <a:p>
            <a:r>
              <a:rPr lang="en-US" dirty="0" smtClean="0"/>
              <a:t>Zumstein et al.</a:t>
            </a:r>
          </a:p>
          <a:p>
            <a:r>
              <a:rPr lang="en-US" dirty="0" smtClean="0"/>
              <a:t>Studies from 1995-2008</a:t>
            </a:r>
          </a:p>
          <a:p>
            <a:r>
              <a:rPr lang="en-US" dirty="0" smtClean="0"/>
              <a:t>783 RSA in 761 pts- minimum avg 24 month follow up</a:t>
            </a:r>
          </a:p>
          <a:p>
            <a:r>
              <a:rPr lang="en-US" dirty="0" smtClean="0"/>
              <a:t>Age range 23-89, 77% female, 23% male</a:t>
            </a:r>
          </a:p>
          <a:p>
            <a:r>
              <a:rPr lang="en-US" dirty="0" smtClean="0"/>
              <a:t>Indications: Cuff tear arthroplasty 40.7%, Revision of previous hemi or TSA 27.6% and massive RTC tear 17.3%</a:t>
            </a:r>
          </a:p>
          <a:p>
            <a:r>
              <a:rPr lang="en-US" dirty="0" smtClean="0"/>
              <a:t>Other indications-OA, RA, fx’s and tumors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382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44%- ie. Scapular notching, though rarely significant</a:t>
            </a:r>
          </a:p>
          <a:p>
            <a:r>
              <a:rPr lang="en-US" dirty="0" smtClean="0"/>
              <a:t>Complications 24%- instability, infection, glenoid loosening/disassembly, humeral loosening/disassembly</a:t>
            </a:r>
          </a:p>
          <a:p>
            <a:r>
              <a:rPr lang="en-US" dirty="0" smtClean="0"/>
              <a:t>Reoperations 3.5%</a:t>
            </a:r>
          </a:p>
          <a:p>
            <a:r>
              <a:rPr lang="en-US" dirty="0" smtClean="0"/>
              <a:t>Revisions 10%- d/t instability and  infections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12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777317" cy="3508977"/>
          </a:xfrm>
        </p:spPr>
        <p:txBody>
          <a:bodyPr>
            <a:noAutofit/>
          </a:bodyPr>
          <a:lstStyle/>
          <a:p>
            <a:r>
              <a:rPr lang="en-US" sz="2000" dirty="0" smtClean="0"/>
              <a:t>This is a last ditch effort to restore/reserve shoulder function</a:t>
            </a:r>
          </a:p>
          <a:p>
            <a:r>
              <a:rPr lang="en-US" sz="2000" dirty="0" smtClean="0"/>
              <a:t>RTC deficiency is key indication</a:t>
            </a:r>
          </a:p>
          <a:p>
            <a:r>
              <a:rPr lang="en-US" sz="2000" dirty="0" smtClean="0"/>
              <a:t>Deltoid will be prime mover </a:t>
            </a:r>
          </a:p>
          <a:p>
            <a:r>
              <a:rPr lang="en-US" sz="2000" dirty="0" smtClean="0"/>
              <a:t>Change in biomechanics-moment arm increased as well deltoid tension</a:t>
            </a:r>
            <a:r>
              <a:rPr lang="en-US" sz="2000" dirty="0" smtClean="0">
                <a:sym typeface="Wingdings" panose="05000000000000000000" pitchFamily="2" charset="2"/>
              </a:rPr>
              <a:t> ↑ deltoid function</a:t>
            </a:r>
            <a:endParaRPr lang="en-US" sz="2000" dirty="0" smtClean="0"/>
          </a:p>
          <a:p>
            <a:r>
              <a:rPr lang="en-US" sz="2000" b="1" i="1" dirty="0" smtClean="0"/>
              <a:t>Rehab- </a:t>
            </a:r>
            <a:r>
              <a:rPr lang="en-US" sz="2000" b="1" i="1" dirty="0" err="1" smtClean="0"/>
              <a:t>protection</a:t>
            </a:r>
            <a:r>
              <a:rPr lang="en-US" sz="2000" b="1" i="1" dirty="0" err="1" smtClean="0">
                <a:sym typeface="Wingdings" panose="05000000000000000000" pitchFamily="2" charset="2"/>
              </a:rPr>
              <a:t></a:t>
            </a:r>
            <a:r>
              <a:rPr lang="en-US" sz="2000" b="1" i="1" dirty="0" err="1" smtClean="0"/>
              <a:t>ROM</a:t>
            </a:r>
            <a:r>
              <a:rPr lang="en-US" sz="2000" b="1" i="1" dirty="0" err="1" smtClean="0">
                <a:sym typeface="Wingdings" panose="05000000000000000000" pitchFamily="2" charset="2"/>
              </a:rPr>
              <a:t></a:t>
            </a:r>
            <a:r>
              <a:rPr lang="en-US" sz="2000" b="1" i="1" dirty="0" err="1" smtClean="0"/>
              <a:t>strength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sym typeface="Wingdings" panose="05000000000000000000" pitchFamily="2" charset="2"/>
              </a:rPr>
              <a:t></a:t>
            </a:r>
            <a:r>
              <a:rPr lang="en-US" sz="2000" b="1" i="1" dirty="0" smtClean="0"/>
              <a:t>function; </a:t>
            </a:r>
            <a:r>
              <a:rPr lang="en-US" sz="2000" b="1" i="1" dirty="0" err="1" smtClean="0"/>
              <a:t>supine</a:t>
            </a:r>
            <a:r>
              <a:rPr lang="en-US" sz="2000" b="1" i="1" dirty="0" err="1" smtClean="0">
                <a:sym typeface="Wingdings" panose="05000000000000000000" pitchFamily="2" charset="2"/>
              </a:rPr>
              <a:t>inclinedsittingstanding</a:t>
            </a:r>
            <a:r>
              <a:rPr lang="en-US" sz="2000" b="1" i="1" dirty="0" smtClean="0">
                <a:sym typeface="Wingdings" panose="05000000000000000000" pitchFamily="2" charset="2"/>
              </a:rPr>
              <a:t>; </a:t>
            </a:r>
            <a:r>
              <a:rPr lang="en-US" sz="2000" b="1" i="1" dirty="0" err="1" smtClean="0">
                <a:sym typeface="Wingdings" panose="05000000000000000000" pitchFamily="2" charset="2"/>
              </a:rPr>
              <a:t>isometricisotonic</a:t>
            </a:r>
            <a:endParaRPr lang="en-US" sz="2000" b="1" i="1" dirty="0" smtClean="0">
              <a:sym typeface="Wingdings" panose="05000000000000000000" pitchFamily="2" charset="2"/>
            </a:endParaRPr>
          </a:p>
          <a:p>
            <a:endParaRPr lang="en-US" sz="2000" dirty="0" smtClean="0"/>
          </a:p>
          <a:p>
            <a:r>
              <a:rPr lang="en-US" sz="2000" dirty="0" smtClean="0"/>
              <a:t>Somewhat different rehab from TSA</a:t>
            </a:r>
          </a:p>
          <a:p>
            <a:pPr lvl="1"/>
            <a:r>
              <a:rPr lang="en-US" sz="2000" dirty="0" smtClean="0"/>
              <a:t>More risk of dislocation</a:t>
            </a:r>
          </a:p>
          <a:p>
            <a:pPr lvl="1"/>
            <a:r>
              <a:rPr lang="en-US" sz="2000" dirty="0" smtClean="0"/>
              <a:t>Avoid ADD, IR, EXT (behind the back) early in rehab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8224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158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6777317" cy="3508977"/>
          </a:xfrm>
        </p:spPr>
        <p:txBody>
          <a:bodyPr>
            <a:no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Boileau P, Gonzalez J, Chuinard C, Bicknell R, Walch G. Reverse total shoulder arthroplasty after failed rotator cuff surgery. </a:t>
            </a:r>
            <a:r>
              <a:rPr lang="en-US" sz="1200" i="1" dirty="0"/>
              <a:t>Journal of Shoulder and Elbow Surgery</a:t>
            </a:r>
            <a:r>
              <a:rPr lang="en-US" sz="1200" dirty="0"/>
              <a:t>. 2009;18(4):600-606. doi: </a:t>
            </a:r>
            <a:r>
              <a:rPr lang="en-US" sz="1200" u="sng" dirty="0">
                <a:hlinkClick r:id="rId2"/>
              </a:rPr>
              <a:t>http://dx.doi.org.libproxy.lib.unc.edu/10.1016/j.jse.2009.03.011</a:t>
            </a:r>
            <a:r>
              <a:rPr lang="en-US" sz="1200" dirty="0"/>
              <a:t>. </a:t>
            </a:r>
          </a:p>
          <a:p>
            <a:r>
              <a:rPr lang="en-US" sz="1200" dirty="0" smtClean="0"/>
              <a:t>2. </a:t>
            </a:r>
            <a:r>
              <a:rPr lang="en-US" sz="1200" dirty="0"/>
              <a:t>Boudreau S, Boudreau ED, Higgins LD, Wilcox RB,3rd. Rehabilitation following reverse total shoulder arthroplasty. </a:t>
            </a:r>
            <a:r>
              <a:rPr lang="en-US" sz="1200" i="1" dirty="0"/>
              <a:t>J Orthop Sports Phys Ther</a:t>
            </a:r>
            <a:r>
              <a:rPr lang="en-US" sz="1200" dirty="0"/>
              <a:t>. 2007;37(12):734-743. doi: 10.2519/jospt.2007.2562; 10.2519/jospt.2007.2562. </a:t>
            </a:r>
          </a:p>
          <a:p>
            <a:r>
              <a:rPr lang="en-US" sz="1200" dirty="0" smtClean="0"/>
              <a:t>3. </a:t>
            </a:r>
            <a:r>
              <a:rPr lang="en-US" sz="1200" dirty="0"/>
              <a:t>Gerber C. Reverse total shoulder arthroplasty. </a:t>
            </a:r>
            <a:r>
              <a:rPr lang="en-US" sz="1200" i="1" dirty="0"/>
              <a:t>J Am Acad Orthop Surg</a:t>
            </a:r>
            <a:r>
              <a:rPr lang="en-US" sz="1200" dirty="0"/>
              <a:t>. 2009;17(5):284. </a:t>
            </a:r>
          </a:p>
          <a:p>
            <a:r>
              <a:rPr lang="en-US" sz="1200" dirty="0" smtClean="0"/>
              <a:t>4. </a:t>
            </a:r>
            <a:r>
              <a:rPr lang="en-US" sz="1200" dirty="0"/>
              <a:t>Sanchez-Sotelo J. Reverse total shoulder arthroplasty. </a:t>
            </a:r>
            <a:r>
              <a:rPr lang="en-US" sz="1200" i="1" dirty="0"/>
              <a:t>Clinical Anatomy</a:t>
            </a:r>
            <a:r>
              <a:rPr lang="en-US" sz="1200" dirty="0"/>
              <a:t>. 2009;22(2):172-182. doi: 10.1002/ca.20736. </a:t>
            </a:r>
          </a:p>
          <a:p>
            <a:r>
              <a:rPr lang="en-US" sz="1200" dirty="0" smtClean="0"/>
              <a:t>5. </a:t>
            </a:r>
            <a:r>
              <a:rPr lang="en-US" sz="1200" dirty="0"/>
              <a:t>Seebauer L, Walter W, Keyl W. Reverse total shoulder arthroplasty for the treatment of defect arthropathy. </a:t>
            </a:r>
            <a:r>
              <a:rPr lang="en-US" sz="1200" i="1" dirty="0"/>
              <a:t>Oper Orthop Traumatol</a:t>
            </a:r>
            <a:r>
              <a:rPr lang="en-US" sz="1200" dirty="0"/>
              <a:t>. 2005;17(1):1-24. doi: 10.1007/s00064-005-1119-1. </a:t>
            </a:r>
          </a:p>
          <a:p>
            <a:r>
              <a:rPr lang="en-US" sz="1200" dirty="0"/>
              <a:t>6</a:t>
            </a:r>
            <a:r>
              <a:rPr lang="en-US" sz="1200" dirty="0" smtClean="0"/>
              <a:t>. </a:t>
            </a:r>
            <a:r>
              <a:rPr lang="en-US" sz="1200" dirty="0"/>
              <a:t>Wall B, Nove-Josserand L, O'Connor DP, Edwards TB, Walch G. Reverse total shoulder arthroplasty: A review of results according to etiology. </a:t>
            </a:r>
            <a:r>
              <a:rPr lang="en-US" sz="1200" i="1" dirty="0"/>
              <a:t>J Bone Joint Surg Am</a:t>
            </a:r>
            <a:r>
              <a:rPr lang="en-US" sz="1200" dirty="0"/>
              <a:t>. 2007;89(7):1476-1485. doi: 10.2106/JBJS.F.00666. </a:t>
            </a:r>
          </a:p>
          <a:p>
            <a:r>
              <a:rPr lang="en-US" sz="1200" dirty="0" smtClean="0"/>
              <a:t>7. </a:t>
            </a:r>
            <a:r>
              <a:rPr lang="en-US" sz="1200" dirty="0"/>
              <a:t>Wilcox RB, Arslanian LE, Millett P. Rehabilitation following total shoulder arthroplasty. </a:t>
            </a:r>
            <a:r>
              <a:rPr lang="en-US" sz="1200" i="1" dirty="0"/>
              <a:t>J Orthop Sports Phys Ther</a:t>
            </a:r>
            <a:r>
              <a:rPr lang="en-US" sz="1200" dirty="0"/>
              <a:t>. 2005;35(12):821-836. </a:t>
            </a:r>
          </a:p>
          <a:p>
            <a:r>
              <a:rPr lang="en-US" sz="1200" dirty="0" smtClean="0"/>
              <a:t>8. </a:t>
            </a:r>
            <a:r>
              <a:rPr lang="en-US" sz="1200" dirty="0"/>
              <a:t>Zumstein MA, Pinedo M, Old J, Boileau P. Problems, complications, reoperations, and revisions in reverse total shoulder arthroplasty: A systematic review. </a:t>
            </a:r>
            <a:r>
              <a:rPr lang="en-US" sz="1200" i="1" dirty="0"/>
              <a:t>Journal of Shoulder and Elbow Surgery</a:t>
            </a:r>
            <a:r>
              <a:rPr lang="en-US" sz="1200" dirty="0"/>
              <a:t>. 2011;20(1):146-157. </a:t>
            </a:r>
            <a:r>
              <a:rPr lang="en-US" sz="1200" dirty="0" smtClean="0"/>
              <a:t>doi: </a:t>
            </a:r>
            <a:r>
              <a:rPr lang="en-US" sz="1200" u="sng" dirty="0" smtClean="0">
                <a:hlinkClick r:id="rId3"/>
              </a:rPr>
              <a:t>http</a:t>
            </a:r>
            <a:r>
              <a:rPr lang="en-US" sz="1200" u="sng" dirty="0">
                <a:hlinkClick r:id="rId3"/>
              </a:rPr>
              <a:t>://dx.doi.org.libproxy.lib.unc.edu/10.1016/j.jse.2010.08.001</a:t>
            </a:r>
            <a:r>
              <a:rPr lang="en-US" sz="1200" dirty="0"/>
              <a:t>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9305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0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SHOULDER MECHANICS?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799" y="1672623"/>
            <a:ext cx="6777317" cy="3508977"/>
          </a:xfrm>
        </p:spPr>
        <p:txBody>
          <a:bodyPr>
            <a:noAutofit/>
          </a:bodyPr>
          <a:lstStyle/>
          <a:p>
            <a:r>
              <a:rPr lang="en-US" sz="1600" dirty="0" smtClean="0"/>
              <a:t>Prior to surgery joint HH is migrating superiorly d/t RTC insufficiency</a:t>
            </a:r>
            <a:r>
              <a:rPr lang="en-US" sz="1600" dirty="0" smtClean="0">
                <a:sym typeface="Wingdings" panose="05000000000000000000" pitchFamily="2" charset="2"/>
              </a:rPr>
              <a:t> unstable fulcrum</a:t>
            </a:r>
            <a:r>
              <a:rPr lang="en-US" sz="1600" dirty="0" smtClean="0"/>
              <a:t> for deltoid mm</a:t>
            </a:r>
          </a:p>
          <a:p>
            <a:endParaRPr lang="en-US" sz="1600" dirty="0" smtClean="0"/>
          </a:p>
          <a:p>
            <a:r>
              <a:rPr lang="en-US" sz="1600" dirty="0" smtClean="0"/>
              <a:t>Grammont  helped develop current R TSA design in 1980s</a:t>
            </a:r>
          </a:p>
          <a:p>
            <a:r>
              <a:rPr lang="en-US" sz="1600" dirty="0" smtClean="0"/>
              <a:t>Use of large convex glenoid hemisphere with matching concave humeral component</a:t>
            </a:r>
            <a:r>
              <a:rPr lang="en-US" sz="1600" dirty="0" smtClean="0">
                <a:sym typeface="Wingdings" panose="05000000000000000000" pitchFamily="2" charset="2"/>
              </a:rPr>
              <a:t> more stability and  mobility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Reverse TSA:</a:t>
            </a:r>
          </a:p>
          <a:p>
            <a:pPr lvl="1"/>
            <a:r>
              <a:rPr lang="en-US" sz="1600" dirty="0"/>
              <a:t>J</a:t>
            </a:r>
            <a:r>
              <a:rPr lang="en-US" sz="1600" dirty="0" smtClean="0"/>
              <a:t>oint axis of rotation shifts medially and distally</a:t>
            </a:r>
          </a:p>
          <a:p>
            <a:pPr lvl="1"/>
            <a:r>
              <a:rPr lang="en-US" sz="1600" dirty="0" smtClean="0"/>
              <a:t>Humerus is more distal</a:t>
            </a:r>
          </a:p>
          <a:p>
            <a:pPr lvl="1"/>
            <a:r>
              <a:rPr lang="en-US" sz="1600" dirty="0" smtClean="0"/>
              <a:t>Deltoid is elongated</a:t>
            </a:r>
          </a:p>
          <a:p>
            <a:pPr marL="365760" lvl="1" indent="0">
              <a:buNone/>
            </a:pPr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r>
              <a:rPr lang="en-US" sz="1600" dirty="0" smtClean="0"/>
              <a:t>What does this do to the moment arm  and torque of the deltoid?? </a:t>
            </a:r>
            <a:endParaRPr lang="en-US" sz="1600" dirty="0"/>
          </a:p>
        </p:txBody>
      </p:sp>
      <p:sp>
        <p:nvSpPr>
          <p:cNvPr id="4" name="Up Arrow 3"/>
          <p:cNvSpPr/>
          <p:nvPr/>
        </p:nvSpPr>
        <p:spPr>
          <a:xfrm>
            <a:off x="7620000" y="5181600"/>
            <a:ext cx="332232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3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GB" altLang="en-US" sz="1500" b="1" dirty="0">
                <a:solidFill>
                  <a:srgbClr val="000000"/>
                </a:solidFill>
                <a:latin typeface="Arial" charset="0"/>
              </a:rPr>
              <a:t>Figure 4.  Photograph shows the Aequalis Reversed Shoulder Prosthesis. 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00" y="6205612"/>
            <a:ext cx="1710720" cy="26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260133"/>
            <a:ext cx="7804800" cy="43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altLang="en-US" sz="1100" b="1" dirty="0">
                <a:solidFill>
                  <a:srgbClr val="000000"/>
                </a:solidFill>
                <a:latin typeface="Arial" charset="0"/>
              </a:rPr>
              <a:t>Roberts C C et al. Radiographics 2007;27:223-235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altLang="en-US" sz="900" dirty="0">
                <a:solidFill>
                  <a:srgbClr val="000000"/>
                </a:solidFill>
                <a:latin typeface="Arial" charset="0"/>
              </a:rPr>
              <a:t>©2007 by Radiological Society of North America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509713"/>
            <a:ext cx="65913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65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PRE-OP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13889"/>
            <a:ext cx="4191000" cy="5041805"/>
          </a:xfrm>
        </p:spPr>
      </p:pic>
      <p:sp>
        <p:nvSpPr>
          <p:cNvPr id="5" name="TextBox 4"/>
          <p:cNvSpPr txBox="1"/>
          <p:nvPr/>
        </p:nvSpPr>
        <p:spPr>
          <a:xfrm>
            <a:off x="5867400" y="1173079"/>
            <a:ext cx="457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913807"/>
            <a:ext cx="533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4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PRE-OP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73754"/>
            <a:ext cx="4038600" cy="4888020"/>
          </a:xfrm>
        </p:spPr>
      </p:pic>
      <p:sp>
        <p:nvSpPr>
          <p:cNvPr id="5" name="TextBox 4"/>
          <p:cNvSpPr txBox="1"/>
          <p:nvPr/>
        </p:nvSpPr>
        <p:spPr>
          <a:xfrm>
            <a:off x="6003623" y="1441057"/>
            <a:ext cx="3971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615934"/>
            <a:ext cx="533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39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1294</TotalTime>
  <Words>2143</Words>
  <Application>Microsoft Office PowerPoint</Application>
  <PresentationFormat>On-screen Show (4:3)</PresentationFormat>
  <Paragraphs>323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Austin</vt:lpstr>
      <vt:lpstr>REVERSE TOTAL SHOULDER ARTHROPLASTY</vt:lpstr>
      <vt:lpstr>WHY the Reverse TSA?</vt:lpstr>
      <vt:lpstr>WHY NOT Reverse TSA?</vt:lpstr>
      <vt:lpstr>SURGERY</vt:lpstr>
      <vt:lpstr>SHOULDER MECHANICS?</vt:lpstr>
      <vt:lpstr>PowerPoint Presentation</vt:lpstr>
      <vt:lpstr>PowerPoint Presentation</vt:lpstr>
      <vt:lpstr>PRE-OP</vt:lpstr>
      <vt:lpstr>PRE-OP</vt:lpstr>
      <vt:lpstr>POST-OP</vt:lpstr>
      <vt:lpstr>POST-OP</vt:lpstr>
      <vt:lpstr>APTA PRACTICE PATTERN</vt:lpstr>
      <vt:lpstr>PATIENT-SUBJECTIVE </vt:lpstr>
      <vt:lpstr>PATIENT- SUBJECTIVE </vt:lpstr>
      <vt:lpstr>OBJECTIVE: EXAMINATION</vt:lpstr>
      <vt:lpstr>OBJECTIVE: TESTS &amp; MEASURES</vt:lpstr>
      <vt:lpstr>ASSESSMENT</vt:lpstr>
      <vt:lpstr>IMPAIRMENTS</vt:lpstr>
      <vt:lpstr>SHORT TERM GOALS-  4 to 6 weeks</vt:lpstr>
      <vt:lpstr>LONG TERM GOALS-  12 weeks</vt:lpstr>
      <vt:lpstr>PLAN OF CARE (POC)</vt:lpstr>
      <vt:lpstr>1st SESSION-  THERAPEUTIC EXERCISE</vt:lpstr>
      <vt:lpstr>1st SESSION- MANUAL THERAPY</vt:lpstr>
      <vt:lpstr>1st Session Daily Note- ASSESSMENT</vt:lpstr>
      <vt:lpstr>HOME EXERCISE PROGRAM </vt:lpstr>
      <vt:lpstr>SHORT TERM GOALS-  REVISTED</vt:lpstr>
      <vt:lpstr>LONG TERM GOALS-  REVISITED</vt:lpstr>
      <vt:lpstr>OUTCOME MEASURES</vt:lpstr>
      <vt:lpstr>DIFFERENCES WITH REGULAR TSA and COMPLICATIONS?</vt:lpstr>
      <vt:lpstr>PUBLISHED PROTOCOL</vt:lpstr>
      <vt:lpstr>Shoulder Dislocation Precautions </vt:lpstr>
      <vt:lpstr>Phase I: Postsurgical Phase, Joint Protection (Day 1 to Week 6) </vt:lpstr>
      <vt:lpstr>Phase I</vt:lpstr>
      <vt:lpstr>Phase I</vt:lpstr>
      <vt:lpstr>Phase I  </vt:lpstr>
      <vt:lpstr>Phase II: AROM, Early Strengthening Phase (Weeks 6 to 12) </vt:lpstr>
      <vt:lpstr>Phase II</vt:lpstr>
      <vt:lpstr>Phase II</vt:lpstr>
      <vt:lpstr>Phase III: Moderate Strengthening (Week 12+) </vt:lpstr>
      <vt:lpstr>Phase III </vt:lpstr>
      <vt:lpstr>    Phase IV: Continued Home Program (Typically 4+ Months Post-op) </vt:lpstr>
      <vt:lpstr>RESEARCH</vt:lpstr>
      <vt:lpstr> RESULTS</vt:lpstr>
      <vt:lpstr>RESEARCH</vt:lpstr>
      <vt:lpstr>RESULTS</vt:lpstr>
      <vt:lpstr>SUMMARY</vt:lpstr>
      <vt:lpstr>REFERENCES</vt:lpstr>
      <vt:lpstr>QUESTIONS?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TOTAL SHOULDER ARTHROPLASTY</dc:title>
  <dc:creator>Jonathan</dc:creator>
  <cp:lastModifiedBy>Jonathan</cp:lastModifiedBy>
  <cp:revision>86</cp:revision>
  <dcterms:created xsi:type="dcterms:W3CDTF">2013-10-17T12:11:59Z</dcterms:created>
  <dcterms:modified xsi:type="dcterms:W3CDTF">2013-12-02T02:00:39Z</dcterms:modified>
</cp:coreProperties>
</file>