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3"/>
  </p:notesMasterIdLst>
  <p:sldIdLst>
    <p:sldId id="256" r:id="rId2"/>
    <p:sldId id="286" r:id="rId3"/>
    <p:sldId id="257" r:id="rId4"/>
    <p:sldId id="258" r:id="rId5"/>
    <p:sldId id="259" r:id="rId6"/>
    <p:sldId id="261" r:id="rId7"/>
    <p:sldId id="260" r:id="rId8"/>
    <p:sldId id="262" r:id="rId9"/>
    <p:sldId id="264" r:id="rId10"/>
    <p:sldId id="263" r:id="rId11"/>
    <p:sldId id="265" r:id="rId12"/>
    <p:sldId id="266" r:id="rId13"/>
    <p:sldId id="267" r:id="rId14"/>
    <p:sldId id="274" r:id="rId15"/>
    <p:sldId id="268" r:id="rId16"/>
    <p:sldId id="270" r:id="rId17"/>
    <p:sldId id="269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58" autoAdjust="0"/>
  </p:normalViewPr>
  <p:slideViewPr>
    <p:cSldViewPr>
      <p:cViewPr varScale="1">
        <p:scale>
          <a:sx n="85" d="100"/>
          <a:sy n="85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19D8A-34EF-46A6-B992-B28D2114F4B6}" type="datetimeFigureOut">
              <a:rPr lang="en-US" smtClean="0"/>
              <a:t>5/30/15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DB56-1867-413C-810B-E765BFED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1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Pulsatile –</a:t>
            </a:r>
            <a:r>
              <a:rPr lang="en-US" baseline="0" dirty="0" smtClean="0"/>
              <a:t> not as common d/t larger size, lower durability, higher complication rates</a:t>
            </a:r>
          </a:p>
          <a:p>
            <a:r>
              <a:rPr lang="en-US" baseline="0" dirty="0" smtClean="0"/>
              <a:t>Non-pulsatile – driveline exits through right abdominal wall…. Move blood via axial flow or centrifugal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CDB56-1867-413C-810B-E765BFEDC4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7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Temporary support R</a:t>
            </a:r>
            <a:r>
              <a:rPr lang="en-US" baseline="0" dirty="0" smtClean="0"/>
              <a:t> ventricle when R heart failure develops due to unstable ventricular septum following </a:t>
            </a:r>
            <a:r>
              <a:rPr lang="en-US" baseline="0" dirty="0" err="1" smtClean="0"/>
              <a:t>nonpulsatile</a:t>
            </a:r>
            <a:r>
              <a:rPr lang="en-US" baseline="0" dirty="0" smtClean="0"/>
              <a:t> LVAD… Occurs in up to 40% of patients receiving LVAD.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CDB56-1867-413C-810B-E765BFEDC4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1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r>
              <a:rPr lang="en-US" baseline="0" dirty="0" smtClean="0"/>
              <a:t> of gravity and movement may cause pain and ventricular </a:t>
            </a:r>
            <a:r>
              <a:rPr lang="en-US" baseline="0" dirty="0" err="1" smtClean="0"/>
              <a:t>arrythmias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CDB56-1867-413C-810B-E765BFEDC4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Arterial</a:t>
            </a:r>
            <a:r>
              <a:rPr lang="en-US" baseline="0" dirty="0" smtClean="0"/>
              <a:t> pressure tracing will show a dampened waveform, narrow pulse pressure, and higher than normal MAP (75-85 mmHg)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CDB56-1867-413C-810B-E765BFEDC4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have palpable</a:t>
            </a:r>
            <a:r>
              <a:rPr lang="en-US" baseline="0" dirty="0" smtClean="0"/>
              <a:t> HR and BP if speed is low… More blood being pumped by actual heart than going through VAD.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CDB56-1867-413C-810B-E765BFEDC4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5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  <a:r>
              <a:rPr lang="en-US" baseline="0" dirty="0" smtClean="0"/>
              <a:t> RVAD: arrhythmia prevents L ventricle from ejecting sufficient blood volume </a:t>
            </a:r>
            <a:r>
              <a:rPr lang="en-US" baseline="0" dirty="0" smtClean="0">
                <a:sym typeface="Wingdings" pitchFamily="2" charset="2"/>
              </a:rPr>
              <a:t> decrease in preload and insufficient R ventricle filling  </a:t>
            </a:r>
            <a:r>
              <a:rPr lang="en-US" baseline="0" dirty="0" err="1" smtClean="0">
                <a:sym typeface="Wingdings" pitchFamily="2" charset="2"/>
              </a:rPr>
              <a:t>suckdown</a:t>
            </a:r>
            <a:r>
              <a:rPr lang="en-US" baseline="0" dirty="0" smtClean="0">
                <a:sym typeface="Wingdings" pitchFamily="2" charset="2"/>
              </a:rPr>
              <a:t> and further decrease 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CDB56-1867-413C-810B-E765BFEDC4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3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AFD-1566-4D16-920D-2E03FDD0043F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3B7-CDC2-4348-96D6-5E23DE53E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AFD-1566-4D16-920D-2E03FDD0043F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3B7-CDC2-4348-96D6-5E23DE53E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AFD-1566-4D16-920D-2E03FDD0043F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3B7-CDC2-4348-96D6-5E23DE53EDB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AFD-1566-4D16-920D-2E03FDD0043F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3B7-CDC2-4348-96D6-5E23DE53ED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AFD-1566-4D16-920D-2E03FDD0043F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3B7-CDC2-4348-96D6-5E23DE53E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AFD-1566-4D16-920D-2E03FDD0043F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3B7-CDC2-4348-96D6-5E23DE53ED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AFD-1566-4D16-920D-2E03FDD0043F}" type="datetimeFigureOut">
              <a:rPr lang="en-US" smtClean="0"/>
              <a:t>5/30/15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3B7-CDC2-4348-96D6-5E23DE53E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AFD-1566-4D16-920D-2E03FDD0043F}" type="datetimeFigureOut">
              <a:rPr lang="en-US" smtClean="0"/>
              <a:t>5/30/15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3B7-CDC2-4348-96D6-5E23DE53E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AFD-1566-4D16-920D-2E03FDD0043F}" type="datetimeFigureOut">
              <a:rPr lang="en-US" smtClean="0"/>
              <a:t>5/30/15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3B7-CDC2-4348-96D6-5E23DE53E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AFD-1566-4D16-920D-2E03FDD0043F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3B7-CDC2-4348-96D6-5E23DE53EDB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9AFD-1566-4D16-920D-2E03FDD0043F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3B7-CDC2-4348-96D6-5E23DE53ED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DF99AFD-1566-4D16-920D-2E03FDD0043F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2AB3B7-CDC2-4348-96D6-5E23DE53ED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y.clevelandclinic.org/heart/disorders/heartfailure/lvad_devices.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Managing and Treating Patients with Ventricular Assist Devices in the Acute Rehabilitation Setting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Laura Rapp, SPT</a:t>
            </a:r>
          </a:p>
          <a:p>
            <a:r>
              <a:rPr lang="en-US" dirty="0" smtClean="0"/>
              <a:t>UNC– Chapel Hill</a:t>
            </a:r>
          </a:p>
          <a:p>
            <a:r>
              <a:rPr lang="en-US" dirty="0" smtClean="0"/>
              <a:t>Division of Physical Therapy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143125" cy="215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9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Managing VADs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Pulsatile VADs - External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0" y="1676400"/>
            <a:ext cx="50292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Be aware:</a:t>
            </a:r>
          </a:p>
          <a:p>
            <a:pPr lvl="1"/>
            <a:r>
              <a:rPr lang="en-US" dirty="0" smtClean="0"/>
              <a:t>Pump &amp; cannula positioning so outflow is not obstructed</a:t>
            </a:r>
          </a:p>
          <a:p>
            <a:pPr marL="627063" lvl="2" indent="0">
              <a:buNone/>
            </a:pPr>
            <a:r>
              <a:rPr lang="en-US" dirty="0" smtClean="0">
                <a:sym typeface="Wingdings" pitchFamily="2" charset="2"/>
              </a:rPr>
              <a:t>Can lead to thrombosis formation in the pump</a:t>
            </a:r>
            <a:endParaRPr lang="en-US" dirty="0" smtClean="0"/>
          </a:p>
          <a:p>
            <a:pPr lvl="1"/>
            <a:r>
              <a:rPr lang="en-US" dirty="0" smtClean="0"/>
              <a:t>Cannula site healing</a:t>
            </a:r>
          </a:p>
          <a:p>
            <a:pPr lvl="1"/>
            <a:r>
              <a:rPr lang="en-US" dirty="0" smtClean="0"/>
              <a:t>Max estimated pump output</a:t>
            </a:r>
          </a:p>
          <a:p>
            <a:pPr marL="627063" lvl="2" indent="0">
              <a:buNone/>
            </a:pPr>
            <a:r>
              <a:rPr lang="en-US" dirty="0" smtClean="0">
                <a:sym typeface="Wingdings" pitchFamily="2" charset="2"/>
              </a:rPr>
              <a:t>May limit activity tolerance in higher functioning patients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630615" y="2362200"/>
            <a:ext cx="4343400" cy="438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rgbClr val="073E87"/>
                </a:solidFill>
              </a:rPr>
              <a:t>PT should:</a:t>
            </a:r>
          </a:p>
          <a:p>
            <a:pPr marL="576263" lvl="1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200" dirty="0">
                <a:solidFill>
                  <a:srgbClr val="073E87"/>
                </a:solidFill>
              </a:rPr>
              <a:t>Inspect pump after mobilizing to ensure proper </a:t>
            </a:r>
            <a:r>
              <a:rPr lang="en-US" sz="2200" dirty="0" smtClean="0">
                <a:solidFill>
                  <a:srgbClr val="073E87"/>
                </a:solidFill>
              </a:rPr>
              <a:t>emptying w/ no obstructions</a:t>
            </a:r>
            <a:endParaRPr lang="en-US" sz="2200" dirty="0">
              <a:solidFill>
                <a:srgbClr val="073E87"/>
              </a:solidFill>
            </a:endParaRPr>
          </a:p>
          <a:p>
            <a:pPr marL="576263" lvl="1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200" dirty="0">
                <a:solidFill>
                  <a:srgbClr val="073E87"/>
                </a:solidFill>
              </a:rPr>
              <a:t>Collaborate with VAD team for anchoring cannulas/external pump when mobilizing against </a:t>
            </a:r>
            <a:r>
              <a:rPr lang="en-US" sz="2200" dirty="0" smtClean="0">
                <a:solidFill>
                  <a:srgbClr val="073E87"/>
                </a:solidFill>
              </a:rPr>
              <a:t>gravity </a:t>
            </a:r>
            <a:endParaRPr lang="en-US" sz="2200" dirty="0">
              <a:solidFill>
                <a:srgbClr val="073E87"/>
              </a:solidFill>
            </a:endParaRPr>
          </a:p>
          <a:p>
            <a:pPr marL="576263" lvl="1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200" dirty="0">
                <a:solidFill>
                  <a:srgbClr val="073E87"/>
                </a:solidFill>
              </a:rPr>
              <a:t>Instruct patient/caregivers in importance of </a:t>
            </a:r>
            <a:r>
              <a:rPr lang="en-US" sz="2200" dirty="0" smtClean="0">
                <a:solidFill>
                  <a:srgbClr val="073E87"/>
                </a:solidFill>
              </a:rPr>
              <a:t>anchors </a:t>
            </a:r>
            <a:r>
              <a:rPr lang="en-US" sz="2200" dirty="0">
                <a:solidFill>
                  <a:srgbClr val="073E87"/>
                </a:solidFill>
              </a:rPr>
              <a:t>to protect cannula sites for healing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50505"/>
            <a:ext cx="3423138" cy="220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61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Managing VADs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Pulsatile VADs - Internal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752600"/>
            <a:ext cx="4194047" cy="4069080"/>
          </a:xfrm>
        </p:spPr>
        <p:txBody>
          <a:bodyPr/>
          <a:lstStyle/>
          <a:p>
            <a:r>
              <a:rPr lang="en-US" dirty="0" smtClean="0"/>
              <a:t>Avoid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Thoracolumbar flexion</a:t>
            </a:r>
          </a:p>
          <a:p>
            <a:pPr lvl="2"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May obstruct </a:t>
            </a:r>
            <a:r>
              <a:rPr lang="en-US" dirty="0" smtClean="0">
                <a:sym typeface="Wingdings" pitchFamily="2" charset="2"/>
              </a:rPr>
              <a:t>cannulas and blood flow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362200"/>
            <a:ext cx="4194048" cy="4069080"/>
          </a:xfrm>
        </p:spPr>
        <p:txBody>
          <a:bodyPr>
            <a:normAutofit/>
          </a:bodyPr>
          <a:lstStyle/>
          <a:p>
            <a:r>
              <a:rPr lang="en-US" dirty="0" smtClean="0"/>
              <a:t>PT should…</a:t>
            </a:r>
          </a:p>
          <a:p>
            <a:pPr lvl="1"/>
            <a:r>
              <a:rPr lang="en-US" dirty="0" smtClean="0"/>
              <a:t>Address patient posture/body mechanics </a:t>
            </a:r>
          </a:p>
          <a:p>
            <a:pPr lvl="1"/>
            <a:r>
              <a:rPr lang="en-US" dirty="0" smtClean="0"/>
              <a:t>Collaborate with VAD team for anchoring driveline when mobilizing against gravity</a:t>
            </a:r>
          </a:p>
          <a:p>
            <a:pPr lvl="1"/>
            <a:r>
              <a:rPr lang="en-US" dirty="0" smtClean="0"/>
              <a:t>Again, be mindful of max estimated pump output</a:t>
            </a:r>
          </a:p>
          <a:p>
            <a:pPr marL="627063" lvl="2" indent="0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May limit activity tolerance in higher functioning patients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4495800" cy="336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49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Managing VADs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Non-Pulsatile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4572000" cy="4724400"/>
          </a:xfrm>
        </p:spPr>
        <p:txBody>
          <a:bodyPr/>
          <a:lstStyle/>
          <a:p>
            <a:r>
              <a:rPr lang="en-US" dirty="0" smtClean="0"/>
              <a:t>Be aware:</a:t>
            </a:r>
          </a:p>
          <a:p>
            <a:pPr lvl="1"/>
            <a:r>
              <a:rPr lang="en-US" dirty="0" smtClean="0"/>
              <a:t>Palpable pulse and </a:t>
            </a:r>
            <a:r>
              <a:rPr lang="en-US" dirty="0" err="1" smtClean="0"/>
              <a:t>ausculatory</a:t>
            </a:r>
            <a:r>
              <a:rPr lang="en-US" dirty="0"/>
              <a:t> </a:t>
            </a:r>
            <a:r>
              <a:rPr lang="en-US" dirty="0" smtClean="0"/>
              <a:t>BP may not be present d/t lack of true diastole/systole with non-pulsatile LVAD </a:t>
            </a:r>
          </a:p>
          <a:p>
            <a:pPr lvl="1"/>
            <a:r>
              <a:rPr lang="en-US" dirty="0"/>
              <a:t>Red blood cells may damaged </a:t>
            </a:r>
            <a:r>
              <a:rPr lang="en-US" dirty="0" smtClean="0"/>
              <a:t>in non-pulsatile pumps, </a:t>
            </a:r>
            <a:r>
              <a:rPr lang="en-US" dirty="0"/>
              <a:t>causing hemolysis, hematuria, and decreased exercise </a:t>
            </a:r>
            <a:r>
              <a:rPr lang="en-US" dirty="0" smtClean="0"/>
              <a:t>tolerance</a:t>
            </a:r>
          </a:p>
          <a:p>
            <a:pPr lvl="1"/>
            <a:r>
              <a:rPr lang="en-US" dirty="0" smtClean="0"/>
              <a:t>Sternal precautions may be necessary with early mobilization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438400"/>
            <a:ext cx="4270248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PT should:</a:t>
            </a:r>
          </a:p>
          <a:p>
            <a:pPr lvl="1"/>
            <a:r>
              <a:rPr lang="en-US" dirty="0" smtClean="0"/>
              <a:t>Obtain BP using Doppler techniques as an estimate of MAP - which tends to be higher than average (75-85 mmHg)</a:t>
            </a:r>
          </a:p>
          <a:p>
            <a:pPr lvl="1"/>
            <a:r>
              <a:rPr lang="en-US" dirty="0" smtClean="0"/>
              <a:t>Assess hemoglobin/</a:t>
            </a:r>
            <a:r>
              <a:rPr lang="en-US" dirty="0" err="1" smtClean="0"/>
              <a:t>hemocrit</a:t>
            </a:r>
            <a:endParaRPr lang="en-US" dirty="0" smtClean="0"/>
          </a:p>
          <a:p>
            <a:pPr lvl="1"/>
            <a:r>
              <a:rPr lang="en-US" dirty="0" smtClean="0"/>
              <a:t>Monitor pump function</a:t>
            </a:r>
          </a:p>
          <a:p>
            <a:pPr lvl="1"/>
            <a:r>
              <a:rPr lang="en-US" dirty="0" smtClean="0"/>
              <a:t>Use patient report to assess activity tolerance</a:t>
            </a:r>
          </a:p>
          <a:p>
            <a:pPr lvl="2"/>
            <a:r>
              <a:rPr lang="en-US" dirty="0" smtClean="0"/>
              <a:t>Borg RPE</a:t>
            </a:r>
          </a:p>
          <a:p>
            <a:pPr lvl="2"/>
            <a:r>
              <a:rPr lang="en-US" dirty="0" smtClean="0"/>
              <a:t>Dyspnea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2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98" y="23566"/>
            <a:ext cx="7024202" cy="683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12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828800"/>
            <a:ext cx="3657599" cy="41910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Systolic blood </a:t>
            </a:r>
            <a:r>
              <a:rPr lang="en-US" dirty="0"/>
              <a:t>pressure can </a:t>
            </a:r>
            <a:r>
              <a:rPr lang="en-US" dirty="0" smtClean="0"/>
              <a:t>be indirectly determined using ultrasound. </a:t>
            </a:r>
          </a:p>
          <a:p>
            <a:pPr fontAlgn="base"/>
            <a:r>
              <a:rPr lang="en-US" dirty="0" smtClean="0"/>
              <a:t>Blood </a:t>
            </a:r>
            <a:r>
              <a:rPr lang="en-US" dirty="0"/>
              <a:t>flow </a:t>
            </a:r>
            <a:r>
              <a:rPr lang="en-US" dirty="0" smtClean="0"/>
              <a:t>reflects </a:t>
            </a:r>
            <a:r>
              <a:rPr lang="en-US" dirty="0"/>
              <a:t>sound </a:t>
            </a:r>
            <a:r>
              <a:rPr lang="en-US" dirty="0" smtClean="0"/>
              <a:t>waves, which cause </a:t>
            </a:r>
            <a:r>
              <a:rPr lang="en-US" dirty="0"/>
              <a:t>a change in frequency that is detected </a:t>
            </a:r>
            <a:r>
              <a:rPr lang="en-US" dirty="0" smtClean="0"/>
              <a:t>by the Doppler.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Technique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5438775" cy="454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6509250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http://xlpad.org/education.html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892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VADs…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4194047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PRELOAD</a:t>
            </a:r>
          </a:p>
          <a:p>
            <a:pPr lvl="1"/>
            <a:r>
              <a:rPr lang="en-US" dirty="0"/>
              <a:t>VADs require sufficient blood volume to fill pump and support failing ventricle</a:t>
            </a:r>
          </a:p>
          <a:p>
            <a:pPr lvl="1"/>
            <a:r>
              <a:rPr lang="en-US" dirty="0" err="1"/>
              <a:t>Hypovolemia</a:t>
            </a:r>
            <a:r>
              <a:rPr lang="en-US" dirty="0"/>
              <a:t> can increase risk of thrombosis &amp; </a:t>
            </a:r>
            <a:r>
              <a:rPr lang="en-US" dirty="0" smtClean="0"/>
              <a:t>stroke</a:t>
            </a:r>
          </a:p>
          <a:p>
            <a:pPr lvl="1"/>
            <a:endParaRPr lang="en-US" dirty="0"/>
          </a:p>
          <a:p>
            <a:r>
              <a:rPr lang="en-US" dirty="0" smtClean="0"/>
              <a:t>Monitor CVP, which will decrease if insufficient filling</a:t>
            </a:r>
          </a:p>
          <a:p>
            <a:pPr lvl="1"/>
            <a:r>
              <a:rPr lang="en-US" dirty="0" smtClean="0"/>
              <a:t>Should be between 12-15 mmHg</a:t>
            </a:r>
          </a:p>
          <a:p>
            <a:pPr marL="301943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475035"/>
            <a:ext cx="3822192" cy="2096965"/>
          </a:xfrm>
        </p:spPr>
        <p:txBody>
          <a:bodyPr/>
          <a:lstStyle/>
          <a:p>
            <a:r>
              <a:rPr lang="en-US" dirty="0" smtClean="0"/>
              <a:t>Signs/Symptoms:</a:t>
            </a:r>
          </a:p>
          <a:p>
            <a:pPr lvl="1"/>
            <a:r>
              <a:rPr lang="en-US" dirty="0" smtClean="0"/>
              <a:t>Decreased CVP</a:t>
            </a:r>
          </a:p>
          <a:p>
            <a:pPr lvl="1"/>
            <a:r>
              <a:rPr lang="en-US" dirty="0" err="1" smtClean="0"/>
              <a:t>Pt</a:t>
            </a:r>
            <a:r>
              <a:rPr lang="en-US" dirty="0" smtClean="0"/>
              <a:t> report of dizziness</a:t>
            </a:r>
          </a:p>
          <a:p>
            <a:pPr lvl="1"/>
            <a:r>
              <a:rPr lang="en-US" dirty="0" smtClean="0"/>
              <a:t>Insufficient filling alarm on VAD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89" y="4495800"/>
            <a:ext cx="4352211" cy="227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7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7899400" cy="3992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PRELOAD</a:t>
            </a:r>
          </a:p>
          <a:p>
            <a:pPr lvl="1"/>
            <a:r>
              <a:rPr lang="en-US" sz="2800" dirty="0" smtClean="0"/>
              <a:t>PT management of preload…</a:t>
            </a:r>
          </a:p>
          <a:p>
            <a:pPr lvl="2"/>
            <a:r>
              <a:rPr lang="en-US" sz="2400" dirty="0" smtClean="0"/>
              <a:t>Reduce orthostatic hypotension by slowing upright progression and increasing muscle activity</a:t>
            </a:r>
          </a:p>
          <a:p>
            <a:pPr lvl="2"/>
            <a:r>
              <a:rPr lang="en-US" sz="2400" dirty="0" smtClean="0"/>
              <a:t>Return patient to supine immediately if signs/symptoms persist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VADs… in general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5765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46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VADs…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4194047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SUCKDOWN</a:t>
            </a:r>
          </a:p>
          <a:p>
            <a:pPr lvl="1"/>
            <a:r>
              <a:rPr lang="en-US" dirty="0" smtClean="0"/>
              <a:t>When a collapsed ventricle prevents pump from filling</a:t>
            </a:r>
          </a:p>
          <a:p>
            <a:pPr marL="301943" lvl="1" indent="0">
              <a:buNone/>
            </a:pPr>
            <a:r>
              <a:rPr lang="en-US" dirty="0" smtClean="0">
                <a:sym typeface="Wingdings" pitchFamily="2" charset="2"/>
              </a:rPr>
              <a:t>Decrease/loss of cardiac output</a:t>
            </a:r>
          </a:p>
          <a:p>
            <a:pPr lvl="1"/>
            <a:r>
              <a:rPr lang="en-US" dirty="0">
                <a:sym typeface="Wingdings" pitchFamily="2" charset="2"/>
              </a:rPr>
              <a:t>CRITICAL SITUATION</a:t>
            </a:r>
            <a:endParaRPr lang="en-US" dirty="0"/>
          </a:p>
          <a:p>
            <a:pPr lvl="1"/>
            <a:r>
              <a:rPr lang="en-US" dirty="0" smtClean="0">
                <a:sym typeface="Wingdings" pitchFamily="2" charset="2"/>
              </a:rPr>
              <a:t>Occurs in non-pulsatile pumps, more likely during PT w/ reduction in venous return d/t decreased muscle mass, vascular tone, and mechanical ventilation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Signs/Symptoms</a:t>
            </a:r>
          </a:p>
          <a:p>
            <a:pPr lvl="1"/>
            <a:r>
              <a:rPr lang="en-US" dirty="0" smtClean="0"/>
              <a:t>Hypotension</a:t>
            </a:r>
          </a:p>
          <a:p>
            <a:pPr lvl="1"/>
            <a:r>
              <a:rPr lang="en-US" dirty="0" smtClean="0"/>
              <a:t>Ventricular tachycardia</a:t>
            </a:r>
          </a:p>
          <a:p>
            <a:pPr lvl="1"/>
            <a:r>
              <a:rPr lang="en-US" dirty="0" smtClean="0"/>
              <a:t>Recently adjusted VAD speed</a:t>
            </a:r>
          </a:p>
          <a:p>
            <a:pPr lvl="1"/>
            <a:r>
              <a:rPr lang="en-US" dirty="0" smtClean="0"/>
              <a:t>Irregular VAD sounds such as knocking or beating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4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600" y="1687025"/>
            <a:ext cx="7899400" cy="4297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SUCKDOWN</a:t>
            </a:r>
          </a:p>
          <a:p>
            <a:pPr lvl="1"/>
            <a:r>
              <a:rPr lang="en-US" sz="2800" dirty="0" smtClean="0"/>
              <a:t>PT management of </a:t>
            </a:r>
            <a:r>
              <a:rPr lang="en-US" sz="2800" dirty="0" err="1" smtClean="0"/>
              <a:t>suckdown</a:t>
            </a:r>
            <a:r>
              <a:rPr lang="en-US" sz="2800" dirty="0" smtClean="0"/>
              <a:t>…</a:t>
            </a:r>
          </a:p>
          <a:p>
            <a:pPr lvl="2"/>
            <a:r>
              <a:rPr lang="en-US" sz="2400" dirty="0" smtClean="0"/>
              <a:t>If vital signs change, immediately return patient to supine and elevate LEs</a:t>
            </a:r>
          </a:p>
          <a:p>
            <a:pPr lvl="2"/>
            <a:r>
              <a:rPr lang="en-US" sz="2400" dirty="0" smtClean="0"/>
              <a:t>Contact VAD team IMMEDIATELY to decrease VAD speed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VADs…in general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038600"/>
            <a:ext cx="3442391" cy="26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100" y="470345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Right Ventricular Collapse </a:t>
            </a:r>
            <a:r>
              <a:rPr lang="en-US" sz="2400" dirty="0" smtClean="0">
                <a:sym typeface="Wingdings" pitchFamily="2" charset="2"/>
              </a:rPr>
              <a:t>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42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VADs…in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905000"/>
            <a:ext cx="4194047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AFTERLOAD</a:t>
            </a:r>
          </a:p>
          <a:p>
            <a:pPr lvl="1"/>
            <a:r>
              <a:rPr lang="en-US" sz="2400" dirty="0" smtClean="0"/>
              <a:t>Resistance to circulation (i.e. hypertension) affects all kinds of VADs</a:t>
            </a:r>
          </a:p>
          <a:p>
            <a:pPr lvl="1"/>
            <a:r>
              <a:rPr lang="en-US" sz="2400" dirty="0" smtClean="0"/>
              <a:t>Can lead to decreased cardiac output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105400" y="2438400"/>
            <a:ext cx="3822192" cy="3447288"/>
          </a:xfrm>
        </p:spPr>
        <p:txBody>
          <a:bodyPr/>
          <a:lstStyle/>
          <a:p>
            <a:r>
              <a:rPr lang="en-US" dirty="0" smtClean="0"/>
              <a:t>Signs/Symptoms:</a:t>
            </a:r>
          </a:p>
          <a:p>
            <a:pPr lvl="1"/>
            <a:r>
              <a:rPr lang="en-US" dirty="0" smtClean="0"/>
              <a:t>Hypertension</a:t>
            </a:r>
          </a:p>
          <a:p>
            <a:pPr lvl="1"/>
            <a:r>
              <a:rPr lang="en-US" dirty="0" smtClean="0"/>
              <a:t>Decreased exercise tolerance</a:t>
            </a:r>
          </a:p>
          <a:p>
            <a:pPr lvl="1"/>
            <a:r>
              <a:rPr lang="en-US" dirty="0" smtClean="0"/>
              <a:t>Dizziness</a:t>
            </a:r>
          </a:p>
          <a:p>
            <a:pPr lvl="1"/>
            <a:r>
              <a:rPr lang="en-US" dirty="0" smtClean="0"/>
              <a:t>Syncope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234086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41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09800"/>
            <a:ext cx="83820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i="1" dirty="0"/>
              <a:t>Upon completion of the in-service participants will</a:t>
            </a:r>
            <a:r>
              <a:rPr lang="en-US" sz="3000" i="1" dirty="0" smtClean="0"/>
              <a:t>:</a:t>
            </a:r>
          </a:p>
          <a:p>
            <a:pPr marL="0" indent="0">
              <a:buNone/>
            </a:pPr>
            <a:endParaRPr lang="en-US" sz="3000" dirty="0"/>
          </a:p>
          <a:p>
            <a:pPr lvl="0"/>
            <a:r>
              <a:rPr lang="en-US" i="1" dirty="0"/>
              <a:t>Have an understanding of the types, function, and goals of ventricular assist devices</a:t>
            </a:r>
            <a:endParaRPr lang="en-US" dirty="0"/>
          </a:p>
          <a:p>
            <a:pPr lvl="0"/>
            <a:r>
              <a:rPr lang="en-US" i="1" dirty="0"/>
              <a:t>Be aware of the indications and precautions/contraindications for patients with VADs</a:t>
            </a:r>
            <a:endParaRPr lang="en-US" dirty="0"/>
          </a:p>
          <a:p>
            <a:pPr lvl="0"/>
            <a:r>
              <a:rPr lang="en-US" i="1" dirty="0"/>
              <a:t>Have an understanding of the clinical considerations and the role of physical and occupational therapy in patients with VADs</a:t>
            </a:r>
            <a:endParaRPr lang="en-US" dirty="0"/>
          </a:p>
          <a:p>
            <a:pPr lvl="0"/>
            <a:r>
              <a:rPr lang="en-US" i="1" dirty="0"/>
              <a:t>Be able to instruct other health practitioners/staff in VAD handling in the event of an emergency situation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5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7408333" cy="345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AFTERLOAD</a:t>
            </a:r>
          </a:p>
          <a:p>
            <a:pPr lvl="1"/>
            <a:r>
              <a:rPr lang="en-US" sz="2800" dirty="0" smtClean="0"/>
              <a:t>PT management of afterload…</a:t>
            </a:r>
          </a:p>
          <a:p>
            <a:pPr lvl="2"/>
            <a:r>
              <a:rPr lang="en-US" sz="2400" dirty="0" smtClean="0"/>
              <a:t>Monitor vital signs</a:t>
            </a:r>
          </a:p>
          <a:p>
            <a:pPr lvl="2"/>
            <a:r>
              <a:rPr lang="en-US" sz="2400" dirty="0" smtClean="0"/>
              <a:t>Adjust exercise program to decrease BP response</a:t>
            </a:r>
          </a:p>
          <a:p>
            <a:pPr lvl="2"/>
            <a:r>
              <a:rPr lang="en-US" sz="2400" dirty="0" smtClean="0"/>
              <a:t>Contact VAD team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VADs…in general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429000" cy="25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19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VADs…in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76400"/>
            <a:ext cx="4270247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ARRHYTHMIA</a:t>
            </a:r>
          </a:p>
          <a:p>
            <a:pPr lvl="1"/>
            <a:r>
              <a:rPr lang="en-US" sz="2400" dirty="0" smtClean="0"/>
              <a:t>Can change ventricle or pump filling and lead to other complications</a:t>
            </a:r>
          </a:p>
          <a:p>
            <a:pPr lvl="1"/>
            <a:r>
              <a:rPr lang="en-US" sz="2400" dirty="0"/>
              <a:t>E.g. In a patient with an LVAD:</a:t>
            </a:r>
          </a:p>
          <a:p>
            <a:pPr lvl="2"/>
            <a:r>
              <a:rPr lang="en-US" dirty="0"/>
              <a:t>Low CVP + a-fib </a:t>
            </a:r>
            <a:r>
              <a:rPr lang="en-US" dirty="0">
                <a:sym typeface="Wingdings" pitchFamily="2" charset="2"/>
              </a:rPr>
              <a:t> impaired R ventricle contraction  insufficient filling of LVAD  decreased CO and/or </a:t>
            </a:r>
            <a:r>
              <a:rPr lang="en-US" dirty="0" err="1">
                <a:sym typeface="Wingdings" pitchFamily="2" charset="2"/>
              </a:rPr>
              <a:t>suckdown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lvl="1"/>
            <a:r>
              <a:rPr lang="en-US" sz="2400" dirty="0" smtClean="0"/>
              <a:t>Irrelevant in </a:t>
            </a:r>
            <a:r>
              <a:rPr lang="en-US" sz="2400" dirty="0" err="1" smtClean="0"/>
              <a:t>BiVADs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Signs/Symptoms:</a:t>
            </a:r>
          </a:p>
          <a:p>
            <a:pPr lvl="1"/>
            <a:r>
              <a:rPr lang="en-US" dirty="0" smtClean="0"/>
              <a:t>Dizziness</a:t>
            </a:r>
          </a:p>
          <a:p>
            <a:pPr lvl="1"/>
            <a:r>
              <a:rPr lang="en-US" dirty="0" smtClean="0"/>
              <a:t>Decreased exercise tolerance</a:t>
            </a:r>
          </a:p>
          <a:p>
            <a:pPr lvl="1"/>
            <a:r>
              <a:rPr lang="en-US" dirty="0" smtClean="0"/>
              <a:t>Filling alarm, low output alarm, </a:t>
            </a:r>
            <a:r>
              <a:rPr lang="en-US" dirty="0" err="1" smtClean="0"/>
              <a:t>suckdown</a:t>
            </a:r>
            <a:endParaRPr lang="en-US" dirty="0" smtClean="0"/>
          </a:p>
          <a:p>
            <a:pPr lvl="1"/>
            <a:r>
              <a:rPr lang="en-US" dirty="0" smtClean="0"/>
              <a:t>May be asymptomatic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5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7408333" cy="345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ARRHYTHMIA</a:t>
            </a:r>
          </a:p>
          <a:p>
            <a:pPr lvl="1"/>
            <a:r>
              <a:rPr lang="en-US" sz="2800" dirty="0" smtClean="0"/>
              <a:t>PT management of arrhythmia…</a:t>
            </a:r>
          </a:p>
          <a:p>
            <a:pPr lvl="2"/>
            <a:r>
              <a:rPr lang="en-US" sz="2400" dirty="0" smtClean="0"/>
              <a:t>Monitor vital signs and pump function</a:t>
            </a:r>
          </a:p>
          <a:p>
            <a:pPr lvl="2"/>
            <a:r>
              <a:rPr lang="en-US" sz="2400" dirty="0" smtClean="0"/>
              <a:t>In case alarm goes off, return patient to sitting or supine and contact VAD team immediately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VADs… in general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2738"/>
            <a:ext cx="5200650" cy="27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4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VADs…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40386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THROMBUS</a:t>
            </a:r>
            <a:endParaRPr lang="en-US" dirty="0" smtClean="0"/>
          </a:p>
          <a:p>
            <a:pPr lvl="1"/>
            <a:r>
              <a:rPr lang="en-US" sz="2400" dirty="0" smtClean="0"/>
              <a:t>VAD recipients are typically prescribed anticoagulants and antiplatelet protocol d/t risk of thrombus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May be caused by poor pump placement or insufficient pump speed to allow aortic valve to open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514600"/>
            <a:ext cx="3822192" cy="3611880"/>
          </a:xfrm>
        </p:spPr>
        <p:txBody>
          <a:bodyPr/>
          <a:lstStyle/>
          <a:p>
            <a:r>
              <a:rPr lang="en-US" dirty="0" smtClean="0"/>
              <a:t>Signs/Symptoms:</a:t>
            </a:r>
          </a:p>
          <a:p>
            <a:pPr lvl="1"/>
            <a:r>
              <a:rPr lang="en-US" dirty="0" smtClean="0"/>
              <a:t>Grinding sound from VAD</a:t>
            </a:r>
          </a:p>
          <a:p>
            <a:pPr lvl="1"/>
            <a:r>
              <a:rPr lang="en-US" dirty="0" smtClean="0"/>
              <a:t>DVT, TIA, bruising, hematomas </a:t>
            </a:r>
          </a:p>
          <a:p>
            <a:pPr lvl="1"/>
            <a:r>
              <a:rPr lang="en-US" dirty="0" smtClean="0"/>
              <a:t>Hematuria</a:t>
            </a:r>
          </a:p>
          <a:p>
            <a:pPr lvl="1"/>
            <a:r>
              <a:rPr lang="en-US" dirty="0" smtClean="0"/>
              <a:t>Increase in VAD power reading</a:t>
            </a:r>
          </a:p>
          <a:p>
            <a:pPr lvl="1"/>
            <a:r>
              <a:rPr lang="en-US" dirty="0" smtClean="0"/>
              <a:t>Decrease in hemoglobin/hematocrit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4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4648200" cy="4343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THROMBUS</a:t>
            </a:r>
          </a:p>
          <a:p>
            <a:pPr lvl="1"/>
            <a:r>
              <a:rPr lang="en-US" sz="2800" dirty="0" smtClean="0"/>
              <a:t>PT management of thrombus…</a:t>
            </a:r>
          </a:p>
          <a:p>
            <a:pPr lvl="2"/>
            <a:r>
              <a:rPr lang="en-US" sz="2400" dirty="0" smtClean="0"/>
              <a:t>Routinely monitor power the device uses at a given speed and output</a:t>
            </a:r>
          </a:p>
          <a:p>
            <a:pPr lvl="2"/>
            <a:r>
              <a:rPr lang="en-US" sz="2400" dirty="0" smtClean="0"/>
              <a:t>Be familiar with VAD sounds</a:t>
            </a:r>
          </a:p>
          <a:p>
            <a:pPr lvl="2"/>
            <a:r>
              <a:rPr lang="en-US" sz="2400" dirty="0" smtClean="0"/>
              <a:t>Contact VAD team for management and guidelines to proceed with rehabilitation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VADs… in general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19590"/>
            <a:ext cx="3933825" cy="366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07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4194047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Driveline infection can migrate to pump and result in removal from transplant list, VAD removal, and death</a:t>
            </a:r>
          </a:p>
          <a:p>
            <a:r>
              <a:rPr lang="en-US" sz="2800" dirty="0" smtClean="0"/>
              <a:t>PT’s role?</a:t>
            </a:r>
          </a:p>
          <a:p>
            <a:pPr lvl="1"/>
            <a:r>
              <a:rPr lang="en-US" sz="2600" dirty="0" smtClean="0"/>
              <a:t>Secure </a:t>
            </a:r>
            <a:r>
              <a:rPr lang="en-US" sz="2600" dirty="0"/>
              <a:t>driveline prior to </a:t>
            </a:r>
            <a:r>
              <a:rPr lang="en-US" sz="2600" dirty="0" smtClean="0"/>
              <a:t>mobilizing </a:t>
            </a:r>
          </a:p>
          <a:p>
            <a:pPr lvl="1"/>
            <a:r>
              <a:rPr lang="en-US" sz="2600" dirty="0" smtClean="0"/>
              <a:t>Use </a:t>
            </a:r>
            <a:r>
              <a:rPr lang="en-US" sz="2600" dirty="0"/>
              <a:t>hand </a:t>
            </a:r>
            <a:r>
              <a:rPr lang="en-US" sz="2600" dirty="0" smtClean="0"/>
              <a:t>hygiene</a:t>
            </a:r>
          </a:p>
          <a:p>
            <a:pPr lvl="1"/>
            <a:r>
              <a:rPr lang="en-US" sz="2600" dirty="0" smtClean="0"/>
              <a:t>Patient positioning to </a:t>
            </a:r>
            <a:r>
              <a:rPr lang="en-US" sz="2600" dirty="0"/>
              <a:t>prevent </a:t>
            </a:r>
            <a:r>
              <a:rPr lang="en-US" sz="2600" dirty="0" smtClean="0"/>
              <a:t>decubitus</a:t>
            </a:r>
          </a:p>
          <a:p>
            <a:pPr lvl="1"/>
            <a:r>
              <a:rPr lang="en-US" sz="2600" dirty="0"/>
              <a:t>A</a:t>
            </a:r>
            <a:r>
              <a:rPr lang="en-US" sz="2600" dirty="0" smtClean="0"/>
              <a:t>irway </a:t>
            </a:r>
            <a:r>
              <a:rPr lang="en-US" sz="2600" dirty="0"/>
              <a:t>clearance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514600" cy="250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71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with VADs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4117847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REMEMBER:</a:t>
            </a:r>
          </a:p>
          <a:p>
            <a:pPr lvl="1"/>
            <a:r>
              <a:rPr lang="en-US" dirty="0" smtClean="0"/>
              <a:t>Sternal precautions</a:t>
            </a:r>
          </a:p>
          <a:p>
            <a:pPr lvl="1"/>
            <a:r>
              <a:rPr lang="en-US" dirty="0" smtClean="0"/>
              <a:t>Secure cannulas and driveline</a:t>
            </a:r>
          </a:p>
          <a:p>
            <a:pPr lvl="1"/>
            <a:r>
              <a:rPr lang="en-US" dirty="0" smtClean="0"/>
              <a:t>Instruct patient in modifying rolling, supine-to-sit, etc.</a:t>
            </a:r>
          </a:p>
          <a:p>
            <a:pPr lvl="1"/>
            <a:r>
              <a:rPr lang="en-US" dirty="0" smtClean="0"/>
              <a:t>Management of external equipment during mobility</a:t>
            </a:r>
          </a:p>
          <a:p>
            <a:pPr lvl="1"/>
            <a:r>
              <a:rPr lang="en-US" dirty="0" smtClean="0"/>
              <a:t>Prevent obstruction of blood flow </a:t>
            </a:r>
            <a:r>
              <a:rPr lang="en-US" dirty="0" smtClean="0">
                <a:sym typeface="Wingdings" pitchFamily="2" charset="2"/>
              </a:rPr>
              <a:t> during spinal flexion and with posterior pelvic tilt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Watch vitals whenever possible:</a:t>
            </a:r>
          </a:p>
          <a:p>
            <a:pPr lvl="1"/>
            <a:r>
              <a:rPr lang="en-US" dirty="0" smtClean="0"/>
              <a:t>Inspiratory rates</a:t>
            </a:r>
          </a:p>
          <a:p>
            <a:pPr lvl="1"/>
            <a:r>
              <a:rPr lang="en-US" dirty="0" smtClean="0"/>
              <a:t>Dyspnea</a:t>
            </a:r>
          </a:p>
          <a:p>
            <a:pPr lvl="1"/>
            <a:r>
              <a:rPr lang="en-US" dirty="0" smtClean="0"/>
              <a:t>O2 desaturation</a:t>
            </a:r>
          </a:p>
          <a:p>
            <a:pPr lvl="1"/>
            <a:r>
              <a:rPr lang="en-US" dirty="0" smtClean="0"/>
              <a:t>Decreased cardiac output with decreased exercise tolerance</a:t>
            </a:r>
          </a:p>
        </p:txBody>
      </p:sp>
    </p:spTree>
    <p:extLst>
      <p:ext uri="{BB962C8B-B14F-4D97-AF65-F5344CB8AC3E}">
        <p14:creationId xmlns:p14="http://schemas.microsoft.com/office/powerpoint/2010/main" val="115351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Post-op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828800"/>
            <a:ext cx="4117847" cy="44958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POD #1</a:t>
            </a:r>
          </a:p>
          <a:p>
            <a:pPr lvl="2"/>
            <a:r>
              <a:rPr lang="en-US" dirty="0" smtClean="0"/>
              <a:t>Airway </a:t>
            </a:r>
            <a:r>
              <a:rPr lang="en-US" dirty="0"/>
              <a:t>clearance, positioning, skin care, joint function</a:t>
            </a:r>
          </a:p>
          <a:p>
            <a:pPr lvl="1"/>
            <a:r>
              <a:rPr lang="en-US" sz="2400" dirty="0" smtClean="0"/>
              <a:t>ICU</a:t>
            </a:r>
          </a:p>
          <a:p>
            <a:pPr lvl="2"/>
            <a:r>
              <a:rPr lang="en-US" dirty="0" smtClean="0"/>
              <a:t>Monitor </a:t>
            </a:r>
            <a:r>
              <a:rPr lang="en-US" dirty="0"/>
              <a:t>vital signs, self-report </a:t>
            </a:r>
            <a:r>
              <a:rPr lang="en-US" dirty="0" smtClean="0"/>
              <a:t>scores</a:t>
            </a:r>
          </a:p>
          <a:p>
            <a:pPr lvl="2"/>
            <a:r>
              <a:rPr lang="en-US" dirty="0" smtClean="0"/>
              <a:t>VAD </a:t>
            </a:r>
            <a:r>
              <a:rPr lang="en-US" dirty="0"/>
              <a:t>function </a:t>
            </a:r>
            <a:r>
              <a:rPr lang="en-US" dirty="0" smtClean="0"/>
              <a:t>- specifically </a:t>
            </a:r>
            <a:r>
              <a:rPr lang="en-US" dirty="0"/>
              <a:t>MAP in </a:t>
            </a:r>
            <a:r>
              <a:rPr lang="en-US" dirty="0" err="1"/>
              <a:t>nonpulsatile</a:t>
            </a:r>
            <a:r>
              <a:rPr lang="en-US" dirty="0"/>
              <a:t> VADs because hypertension = difficult to circulate blood and hypotension = </a:t>
            </a:r>
            <a:r>
              <a:rPr lang="en-US" dirty="0" err="1"/>
              <a:t>suckdown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117848" cy="3447288"/>
          </a:xfrm>
        </p:spPr>
        <p:txBody>
          <a:bodyPr/>
          <a:lstStyle/>
          <a:p>
            <a:pPr marL="274320" lvl="1"/>
            <a:r>
              <a:rPr lang="en-US" sz="2400" dirty="0"/>
              <a:t>Progress based on general cardiac rehab </a:t>
            </a:r>
            <a:r>
              <a:rPr lang="en-US" sz="2400" dirty="0" smtClean="0"/>
              <a:t>guidelines</a:t>
            </a:r>
          </a:p>
          <a:p>
            <a:pPr marL="274320" lvl="1"/>
            <a:endParaRPr lang="en-US" sz="2400" dirty="0"/>
          </a:p>
          <a:p>
            <a:pPr marL="274320" lvl="1"/>
            <a:r>
              <a:rPr lang="en-US" sz="2400" dirty="0" smtClean="0"/>
              <a:t>See Table as modified by Thompson et al. (2010) on next slide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0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228600"/>
            <a:ext cx="9144000" cy="565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48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" y="533400"/>
            <a:ext cx="9075260" cy="583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9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VAD?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1828800"/>
            <a:ext cx="4050792" cy="4450080"/>
          </a:xfrm>
        </p:spPr>
        <p:txBody>
          <a:bodyPr>
            <a:normAutofit fontScale="92500"/>
          </a:bodyPr>
          <a:lstStyle/>
          <a:p>
            <a:r>
              <a:rPr lang="en-US" dirty="0"/>
              <a:t>Ventricular </a:t>
            </a:r>
            <a:r>
              <a:rPr lang="en-US" dirty="0" smtClean="0"/>
              <a:t>assist </a:t>
            </a:r>
            <a:r>
              <a:rPr lang="en-US" dirty="0"/>
              <a:t>device </a:t>
            </a:r>
            <a:r>
              <a:rPr lang="en-US" dirty="0" smtClean="0"/>
              <a:t>- </a:t>
            </a:r>
            <a:r>
              <a:rPr lang="en-US" dirty="0"/>
              <a:t>also called ventricular assist system or </a:t>
            </a:r>
            <a:r>
              <a:rPr lang="en-US" dirty="0" smtClean="0"/>
              <a:t>VAS - </a:t>
            </a:r>
            <a:r>
              <a:rPr lang="en-US" dirty="0"/>
              <a:t>is a mechanical pump </a:t>
            </a:r>
            <a:r>
              <a:rPr lang="en-US" dirty="0" smtClean="0"/>
              <a:t>implanted </a:t>
            </a:r>
            <a:r>
              <a:rPr lang="en-US" dirty="0"/>
              <a:t>to help the heart’s weakened ventricle </a:t>
            </a:r>
            <a:r>
              <a:rPr lang="en-US" dirty="0" smtClean="0"/>
              <a:t>pump </a:t>
            </a:r>
            <a:r>
              <a:rPr lang="en-US" dirty="0"/>
              <a:t>blood throughout the </a:t>
            </a:r>
            <a:r>
              <a:rPr lang="en-US" dirty="0" smtClean="0"/>
              <a:t>body</a:t>
            </a:r>
          </a:p>
          <a:p>
            <a:pPr lvl="1"/>
            <a:r>
              <a:rPr lang="en-US" dirty="0" smtClean="0"/>
              <a:t>i.e</a:t>
            </a:r>
            <a:r>
              <a:rPr lang="en-US" dirty="0"/>
              <a:t>. heart failure </a:t>
            </a:r>
            <a:r>
              <a:rPr lang="en-US" dirty="0" smtClean="0"/>
              <a:t>patients</a:t>
            </a:r>
          </a:p>
          <a:p>
            <a:pPr lvl="1"/>
            <a:endParaRPr lang="en-US" dirty="0" smtClean="0"/>
          </a:p>
          <a:p>
            <a:r>
              <a:rPr lang="en-US" dirty="0"/>
              <a:t>Components of a </a:t>
            </a:r>
            <a:r>
              <a:rPr lang="en-US" dirty="0" smtClean="0"/>
              <a:t>VAD: </a:t>
            </a:r>
            <a:r>
              <a:rPr lang="en-US" dirty="0"/>
              <a:t>pump, cannula, driveline, power source, &amp; </a:t>
            </a:r>
            <a:r>
              <a:rPr lang="en-US" dirty="0" smtClean="0"/>
              <a:t>controller</a:t>
            </a:r>
          </a:p>
          <a:p>
            <a:pPr marL="301943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1491343"/>
            <a:ext cx="2895600" cy="490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91400" y="1491343"/>
            <a:ext cx="16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Cannula (input/output)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141029" y="1600200"/>
            <a:ext cx="250371" cy="236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41029" y="1915886"/>
            <a:ext cx="288471" cy="1782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30143" y="2362200"/>
            <a:ext cx="157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source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41029" y="28194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Pump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11093" y="3276600"/>
            <a:ext cx="157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Driveline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41029" y="3810000"/>
            <a:ext cx="169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(External)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4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 Concerns?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92" y="2561398"/>
            <a:ext cx="5029200" cy="428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0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 err="1" smtClean="0"/>
              <a:t>Drakos</a:t>
            </a:r>
            <a:r>
              <a:rPr lang="en-US" sz="2600" dirty="0" smtClean="0"/>
              <a:t> SG, </a:t>
            </a:r>
            <a:r>
              <a:rPr lang="en-US" sz="2600" dirty="0" err="1" smtClean="0"/>
              <a:t>Janicki</a:t>
            </a:r>
            <a:r>
              <a:rPr lang="en-US" sz="2600" dirty="0" smtClean="0"/>
              <a:t> L, Horne BD, et al. Risk factors predictive of right ventricular 	failure after left ventricular assist device implantation. </a:t>
            </a:r>
            <a:r>
              <a:rPr lang="en-US" sz="2600" i="1" dirty="0" smtClean="0"/>
              <a:t>Am J </a:t>
            </a:r>
            <a:r>
              <a:rPr lang="en-US" sz="2600" i="1" dirty="0" err="1" smtClean="0"/>
              <a:t>Cardiol</a:t>
            </a:r>
            <a:r>
              <a:rPr lang="en-US" sz="2600" i="1" dirty="0" smtClean="0"/>
              <a:t>. 	</a:t>
            </a:r>
            <a:r>
              <a:rPr lang="en-US" sz="2600" dirty="0" smtClean="0"/>
              <a:t>2010;55:1826-1834.</a:t>
            </a:r>
          </a:p>
          <a:p>
            <a:pPr marL="0" indent="0">
              <a:buNone/>
            </a:pPr>
            <a:r>
              <a:rPr lang="en-US" sz="2600" dirty="0" smtClean="0"/>
              <a:t>Miller LW. Patient selection for the use of ventricular assist devices as a bridge to 	transplantation. </a:t>
            </a:r>
            <a:r>
              <a:rPr lang="en-US" sz="2600" i="1" dirty="0" smtClean="0"/>
              <a:t>Ann </a:t>
            </a:r>
            <a:r>
              <a:rPr lang="en-US" sz="2600" i="1" dirty="0" err="1" smtClean="0"/>
              <a:t>Thorac</a:t>
            </a:r>
            <a:r>
              <a:rPr lang="en-US" sz="2600" i="1" dirty="0" smtClean="0"/>
              <a:t> Surg. </a:t>
            </a:r>
            <a:r>
              <a:rPr lang="en-US" sz="2600" dirty="0" smtClean="0"/>
              <a:t>2003;75(6 </a:t>
            </a:r>
            <a:r>
              <a:rPr lang="en-US" sz="2600" dirty="0" err="1" smtClean="0"/>
              <a:t>suppl</a:t>
            </a:r>
            <a:r>
              <a:rPr lang="en-US" sz="2600" dirty="0" smtClean="0"/>
              <a:t>): S66-S71.</a:t>
            </a:r>
          </a:p>
          <a:p>
            <a:pPr marL="0" indent="0">
              <a:buNone/>
            </a:pPr>
            <a:r>
              <a:rPr lang="en-US" sz="2600" dirty="0" smtClean="0"/>
              <a:t>Multi-Center Registry For </a:t>
            </a:r>
            <a:r>
              <a:rPr lang="en-US" sz="2600" dirty="0"/>
              <a:t>Peripheral Arterial </a:t>
            </a:r>
            <a:r>
              <a:rPr lang="en-US" sz="2600" dirty="0" smtClean="0"/>
              <a:t>Disease Interventions </a:t>
            </a:r>
            <a:r>
              <a:rPr lang="en-US" sz="2600" dirty="0"/>
              <a:t>&amp; </a:t>
            </a:r>
            <a:r>
              <a:rPr lang="en-US" sz="2600" dirty="0" smtClean="0"/>
              <a:t>Outcomes. 	Picture retrieved June 10, 2014 from  http</a:t>
            </a:r>
            <a:r>
              <a:rPr lang="en-US" sz="2600" dirty="0"/>
              <a:t>://xlpad.org/education.html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Slaughter MS, Meyer AL, Birks </a:t>
            </a:r>
            <a:r>
              <a:rPr lang="en-US" sz="2600" dirty="0" err="1" smtClean="0"/>
              <a:t>Ej</a:t>
            </a:r>
            <a:r>
              <a:rPr lang="en-US" sz="2600" dirty="0" smtClean="0"/>
              <a:t>. Destination therapy with left ventricular assist 	devices: patient selection and outcomes. </a:t>
            </a:r>
            <a:r>
              <a:rPr lang="en-US" sz="2600" i="1" dirty="0" err="1" smtClean="0"/>
              <a:t>Curr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Opin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Cardiol</a:t>
            </a:r>
            <a:r>
              <a:rPr lang="en-US" sz="2600" i="1" dirty="0" smtClean="0"/>
              <a:t>. </a:t>
            </a:r>
            <a:r>
              <a:rPr lang="en-US" sz="2600" dirty="0" smtClean="0"/>
              <a:t>2011; 26: 232-	236.</a:t>
            </a:r>
          </a:p>
          <a:p>
            <a:pPr marL="0" indent="0">
              <a:buNone/>
            </a:pPr>
            <a:r>
              <a:rPr lang="en-US" sz="2600" dirty="0" smtClean="0"/>
              <a:t>Stahl MA, Richards NM. Ventricular assist devices: developing and maintaining a 	training 	and competency program. </a:t>
            </a:r>
            <a:r>
              <a:rPr lang="en-US" sz="2600" i="1" dirty="0" smtClean="0"/>
              <a:t>J </a:t>
            </a:r>
            <a:r>
              <a:rPr lang="en-US" sz="2600" i="1" dirty="0" err="1" smtClean="0"/>
              <a:t>Cardiovasc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Nurs</a:t>
            </a:r>
            <a:r>
              <a:rPr lang="en-US" sz="2600" i="1" dirty="0" smtClean="0"/>
              <a:t>. 2002;16(3):34-43.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Thompson WR, Gordon NF, </a:t>
            </a:r>
            <a:r>
              <a:rPr lang="en-US" sz="2600" dirty="0" err="1" smtClean="0"/>
              <a:t>Pescatello</a:t>
            </a:r>
            <a:r>
              <a:rPr lang="en-US" sz="2600" dirty="0" smtClean="0"/>
              <a:t> L. </a:t>
            </a:r>
            <a:r>
              <a:rPr lang="en-US" sz="2600" i="1" dirty="0" smtClean="0"/>
              <a:t>ACSM Guidelines for Exercise Testing and 	Prescription. </a:t>
            </a:r>
            <a:r>
              <a:rPr lang="en-US" sz="2600" dirty="0" smtClean="0"/>
              <a:t>8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ed. </a:t>
            </a:r>
            <a:r>
              <a:rPr lang="en-US" sz="2600" dirty="0" err="1" smtClean="0"/>
              <a:t>Baltimore,MD</a:t>
            </a:r>
            <a:r>
              <a:rPr lang="en-US" sz="2600" dirty="0" smtClean="0"/>
              <a:t>: Lippincott Williams &amp; Wilkins; 2010.</a:t>
            </a:r>
          </a:p>
          <a:p>
            <a:pPr marL="0" indent="0">
              <a:buNone/>
            </a:pPr>
            <a:r>
              <a:rPr lang="en-US" sz="2600" dirty="0" smtClean="0"/>
              <a:t>Ventricular Assist Devices: Cleveland Clinic. Retrieved June 10</a:t>
            </a:r>
            <a:r>
              <a:rPr lang="en-US" sz="2600" dirty="0"/>
              <a:t>, 2014 from </a:t>
            </a:r>
            <a:r>
              <a:rPr lang="en-US" sz="2600" dirty="0" smtClean="0"/>
              <a:t>	</a:t>
            </a:r>
            <a:r>
              <a:rPr lang="en-US" sz="2600" dirty="0" smtClean="0">
                <a:hlinkClick r:id="rId2"/>
              </a:rPr>
              <a:t>http</a:t>
            </a:r>
            <a:r>
              <a:rPr lang="en-US" sz="2600" dirty="0">
                <a:hlinkClick r:id="rId2"/>
              </a:rPr>
              <a:t>://</a:t>
            </a:r>
            <a:r>
              <a:rPr lang="en-US" sz="2600" dirty="0" smtClean="0">
                <a:hlinkClick r:id="rId2"/>
              </a:rPr>
              <a:t>my.clevelandclinic.org/heart/disorders/heartfailure/lvad_devices.a</a:t>
            </a:r>
            <a:r>
              <a:rPr lang="en-US" sz="2600" dirty="0" smtClean="0"/>
              <a:t>	</a:t>
            </a:r>
            <a:r>
              <a:rPr lang="en-US" sz="2600" dirty="0" err="1" smtClean="0"/>
              <a:t>spx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Wells, CL. Physical therapist management of patients with ventricular assist 	devices: 	key considerations for the acute care physical therapist. </a:t>
            </a:r>
            <a:r>
              <a:rPr lang="en-US" sz="2600" i="1" dirty="0" err="1" smtClean="0"/>
              <a:t>Phys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Ther</a:t>
            </a:r>
            <a:r>
              <a:rPr lang="en-US" sz="2600" i="1" dirty="0" smtClean="0"/>
              <a:t>. 	</a:t>
            </a:r>
            <a:r>
              <a:rPr lang="en-US" sz="2600" dirty="0" smtClean="0"/>
              <a:t>2013; 93: 	266-278.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2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VADs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905000"/>
            <a:ext cx="4724400" cy="3447288"/>
          </a:xfrm>
        </p:spPr>
        <p:txBody>
          <a:bodyPr/>
          <a:lstStyle/>
          <a:p>
            <a:r>
              <a:rPr lang="en-US" dirty="0"/>
              <a:t>Blood flows from the ventricle into the pump (which may be internal or external).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53000" y="2590800"/>
            <a:ext cx="4038600" cy="3992880"/>
          </a:xfrm>
        </p:spPr>
        <p:txBody>
          <a:bodyPr>
            <a:normAutofit/>
          </a:bodyPr>
          <a:lstStyle/>
          <a:p>
            <a:r>
              <a:rPr lang="en-US" b="1" dirty="0" smtClean="0"/>
              <a:t>LVAD</a:t>
            </a:r>
            <a:r>
              <a:rPr lang="en-US" dirty="0" smtClean="0"/>
              <a:t> -</a:t>
            </a:r>
            <a:r>
              <a:rPr lang="en-US" dirty="0"/>
              <a:t> receives blood from the left ventricle and delivers it to the aorta. </a:t>
            </a:r>
            <a:endParaRPr lang="en-US" dirty="0" smtClean="0"/>
          </a:p>
          <a:p>
            <a:r>
              <a:rPr lang="en-US" b="1" dirty="0" smtClean="0"/>
              <a:t>RVAD -</a:t>
            </a:r>
            <a:r>
              <a:rPr lang="en-US" b="1" dirty="0"/>
              <a:t> </a:t>
            </a:r>
            <a:r>
              <a:rPr lang="en-US" dirty="0"/>
              <a:t>receives blood from either the right atrium or right ventricle and delivers it to the pulmonary artery.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Both? </a:t>
            </a:r>
            <a:r>
              <a:rPr lang="en-US" dirty="0" err="1" smtClean="0"/>
              <a:t>BiVAD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3276600" cy="315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8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4041647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Pulsatile </a:t>
            </a:r>
          </a:p>
          <a:p>
            <a:pPr lvl="1"/>
            <a:r>
              <a:rPr lang="en-US" dirty="0" smtClean="0"/>
              <a:t>Internal or external</a:t>
            </a:r>
          </a:p>
          <a:p>
            <a:pPr lvl="1"/>
            <a:r>
              <a:rPr lang="en-US" dirty="0" smtClean="0"/>
              <a:t>Diastolic and </a:t>
            </a:r>
            <a:r>
              <a:rPr lang="en-US" dirty="0"/>
              <a:t>systolic </a:t>
            </a:r>
            <a:r>
              <a:rPr lang="en-US" dirty="0" smtClean="0"/>
              <a:t>stages</a:t>
            </a:r>
          </a:p>
          <a:p>
            <a:pPr lvl="1"/>
            <a:r>
              <a:rPr lang="en-US" dirty="0" smtClean="0"/>
              <a:t>Used for 1-2 or 2+ years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3949446" cy="190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Non-pulsatile</a:t>
            </a:r>
          </a:p>
          <a:p>
            <a:pPr lvl="1"/>
            <a:r>
              <a:rPr lang="en-US" dirty="0" smtClean="0"/>
              <a:t>Internal</a:t>
            </a:r>
            <a:endParaRPr lang="en-US" dirty="0"/>
          </a:p>
          <a:p>
            <a:pPr lvl="1"/>
            <a:r>
              <a:rPr lang="en-US" dirty="0" smtClean="0"/>
              <a:t>Long-term (destination)</a:t>
            </a:r>
          </a:p>
          <a:p>
            <a:pPr lvl="1"/>
            <a:r>
              <a:rPr lang="en-US" dirty="0" smtClean="0"/>
              <a:t>Short-term (bridge for up to 2-3 weeks)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2438400" cy="261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2819400" cy="262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56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4114799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Indications</a:t>
            </a:r>
            <a:endParaRPr lang="en-US" sz="2800" dirty="0"/>
          </a:p>
          <a:p>
            <a:pPr lvl="1"/>
            <a:r>
              <a:rPr lang="en-US" dirty="0" smtClean="0"/>
              <a:t>Bridge </a:t>
            </a:r>
            <a:r>
              <a:rPr lang="en-US" dirty="0"/>
              <a:t>to </a:t>
            </a:r>
            <a:r>
              <a:rPr lang="en-US" dirty="0" smtClean="0"/>
              <a:t>transplantation</a:t>
            </a:r>
            <a:endParaRPr lang="en-US" dirty="0"/>
          </a:p>
          <a:p>
            <a:pPr lvl="1"/>
            <a:r>
              <a:rPr lang="en-US" dirty="0" smtClean="0"/>
              <a:t>Bridge </a:t>
            </a:r>
            <a:r>
              <a:rPr lang="en-US" dirty="0"/>
              <a:t>to </a:t>
            </a:r>
            <a:r>
              <a:rPr lang="en-US" dirty="0" smtClean="0"/>
              <a:t>candidacy</a:t>
            </a:r>
          </a:p>
          <a:p>
            <a:pPr lvl="2"/>
            <a:r>
              <a:rPr lang="en-US" dirty="0" smtClean="0"/>
              <a:t>Allows </a:t>
            </a:r>
            <a:r>
              <a:rPr lang="en-US" dirty="0"/>
              <a:t>for time to reach eligibility for cardiac </a:t>
            </a:r>
            <a:r>
              <a:rPr lang="en-US" dirty="0" smtClean="0"/>
              <a:t>transplant (e.g. to reach appropriate BMI, cancer-free period, financial support)</a:t>
            </a:r>
          </a:p>
          <a:p>
            <a:pPr lvl="1"/>
            <a:r>
              <a:rPr lang="en-US" dirty="0" smtClean="0"/>
              <a:t>Destination therapy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transplant </a:t>
            </a:r>
            <a:r>
              <a:rPr lang="en-US" dirty="0" smtClean="0"/>
              <a:t>candidates… usually older or more comorbidities</a:t>
            </a:r>
          </a:p>
          <a:p>
            <a:pPr lvl="1"/>
            <a:r>
              <a:rPr lang="en-US" dirty="0" smtClean="0"/>
              <a:t>Bridge to recovery</a:t>
            </a:r>
            <a:endParaRPr lang="en-US" dirty="0"/>
          </a:p>
          <a:p>
            <a:pPr lvl="2"/>
            <a:r>
              <a:rPr lang="en-US" dirty="0" smtClean="0"/>
              <a:t>Assist </a:t>
            </a:r>
            <a:r>
              <a:rPr lang="en-US" dirty="0"/>
              <a:t>the native heart until sufficient recovery </a:t>
            </a:r>
            <a:endParaRPr lang="en-US" dirty="0" smtClean="0"/>
          </a:p>
          <a:p>
            <a:pPr lvl="2"/>
            <a:r>
              <a:rPr lang="en-US" dirty="0" smtClean="0"/>
              <a:t>Or RVAD to support new LVAD… Short-term (see next slide)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a VAD?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6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VAD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038600" y="2514600"/>
            <a:ext cx="4724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Larger short-term VAD supporting </a:t>
            </a:r>
            <a:r>
              <a:rPr lang="en-US" dirty="0"/>
              <a:t>the right ventricle in the presence </a:t>
            </a:r>
            <a:r>
              <a:rPr lang="en-US" dirty="0" smtClean="0"/>
              <a:t>of </a:t>
            </a:r>
            <a:r>
              <a:rPr lang="en-US" dirty="0" err="1" smtClean="0"/>
              <a:t>HeartMate</a:t>
            </a:r>
            <a:r>
              <a:rPr lang="en-US" dirty="0" smtClean="0"/>
              <a:t> </a:t>
            </a:r>
            <a:r>
              <a:rPr lang="en-US" dirty="0"/>
              <a:t>II supporting the left ventricle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Goal of VADs? </a:t>
            </a:r>
          </a:p>
          <a:p>
            <a:pPr lvl="1"/>
            <a:r>
              <a:rPr lang="en-US" dirty="0" smtClean="0"/>
              <a:t>Ultimately, to </a:t>
            </a:r>
            <a:r>
              <a:rPr lang="en-US" dirty="0"/>
              <a:t>r</a:t>
            </a:r>
            <a:r>
              <a:rPr lang="en-US" dirty="0" smtClean="0"/>
              <a:t>elieve </a:t>
            </a:r>
            <a:r>
              <a:rPr lang="en-US" dirty="0"/>
              <a:t>stress on the heart before other organ dysfunction due to ineffective </a:t>
            </a:r>
            <a:r>
              <a:rPr lang="en-US" dirty="0" smtClean="0"/>
              <a:t>SV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170121" cy="528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32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US" dirty="0" smtClean="0"/>
              <a:t>Inclusion Criteria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52400" y="1295400"/>
            <a:ext cx="7315200" cy="17526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Generally speaking, VAD patients must have:</a:t>
            </a:r>
          </a:p>
          <a:p>
            <a:pPr lvl="1"/>
            <a:r>
              <a:rPr lang="en-US" i="1" dirty="0" smtClean="0"/>
              <a:t>Cardiac </a:t>
            </a:r>
            <a:r>
              <a:rPr lang="en-US" i="1" dirty="0"/>
              <a:t>output &lt;2 L/min</a:t>
            </a:r>
            <a:endParaRPr lang="en-US" dirty="0"/>
          </a:p>
          <a:p>
            <a:pPr lvl="1"/>
            <a:r>
              <a:rPr lang="en-US" i="1" dirty="0"/>
              <a:t>Reversible organ dysfunction</a:t>
            </a:r>
            <a:endParaRPr lang="en-US" dirty="0"/>
          </a:p>
          <a:p>
            <a:pPr lvl="1"/>
            <a:r>
              <a:rPr lang="en-US" i="1" dirty="0"/>
              <a:t>Ability to restore physical </a:t>
            </a:r>
            <a:r>
              <a:rPr lang="en-US" i="1" dirty="0" smtClean="0"/>
              <a:t>function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7" y="3048000"/>
            <a:ext cx="8993063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23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7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363</TotalTime>
  <Words>1467</Words>
  <Application>Microsoft Macintosh PowerPoint</Application>
  <PresentationFormat>On-screen Show (4:3)</PresentationFormat>
  <Paragraphs>225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Waveform</vt:lpstr>
      <vt:lpstr>Managing and Treating Patients with Ventricular Assist Devices in the Acute Rehabilitation Setting</vt:lpstr>
      <vt:lpstr>Objectives</vt:lpstr>
      <vt:lpstr>What is a VAD?</vt:lpstr>
      <vt:lpstr>How do VADs work?</vt:lpstr>
      <vt:lpstr>Types of VADs</vt:lpstr>
      <vt:lpstr>Who gets a VAD?</vt:lpstr>
      <vt:lpstr>Short Term VAD</vt:lpstr>
      <vt:lpstr>Inclusion Criteria</vt:lpstr>
      <vt:lpstr>Clinical Considerations</vt:lpstr>
      <vt:lpstr>Managing VADs Pulsatile VADs - External</vt:lpstr>
      <vt:lpstr>Managing VADs Pulsatile VADs - Internal</vt:lpstr>
      <vt:lpstr>Managing VADs Non-Pulsatile</vt:lpstr>
      <vt:lpstr>PowerPoint Presentation</vt:lpstr>
      <vt:lpstr>Doppler Technique </vt:lpstr>
      <vt:lpstr>Managing VADs… in general</vt:lpstr>
      <vt:lpstr>Managing VADs… in general</vt:lpstr>
      <vt:lpstr>Managing VADs… in general</vt:lpstr>
      <vt:lpstr>Managing VADs…in general</vt:lpstr>
      <vt:lpstr>Managing VADs…in general</vt:lpstr>
      <vt:lpstr>Managing VADs…in general</vt:lpstr>
      <vt:lpstr>Managing VADs…in general</vt:lpstr>
      <vt:lpstr>Managing VADs… in general</vt:lpstr>
      <vt:lpstr>Managing VADs… in general</vt:lpstr>
      <vt:lpstr>Managing VADs… in general</vt:lpstr>
      <vt:lpstr>Managing Infection</vt:lpstr>
      <vt:lpstr>Mobility with VADs</vt:lpstr>
      <vt:lpstr>Post-op Therapy </vt:lpstr>
      <vt:lpstr>PowerPoint Presentation</vt:lpstr>
      <vt:lpstr>PowerPoint Presentation</vt:lpstr>
      <vt:lpstr>Questions? Comments? Concerns?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and Treating Patients with Ventricular Assist Devices in the Acute Rehabilitation Setting</dc:title>
  <dc:creator>WFUT4102010</dc:creator>
  <cp:lastModifiedBy>Laura Rapp</cp:lastModifiedBy>
  <cp:revision>34</cp:revision>
  <dcterms:created xsi:type="dcterms:W3CDTF">2014-06-10T22:13:39Z</dcterms:created>
  <dcterms:modified xsi:type="dcterms:W3CDTF">2015-05-30T14:50:34Z</dcterms:modified>
</cp:coreProperties>
</file>