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4"/>
  </p:notesMasterIdLst>
  <p:sldIdLst>
    <p:sldId id="270" r:id="rId2"/>
    <p:sldId id="303" r:id="rId3"/>
    <p:sldId id="321" r:id="rId4"/>
    <p:sldId id="305" r:id="rId5"/>
    <p:sldId id="304" r:id="rId6"/>
    <p:sldId id="322" r:id="rId7"/>
    <p:sldId id="311" r:id="rId8"/>
    <p:sldId id="307" r:id="rId9"/>
    <p:sldId id="306" r:id="rId10"/>
    <p:sldId id="325" r:id="rId11"/>
    <p:sldId id="326" r:id="rId12"/>
    <p:sldId id="327" r:id="rId13"/>
    <p:sldId id="312" r:id="rId14"/>
    <p:sldId id="31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256" r:id="rId32"/>
    <p:sldId id="257" r:id="rId33"/>
    <p:sldId id="258" r:id="rId34"/>
    <p:sldId id="265" r:id="rId35"/>
    <p:sldId id="266" r:id="rId36"/>
    <p:sldId id="264" r:id="rId37"/>
    <p:sldId id="259" r:id="rId38"/>
    <p:sldId id="260" r:id="rId39"/>
    <p:sldId id="261" r:id="rId40"/>
    <p:sldId id="268" r:id="rId41"/>
    <p:sldId id="267" r:id="rId42"/>
    <p:sldId id="263" r:id="rId43"/>
    <p:sldId id="269" r:id="rId44"/>
    <p:sldId id="308" r:id="rId45"/>
    <p:sldId id="318" r:id="rId46"/>
    <p:sldId id="320" r:id="rId47"/>
    <p:sldId id="329" r:id="rId48"/>
    <p:sldId id="317" r:id="rId49"/>
    <p:sldId id="313" r:id="rId50"/>
    <p:sldId id="328" r:id="rId51"/>
    <p:sldId id="302" r:id="rId52"/>
    <p:sldId id="262"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61695" autoAdjust="0"/>
  </p:normalViewPr>
  <p:slideViewPr>
    <p:cSldViewPr snapToGrid="0" snapToObjects="1">
      <p:cViewPr>
        <p:scale>
          <a:sx n="86" d="100"/>
          <a:sy n="86" d="100"/>
        </p:scale>
        <p:origin x="-930"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999D22-2728-F743-831C-1EB63CDE23F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235BD001-8668-E341-AC57-5098A8A95764}">
      <dgm:prSet phldrT="[Text]"/>
      <dgm:spPr>
        <a:solidFill>
          <a:schemeClr val="accent2"/>
        </a:solidFill>
      </dgm:spPr>
      <dgm:t>
        <a:bodyPr/>
        <a:lstStyle/>
        <a:p>
          <a:r>
            <a:rPr lang="en-US" dirty="0" smtClean="0"/>
            <a:t>Pressure Ulcers</a:t>
          </a:r>
          <a:endParaRPr lang="en-US" dirty="0"/>
        </a:p>
      </dgm:t>
    </dgm:pt>
    <dgm:pt modelId="{FDC88C82-D90F-5143-AEBD-7A0D895EFCE6}" type="parTrans" cxnId="{5D692444-5D55-2544-A6A7-7B67B379C311}">
      <dgm:prSet/>
      <dgm:spPr/>
      <dgm:t>
        <a:bodyPr/>
        <a:lstStyle/>
        <a:p>
          <a:endParaRPr lang="en-US"/>
        </a:p>
      </dgm:t>
    </dgm:pt>
    <dgm:pt modelId="{F3A1F2F9-B326-6045-8175-596EB1243A8F}" type="sibTrans" cxnId="{5D692444-5D55-2544-A6A7-7B67B379C311}">
      <dgm:prSet/>
      <dgm:spPr/>
      <dgm:t>
        <a:bodyPr/>
        <a:lstStyle/>
        <a:p>
          <a:endParaRPr lang="en-US"/>
        </a:p>
      </dgm:t>
    </dgm:pt>
    <dgm:pt modelId="{16FD3E07-5111-F742-B32E-7C8A43E6018F}">
      <dgm:prSet phldrT="[Text]"/>
      <dgm:spPr>
        <a:solidFill>
          <a:schemeClr val="accent2">
            <a:lumMod val="75000"/>
          </a:schemeClr>
        </a:solidFill>
      </dgm:spPr>
      <dgm:t>
        <a:bodyPr/>
        <a:lstStyle/>
        <a:p>
          <a:r>
            <a:rPr lang="en-US" dirty="0" smtClean="0"/>
            <a:t>Aging</a:t>
          </a:r>
          <a:endParaRPr lang="en-US" dirty="0"/>
        </a:p>
      </dgm:t>
    </dgm:pt>
    <dgm:pt modelId="{BB386296-14F3-B94F-A6F7-A5E7DDA9D5D3}" type="parTrans" cxnId="{631DCBF4-77BE-9444-ACDE-2E887B0DE339}">
      <dgm:prSet/>
      <dgm:spPr>
        <a:solidFill>
          <a:schemeClr val="accent2">
            <a:lumMod val="75000"/>
          </a:schemeClr>
        </a:solidFill>
      </dgm:spPr>
      <dgm:t>
        <a:bodyPr/>
        <a:lstStyle/>
        <a:p>
          <a:endParaRPr lang="en-US"/>
        </a:p>
      </dgm:t>
    </dgm:pt>
    <dgm:pt modelId="{8D8819ED-380A-AD41-9F5C-75B08CF97004}" type="sibTrans" cxnId="{631DCBF4-77BE-9444-ACDE-2E887B0DE339}">
      <dgm:prSet/>
      <dgm:spPr/>
      <dgm:t>
        <a:bodyPr/>
        <a:lstStyle/>
        <a:p>
          <a:endParaRPr lang="en-US"/>
        </a:p>
      </dgm:t>
    </dgm:pt>
    <dgm:pt modelId="{9E473F48-EA2F-4E4C-873C-A9D9F19C976A}">
      <dgm:prSet phldrT="[Text]"/>
      <dgm:spPr>
        <a:solidFill>
          <a:schemeClr val="accent2">
            <a:lumMod val="75000"/>
          </a:schemeClr>
        </a:solidFill>
      </dgm:spPr>
      <dgm:t>
        <a:bodyPr/>
        <a:lstStyle/>
        <a:p>
          <a:r>
            <a:rPr lang="en-US" dirty="0" smtClean="0"/>
            <a:t>Immobility</a:t>
          </a:r>
          <a:endParaRPr lang="en-US" dirty="0"/>
        </a:p>
      </dgm:t>
    </dgm:pt>
    <dgm:pt modelId="{34310336-A475-2246-9749-10ED8AB9ACC2}" type="parTrans" cxnId="{32BDAB45-FA6A-DB41-B851-B2A6C5506E75}">
      <dgm:prSet/>
      <dgm:spPr>
        <a:solidFill>
          <a:schemeClr val="accent2">
            <a:lumMod val="75000"/>
          </a:schemeClr>
        </a:solidFill>
      </dgm:spPr>
      <dgm:t>
        <a:bodyPr/>
        <a:lstStyle/>
        <a:p>
          <a:endParaRPr lang="en-US"/>
        </a:p>
      </dgm:t>
    </dgm:pt>
    <dgm:pt modelId="{26189E6B-C50C-4347-BB84-6E325F7AD58A}" type="sibTrans" cxnId="{32BDAB45-FA6A-DB41-B851-B2A6C5506E75}">
      <dgm:prSet/>
      <dgm:spPr/>
      <dgm:t>
        <a:bodyPr/>
        <a:lstStyle/>
        <a:p>
          <a:endParaRPr lang="en-US"/>
        </a:p>
      </dgm:t>
    </dgm:pt>
    <dgm:pt modelId="{FDD4AFCD-A25D-654B-A32B-FBF9C93CAFFE}">
      <dgm:prSet phldrT="[Text]"/>
      <dgm:spPr>
        <a:solidFill>
          <a:schemeClr val="accent2">
            <a:lumMod val="75000"/>
          </a:schemeClr>
        </a:solidFill>
      </dgm:spPr>
      <dgm:t>
        <a:bodyPr/>
        <a:lstStyle/>
        <a:p>
          <a:r>
            <a:rPr lang="en-US" dirty="0" smtClean="0"/>
            <a:t>Impaired Cognition</a:t>
          </a:r>
          <a:endParaRPr lang="en-US" dirty="0"/>
        </a:p>
      </dgm:t>
    </dgm:pt>
    <dgm:pt modelId="{F6963018-9729-C748-8924-1D5F1FD7DFEB}" type="parTrans" cxnId="{8C2F9299-78D4-9248-9376-2E4A157F2EEA}">
      <dgm:prSet/>
      <dgm:spPr>
        <a:solidFill>
          <a:schemeClr val="accent2">
            <a:lumMod val="75000"/>
          </a:schemeClr>
        </a:solidFill>
      </dgm:spPr>
      <dgm:t>
        <a:bodyPr/>
        <a:lstStyle/>
        <a:p>
          <a:endParaRPr lang="en-US"/>
        </a:p>
      </dgm:t>
    </dgm:pt>
    <dgm:pt modelId="{14A5A70D-066A-7948-BBD5-4C8F0C76CE63}" type="sibTrans" cxnId="{8C2F9299-78D4-9248-9376-2E4A157F2EEA}">
      <dgm:prSet/>
      <dgm:spPr/>
      <dgm:t>
        <a:bodyPr/>
        <a:lstStyle/>
        <a:p>
          <a:endParaRPr lang="en-US"/>
        </a:p>
      </dgm:t>
    </dgm:pt>
    <dgm:pt modelId="{8F44019F-DD45-2744-8C6E-DA3848DFBAF0}">
      <dgm:prSet phldrT="[Text]"/>
      <dgm:spPr>
        <a:solidFill>
          <a:schemeClr val="accent2">
            <a:lumMod val="75000"/>
          </a:schemeClr>
        </a:solidFill>
      </dgm:spPr>
      <dgm:t>
        <a:bodyPr/>
        <a:lstStyle/>
        <a:p>
          <a:r>
            <a:rPr lang="en-US" dirty="0" smtClean="0"/>
            <a:t>Vascular Insufficiency </a:t>
          </a:r>
          <a:endParaRPr lang="en-US" dirty="0"/>
        </a:p>
      </dgm:t>
    </dgm:pt>
    <dgm:pt modelId="{9CA89214-8722-2144-BCAD-2BD4FCBB3E83}" type="parTrans" cxnId="{55177666-F717-8049-960A-315C055B988B}">
      <dgm:prSet/>
      <dgm:spPr>
        <a:solidFill>
          <a:schemeClr val="accent2">
            <a:lumMod val="75000"/>
          </a:schemeClr>
        </a:solidFill>
      </dgm:spPr>
      <dgm:t>
        <a:bodyPr/>
        <a:lstStyle/>
        <a:p>
          <a:endParaRPr lang="en-US"/>
        </a:p>
      </dgm:t>
    </dgm:pt>
    <dgm:pt modelId="{75812C05-CDD2-D34D-8222-846DB52C432C}" type="sibTrans" cxnId="{55177666-F717-8049-960A-315C055B988B}">
      <dgm:prSet/>
      <dgm:spPr/>
      <dgm:t>
        <a:bodyPr/>
        <a:lstStyle/>
        <a:p>
          <a:endParaRPr lang="en-US"/>
        </a:p>
      </dgm:t>
    </dgm:pt>
    <dgm:pt modelId="{1628E7F3-6986-324C-9AA6-872FEB7C5BA5}" type="pres">
      <dgm:prSet presAssocID="{F1999D22-2728-F743-831C-1EB63CDE23F0}" presName="cycle" presStyleCnt="0">
        <dgm:presLayoutVars>
          <dgm:chMax val="1"/>
          <dgm:dir/>
          <dgm:animLvl val="ctr"/>
          <dgm:resizeHandles val="exact"/>
        </dgm:presLayoutVars>
      </dgm:prSet>
      <dgm:spPr/>
      <dgm:t>
        <a:bodyPr/>
        <a:lstStyle/>
        <a:p>
          <a:endParaRPr lang="en-US"/>
        </a:p>
      </dgm:t>
    </dgm:pt>
    <dgm:pt modelId="{9893BB7A-775C-A74B-851B-DFAA6EB3BFB0}" type="pres">
      <dgm:prSet presAssocID="{235BD001-8668-E341-AC57-5098A8A95764}" presName="centerShape" presStyleLbl="node0" presStyleIdx="0" presStyleCnt="1"/>
      <dgm:spPr/>
      <dgm:t>
        <a:bodyPr/>
        <a:lstStyle/>
        <a:p>
          <a:endParaRPr lang="en-US"/>
        </a:p>
      </dgm:t>
    </dgm:pt>
    <dgm:pt modelId="{A400F369-88B7-DB49-8B90-725338DEBA89}" type="pres">
      <dgm:prSet presAssocID="{BB386296-14F3-B94F-A6F7-A5E7DDA9D5D3}" presName="parTrans" presStyleLbl="bgSibTrans2D1" presStyleIdx="0" presStyleCnt="4"/>
      <dgm:spPr/>
      <dgm:t>
        <a:bodyPr/>
        <a:lstStyle/>
        <a:p>
          <a:endParaRPr lang="en-US"/>
        </a:p>
      </dgm:t>
    </dgm:pt>
    <dgm:pt modelId="{1FB9B8AB-F165-3E43-AD2D-D6ECA7F6369F}" type="pres">
      <dgm:prSet presAssocID="{16FD3E07-5111-F742-B32E-7C8A43E6018F}" presName="node" presStyleLbl="node1" presStyleIdx="0" presStyleCnt="4">
        <dgm:presLayoutVars>
          <dgm:bulletEnabled val="1"/>
        </dgm:presLayoutVars>
      </dgm:prSet>
      <dgm:spPr/>
      <dgm:t>
        <a:bodyPr/>
        <a:lstStyle/>
        <a:p>
          <a:endParaRPr lang="en-US"/>
        </a:p>
      </dgm:t>
    </dgm:pt>
    <dgm:pt modelId="{63479DA8-76F2-4C4F-8D33-ED565AE309FD}" type="pres">
      <dgm:prSet presAssocID="{34310336-A475-2246-9749-10ED8AB9ACC2}" presName="parTrans" presStyleLbl="bgSibTrans2D1" presStyleIdx="1" presStyleCnt="4"/>
      <dgm:spPr/>
      <dgm:t>
        <a:bodyPr/>
        <a:lstStyle/>
        <a:p>
          <a:endParaRPr lang="en-US"/>
        </a:p>
      </dgm:t>
    </dgm:pt>
    <dgm:pt modelId="{307698B2-3643-694D-8881-F5A70619CBFC}" type="pres">
      <dgm:prSet presAssocID="{9E473F48-EA2F-4E4C-873C-A9D9F19C976A}" presName="node" presStyleLbl="node1" presStyleIdx="1" presStyleCnt="4">
        <dgm:presLayoutVars>
          <dgm:bulletEnabled val="1"/>
        </dgm:presLayoutVars>
      </dgm:prSet>
      <dgm:spPr/>
      <dgm:t>
        <a:bodyPr/>
        <a:lstStyle/>
        <a:p>
          <a:endParaRPr lang="en-US"/>
        </a:p>
      </dgm:t>
    </dgm:pt>
    <dgm:pt modelId="{457501C6-19E4-5D49-AB1C-097E036717C2}" type="pres">
      <dgm:prSet presAssocID="{9CA89214-8722-2144-BCAD-2BD4FCBB3E83}" presName="parTrans" presStyleLbl="bgSibTrans2D1" presStyleIdx="2" presStyleCnt="4"/>
      <dgm:spPr/>
      <dgm:t>
        <a:bodyPr/>
        <a:lstStyle/>
        <a:p>
          <a:endParaRPr lang="en-US"/>
        </a:p>
      </dgm:t>
    </dgm:pt>
    <dgm:pt modelId="{5348058D-AEA9-0F40-A10D-1D8C52D06688}" type="pres">
      <dgm:prSet presAssocID="{8F44019F-DD45-2744-8C6E-DA3848DFBAF0}" presName="node" presStyleLbl="node1" presStyleIdx="2" presStyleCnt="4">
        <dgm:presLayoutVars>
          <dgm:bulletEnabled val="1"/>
        </dgm:presLayoutVars>
      </dgm:prSet>
      <dgm:spPr/>
      <dgm:t>
        <a:bodyPr/>
        <a:lstStyle/>
        <a:p>
          <a:endParaRPr lang="en-US"/>
        </a:p>
      </dgm:t>
    </dgm:pt>
    <dgm:pt modelId="{529B12FA-F101-7D4D-B575-A5C21A426ACC}" type="pres">
      <dgm:prSet presAssocID="{F6963018-9729-C748-8924-1D5F1FD7DFEB}" presName="parTrans" presStyleLbl="bgSibTrans2D1" presStyleIdx="3" presStyleCnt="4"/>
      <dgm:spPr/>
      <dgm:t>
        <a:bodyPr/>
        <a:lstStyle/>
        <a:p>
          <a:endParaRPr lang="en-US"/>
        </a:p>
      </dgm:t>
    </dgm:pt>
    <dgm:pt modelId="{73685BFF-4155-3144-9493-CF52BB182C6A}" type="pres">
      <dgm:prSet presAssocID="{FDD4AFCD-A25D-654B-A32B-FBF9C93CAFFE}" presName="node" presStyleLbl="node1" presStyleIdx="3" presStyleCnt="4">
        <dgm:presLayoutVars>
          <dgm:bulletEnabled val="1"/>
        </dgm:presLayoutVars>
      </dgm:prSet>
      <dgm:spPr/>
      <dgm:t>
        <a:bodyPr/>
        <a:lstStyle/>
        <a:p>
          <a:endParaRPr lang="en-US"/>
        </a:p>
      </dgm:t>
    </dgm:pt>
  </dgm:ptLst>
  <dgm:cxnLst>
    <dgm:cxn modelId="{8C2F9299-78D4-9248-9376-2E4A157F2EEA}" srcId="{235BD001-8668-E341-AC57-5098A8A95764}" destId="{FDD4AFCD-A25D-654B-A32B-FBF9C93CAFFE}" srcOrd="3" destOrd="0" parTransId="{F6963018-9729-C748-8924-1D5F1FD7DFEB}" sibTransId="{14A5A70D-066A-7948-BBD5-4C8F0C76CE63}"/>
    <dgm:cxn modelId="{BA87F773-70D4-43AD-B651-9C6480673738}" type="presOf" srcId="{9CA89214-8722-2144-BCAD-2BD4FCBB3E83}" destId="{457501C6-19E4-5D49-AB1C-097E036717C2}" srcOrd="0" destOrd="0" presId="urn:microsoft.com/office/officeart/2005/8/layout/radial4"/>
    <dgm:cxn modelId="{6B4D0D15-A2BF-497D-8EAC-77EF53D2A6AC}" type="presOf" srcId="{16FD3E07-5111-F742-B32E-7C8A43E6018F}" destId="{1FB9B8AB-F165-3E43-AD2D-D6ECA7F6369F}" srcOrd="0" destOrd="0" presId="urn:microsoft.com/office/officeart/2005/8/layout/radial4"/>
    <dgm:cxn modelId="{55177666-F717-8049-960A-315C055B988B}" srcId="{235BD001-8668-E341-AC57-5098A8A95764}" destId="{8F44019F-DD45-2744-8C6E-DA3848DFBAF0}" srcOrd="2" destOrd="0" parTransId="{9CA89214-8722-2144-BCAD-2BD4FCBB3E83}" sibTransId="{75812C05-CDD2-D34D-8222-846DB52C432C}"/>
    <dgm:cxn modelId="{EF713B53-174D-4325-9ECB-020D842249A3}" type="presOf" srcId="{235BD001-8668-E341-AC57-5098A8A95764}" destId="{9893BB7A-775C-A74B-851B-DFAA6EB3BFB0}" srcOrd="0" destOrd="0" presId="urn:microsoft.com/office/officeart/2005/8/layout/radial4"/>
    <dgm:cxn modelId="{9ED1F0C0-5B13-4C39-AC67-E63824AA637B}" type="presOf" srcId="{9E473F48-EA2F-4E4C-873C-A9D9F19C976A}" destId="{307698B2-3643-694D-8881-F5A70619CBFC}" srcOrd="0" destOrd="0" presId="urn:microsoft.com/office/officeart/2005/8/layout/radial4"/>
    <dgm:cxn modelId="{0E87F3A0-21CA-4AD9-AD9F-96F6A916E165}" type="presOf" srcId="{34310336-A475-2246-9749-10ED8AB9ACC2}" destId="{63479DA8-76F2-4C4F-8D33-ED565AE309FD}" srcOrd="0" destOrd="0" presId="urn:microsoft.com/office/officeart/2005/8/layout/radial4"/>
    <dgm:cxn modelId="{5D692444-5D55-2544-A6A7-7B67B379C311}" srcId="{F1999D22-2728-F743-831C-1EB63CDE23F0}" destId="{235BD001-8668-E341-AC57-5098A8A95764}" srcOrd="0" destOrd="0" parTransId="{FDC88C82-D90F-5143-AEBD-7A0D895EFCE6}" sibTransId="{F3A1F2F9-B326-6045-8175-596EB1243A8F}"/>
    <dgm:cxn modelId="{631DCBF4-77BE-9444-ACDE-2E887B0DE339}" srcId="{235BD001-8668-E341-AC57-5098A8A95764}" destId="{16FD3E07-5111-F742-B32E-7C8A43E6018F}" srcOrd="0" destOrd="0" parTransId="{BB386296-14F3-B94F-A6F7-A5E7DDA9D5D3}" sibTransId="{8D8819ED-380A-AD41-9F5C-75B08CF97004}"/>
    <dgm:cxn modelId="{3C82F658-6332-4EAA-A69D-CB7F41339A6E}" type="presOf" srcId="{F1999D22-2728-F743-831C-1EB63CDE23F0}" destId="{1628E7F3-6986-324C-9AA6-872FEB7C5BA5}" srcOrd="0" destOrd="0" presId="urn:microsoft.com/office/officeart/2005/8/layout/radial4"/>
    <dgm:cxn modelId="{74DE1973-C236-4352-84C6-3D8AA4203E0C}" type="presOf" srcId="{F6963018-9729-C748-8924-1D5F1FD7DFEB}" destId="{529B12FA-F101-7D4D-B575-A5C21A426ACC}" srcOrd="0" destOrd="0" presId="urn:microsoft.com/office/officeart/2005/8/layout/radial4"/>
    <dgm:cxn modelId="{1DE44608-4415-4DF7-A0C9-4CDC7DAC4E0A}" type="presOf" srcId="{BB386296-14F3-B94F-A6F7-A5E7DDA9D5D3}" destId="{A400F369-88B7-DB49-8B90-725338DEBA89}" srcOrd="0" destOrd="0" presId="urn:microsoft.com/office/officeart/2005/8/layout/radial4"/>
    <dgm:cxn modelId="{7F81B1F7-6039-4622-B83C-E12F95CB161F}" type="presOf" srcId="{FDD4AFCD-A25D-654B-A32B-FBF9C93CAFFE}" destId="{73685BFF-4155-3144-9493-CF52BB182C6A}" srcOrd="0" destOrd="0" presId="urn:microsoft.com/office/officeart/2005/8/layout/radial4"/>
    <dgm:cxn modelId="{32BDAB45-FA6A-DB41-B851-B2A6C5506E75}" srcId="{235BD001-8668-E341-AC57-5098A8A95764}" destId="{9E473F48-EA2F-4E4C-873C-A9D9F19C976A}" srcOrd="1" destOrd="0" parTransId="{34310336-A475-2246-9749-10ED8AB9ACC2}" sibTransId="{26189E6B-C50C-4347-BB84-6E325F7AD58A}"/>
    <dgm:cxn modelId="{E85E0979-953B-447A-8F45-BB559FA16AC3}" type="presOf" srcId="{8F44019F-DD45-2744-8C6E-DA3848DFBAF0}" destId="{5348058D-AEA9-0F40-A10D-1D8C52D06688}" srcOrd="0" destOrd="0" presId="urn:microsoft.com/office/officeart/2005/8/layout/radial4"/>
    <dgm:cxn modelId="{7D6EC972-BC2B-4E60-9264-1AAED0CA71EA}" type="presParOf" srcId="{1628E7F3-6986-324C-9AA6-872FEB7C5BA5}" destId="{9893BB7A-775C-A74B-851B-DFAA6EB3BFB0}" srcOrd="0" destOrd="0" presId="urn:microsoft.com/office/officeart/2005/8/layout/radial4"/>
    <dgm:cxn modelId="{4EF7E306-E69C-497C-8A48-C3FB5C683610}" type="presParOf" srcId="{1628E7F3-6986-324C-9AA6-872FEB7C5BA5}" destId="{A400F369-88B7-DB49-8B90-725338DEBA89}" srcOrd="1" destOrd="0" presId="urn:microsoft.com/office/officeart/2005/8/layout/radial4"/>
    <dgm:cxn modelId="{7D0C07F7-5EA8-4952-8ADB-48960B57C8F5}" type="presParOf" srcId="{1628E7F3-6986-324C-9AA6-872FEB7C5BA5}" destId="{1FB9B8AB-F165-3E43-AD2D-D6ECA7F6369F}" srcOrd="2" destOrd="0" presId="urn:microsoft.com/office/officeart/2005/8/layout/radial4"/>
    <dgm:cxn modelId="{0933D3EB-C551-4E9F-9DD6-8F94F516572B}" type="presParOf" srcId="{1628E7F3-6986-324C-9AA6-872FEB7C5BA5}" destId="{63479DA8-76F2-4C4F-8D33-ED565AE309FD}" srcOrd="3" destOrd="0" presId="urn:microsoft.com/office/officeart/2005/8/layout/radial4"/>
    <dgm:cxn modelId="{ADC0495E-A452-4F75-83DB-138A8C0454CE}" type="presParOf" srcId="{1628E7F3-6986-324C-9AA6-872FEB7C5BA5}" destId="{307698B2-3643-694D-8881-F5A70619CBFC}" srcOrd="4" destOrd="0" presId="urn:microsoft.com/office/officeart/2005/8/layout/radial4"/>
    <dgm:cxn modelId="{F5DADF92-6BED-40D0-856F-0C0A256A66F8}" type="presParOf" srcId="{1628E7F3-6986-324C-9AA6-872FEB7C5BA5}" destId="{457501C6-19E4-5D49-AB1C-097E036717C2}" srcOrd="5" destOrd="0" presId="urn:microsoft.com/office/officeart/2005/8/layout/radial4"/>
    <dgm:cxn modelId="{875E5933-6F1A-49C9-8803-ECB59CA6EB33}" type="presParOf" srcId="{1628E7F3-6986-324C-9AA6-872FEB7C5BA5}" destId="{5348058D-AEA9-0F40-A10D-1D8C52D06688}" srcOrd="6" destOrd="0" presId="urn:microsoft.com/office/officeart/2005/8/layout/radial4"/>
    <dgm:cxn modelId="{78CCABB0-9071-498E-97FB-90CCBAFB1611}" type="presParOf" srcId="{1628E7F3-6986-324C-9AA6-872FEB7C5BA5}" destId="{529B12FA-F101-7D4D-B575-A5C21A426ACC}" srcOrd="7" destOrd="0" presId="urn:microsoft.com/office/officeart/2005/8/layout/radial4"/>
    <dgm:cxn modelId="{6B0E5AED-EEBD-47CC-A2A3-E079E73AB346}" type="presParOf" srcId="{1628E7F3-6986-324C-9AA6-872FEB7C5BA5}" destId="{73685BFF-4155-3144-9493-CF52BB182C6A}"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3BB7A-775C-A74B-851B-DFAA6EB3BFB0}">
      <dsp:nvSpPr>
        <dsp:cNvPr id="0" name=""/>
        <dsp:cNvSpPr/>
      </dsp:nvSpPr>
      <dsp:spPr>
        <a:xfrm>
          <a:off x="2662699" y="2058049"/>
          <a:ext cx="1964401" cy="1964401"/>
        </a:xfrm>
        <a:prstGeom prst="ellipse">
          <a:avLst/>
        </a:prstGeom>
        <a:solidFill>
          <a:schemeClr val="accent2"/>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Pressure Ulcers</a:t>
          </a:r>
          <a:endParaRPr lang="en-US" sz="3200" kern="1200" dirty="0"/>
        </a:p>
      </dsp:txBody>
      <dsp:txXfrm>
        <a:off x="2950379" y="2345729"/>
        <a:ext cx="1389041" cy="1389041"/>
      </dsp:txXfrm>
    </dsp:sp>
    <dsp:sp modelId="{A400F369-88B7-DB49-8B90-725338DEBA89}">
      <dsp:nvSpPr>
        <dsp:cNvPr id="0" name=""/>
        <dsp:cNvSpPr/>
      </dsp:nvSpPr>
      <dsp:spPr>
        <a:xfrm rot="11700000">
          <a:off x="1175597" y="2294712"/>
          <a:ext cx="1463237" cy="559854"/>
        </a:xfrm>
        <a:prstGeom prst="leftArrow">
          <a:avLst>
            <a:gd name="adj1" fmla="val 60000"/>
            <a:gd name="adj2" fmla="val 50000"/>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1FB9B8AB-F165-3E43-AD2D-D6ECA7F6369F}">
      <dsp:nvSpPr>
        <dsp:cNvPr id="0" name=""/>
        <dsp:cNvSpPr/>
      </dsp:nvSpPr>
      <dsp:spPr>
        <a:xfrm>
          <a:off x="267436" y="1638809"/>
          <a:ext cx="1866181" cy="1492945"/>
        </a:xfrm>
        <a:prstGeom prst="roundRect">
          <a:avLst>
            <a:gd name="adj" fmla="val 10000"/>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t>Aging</a:t>
          </a:r>
          <a:endParaRPr lang="en-US" sz="2700" kern="1200" dirty="0"/>
        </a:p>
      </dsp:txBody>
      <dsp:txXfrm>
        <a:off x="311163" y="1682536"/>
        <a:ext cx="1778727" cy="1405491"/>
      </dsp:txXfrm>
    </dsp:sp>
    <dsp:sp modelId="{63479DA8-76F2-4C4F-8D33-ED565AE309FD}">
      <dsp:nvSpPr>
        <dsp:cNvPr id="0" name=""/>
        <dsp:cNvSpPr/>
      </dsp:nvSpPr>
      <dsp:spPr>
        <a:xfrm rot="14700000">
          <a:off x="2152998" y="1129891"/>
          <a:ext cx="1463237" cy="559854"/>
        </a:xfrm>
        <a:prstGeom prst="leftArrow">
          <a:avLst>
            <a:gd name="adj1" fmla="val 60000"/>
            <a:gd name="adj2" fmla="val 50000"/>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307698B2-3643-694D-8881-F5A70619CBFC}">
      <dsp:nvSpPr>
        <dsp:cNvPr id="0" name=""/>
        <dsp:cNvSpPr/>
      </dsp:nvSpPr>
      <dsp:spPr>
        <a:xfrm>
          <a:off x="1642331" y="274"/>
          <a:ext cx="1866181" cy="1492945"/>
        </a:xfrm>
        <a:prstGeom prst="roundRect">
          <a:avLst>
            <a:gd name="adj" fmla="val 10000"/>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t>Immobility</a:t>
          </a:r>
          <a:endParaRPr lang="en-US" sz="2700" kern="1200" dirty="0"/>
        </a:p>
      </dsp:txBody>
      <dsp:txXfrm>
        <a:off x="1686058" y="44001"/>
        <a:ext cx="1778727" cy="1405491"/>
      </dsp:txXfrm>
    </dsp:sp>
    <dsp:sp modelId="{457501C6-19E4-5D49-AB1C-097E036717C2}">
      <dsp:nvSpPr>
        <dsp:cNvPr id="0" name=""/>
        <dsp:cNvSpPr/>
      </dsp:nvSpPr>
      <dsp:spPr>
        <a:xfrm rot="17700000">
          <a:off x="3673563" y="1129891"/>
          <a:ext cx="1463237" cy="559854"/>
        </a:xfrm>
        <a:prstGeom prst="leftArrow">
          <a:avLst>
            <a:gd name="adj1" fmla="val 60000"/>
            <a:gd name="adj2" fmla="val 50000"/>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5348058D-AEA9-0F40-A10D-1D8C52D06688}">
      <dsp:nvSpPr>
        <dsp:cNvPr id="0" name=""/>
        <dsp:cNvSpPr/>
      </dsp:nvSpPr>
      <dsp:spPr>
        <a:xfrm>
          <a:off x="3781287" y="274"/>
          <a:ext cx="1866181" cy="1492945"/>
        </a:xfrm>
        <a:prstGeom prst="roundRect">
          <a:avLst>
            <a:gd name="adj" fmla="val 10000"/>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t>Vascular Insufficiency </a:t>
          </a:r>
          <a:endParaRPr lang="en-US" sz="2700" kern="1200" dirty="0"/>
        </a:p>
      </dsp:txBody>
      <dsp:txXfrm>
        <a:off x="3825014" y="44001"/>
        <a:ext cx="1778727" cy="1405491"/>
      </dsp:txXfrm>
    </dsp:sp>
    <dsp:sp modelId="{529B12FA-F101-7D4D-B575-A5C21A426ACC}">
      <dsp:nvSpPr>
        <dsp:cNvPr id="0" name=""/>
        <dsp:cNvSpPr/>
      </dsp:nvSpPr>
      <dsp:spPr>
        <a:xfrm rot="20700000">
          <a:off x="4650964" y="2294712"/>
          <a:ext cx="1463237" cy="559854"/>
        </a:xfrm>
        <a:prstGeom prst="leftArrow">
          <a:avLst>
            <a:gd name="adj1" fmla="val 60000"/>
            <a:gd name="adj2" fmla="val 50000"/>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73685BFF-4155-3144-9493-CF52BB182C6A}">
      <dsp:nvSpPr>
        <dsp:cNvPr id="0" name=""/>
        <dsp:cNvSpPr/>
      </dsp:nvSpPr>
      <dsp:spPr>
        <a:xfrm>
          <a:off x="5156181" y="1638809"/>
          <a:ext cx="1866181" cy="1492945"/>
        </a:xfrm>
        <a:prstGeom prst="roundRect">
          <a:avLst>
            <a:gd name="adj" fmla="val 10000"/>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t>Impaired Cognition</a:t>
          </a:r>
          <a:endParaRPr lang="en-US" sz="2700" kern="1200" dirty="0"/>
        </a:p>
      </dsp:txBody>
      <dsp:txXfrm>
        <a:off x="5199908" y="1682536"/>
        <a:ext cx="1778727" cy="140549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A74E89-0A17-4941-A720-5BE39016F1C1}" type="datetimeFigureOut">
              <a:rPr lang="en-US" smtClean="0"/>
              <a:t>11/10/2013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1A9B2-2255-A84A-BD2A-5B0C1F69CE90}" type="slidenum">
              <a:rPr lang="en-US" smtClean="0"/>
              <a:t>‹#›</a:t>
            </a:fld>
            <a:endParaRPr lang="en-US"/>
          </a:p>
        </p:txBody>
      </p:sp>
    </p:spTree>
    <p:extLst>
      <p:ext uri="{BB962C8B-B14F-4D97-AF65-F5344CB8AC3E}">
        <p14:creationId xmlns:p14="http://schemas.microsoft.com/office/powerpoint/2010/main" val="42051783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webmd.com/hw-popup/nervous-system-7782"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cbi.nlm.nih.gov/pubmed?term=Jaul%20E%5bAuthor%5d&amp;cauthor=true&amp;cauthor_uid=20359262"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Bed side commodes</a:t>
            </a:r>
            <a:r>
              <a:rPr lang="en-US" baseline="0" dirty="0" smtClean="0"/>
              <a:t> to prevent risk of falls</a:t>
            </a:r>
            <a:endParaRPr lang="en-US" dirty="0"/>
          </a:p>
        </p:txBody>
      </p:sp>
      <p:sp>
        <p:nvSpPr>
          <p:cNvPr id="4" name="Slide Number Placeholder 3"/>
          <p:cNvSpPr>
            <a:spLocks noGrp="1"/>
          </p:cNvSpPr>
          <p:nvPr>
            <p:ph type="sldNum" sz="quarter" idx="10"/>
          </p:nvPr>
        </p:nvSpPr>
        <p:spPr/>
        <p:txBody>
          <a:bodyPr/>
          <a:lstStyle/>
          <a:p>
            <a:fld id="{FF042939-5495-2C4C-8C88-7B96A9EBF21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21158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32</a:t>
            </a:fld>
            <a:endParaRPr lang="en-US"/>
          </a:p>
        </p:txBody>
      </p:sp>
    </p:spTree>
    <p:extLst>
      <p:ext uri="{BB962C8B-B14F-4D97-AF65-F5344CB8AC3E}">
        <p14:creationId xmlns:p14="http://schemas.microsoft.com/office/powerpoint/2010/main" val="623443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Appropriate care of a patient</a:t>
            </a:r>
            <a:r>
              <a:rPr lang="en-US" sz="1200" kern="1200" baseline="0" dirty="0" smtClean="0">
                <a:solidFill>
                  <a:schemeClr val="tx1"/>
                </a:solidFill>
                <a:effectLst/>
                <a:latin typeface="+mn-lt"/>
                <a:ea typeface="+mn-ea"/>
                <a:cs typeface="+mn-cs"/>
              </a:rPr>
              <a:t> will require mastery of several competencies: medical knowledge (of opioid risks and benefits), patient care (the skill to diagnose an addiction disorder), communication skills (the ability to compassionately say “no” to opioids if the risk </a:t>
            </a:r>
            <a:r>
              <a:rPr lang="en-US" sz="1200" kern="1200" baseline="0" dirty="0" err="1" smtClean="0">
                <a:solidFill>
                  <a:schemeClr val="tx1"/>
                </a:solidFill>
                <a:effectLst/>
                <a:latin typeface="+mn-lt"/>
                <a:ea typeface="+mn-ea"/>
                <a:cs typeface="+mn-cs"/>
              </a:rPr>
              <a:t>outweights</a:t>
            </a:r>
            <a:r>
              <a:rPr lang="en-US" sz="1200" kern="1200" baseline="0" dirty="0" smtClean="0">
                <a:solidFill>
                  <a:schemeClr val="tx1"/>
                </a:solidFill>
                <a:effectLst/>
                <a:latin typeface="+mn-lt"/>
                <a:ea typeface="+mn-ea"/>
                <a:cs typeface="+mn-cs"/>
              </a:rPr>
              <a:t> the benefits), professionalism (a </a:t>
            </a:r>
            <a:r>
              <a:rPr lang="en-US" sz="1200" kern="1200" baseline="0" dirty="0" err="1" smtClean="0">
                <a:solidFill>
                  <a:schemeClr val="tx1"/>
                </a:solidFill>
                <a:effectLst/>
                <a:latin typeface="+mn-lt"/>
                <a:ea typeface="+mn-ea"/>
                <a:cs typeface="+mn-cs"/>
              </a:rPr>
              <a:t>nonstigmatizing</a:t>
            </a:r>
            <a:r>
              <a:rPr lang="en-US" sz="1200" kern="1200" baseline="0" dirty="0" smtClean="0">
                <a:solidFill>
                  <a:schemeClr val="tx1"/>
                </a:solidFill>
                <a:effectLst/>
                <a:latin typeface="+mn-lt"/>
                <a:ea typeface="+mn-ea"/>
                <a:cs typeface="+mn-cs"/>
              </a:rPr>
              <a:t> attitude toward addiction), and system-based practice (changes to the clinic system to include monitoring for </a:t>
            </a:r>
            <a:r>
              <a:rPr lang="en-US" sz="1200" kern="1200" baseline="0" smtClean="0">
                <a:solidFill>
                  <a:schemeClr val="tx1"/>
                </a:solidFill>
                <a:effectLst/>
                <a:latin typeface="+mn-lt"/>
                <a:ea typeface="+mn-ea"/>
                <a:cs typeface="+mn-cs"/>
              </a:rPr>
              <a:t>opioid misuse)</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33</a:t>
            </a:fld>
            <a:endParaRPr lang="en-US"/>
          </a:p>
        </p:txBody>
      </p:sp>
    </p:spTree>
    <p:extLst>
      <p:ext uri="{BB962C8B-B14F-4D97-AF65-F5344CB8AC3E}">
        <p14:creationId xmlns:p14="http://schemas.microsoft.com/office/powerpoint/2010/main" val="2702306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34</a:t>
            </a:fld>
            <a:endParaRPr lang="en-US"/>
          </a:p>
        </p:txBody>
      </p:sp>
    </p:spTree>
    <p:extLst>
      <p:ext uri="{BB962C8B-B14F-4D97-AF65-F5344CB8AC3E}">
        <p14:creationId xmlns:p14="http://schemas.microsoft.com/office/powerpoint/2010/main" val="1471111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35</a:t>
            </a:fld>
            <a:endParaRPr lang="en-US"/>
          </a:p>
        </p:txBody>
      </p:sp>
    </p:spTree>
    <p:extLst>
      <p:ext uri="{BB962C8B-B14F-4D97-AF65-F5344CB8AC3E}">
        <p14:creationId xmlns:p14="http://schemas.microsoft.com/office/powerpoint/2010/main" val="2707755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the huge progress made in palliative medicine</a:t>
            </a:r>
            <a:r>
              <a:rPr lang="en-US" baseline="0" dirty="0" smtClean="0"/>
              <a:t> in terms of symptom control, may are intractable (refractory symptoms), either because the treatment is ineffective or because the treatment itself is intolerable. Palliative sedation, aimed at offering relief from unbearable suffering, is therefore the only reasonable option left to control these symptoms. </a:t>
            </a:r>
          </a:p>
          <a:p>
            <a:endParaRPr lang="en-US" baseline="0" dirty="0" smtClean="0"/>
          </a:p>
          <a:p>
            <a:r>
              <a:rPr lang="en-US" baseline="0" dirty="0" smtClean="0"/>
              <a:t>“the use of sedative medications to relieve intolerable suffering from refractory symptoms by a reduction in patient consciousness.” </a:t>
            </a:r>
          </a:p>
          <a:p>
            <a:endParaRPr lang="en-US" baseline="0" dirty="0" smtClean="0"/>
          </a:p>
          <a:p>
            <a:r>
              <a:rPr lang="en-US" baseline="0" dirty="0" smtClean="0"/>
              <a:t>The most common refractory symptoms requiring sedations are delirium (30%), psychological distress (19%), dyspnea (14%), pain (7%), vomiting (3%), and others such as itching, bleeding (1%). </a:t>
            </a:r>
          </a:p>
          <a:p>
            <a:endParaRPr lang="en-US" baseline="0" dirty="0" smtClean="0"/>
          </a:p>
          <a:p>
            <a:r>
              <a:rPr lang="en-US" sz="1200" kern="1200" dirty="0" smtClean="0">
                <a:solidFill>
                  <a:schemeClr val="tx1"/>
                </a:solidFill>
                <a:latin typeface="+mn-lt"/>
                <a:ea typeface="+mn-ea"/>
                <a:cs typeface="+mn-cs"/>
              </a:rPr>
              <a:t>Opioid analgesics suppress your perception of pain and calm your emotional response to pain by reducing the number of pain signals sent by the </a:t>
            </a:r>
            <a:r>
              <a:rPr lang="en-US" sz="1200" kern="1200" dirty="0" smtClean="0">
                <a:solidFill>
                  <a:schemeClr val="tx1"/>
                </a:solidFill>
                <a:latin typeface="+mn-lt"/>
                <a:ea typeface="+mn-ea"/>
                <a:cs typeface="+mn-cs"/>
                <a:hlinkClick r:id="rId3"/>
              </a:rPr>
              <a:t>nervous system and the brain's reaction to those pain signals.</a:t>
            </a:r>
            <a:endParaRPr lang="en-US" sz="1200" kern="120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MOA of pain: painful sensations are regulated by both excitatory and inhibitory processes in response to stimuli. Stimuli can be physical, psychological, or both </a:t>
            </a:r>
          </a:p>
          <a:p>
            <a:endParaRPr lang="en-US" sz="1200" kern="1200" baseline="0" dirty="0" smtClean="0">
              <a:solidFill>
                <a:schemeClr val="tx1"/>
              </a:solidFill>
              <a:latin typeface="+mn-lt"/>
              <a:ea typeface="+mn-ea"/>
              <a:cs typeface="+mn-cs"/>
            </a:endParaRPr>
          </a:p>
          <a:p>
            <a:endParaRPr lang="en-US" baseline="0" dirty="0" smtClean="0"/>
          </a:p>
          <a:p>
            <a:r>
              <a:rPr lang="en-US" b="1" baseline="0" dirty="0" err="1" smtClean="0"/>
              <a:t>Celecoxib</a:t>
            </a:r>
            <a:r>
              <a:rPr lang="en-US" b="1" baseline="0" dirty="0" smtClean="0"/>
              <a:t> adverse event profile</a:t>
            </a:r>
            <a:r>
              <a:rPr lang="en-US" baseline="0" dirty="0" smtClean="0"/>
              <a:t>: no anti-platelet effects, reduced risk GI irritation, but CV effects.. </a:t>
            </a:r>
          </a:p>
          <a:p>
            <a:endParaRPr lang="en-US" baseline="0" dirty="0" smtClean="0"/>
          </a:p>
          <a:p>
            <a:r>
              <a:rPr lang="en-US" dirty="0" smtClean="0"/>
              <a:t>Adjuvant</a:t>
            </a:r>
            <a:r>
              <a:rPr lang="en-US" baseline="0" dirty="0" smtClean="0"/>
              <a:t> drugs in pain control</a:t>
            </a:r>
          </a:p>
          <a:p>
            <a:endParaRPr lang="en-US" baseline="0" dirty="0" smtClean="0"/>
          </a:p>
          <a:p>
            <a:r>
              <a:rPr lang="en-US" baseline="0" dirty="0" smtClean="0"/>
              <a:t>Antidepressants and anticonvulsants (gabapentin) </a:t>
            </a:r>
            <a:r>
              <a:rPr lang="en-US" baseline="0" dirty="0" smtClean="0">
                <a:sym typeface="Wingdings"/>
              </a:rPr>
              <a:t> neuropathic pain </a:t>
            </a:r>
          </a:p>
          <a:p>
            <a:r>
              <a:rPr lang="en-US" baseline="0" dirty="0" smtClean="0">
                <a:sym typeface="Wingdings"/>
              </a:rPr>
              <a:t>Haloperidol  nausea, delirium, psychosis, agitation</a:t>
            </a:r>
          </a:p>
          <a:p>
            <a:endParaRPr lang="en-US" baseline="0" dirty="0" smtClean="0">
              <a:sym typeface="Wingdings"/>
            </a:endParaRPr>
          </a:p>
          <a:p>
            <a:r>
              <a:rPr lang="en-US" baseline="0" dirty="0" smtClean="0">
                <a:sym typeface="Wingdings"/>
              </a:rPr>
              <a:t>Diazepam (BZDs)  anxiety, muscle spasm</a:t>
            </a:r>
          </a:p>
          <a:p>
            <a:endParaRPr lang="en-US" baseline="0" dirty="0" smtClean="0">
              <a:sym typeface="Wingdings"/>
            </a:endParaRPr>
          </a:p>
          <a:p>
            <a:r>
              <a:rPr lang="en-US" baseline="0" dirty="0" smtClean="0">
                <a:sym typeface="Wingdings"/>
              </a:rPr>
              <a:t>Diphenhydramine – </a:t>
            </a:r>
            <a:r>
              <a:rPr lang="en-US" baseline="0" dirty="0" err="1" smtClean="0">
                <a:sym typeface="Wingdings"/>
              </a:rPr>
              <a:t>pruritis</a:t>
            </a:r>
            <a:r>
              <a:rPr lang="en-US" baseline="0" dirty="0" smtClean="0">
                <a:sym typeface="Wingdings"/>
              </a:rPr>
              <a:t> </a:t>
            </a:r>
          </a:p>
          <a:p>
            <a:endParaRPr lang="en-US" baseline="0" dirty="0" smtClean="0">
              <a:sym typeface="Wingdings"/>
            </a:endParaRPr>
          </a:p>
          <a:p>
            <a:r>
              <a:rPr lang="en-US" baseline="0" dirty="0" err="1" smtClean="0">
                <a:sym typeface="Wingdings"/>
              </a:rPr>
              <a:t>Psychostimulants</a:t>
            </a:r>
            <a:r>
              <a:rPr lang="en-US" baseline="0" dirty="0" smtClean="0">
                <a:sym typeface="Wingdings"/>
              </a:rPr>
              <a:t> (methylphenidate)  somnolence </a:t>
            </a:r>
            <a:endParaRPr lang="en-US" dirty="0" smtClean="0"/>
          </a:p>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36</a:t>
            </a:fld>
            <a:endParaRPr lang="en-US"/>
          </a:p>
        </p:txBody>
      </p:sp>
    </p:spTree>
    <p:extLst>
      <p:ext uri="{BB962C8B-B14F-4D97-AF65-F5344CB8AC3E}">
        <p14:creationId xmlns:p14="http://schemas.microsoft.com/office/powerpoint/2010/main" val="895333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Falls risk</a:t>
            </a:r>
          </a:p>
          <a:p>
            <a:r>
              <a:rPr lang="en-US" sz="1200" kern="1200" dirty="0" smtClean="0">
                <a:solidFill>
                  <a:schemeClr val="tx1"/>
                </a:solidFill>
                <a:effectLst/>
                <a:latin typeface="+mn-lt"/>
                <a:ea typeface="+mn-ea"/>
                <a:cs typeface="+mn-cs"/>
              </a:rPr>
              <a:t>Medication interaction</a:t>
            </a:r>
          </a:p>
          <a:p>
            <a:r>
              <a:rPr lang="en-US" sz="1200" kern="1200" dirty="0" smtClean="0">
                <a:solidFill>
                  <a:schemeClr val="tx1"/>
                </a:solidFill>
                <a:effectLst/>
                <a:latin typeface="+mn-lt"/>
                <a:ea typeface="+mn-ea"/>
                <a:cs typeface="+mn-cs"/>
              </a:rPr>
              <a:t>Ethical considerations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Opioid-induced</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pruritis</a:t>
            </a:r>
            <a:r>
              <a:rPr lang="en-US" sz="1200" kern="1200" baseline="0" dirty="0" smtClean="0">
                <a:solidFill>
                  <a:schemeClr val="tx1"/>
                </a:solidFill>
                <a:effectLst/>
                <a:latin typeface="+mn-lt"/>
                <a:ea typeface="+mn-ea"/>
                <a:cs typeface="+mn-cs"/>
              </a:rPr>
              <a:t> (intense itching) – is not histamine related so Benadryl will not help.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Treatment goal of chronic pain = functionality, not cure.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37</a:t>
            </a:fld>
            <a:endParaRPr lang="en-US"/>
          </a:p>
        </p:txBody>
      </p:sp>
    </p:spTree>
    <p:extLst>
      <p:ext uri="{BB962C8B-B14F-4D97-AF65-F5344CB8AC3E}">
        <p14:creationId xmlns:p14="http://schemas.microsoft.com/office/powerpoint/2010/main" val="3727928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side effects outweigh the benefits of the medication</a:t>
            </a:r>
            <a:r>
              <a:rPr lang="en-US" dirty="0" smtClean="0">
                <a:effectLst/>
              </a:rPr>
              <a:t> </a:t>
            </a:r>
          </a:p>
          <a:p>
            <a:endParaRPr lang="en-US" dirty="0" smtClean="0">
              <a:effectLst/>
            </a:endParaRPr>
          </a:p>
        </p:txBody>
      </p:sp>
      <p:sp>
        <p:nvSpPr>
          <p:cNvPr id="4" name="Slide Number Placeholder 3"/>
          <p:cNvSpPr>
            <a:spLocks noGrp="1"/>
          </p:cNvSpPr>
          <p:nvPr>
            <p:ph type="sldNum" sz="quarter" idx="10"/>
          </p:nvPr>
        </p:nvSpPr>
        <p:spPr/>
        <p:txBody>
          <a:bodyPr/>
          <a:lstStyle/>
          <a:p>
            <a:fld id="{2A21A9B2-2255-A84A-BD2A-5B0C1F69CE90}" type="slidenum">
              <a:rPr lang="en-US" smtClean="0"/>
              <a:t>38</a:t>
            </a:fld>
            <a:endParaRPr lang="en-US"/>
          </a:p>
        </p:txBody>
      </p:sp>
    </p:spTree>
    <p:extLst>
      <p:ext uri="{BB962C8B-B14F-4D97-AF65-F5344CB8AC3E}">
        <p14:creationId xmlns:p14="http://schemas.microsoft.com/office/powerpoint/2010/main" val="3885797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The decisions for discontinuation must be individualized and take into considerations the patients’ goals of therapy, life expectancy and risk/benefits of discontinuation, and depend on comorbidities</a:t>
            </a:r>
          </a:p>
          <a:p>
            <a:pPr marL="171450" indent="-171450">
              <a:buFont typeface="Arial" panose="020B0604020202020204" pitchFamily="34" charset="0"/>
              <a:buChar char="•"/>
            </a:pPr>
            <a:r>
              <a:rPr lang="en-US" baseline="0" dirty="0" smtClean="0"/>
              <a:t>Many medications that patients are on for chronic illnesses may not be helpful late in life.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Life expectancy (how long are the patients going to live but also look at how long it takes for the drug to show a benefit in the patients)</a:t>
            </a:r>
          </a:p>
          <a:p>
            <a:pPr marL="171450" indent="-171450">
              <a:buFont typeface="Arial" panose="020B0604020202020204" pitchFamily="34" charset="0"/>
              <a:buChar char="•"/>
            </a:pPr>
            <a:r>
              <a:rPr lang="en-US" baseline="0" dirty="0" smtClean="0"/>
              <a:t>Hospice (&lt;6 months) &amp; palliative care life expectancy (~12months)</a:t>
            </a:r>
          </a:p>
          <a:p>
            <a:pPr marL="171450" indent="-171450">
              <a:buFont typeface="Arial" panose="020B0604020202020204"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39</a:t>
            </a:fld>
            <a:endParaRPr lang="en-US"/>
          </a:p>
        </p:txBody>
      </p:sp>
    </p:spTree>
    <p:extLst>
      <p:ext uri="{BB962C8B-B14F-4D97-AF65-F5344CB8AC3E}">
        <p14:creationId xmlns:p14="http://schemas.microsoft.com/office/powerpoint/2010/main" val="841943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41</a:t>
            </a:fld>
            <a:endParaRPr lang="en-US"/>
          </a:p>
        </p:txBody>
      </p:sp>
    </p:spTree>
    <p:extLst>
      <p:ext uri="{BB962C8B-B14F-4D97-AF65-F5344CB8AC3E}">
        <p14:creationId xmlns:p14="http://schemas.microsoft.com/office/powerpoint/2010/main" val="2998467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Analgesics like opioids</a:t>
            </a:r>
            <a:r>
              <a:rPr lang="en-US" baseline="0" dirty="0" smtClean="0"/>
              <a:t> – takes minutes to hours </a:t>
            </a:r>
          </a:p>
          <a:p>
            <a:r>
              <a:rPr lang="en-US" baseline="0" dirty="0" smtClean="0"/>
              <a:t>Bisphosphonates for osteoporosis – months to year to see benefits from drugs</a:t>
            </a:r>
          </a:p>
          <a:p>
            <a:r>
              <a:rPr lang="en-US" baseline="0" dirty="0" smtClean="0"/>
              <a:t>Tight glucose control in DM – it take years </a:t>
            </a:r>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42</a:t>
            </a:fld>
            <a:endParaRPr lang="en-US"/>
          </a:p>
        </p:txBody>
      </p:sp>
    </p:spTree>
    <p:extLst>
      <p:ext uri="{BB962C8B-B14F-4D97-AF65-F5344CB8AC3E}">
        <p14:creationId xmlns:p14="http://schemas.microsoft.com/office/powerpoint/2010/main" val="3996489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a:t>
            </a:r>
            <a:r>
              <a:rPr lang="en-US" baseline="0" dirty="0" smtClean="0"/>
              <a:t> of compression garments</a:t>
            </a:r>
          </a:p>
          <a:p>
            <a:r>
              <a:rPr lang="en-US" baseline="0" dirty="0" smtClean="0"/>
              <a:t>Discuss need for exercise concurrently with lymphedema treatments</a:t>
            </a:r>
            <a:endParaRPr lang="en-US" dirty="0"/>
          </a:p>
        </p:txBody>
      </p:sp>
      <p:sp>
        <p:nvSpPr>
          <p:cNvPr id="4" name="Slide Number Placeholder 3"/>
          <p:cNvSpPr>
            <a:spLocks noGrp="1"/>
          </p:cNvSpPr>
          <p:nvPr>
            <p:ph type="sldNum" sz="quarter" idx="10"/>
          </p:nvPr>
        </p:nvSpPr>
        <p:spPr/>
        <p:txBody>
          <a:bodyPr/>
          <a:lstStyle/>
          <a:p>
            <a:fld id="{FF042939-5495-2C4C-8C88-7B96A9EBF216}"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686392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43</a:t>
            </a:fld>
            <a:endParaRPr lang="en-US"/>
          </a:p>
        </p:txBody>
      </p:sp>
    </p:spTree>
    <p:extLst>
      <p:ext uri="{BB962C8B-B14F-4D97-AF65-F5344CB8AC3E}">
        <p14:creationId xmlns:p14="http://schemas.microsoft.com/office/powerpoint/2010/main" val="1646092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52</a:t>
            </a:fld>
            <a:endParaRPr lang="en-US"/>
          </a:p>
        </p:txBody>
      </p:sp>
    </p:spTree>
    <p:extLst>
      <p:ext uri="{BB962C8B-B14F-4D97-AF65-F5344CB8AC3E}">
        <p14:creationId xmlns:p14="http://schemas.microsoft.com/office/powerpoint/2010/main" val="3362462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www.klosetraining.com</a:t>
            </a:r>
            <a:r>
              <a:rPr lang="en-US" dirty="0" smtClean="0"/>
              <a:t>/</a:t>
            </a:r>
            <a:r>
              <a:rPr lang="en-US" dirty="0" err="1" smtClean="0"/>
              <a:t>AboutLymphedema.asp</a:t>
            </a:r>
            <a:endParaRPr lang="en-US" dirty="0" smtClean="0"/>
          </a:p>
          <a:p>
            <a:r>
              <a:rPr lang="en-US" dirty="0" smtClean="0"/>
              <a:t>http://</a:t>
            </a:r>
            <a:r>
              <a:rPr lang="en-US" dirty="0" err="1" smtClean="0"/>
              <a:t>www.lymphedemainstitute.org</a:t>
            </a:r>
            <a:r>
              <a:rPr lang="en-US" dirty="0" smtClean="0"/>
              <a:t>/</a:t>
            </a:r>
            <a:r>
              <a:rPr lang="en-US" dirty="0" err="1" smtClean="0"/>
              <a:t>products.html</a:t>
            </a:r>
            <a:endParaRPr lang="en-US" dirty="0" smtClean="0"/>
          </a:p>
          <a:p>
            <a:r>
              <a:rPr lang="en-US" dirty="0" smtClean="0"/>
              <a:t>http://</a:t>
            </a:r>
            <a:r>
              <a:rPr lang="en-US" dirty="0" err="1" smtClean="0"/>
              <a:t>www.absolutemedical.net</a:t>
            </a:r>
            <a:r>
              <a:rPr lang="en-US" dirty="0" smtClean="0"/>
              <a:t>/products/</a:t>
            </a:r>
            <a:r>
              <a:rPr lang="en-US" dirty="0" err="1" smtClean="0"/>
              <a:t>default.aspx?manufacturerId</a:t>
            </a:r>
            <a:r>
              <a:rPr lang="en-US" dirty="0" smtClean="0"/>
              <a:t>=2</a:t>
            </a:r>
            <a:endParaRPr lang="en-US" dirty="0"/>
          </a:p>
        </p:txBody>
      </p:sp>
      <p:sp>
        <p:nvSpPr>
          <p:cNvPr id="4" name="Slide Number Placeholder 3"/>
          <p:cNvSpPr>
            <a:spLocks noGrp="1"/>
          </p:cNvSpPr>
          <p:nvPr>
            <p:ph type="sldNum" sz="quarter" idx="10"/>
          </p:nvPr>
        </p:nvSpPr>
        <p:spPr/>
        <p:txBody>
          <a:bodyPr/>
          <a:lstStyle/>
          <a:p>
            <a:fld id="{FF042939-5495-2C4C-8C88-7B96A9EBF216}"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374753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a:t>
            </a:r>
            <a:r>
              <a:rPr lang="en-US" baseline="0" dirty="0" smtClean="0"/>
              <a:t> involvement- we </a:t>
            </a:r>
            <a:r>
              <a:rPr lang="en-US" baseline="0" dirty="0" err="1" smtClean="0"/>
              <a:t>arent</a:t>
            </a:r>
            <a:r>
              <a:rPr lang="en-US" baseline="0" dirty="0" smtClean="0"/>
              <a:t> likely to be there all that much, so there participation is important</a:t>
            </a:r>
          </a:p>
          <a:p>
            <a:r>
              <a:rPr lang="en-US" baseline="0" dirty="0" smtClean="0"/>
              <a:t>Body mechanics- for transferring the patient</a:t>
            </a:r>
          </a:p>
          <a:p>
            <a:r>
              <a:rPr lang="en-US" baseline="0" dirty="0" smtClean="0"/>
              <a:t>	Lift with legs, put yourself in a strong, mechanically advantageous position</a:t>
            </a:r>
          </a:p>
          <a:p>
            <a:r>
              <a:rPr lang="en-US" dirty="0" smtClean="0"/>
              <a:t>Do</a:t>
            </a:r>
            <a:r>
              <a:rPr lang="en-US" baseline="0" dirty="0" smtClean="0"/>
              <a:t> you all know the points of concern regarding skin break down?  Bony prominences </a:t>
            </a:r>
          </a:p>
          <a:p>
            <a:r>
              <a:rPr lang="en-US" sz="1200" b="0" i="0" u="none" strike="noStrike" kern="1200" baseline="0" dirty="0" smtClean="0">
                <a:solidFill>
                  <a:schemeClr val="tx1"/>
                </a:solidFill>
                <a:latin typeface="+mn-lt"/>
                <a:ea typeface="+mn-ea"/>
                <a:cs typeface="+mn-cs"/>
              </a:rPr>
              <a:t>Ulcers- early death due to sepsis or osteomyelitis, pain, complications, perpetuated immobility, need for further medical treatment/hospitalization </a:t>
            </a:r>
            <a:endParaRPr lang="en-US" dirty="0"/>
          </a:p>
        </p:txBody>
      </p:sp>
      <p:sp>
        <p:nvSpPr>
          <p:cNvPr id="4" name="Slide Number Placeholder 3"/>
          <p:cNvSpPr>
            <a:spLocks noGrp="1"/>
          </p:cNvSpPr>
          <p:nvPr>
            <p:ph type="sldNum" sz="quarter" idx="10"/>
          </p:nvPr>
        </p:nvSpPr>
        <p:spPr/>
        <p:txBody>
          <a:bodyPr/>
          <a:lstStyle/>
          <a:p>
            <a:fld id="{FF042939-5495-2C4C-8C88-7B96A9EBF216}"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3661014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www.selectmedical.co.uk</a:t>
            </a:r>
            <a:r>
              <a:rPr lang="en-US" dirty="0" smtClean="0"/>
              <a:t>/</a:t>
            </a:r>
            <a:r>
              <a:rPr lang="en-US" dirty="0" err="1" smtClean="0"/>
              <a:t>pressurecare.html</a:t>
            </a:r>
            <a:endParaRPr lang="en-US" dirty="0" smtClean="0"/>
          </a:p>
          <a:p>
            <a:r>
              <a:rPr lang="en-US" dirty="0" smtClean="0"/>
              <a:t>These patients, especially</a:t>
            </a:r>
            <a:r>
              <a:rPr lang="en-US" baseline="0" dirty="0" smtClean="0"/>
              <a:t> in their final days are likely to spend a lot of time sitting or lying down without much movement</a:t>
            </a:r>
            <a:endParaRPr lang="en-US" dirty="0"/>
          </a:p>
        </p:txBody>
      </p:sp>
      <p:sp>
        <p:nvSpPr>
          <p:cNvPr id="4" name="Slide Number Placeholder 3"/>
          <p:cNvSpPr>
            <a:spLocks noGrp="1"/>
          </p:cNvSpPr>
          <p:nvPr>
            <p:ph type="sldNum" sz="quarter" idx="10"/>
          </p:nvPr>
        </p:nvSpPr>
        <p:spPr/>
        <p:txBody>
          <a:bodyPr/>
          <a:lstStyle/>
          <a:p>
            <a:fld id="{FF042939-5495-2C4C-8C88-7B96A9EBF216}"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737295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Increased</a:t>
            </a:r>
            <a:r>
              <a:rPr lang="en-US" baseline="0" dirty="0" smtClean="0"/>
              <a:t> age is a risk factor</a:t>
            </a:r>
          </a:p>
          <a:p>
            <a:r>
              <a:rPr lang="en-US" baseline="0" dirty="0" smtClean="0"/>
              <a:t>Immobility leads to prolonged periods of pressure</a:t>
            </a:r>
          </a:p>
          <a:p>
            <a:r>
              <a:rPr lang="en-US" baseline="0" dirty="0" smtClean="0"/>
              <a:t>Vascular insufficiency can lead to diminished blood supply (poor healing) as well as diminished sensation (lack of awareness)</a:t>
            </a:r>
          </a:p>
          <a:p>
            <a:r>
              <a:rPr lang="en-US" baseline="0" dirty="0" smtClean="0"/>
              <a:t>Impaired cognition may indicate that family members or staff may need to be responsible for monitoring and or positioning the patient (</a:t>
            </a:r>
            <a:r>
              <a:rPr lang="en-US" baseline="0" dirty="0" err="1" smtClean="0"/>
              <a:t>ie</a:t>
            </a:r>
            <a:r>
              <a:rPr lang="en-US" baseline="0" dirty="0" smtClean="0"/>
              <a:t> dementia)</a:t>
            </a:r>
          </a:p>
          <a:p>
            <a:endParaRPr lang="en-US" dirty="0"/>
          </a:p>
        </p:txBody>
      </p:sp>
      <p:sp>
        <p:nvSpPr>
          <p:cNvPr id="4" name="Slide Number Placeholder 3"/>
          <p:cNvSpPr>
            <a:spLocks noGrp="1"/>
          </p:cNvSpPr>
          <p:nvPr>
            <p:ph type="sldNum" sz="quarter" idx="10"/>
          </p:nvPr>
        </p:nvSpPr>
        <p:spPr/>
        <p:txBody>
          <a:bodyPr/>
          <a:lstStyle/>
          <a:p>
            <a:fld id="{FF042939-5495-2C4C-8C88-7B96A9EBF216}"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854013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PT will prescribe,</a:t>
            </a:r>
            <a:r>
              <a:rPr lang="en-US" baseline="0" dirty="0" smtClean="0"/>
              <a:t> fit and instruct in the use of these devices</a:t>
            </a:r>
          </a:p>
          <a:p>
            <a:r>
              <a:rPr lang="en-US" baseline="0" dirty="0" smtClean="0"/>
              <a:t>Especially the last category….these are the adaptations that will allow people to remain in home….</a:t>
            </a:r>
          </a:p>
          <a:p>
            <a:endParaRPr lang="en-US" dirty="0"/>
          </a:p>
        </p:txBody>
      </p:sp>
      <p:sp>
        <p:nvSpPr>
          <p:cNvPr id="4" name="Slide Number Placeholder 3"/>
          <p:cNvSpPr>
            <a:spLocks noGrp="1"/>
          </p:cNvSpPr>
          <p:nvPr>
            <p:ph type="sldNum" sz="quarter" idx="10"/>
          </p:nvPr>
        </p:nvSpPr>
        <p:spPr/>
        <p:txBody>
          <a:bodyPr/>
          <a:lstStyle/>
          <a:p>
            <a:fld id="{FF042939-5495-2C4C-8C88-7B96A9EBF216}"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161560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Assessment and management of pressure ulcers in the elderly: current strategies.</a:t>
            </a:r>
            <a:r>
              <a:rPr lang="en-US" b="1" baseline="0" dirty="0" smtClean="0"/>
              <a:t> </a:t>
            </a:r>
            <a:r>
              <a:rPr lang="en-US" dirty="0" smtClean="0">
                <a:hlinkClick r:id="rId3"/>
              </a:rPr>
              <a:t>Jaul E</a:t>
            </a:r>
            <a:r>
              <a:rPr lang="en-US" dirty="0" smtClean="0"/>
              <a:t>. (2010)</a:t>
            </a:r>
          </a:p>
        </p:txBody>
      </p:sp>
      <p:sp>
        <p:nvSpPr>
          <p:cNvPr id="4" name="Slide Number Placeholder 3"/>
          <p:cNvSpPr>
            <a:spLocks noGrp="1"/>
          </p:cNvSpPr>
          <p:nvPr>
            <p:ph type="sldNum" sz="quarter" idx="10"/>
          </p:nvPr>
        </p:nvSpPr>
        <p:spPr/>
        <p:txBody>
          <a:bodyPr/>
          <a:lstStyle/>
          <a:p>
            <a:fld id="{FF042939-5495-2C4C-8C88-7B96A9EBF216}"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44499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21A9B2-2255-A84A-BD2A-5B0C1F69CE90}" type="slidenum">
              <a:rPr lang="en-US" smtClean="0"/>
              <a:t>31</a:t>
            </a:fld>
            <a:endParaRPr lang="en-US"/>
          </a:p>
        </p:txBody>
      </p:sp>
    </p:spTree>
    <p:extLst>
      <p:ext uri="{BB962C8B-B14F-4D97-AF65-F5344CB8AC3E}">
        <p14:creationId xmlns:p14="http://schemas.microsoft.com/office/powerpoint/2010/main" val="23136460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B7D324-E829-DA4D-A269-DB8EFAF8717D}"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27C7-0A3C-8743-B434-DB19DF87FB88}" type="slidenum">
              <a:rPr lang="en-US" smtClean="0"/>
              <a:t>‹#›</a:t>
            </a:fld>
            <a:endParaRPr lang="en-US"/>
          </a:p>
        </p:txBody>
      </p:sp>
      <p:sp>
        <p:nvSpPr>
          <p:cNvPr id="11" name="Rectangle 10"/>
          <p:cNvSpPr/>
          <p:nvPr/>
        </p:nvSpPr>
        <p:spPr>
          <a:xfrm>
            <a:off x="0" y="0"/>
            <a:ext cx="9144000" cy="4572001"/>
          </a:xfrm>
          <a:prstGeom prst="rect">
            <a:avLst/>
          </a:prstGeom>
          <a:blipFill dpi="0" rotWithShape="1">
            <a:blip r:embed="rId2">
              <a:duotone>
                <a:schemeClr val="accent2">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46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7D324-E829-DA4D-A269-DB8EFAF8717D}"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27C7-0A3C-8743-B434-DB19DF87FB88}" type="slidenum">
              <a:rPr lang="en-US" smtClean="0"/>
              <a:t>‹#›</a:t>
            </a:fld>
            <a:endParaRPr lang="en-US"/>
          </a:p>
        </p:txBody>
      </p:sp>
    </p:spTree>
    <p:extLst>
      <p:ext uri="{BB962C8B-B14F-4D97-AF65-F5344CB8AC3E}">
        <p14:creationId xmlns:p14="http://schemas.microsoft.com/office/powerpoint/2010/main" val="348831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7D324-E829-DA4D-A269-DB8EFAF8717D}"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27C7-0A3C-8743-B434-DB19DF87FB88}" type="slidenum">
              <a:rPr lang="en-US" smtClean="0"/>
              <a:t>‹#›</a:t>
            </a:fld>
            <a:endParaRPr lang="en-US"/>
          </a:p>
        </p:txBody>
      </p:sp>
      <p:cxnSp>
        <p:nvCxnSpPr>
          <p:cNvPr id="8" name="Straight Connector 7"/>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178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7D324-E829-DA4D-A269-DB8EFAF8717D}"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27C7-0A3C-8743-B434-DB19DF87FB88}" type="slidenum">
              <a:rPr lang="en-US" smtClean="0"/>
              <a:t>‹#›</a:t>
            </a:fld>
            <a:endParaRPr lang="en-US"/>
          </a:p>
        </p:txBody>
      </p:sp>
    </p:spTree>
    <p:extLst>
      <p:ext uri="{BB962C8B-B14F-4D97-AF65-F5344CB8AC3E}">
        <p14:creationId xmlns:p14="http://schemas.microsoft.com/office/powerpoint/2010/main" val="4208787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7D324-E829-DA4D-A269-DB8EFAF8717D}"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27C7-0A3C-8743-B434-DB19DF87FB88}" type="slidenum">
              <a:rPr lang="en-US" smtClean="0"/>
              <a:t>‹#›</a:t>
            </a:fld>
            <a:endParaRPr lang="en-US"/>
          </a:p>
        </p:txBody>
      </p:sp>
      <p:sp>
        <p:nvSpPr>
          <p:cNvPr id="10" name="Rectangle 9"/>
          <p:cNvSpPr/>
          <p:nvPr/>
        </p:nvSpPr>
        <p:spPr>
          <a:xfrm>
            <a:off x="0" y="0"/>
            <a:ext cx="9144000" cy="4572000"/>
          </a:xfrm>
          <a:prstGeom prst="rect">
            <a:avLst/>
          </a:prstGeom>
          <a:blipFill dpi="0" rotWithShape="1">
            <a:blip r:embed="rId2">
              <a:duotone>
                <a:schemeClr val="accent1">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52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B7D324-E829-DA4D-A269-DB8EFAF8717D}"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727C7-0A3C-8743-B434-DB19DF87FB88}" type="slidenum">
              <a:rPr lang="en-US" smtClean="0"/>
              <a:t>‹#›</a:t>
            </a:fld>
            <a:endParaRPr lang="en-US"/>
          </a:p>
        </p:txBody>
      </p:sp>
    </p:spTree>
    <p:extLst>
      <p:ext uri="{BB962C8B-B14F-4D97-AF65-F5344CB8AC3E}">
        <p14:creationId xmlns:p14="http://schemas.microsoft.com/office/powerpoint/2010/main" val="389645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B7D324-E829-DA4D-A269-DB8EFAF8717D}" type="datetimeFigureOut">
              <a:rPr lang="en-US" smtClean="0"/>
              <a:t>11/10/2013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727C7-0A3C-8743-B434-DB19DF87FB88}" type="slidenum">
              <a:rPr lang="en-US" smtClean="0"/>
              <a:t>‹#›</a:t>
            </a:fld>
            <a:endParaRPr lang="en-US"/>
          </a:p>
        </p:txBody>
      </p:sp>
    </p:spTree>
    <p:extLst>
      <p:ext uri="{BB962C8B-B14F-4D97-AF65-F5344CB8AC3E}">
        <p14:creationId xmlns:p14="http://schemas.microsoft.com/office/powerpoint/2010/main" val="53308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B7D324-E829-DA4D-A269-DB8EFAF8717D}" type="datetimeFigureOut">
              <a:rPr lang="en-US" smtClean="0"/>
              <a:t>11/10/2013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727C7-0A3C-8743-B434-DB19DF87FB88}" type="slidenum">
              <a:rPr lang="en-US" smtClean="0"/>
              <a:t>‹#›</a:t>
            </a:fld>
            <a:endParaRPr lang="en-US"/>
          </a:p>
        </p:txBody>
      </p:sp>
    </p:spTree>
    <p:extLst>
      <p:ext uri="{BB962C8B-B14F-4D97-AF65-F5344CB8AC3E}">
        <p14:creationId xmlns:p14="http://schemas.microsoft.com/office/powerpoint/2010/main" val="56198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7D324-E829-DA4D-A269-DB8EFAF8717D}" type="datetimeFigureOut">
              <a:rPr lang="en-US" smtClean="0"/>
              <a:t>11/10/2013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727C7-0A3C-8743-B434-DB19DF87FB88}" type="slidenum">
              <a:rPr lang="en-US" smtClean="0"/>
              <a:t>‹#›</a:t>
            </a:fld>
            <a:endParaRPr lang="en-US"/>
          </a:p>
        </p:txBody>
      </p:sp>
    </p:spTree>
    <p:extLst>
      <p:ext uri="{BB962C8B-B14F-4D97-AF65-F5344CB8AC3E}">
        <p14:creationId xmlns:p14="http://schemas.microsoft.com/office/powerpoint/2010/main" val="2391072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7D324-E829-DA4D-A269-DB8EFAF8717D}"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727C7-0A3C-8743-B434-DB19DF87FB88}" type="slidenum">
              <a:rPr lang="en-US" smtClean="0"/>
              <a:t>‹#›</a:t>
            </a:fld>
            <a:endParaRPr lang="en-US"/>
          </a:p>
        </p:txBody>
      </p:sp>
    </p:spTree>
    <p:extLst>
      <p:ext uri="{BB962C8B-B14F-4D97-AF65-F5344CB8AC3E}">
        <p14:creationId xmlns:p14="http://schemas.microsoft.com/office/powerpoint/2010/main" val="2511075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7D324-E829-DA4D-A269-DB8EFAF8717D}"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727C7-0A3C-8743-B434-DB19DF87FB88}"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05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AB7D324-E829-DA4D-A269-DB8EFAF8717D}" type="datetimeFigureOut">
              <a:rPr lang="en-US" smtClean="0"/>
              <a:t>11/10/2013</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20727C7-0A3C-8743-B434-DB19DF87FB88}" type="slidenum">
              <a:rPr lang="en-US" smtClean="0"/>
              <a:t>‹#›</a:t>
            </a:fld>
            <a:endParaRPr lang="en-US"/>
          </a:p>
        </p:txBody>
      </p:sp>
      <p:cxnSp>
        <p:nvCxnSpPr>
          <p:cNvPr id="8" name="Straight Connector 7"/>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7145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abcnews.go.com/WNT/video/life-death-10785807"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nhpco.org/about/hospice-care" TargetMode="External"/><Relationship Id="rId2" Type="http://schemas.openxmlformats.org/officeDocument/2006/relationships/hyperlink" Target="http://dx.doi.org.libproxy.lib.unc.edu/10.4135/9781412950510.n293" TargetMode="External"/><Relationship Id="rId1" Type="http://schemas.openxmlformats.org/officeDocument/2006/relationships/slideLayout" Target="../slideLayouts/slideLayout2.xml"/><Relationship Id="rId4" Type="http://schemas.openxmlformats.org/officeDocument/2006/relationships/hyperlink" Target="http://nhpco.org/palliative-care-0"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earch.lib.unc.edu?R=UNCb7274565;" TargetMode="External"/><Relationship Id="rId2" Type="http://schemas.openxmlformats.org/officeDocument/2006/relationships/hyperlink" Target="http://dx.doi.org.libproxy.lib.unc.edu/10.1016/j.pmrj.2012.09.588" TargetMode="External"/><Relationship Id="rId1" Type="http://schemas.openxmlformats.org/officeDocument/2006/relationships/slideLayout" Target="../slideLayouts/slideLayout2.xml"/><Relationship Id="rId4" Type="http://schemas.openxmlformats.org/officeDocument/2006/relationships/hyperlink" Target="http://eresources.lib.unc.edu/external_db/external_database_auth.html?A=P|F=N|ID=1405|REL=AAL|URL=http://libproxy.lib.unc.edu/login?url=http://site.ebrary.com/lib/uncch/Doc?id=10578517)"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www.hospicepharmacia.com/assets/pdf/PMM0909.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ajh.sagepub.com/content/early/2012/04/29/1049909112443587" TargetMode="External"/><Relationship Id="rId5" Type="http://schemas.openxmlformats.org/officeDocument/2006/relationships/hyperlink" Target="http://jco.ascopubs.org/content/early/2012/03/06/JCO.2011.37.3795" TargetMode="External"/><Relationship Id="rId4" Type="http://schemas.openxmlformats.org/officeDocument/2006/relationships/hyperlink" Target="http://www.pahomecare.org/_files/live/Advanced_System_Management-Discontinuing_Medications_at_End-of-Life--Good___Mihalyo.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End of Life Care:</a:t>
            </a:r>
            <a:r>
              <a:rPr lang="en-US" dirty="0"/>
              <a:t/>
            </a:r>
            <a:br>
              <a:rPr lang="en-US" dirty="0"/>
            </a:br>
            <a:r>
              <a:rPr lang="en-US" dirty="0"/>
              <a:t>An Interdisciplinary Perspective</a:t>
            </a:r>
            <a:br>
              <a:rPr lang="en-US" dirty="0"/>
            </a:br>
            <a:r>
              <a:rPr lang="en-US" dirty="0"/>
              <a:t> </a:t>
            </a:r>
          </a:p>
        </p:txBody>
      </p:sp>
      <p:sp>
        <p:nvSpPr>
          <p:cNvPr id="5" name="Subtitle 4"/>
          <p:cNvSpPr>
            <a:spLocks noGrp="1"/>
          </p:cNvSpPr>
          <p:nvPr>
            <p:ph type="subTitle" idx="1"/>
          </p:nvPr>
        </p:nvSpPr>
        <p:spPr/>
        <p:txBody>
          <a:bodyPr>
            <a:normAutofit fontScale="77500" lnSpcReduction="20000"/>
          </a:bodyPr>
          <a:lstStyle/>
          <a:p>
            <a:endParaRPr lang="en-US" sz="2800" dirty="0" smtClean="0"/>
          </a:p>
          <a:p>
            <a:r>
              <a:rPr lang="en-US" sz="2800" dirty="0" smtClean="0"/>
              <a:t>Presented by: Sarah Wood, Caitlin Gallagher and </a:t>
            </a:r>
            <a:r>
              <a:rPr lang="en-US" sz="2800" dirty="0" err="1" smtClean="0"/>
              <a:t>Jia</a:t>
            </a:r>
            <a:r>
              <a:rPr lang="en-US" sz="2800" dirty="0" smtClean="0"/>
              <a:t> Kim</a:t>
            </a:r>
            <a:endParaRPr lang="en-US" sz="2800" dirty="0"/>
          </a:p>
        </p:txBody>
      </p:sp>
    </p:spTree>
    <p:extLst>
      <p:ext uri="{BB962C8B-B14F-4D97-AF65-F5344CB8AC3E}">
        <p14:creationId xmlns:p14="http://schemas.microsoft.com/office/powerpoint/2010/main" val="2800194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DSM Considerations: End of Life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Anxiety</a:t>
            </a:r>
          </a:p>
          <a:p>
            <a:pPr lvl="1">
              <a:buFont typeface="Arial" panose="020B0604020202020204" pitchFamily="34" charset="0"/>
              <a:buChar char="•"/>
            </a:pPr>
            <a:r>
              <a:rPr lang="en-US" dirty="0"/>
              <a:t>DSM-IV Criteria for </a:t>
            </a:r>
            <a:r>
              <a:rPr lang="en-US" dirty="0" smtClean="0"/>
              <a:t>Generalized Anxiety Disorder</a:t>
            </a:r>
          </a:p>
          <a:p>
            <a:pPr lvl="1">
              <a:buFont typeface="Arial" panose="020B0604020202020204" pitchFamily="34" charset="0"/>
              <a:buChar char="•"/>
            </a:pPr>
            <a:r>
              <a:rPr lang="en-US" dirty="0"/>
              <a:t>Excessive anxiety and worry (apprehensive expectation), occurring more days than not for at least 6 months, about a number of events or activities (such as work or school performance</a:t>
            </a:r>
            <a:r>
              <a:rPr lang="en-US" dirty="0" smtClean="0"/>
              <a:t>)</a:t>
            </a:r>
            <a:endParaRPr lang="en-US" dirty="0"/>
          </a:p>
          <a:p>
            <a:pPr lvl="1">
              <a:buFont typeface="Arial" panose="020B0604020202020204" pitchFamily="34" charset="0"/>
              <a:buChar char="•"/>
            </a:pPr>
            <a:r>
              <a:rPr lang="en-US" dirty="0" smtClean="0"/>
              <a:t>The </a:t>
            </a:r>
            <a:r>
              <a:rPr lang="en-US" dirty="0"/>
              <a:t>person finds it difficult to control the </a:t>
            </a:r>
            <a:r>
              <a:rPr lang="en-US" dirty="0" smtClean="0"/>
              <a:t>worry</a:t>
            </a:r>
          </a:p>
          <a:p>
            <a:pPr lvl="1">
              <a:buFont typeface="Arial" panose="020B0604020202020204" pitchFamily="34" charset="0"/>
              <a:buChar char="•"/>
            </a:pPr>
            <a:r>
              <a:rPr lang="en-US" dirty="0"/>
              <a:t>The anxiety, worry, or physical symptoms cause clinically significant distress or impairment in social, occupational, or other important areas of </a:t>
            </a:r>
            <a:r>
              <a:rPr lang="en-US" dirty="0" smtClean="0"/>
              <a:t>functioning</a:t>
            </a:r>
          </a:p>
          <a:p>
            <a:pPr lvl="1">
              <a:buFont typeface="Arial" panose="020B0604020202020204" pitchFamily="34" charset="0"/>
              <a:buChar char="•"/>
            </a:pPr>
            <a:r>
              <a:rPr lang="en-US" dirty="0"/>
              <a:t>Specific symptoms, at least </a:t>
            </a:r>
            <a:r>
              <a:rPr lang="en-US" dirty="0" smtClean="0"/>
              <a:t>3 </a:t>
            </a:r>
            <a:r>
              <a:rPr lang="en-US" dirty="0"/>
              <a:t>of these </a:t>
            </a:r>
            <a:r>
              <a:rPr lang="en-US" dirty="0" smtClean="0"/>
              <a:t>6, </a:t>
            </a:r>
            <a:r>
              <a:rPr lang="en-US" dirty="0"/>
              <a:t>present nearly every day:</a:t>
            </a:r>
          </a:p>
          <a:p>
            <a:pPr lvl="2">
              <a:buFont typeface="Arial" panose="020B0604020202020204" pitchFamily="34" charset="0"/>
              <a:buChar char="•"/>
            </a:pPr>
            <a:r>
              <a:rPr lang="en-US" dirty="0" smtClean="0"/>
              <a:t>Restlessness </a:t>
            </a:r>
            <a:r>
              <a:rPr lang="en-US" dirty="0"/>
              <a:t>or feeling keyed up or on edge</a:t>
            </a:r>
          </a:p>
          <a:p>
            <a:pPr lvl="2">
              <a:buFont typeface="Arial" panose="020B0604020202020204" pitchFamily="34" charset="0"/>
              <a:buChar char="•"/>
            </a:pPr>
            <a:r>
              <a:rPr lang="en-US" dirty="0"/>
              <a:t>B</a:t>
            </a:r>
            <a:r>
              <a:rPr lang="en-US" dirty="0" smtClean="0"/>
              <a:t>eing </a:t>
            </a:r>
            <a:r>
              <a:rPr lang="en-US" dirty="0"/>
              <a:t>easily fatigued</a:t>
            </a:r>
          </a:p>
          <a:p>
            <a:pPr lvl="2">
              <a:buFont typeface="Arial" panose="020B0604020202020204" pitchFamily="34" charset="0"/>
              <a:buChar char="•"/>
            </a:pPr>
            <a:r>
              <a:rPr lang="en-US" dirty="0"/>
              <a:t>D</a:t>
            </a:r>
            <a:r>
              <a:rPr lang="en-US" dirty="0" smtClean="0"/>
              <a:t>ifficulty </a:t>
            </a:r>
            <a:r>
              <a:rPr lang="en-US" dirty="0"/>
              <a:t>concentrating or mind going blank</a:t>
            </a:r>
          </a:p>
          <a:p>
            <a:pPr lvl="2">
              <a:buFont typeface="Arial" panose="020B0604020202020204" pitchFamily="34" charset="0"/>
              <a:buChar char="•"/>
            </a:pPr>
            <a:r>
              <a:rPr lang="en-US" dirty="0"/>
              <a:t>I</a:t>
            </a:r>
            <a:r>
              <a:rPr lang="en-US" dirty="0" smtClean="0"/>
              <a:t>rritability</a:t>
            </a:r>
            <a:endParaRPr lang="en-US" dirty="0"/>
          </a:p>
          <a:p>
            <a:pPr lvl="2">
              <a:buFont typeface="Arial" panose="020B0604020202020204" pitchFamily="34" charset="0"/>
              <a:buChar char="•"/>
            </a:pPr>
            <a:r>
              <a:rPr lang="en-US" dirty="0"/>
              <a:t>M</a:t>
            </a:r>
            <a:r>
              <a:rPr lang="en-US" dirty="0" smtClean="0"/>
              <a:t>uscle </a:t>
            </a:r>
            <a:r>
              <a:rPr lang="en-US" dirty="0"/>
              <a:t>tension</a:t>
            </a:r>
          </a:p>
          <a:p>
            <a:pPr lvl="2">
              <a:buFont typeface="Arial" panose="020B0604020202020204" pitchFamily="34" charset="0"/>
              <a:buChar char="•"/>
            </a:pPr>
            <a:r>
              <a:rPr lang="en-US" dirty="0" smtClean="0"/>
              <a:t>Sleep </a:t>
            </a:r>
            <a:r>
              <a:rPr lang="en-US" dirty="0"/>
              <a:t>disturbance (difficulty falling or staying asleep, or restless unsatisfying sleep</a:t>
            </a:r>
            <a:r>
              <a:rPr lang="en-US" dirty="0" smtClean="0"/>
              <a:t>)</a:t>
            </a:r>
            <a:endParaRPr lang="en-US" dirty="0"/>
          </a:p>
        </p:txBody>
      </p:sp>
    </p:spTree>
    <p:extLst>
      <p:ext uri="{BB962C8B-B14F-4D97-AF65-F5344CB8AC3E}">
        <p14:creationId xmlns:p14="http://schemas.microsoft.com/office/powerpoint/2010/main" val="4027448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DSM Considerations: End of Life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Delirium</a:t>
            </a:r>
          </a:p>
          <a:p>
            <a:pPr lvl="1">
              <a:buFont typeface="Arial" panose="020B0604020202020204" pitchFamily="34" charset="0"/>
              <a:buChar char="•"/>
            </a:pPr>
            <a:r>
              <a:rPr lang="en-US" dirty="0"/>
              <a:t>DSM-IV Criteria for </a:t>
            </a:r>
            <a:r>
              <a:rPr lang="en-US" dirty="0" smtClean="0"/>
              <a:t>Delirium Disorder </a:t>
            </a:r>
          </a:p>
          <a:p>
            <a:pPr lvl="1">
              <a:buFont typeface="Arial" panose="020B0604020202020204" pitchFamily="34" charset="0"/>
              <a:buChar char="•"/>
            </a:pPr>
            <a:r>
              <a:rPr lang="en-US" dirty="0"/>
              <a:t>Disturbance of consciousness (i.e., reduced clarity of awareness of the environment) </a:t>
            </a:r>
            <a:r>
              <a:rPr lang="en-US" dirty="0" smtClean="0"/>
              <a:t>with reduced </a:t>
            </a:r>
            <a:r>
              <a:rPr lang="en-US" dirty="0"/>
              <a:t>ability to focus, sustain or shift </a:t>
            </a:r>
            <a:r>
              <a:rPr lang="en-US" dirty="0" smtClean="0"/>
              <a:t>attention</a:t>
            </a:r>
            <a:endParaRPr lang="en-US" dirty="0"/>
          </a:p>
          <a:p>
            <a:pPr lvl="1">
              <a:buFont typeface="Arial" panose="020B0604020202020204" pitchFamily="34" charset="0"/>
              <a:buChar char="•"/>
            </a:pPr>
            <a:r>
              <a:rPr lang="en-US" dirty="0" smtClean="0"/>
              <a:t>A </a:t>
            </a:r>
            <a:r>
              <a:rPr lang="en-US" dirty="0"/>
              <a:t>change in cognition or the development of a perceptual disturbance that is not </a:t>
            </a:r>
            <a:r>
              <a:rPr lang="en-US" dirty="0" smtClean="0"/>
              <a:t>better accounted </a:t>
            </a:r>
            <a:r>
              <a:rPr lang="en-US" dirty="0"/>
              <a:t>for by a preexisting, established or evolving </a:t>
            </a:r>
            <a:r>
              <a:rPr lang="en-US" dirty="0" smtClean="0"/>
              <a:t>dementia</a:t>
            </a:r>
            <a:endParaRPr lang="en-US" dirty="0"/>
          </a:p>
          <a:p>
            <a:pPr lvl="1">
              <a:buFont typeface="Arial" panose="020B0604020202020204" pitchFamily="34" charset="0"/>
              <a:buChar char="•"/>
            </a:pPr>
            <a:r>
              <a:rPr lang="en-US" dirty="0" smtClean="0"/>
              <a:t>The </a:t>
            </a:r>
            <a:r>
              <a:rPr lang="en-US" dirty="0"/>
              <a:t>disturbance develops over a short period of time (usually hours to days) and tends </a:t>
            </a:r>
            <a:r>
              <a:rPr lang="en-US" dirty="0" smtClean="0"/>
              <a:t>to fluctuate </a:t>
            </a:r>
            <a:r>
              <a:rPr lang="en-US" dirty="0"/>
              <a:t>during the course of the day</a:t>
            </a:r>
          </a:p>
          <a:p>
            <a:pPr lvl="1">
              <a:buFont typeface="Arial" panose="020B0604020202020204" pitchFamily="34" charset="0"/>
              <a:buChar char="•"/>
            </a:pPr>
            <a:r>
              <a:rPr lang="en-US" dirty="0" smtClean="0"/>
              <a:t>There </a:t>
            </a:r>
            <a:r>
              <a:rPr lang="en-US" dirty="0"/>
              <a:t>is evidence from the history, physical examination or laboratory findings that </a:t>
            </a:r>
            <a:r>
              <a:rPr lang="en-US" dirty="0" smtClean="0"/>
              <a:t>the disturbance </a:t>
            </a:r>
            <a:r>
              <a:rPr lang="en-US" dirty="0"/>
              <a:t>is caused by the direct physiological consequences of a general </a:t>
            </a:r>
            <a:r>
              <a:rPr lang="en-US" dirty="0" smtClean="0"/>
              <a:t>medical condition</a:t>
            </a:r>
            <a:endParaRPr lang="en-US" dirty="0"/>
          </a:p>
          <a:p>
            <a:pPr lvl="1">
              <a:buFont typeface="Arial" panose="020B0604020202020204" pitchFamily="34" charset="0"/>
              <a:buChar char="•"/>
            </a:pPr>
            <a:endParaRPr lang="en-US" dirty="0" smtClean="0"/>
          </a:p>
        </p:txBody>
      </p:sp>
    </p:spTree>
    <p:extLst>
      <p:ext uri="{BB962C8B-B14F-4D97-AF65-F5344CB8AC3E}">
        <p14:creationId xmlns:p14="http://schemas.microsoft.com/office/powerpoint/2010/main" val="2995258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DSM Considerations: End of Life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Suicide, Assisted Suicide or Desire for Hastened Death</a:t>
            </a:r>
          </a:p>
          <a:p>
            <a:pPr lvl="1">
              <a:buFont typeface="Arial" panose="020B0604020202020204" pitchFamily="34" charset="0"/>
              <a:buChar char="•"/>
            </a:pPr>
            <a:r>
              <a:rPr lang="en-US" dirty="0" smtClean="0"/>
              <a:t>Occasional thoughts of suicide are common in terminally ill patients</a:t>
            </a:r>
          </a:p>
          <a:p>
            <a:pPr lvl="1">
              <a:buFont typeface="Arial" panose="020B0604020202020204" pitchFamily="34" charset="0"/>
              <a:buChar char="•"/>
            </a:pPr>
            <a:r>
              <a:rPr lang="en-US" dirty="0"/>
              <a:t>Considerations of euthanasia and assisted suicide are not uncommon among this population; however, actual requests for such are far less common. </a:t>
            </a:r>
            <a:endParaRPr lang="en-US" dirty="0" smtClean="0"/>
          </a:p>
        </p:txBody>
      </p:sp>
    </p:spTree>
    <p:extLst>
      <p:ext uri="{BB962C8B-B14F-4D97-AF65-F5344CB8AC3E}">
        <p14:creationId xmlns:p14="http://schemas.microsoft.com/office/powerpoint/2010/main" val="704920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Palliative </a:t>
            </a:r>
            <a:r>
              <a:rPr lang="en-US" dirty="0"/>
              <a:t>care – Greek: to “cloak” or surround your patient with caring. </a:t>
            </a:r>
          </a:p>
          <a:p>
            <a:pPr>
              <a:buFont typeface="Arial" panose="020B0604020202020204" pitchFamily="34" charset="0"/>
              <a:buChar char="•"/>
            </a:pPr>
            <a:r>
              <a:rPr lang="en-US" dirty="0" smtClean="0"/>
              <a:t>Palliative </a:t>
            </a:r>
            <a:r>
              <a:rPr lang="en-US" dirty="0"/>
              <a:t>care is </a:t>
            </a:r>
            <a:r>
              <a:rPr lang="en-US" dirty="0" smtClean="0"/>
              <a:t>treatment </a:t>
            </a:r>
            <a:r>
              <a:rPr lang="en-US" dirty="0"/>
              <a:t>of a patient’s symptoms when cure might not be possible, in order to provide the greatest quality of life for as long as possible. </a:t>
            </a:r>
          </a:p>
          <a:p>
            <a:pPr>
              <a:buFont typeface="Arial" panose="020B0604020202020204" pitchFamily="34" charset="0"/>
              <a:buChar char="•"/>
            </a:pPr>
            <a:r>
              <a:rPr lang="en-US" dirty="0" smtClean="0"/>
              <a:t>Can </a:t>
            </a:r>
            <a:r>
              <a:rPr lang="en-US" dirty="0"/>
              <a:t>be offered at any stage of illness and may help support a patient for many </a:t>
            </a:r>
            <a:r>
              <a:rPr lang="en-US" dirty="0" smtClean="0"/>
              <a:t>years</a:t>
            </a:r>
          </a:p>
          <a:p>
            <a:pPr lvl="0">
              <a:buFont typeface="Arial" panose="020B0604020202020204" pitchFamily="34" charset="0"/>
              <a:buChar char="•"/>
            </a:pPr>
            <a:r>
              <a:rPr lang="en-US" dirty="0"/>
              <a:t>The outcomes for palliative care are to relieve distressing symptoms, ease pain and enhance quality of life</a:t>
            </a:r>
          </a:p>
          <a:p>
            <a:endParaRPr lang="en-US" dirty="0"/>
          </a:p>
        </p:txBody>
      </p:sp>
    </p:spTree>
    <p:extLst>
      <p:ext uri="{BB962C8B-B14F-4D97-AF65-F5344CB8AC3E}">
        <p14:creationId xmlns:p14="http://schemas.microsoft.com/office/powerpoint/2010/main" val="912047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Review Activities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dirty="0" smtClean="0"/>
              <a:t>Reminiscence can be therapeutic for individuals at the end of their lives</a:t>
            </a:r>
          </a:p>
          <a:p>
            <a:pPr>
              <a:buFont typeface="Arial" panose="020B0604020202020204" pitchFamily="34" charset="0"/>
              <a:buChar char="•"/>
            </a:pPr>
            <a:r>
              <a:rPr lang="en-US" dirty="0" smtClean="0"/>
              <a:t> Reflection on memories can create a renewed sense of identity and self-worth</a:t>
            </a:r>
          </a:p>
          <a:p>
            <a:pPr>
              <a:buFont typeface="Arial" panose="020B0604020202020204" pitchFamily="34" charset="0"/>
              <a:buChar char="•"/>
            </a:pPr>
            <a:r>
              <a:rPr lang="en-US" dirty="0" smtClean="0"/>
              <a:t> Has been shown to be effective in improving the feelings of dignity and spiritual well being of terminally ill individuals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890906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Physical Therapy Interventions in End of Life</a:t>
            </a:r>
            <a:br>
              <a:rPr lang="en-US" dirty="0" smtClean="0"/>
            </a:br>
            <a:endParaRPr lang="en-US" dirty="0"/>
          </a:p>
        </p:txBody>
      </p:sp>
      <p:sp>
        <p:nvSpPr>
          <p:cNvPr id="3" name="Subtitle 2"/>
          <p:cNvSpPr>
            <a:spLocks noGrp="1"/>
          </p:cNvSpPr>
          <p:nvPr>
            <p:ph type="subTitle" idx="1"/>
          </p:nvPr>
        </p:nvSpPr>
        <p:spPr/>
        <p:txBody>
          <a:bodyPr/>
          <a:lstStyle/>
          <a:p>
            <a:r>
              <a:rPr lang="en-US" dirty="0" smtClean="0"/>
              <a:t>Improving </a:t>
            </a:r>
            <a:r>
              <a:rPr lang="en-US" dirty="0"/>
              <a:t>a person’s ability to move and perform functional activities</a:t>
            </a:r>
            <a:r>
              <a:rPr lang="en-US" dirty="0" smtClean="0">
                <a:effectLst/>
              </a:rPr>
              <a:t> </a:t>
            </a:r>
            <a:endParaRPr lang="en-US" dirty="0"/>
          </a:p>
        </p:txBody>
      </p:sp>
    </p:spTree>
    <p:extLst>
      <p:ext uri="{BB962C8B-B14F-4D97-AF65-F5344CB8AC3E}">
        <p14:creationId xmlns:p14="http://schemas.microsoft.com/office/powerpoint/2010/main" val="3663054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of physical therapy as part of end of life care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Maintain </a:t>
            </a:r>
            <a:r>
              <a:rPr lang="en-US" dirty="0"/>
              <a:t>quality of </a:t>
            </a:r>
            <a:r>
              <a:rPr lang="en-US" dirty="0" smtClean="0"/>
              <a:t>life, independence, and dignity </a:t>
            </a:r>
            <a:r>
              <a:rPr lang="en-US" dirty="0"/>
              <a:t>through the dying process</a:t>
            </a:r>
          </a:p>
          <a:p>
            <a:pPr lvl="1"/>
            <a:r>
              <a:rPr lang="en-US" dirty="0"/>
              <a:t>Pain </a:t>
            </a:r>
            <a:r>
              <a:rPr lang="en-US" dirty="0" smtClean="0"/>
              <a:t>management</a:t>
            </a:r>
          </a:p>
          <a:p>
            <a:pPr lvl="1"/>
            <a:r>
              <a:rPr lang="en-US" dirty="0" smtClean="0"/>
              <a:t>Maximize functional capabilities</a:t>
            </a:r>
            <a:endParaRPr lang="en-US" dirty="0"/>
          </a:p>
          <a:p>
            <a:pPr lvl="1"/>
            <a:r>
              <a:rPr lang="en-US" dirty="0" smtClean="0"/>
              <a:t>Remain within </a:t>
            </a:r>
            <a:r>
              <a:rPr lang="en-US" dirty="0"/>
              <a:t>the home</a:t>
            </a:r>
          </a:p>
          <a:p>
            <a:pPr lvl="1"/>
            <a:r>
              <a:rPr lang="en-US" dirty="0"/>
              <a:t>Specific “one last wish”</a:t>
            </a:r>
          </a:p>
          <a:p>
            <a:endParaRPr lang="en-US" dirty="0"/>
          </a:p>
        </p:txBody>
      </p:sp>
    </p:spTree>
    <p:extLst>
      <p:ext uri="{BB962C8B-B14F-4D97-AF65-F5344CB8AC3E}">
        <p14:creationId xmlns:p14="http://schemas.microsoft.com/office/powerpoint/2010/main" val="1683717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Approaches to Physical Therapy in the Palliative Care or Hospice Environment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Rehab Light- Decreased intensity/frequency/duration of physical therapy services are delivered</a:t>
            </a:r>
          </a:p>
          <a:p>
            <a:pPr>
              <a:buFont typeface="Arial" panose="020B0604020202020204" pitchFamily="34" charset="0"/>
              <a:buChar char="•"/>
            </a:pPr>
            <a:r>
              <a:rPr lang="en-US" dirty="0" smtClean="0"/>
              <a:t>Rehab in Reverse- Helping the patient and family transition through periods of physical decline</a:t>
            </a:r>
          </a:p>
          <a:p>
            <a:pPr>
              <a:buFont typeface="Arial" panose="020B0604020202020204" pitchFamily="34" charset="0"/>
              <a:buChar char="•"/>
            </a:pPr>
            <a:r>
              <a:rPr lang="en-US" dirty="0" smtClean="0"/>
              <a:t> Case Management- Periodic re-evaluations  for HEP, education, awareness</a:t>
            </a:r>
          </a:p>
          <a:p>
            <a:pPr>
              <a:buFont typeface="Arial" panose="020B0604020202020204" pitchFamily="34" charset="0"/>
              <a:buChar char="•"/>
            </a:pPr>
            <a:r>
              <a:rPr lang="en-US" dirty="0" smtClean="0"/>
              <a:t>Skilled Maintenance- To improve the </a:t>
            </a:r>
            <a:r>
              <a:rPr lang="en-US" dirty="0" err="1" smtClean="0"/>
              <a:t>QoL</a:t>
            </a:r>
            <a:r>
              <a:rPr lang="en-US" dirty="0" smtClean="0"/>
              <a:t> in complex patients who may need services other than what can be taught to/performed by the caregiver </a:t>
            </a:r>
          </a:p>
          <a:p>
            <a:pPr>
              <a:buFont typeface="Arial" panose="020B0604020202020204" pitchFamily="34" charset="0"/>
              <a:buChar char="•"/>
            </a:pPr>
            <a:r>
              <a:rPr lang="en-US" dirty="0" smtClean="0"/>
              <a:t>Supportive Care- Assisting in management of pain, physical functioning, and </a:t>
            </a:r>
            <a:r>
              <a:rPr lang="en-US" dirty="0" err="1" smtClean="0"/>
              <a:t>QoL</a:t>
            </a:r>
            <a:endParaRPr lang="en-US" dirty="0"/>
          </a:p>
        </p:txBody>
      </p:sp>
    </p:spTree>
    <p:extLst>
      <p:ext uri="{BB962C8B-B14F-4D97-AF65-F5344CB8AC3E}">
        <p14:creationId xmlns:p14="http://schemas.microsoft.com/office/powerpoint/2010/main" val="498825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Interventions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Pain Management</a:t>
            </a:r>
          </a:p>
          <a:p>
            <a:pPr>
              <a:buFont typeface="Arial" panose="020B0604020202020204" pitchFamily="34" charset="0"/>
              <a:buChar char="•"/>
            </a:pPr>
            <a:r>
              <a:rPr lang="en-US" dirty="0" smtClean="0"/>
              <a:t>Functional Mobility </a:t>
            </a:r>
          </a:p>
          <a:p>
            <a:pPr>
              <a:buFont typeface="Arial" panose="020B0604020202020204" pitchFamily="34" charset="0"/>
              <a:buChar char="•"/>
            </a:pPr>
            <a:r>
              <a:rPr lang="en-US" dirty="0" smtClean="0"/>
              <a:t>Falls Risk Assessments</a:t>
            </a:r>
          </a:p>
          <a:p>
            <a:pPr>
              <a:buFont typeface="Arial" panose="020B0604020202020204" pitchFamily="34" charset="0"/>
              <a:buChar char="•"/>
            </a:pPr>
            <a:r>
              <a:rPr lang="en-US" dirty="0" smtClean="0"/>
              <a:t>Lymphedema Management</a:t>
            </a:r>
          </a:p>
          <a:p>
            <a:pPr>
              <a:buFont typeface="Arial" panose="020B0604020202020204" pitchFamily="34" charset="0"/>
              <a:buChar char="•"/>
            </a:pPr>
            <a:r>
              <a:rPr lang="en-US" dirty="0" smtClean="0"/>
              <a:t>Patient and Family Education</a:t>
            </a:r>
          </a:p>
          <a:p>
            <a:pPr>
              <a:buFont typeface="Arial" panose="020B0604020202020204" pitchFamily="34" charset="0"/>
              <a:buChar char="•"/>
            </a:pPr>
            <a:r>
              <a:rPr lang="en-US" dirty="0" smtClean="0"/>
              <a:t>DME/Adaptive equipment</a:t>
            </a:r>
          </a:p>
          <a:p>
            <a:pPr>
              <a:buFont typeface="Arial" panose="020B0604020202020204" pitchFamily="34" charset="0"/>
              <a:buChar char="•"/>
            </a:pPr>
            <a:r>
              <a:rPr lang="en-US" dirty="0" smtClean="0"/>
              <a:t>Exercise </a:t>
            </a:r>
            <a:endParaRPr lang="en-US" dirty="0"/>
          </a:p>
        </p:txBody>
      </p:sp>
    </p:spTree>
    <p:extLst>
      <p:ext uri="{BB962C8B-B14F-4D97-AF65-F5344CB8AC3E}">
        <p14:creationId xmlns:p14="http://schemas.microsoft.com/office/powerpoint/2010/main" val="2871826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a:xfrm>
            <a:off x="586509" y="2084832"/>
            <a:ext cx="7930718" cy="2443994"/>
          </a:xfrm>
        </p:spPr>
        <p:txBody>
          <a:bodyPr>
            <a:normAutofit/>
          </a:bodyPr>
          <a:lstStyle/>
          <a:p>
            <a:pPr>
              <a:buFont typeface="Arial" panose="020B0604020202020204" pitchFamily="34" charset="0"/>
              <a:buChar char="•"/>
            </a:pPr>
            <a:r>
              <a:rPr lang="en-US" dirty="0" smtClean="0"/>
              <a:t>Pain Management</a:t>
            </a:r>
          </a:p>
          <a:p>
            <a:pPr lvl="1"/>
            <a:r>
              <a:rPr lang="en-US" dirty="0" smtClean="0"/>
              <a:t>TENS units</a:t>
            </a:r>
          </a:p>
          <a:p>
            <a:pPr lvl="1"/>
            <a:r>
              <a:rPr lang="en-US" dirty="0" smtClean="0"/>
              <a:t>Ice/heat</a:t>
            </a:r>
          </a:p>
          <a:p>
            <a:pPr lvl="1"/>
            <a:r>
              <a:rPr lang="en-US" dirty="0" smtClean="0"/>
              <a:t>Massage</a:t>
            </a:r>
          </a:p>
          <a:p>
            <a:pPr lvl="1"/>
            <a:r>
              <a:rPr lang="en-US" dirty="0" smtClean="0"/>
              <a:t>Positioning</a:t>
            </a:r>
          </a:p>
          <a:p>
            <a:pPr marL="457200" lvl="1" indent="0">
              <a:buNone/>
            </a:pPr>
            <a:endParaRPr lang="en-US" dirty="0"/>
          </a:p>
        </p:txBody>
      </p:sp>
    </p:spTree>
    <p:extLst>
      <p:ext uri="{BB962C8B-B14F-4D97-AF65-F5344CB8AC3E}">
        <p14:creationId xmlns:p14="http://schemas.microsoft.com/office/powerpoint/2010/main" val="3996867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End </a:t>
            </a:r>
            <a:r>
              <a:rPr lang="en-US" dirty="0" smtClean="0"/>
              <a:t>of life care from a social work perspective</a:t>
            </a:r>
          </a:p>
          <a:p>
            <a:pPr>
              <a:buFont typeface="Arial" panose="020B0604020202020204" pitchFamily="34" charset="0"/>
              <a:buChar char="•"/>
            </a:pPr>
            <a:r>
              <a:rPr lang="en-US" dirty="0" smtClean="0"/>
              <a:t>End of life care from a physical </a:t>
            </a:r>
            <a:r>
              <a:rPr lang="en-US" dirty="0" smtClean="0"/>
              <a:t>therapy </a:t>
            </a:r>
            <a:r>
              <a:rPr lang="en-US" dirty="0" smtClean="0"/>
              <a:t>perspective</a:t>
            </a:r>
          </a:p>
          <a:p>
            <a:pPr>
              <a:buFont typeface="Arial" panose="020B0604020202020204" pitchFamily="34" charset="0"/>
              <a:buChar char="•"/>
            </a:pPr>
            <a:r>
              <a:rPr lang="en-US" dirty="0" smtClean="0"/>
              <a:t>End of life care from a pharmaceutical perspective</a:t>
            </a:r>
          </a:p>
          <a:p>
            <a:pPr>
              <a:buFont typeface="Arial" panose="020B0604020202020204" pitchFamily="34" charset="0"/>
              <a:buChar char="•"/>
            </a:pPr>
            <a:r>
              <a:rPr lang="en-US" dirty="0" smtClean="0"/>
              <a:t>Recommended Intervention</a:t>
            </a:r>
          </a:p>
          <a:p>
            <a:endParaRPr lang="en-US" dirty="0"/>
          </a:p>
        </p:txBody>
      </p:sp>
    </p:spTree>
    <p:extLst>
      <p:ext uri="{BB962C8B-B14F-4D97-AF65-F5344CB8AC3E}">
        <p14:creationId xmlns:p14="http://schemas.microsoft.com/office/powerpoint/2010/main" val="2520422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Functional Mobility</a:t>
            </a:r>
          </a:p>
          <a:p>
            <a:pPr lvl="1"/>
            <a:r>
              <a:rPr lang="en-US" dirty="0" smtClean="0"/>
              <a:t>Mobility within the community </a:t>
            </a:r>
            <a:r>
              <a:rPr lang="en-US" dirty="0" err="1" smtClean="0"/>
              <a:t>vs</a:t>
            </a:r>
            <a:r>
              <a:rPr lang="en-US" dirty="0" smtClean="0"/>
              <a:t> home </a:t>
            </a:r>
            <a:r>
              <a:rPr lang="en-US" dirty="0" err="1" smtClean="0"/>
              <a:t>vs</a:t>
            </a:r>
            <a:r>
              <a:rPr lang="en-US" dirty="0" smtClean="0"/>
              <a:t> bed</a:t>
            </a:r>
          </a:p>
          <a:p>
            <a:pPr lvl="2"/>
            <a:r>
              <a:rPr lang="en-US" dirty="0" smtClean="0"/>
              <a:t>Level of assistance needed</a:t>
            </a:r>
          </a:p>
          <a:p>
            <a:pPr lvl="1"/>
            <a:r>
              <a:rPr lang="en-US" dirty="0"/>
              <a:t>E</a:t>
            </a:r>
            <a:r>
              <a:rPr lang="en-US" dirty="0" smtClean="0"/>
              <a:t>nergy expenditure</a:t>
            </a:r>
          </a:p>
          <a:p>
            <a:pPr lvl="2"/>
            <a:r>
              <a:rPr lang="en-US" dirty="0"/>
              <a:t>M</a:t>
            </a:r>
            <a:r>
              <a:rPr lang="en-US" dirty="0" smtClean="0"/>
              <a:t>anage </a:t>
            </a:r>
            <a:r>
              <a:rPr lang="en-US" dirty="0"/>
              <a:t>pt’s effort – WC </a:t>
            </a:r>
            <a:r>
              <a:rPr lang="en-US" dirty="0" err="1" smtClean="0"/>
              <a:t>vs</a:t>
            </a:r>
            <a:r>
              <a:rPr lang="en-US" dirty="0" smtClean="0"/>
              <a:t> cane</a:t>
            </a:r>
            <a:endParaRPr lang="en-US" dirty="0"/>
          </a:p>
          <a:p>
            <a:pPr lvl="2"/>
            <a:r>
              <a:rPr lang="en-US" dirty="0"/>
              <a:t>Endurance  (in the case of COPD or HF or heart disease</a:t>
            </a:r>
            <a:r>
              <a:rPr lang="en-US" dirty="0" smtClean="0"/>
              <a:t>)</a:t>
            </a:r>
          </a:p>
          <a:p>
            <a:pPr lvl="3"/>
            <a:r>
              <a:rPr lang="en-US" dirty="0" smtClean="0"/>
              <a:t>Six minute walk test</a:t>
            </a:r>
          </a:p>
          <a:p>
            <a:pPr lvl="3"/>
            <a:r>
              <a:rPr lang="en-US" dirty="0" smtClean="0"/>
              <a:t>Gait speed</a:t>
            </a:r>
            <a:endParaRPr lang="en-US" dirty="0"/>
          </a:p>
          <a:p>
            <a:pPr lvl="1"/>
            <a:r>
              <a:rPr lang="en-US" dirty="0"/>
              <a:t>May be very goal oriented </a:t>
            </a:r>
            <a:endParaRPr lang="en-US" dirty="0" smtClean="0"/>
          </a:p>
          <a:p>
            <a:pPr lvl="2"/>
            <a:r>
              <a:rPr lang="en-US" dirty="0" smtClean="0"/>
              <a:t>i.e. last wish may be to participate in a specific activity</a:t>
            </a:r>
          </a:p>
        </p:txBody>
      </p:sp>
    </p:spTree>
    <p:extLst>
      <p:ext uri="{BB962C8B-B14F-4D97-AF65-F5344CB8AC3E}">
        <p14:creationId xmlns:p14="http://schemas.microsoft.com/office/powerpoint/2010/main" val="441948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Falls Risk Assessments</a:t>
            </a:r>
          </a:p>
          <a:p>
            <a:pPr lvl="1"/>
            <a:r>
              <a:rPr lang="en-US" dirty="0" smtClean="0"/>
              <a:t>Prevent falls by screening individual’s balance</a:t>
            </a:r>
          </a:p>
          <a:p>
            <a:pPr lvl="2"/>
            <a:r>
              <a:rPr lang="en-US" dirty="0" smtClean="0"/>
              <a:t>Berg; </a:t>
            </a:r>
            <a:r>
              <a:rPr lang="en-US" dirty="0" err="1" smtClean="0"/>
              <a:t>Tinetti</a:t>
            </a:r>
            <a:r>
              <a:rPr lang="en-US" dirty="0" smtClean="0"/>
              <a:t>; TUG</a:t>
            </a:r>
          </a:p>
          <a:p>
            <a:pPr lvl="2"/>
            <a:r>
              <a:rPr lang="en-US" dirty="0" smtClean="0"/>
              <a:t>Avoid complications due to falls </a:t>
            </a:r>
          </a:p>
          <a:p>
            <a:pPr lvl="2"/>
            <a:r>
              <a:rPr lang="en-US" dirty="0" smtClean="0"/>
              <a:t>Consider medication side effects </a:t>
            </a:r>
          </a:p>
          <a:p>
            <a:pPr lvl="1"/>
            <a:r>
              <a:rPr lang="en-US" dirty="0" smtClean="0"/>
              <a:t>Assess home environment </a:t>
            </a:r>
            <a:endParaRPr lang="en-US" dirty="0"/>
          </a:p>
          <a:p>
            <a:pPr lvl="2"/>
            <a:r>
              <a:rPr lang="en-US" dirty="0" smtClean="0"/>
              <a:t>Lighting</a:t>
            </a:r>
          </a:p>
          <a:p>
            <a:pPr lvl="2"/>
            <a:r>
              <a:rPr lang="en-US" dirty="0" smtClean="0"/>
              <a:t>Furniture/tripping hazards</a:t>
            </a:r>
          </a:p>
          <a:p>
            <a:pPr lvl="2"/>
            <a:r>
              <a:rPr lang="en-US" dirty="0" smtClean="0"/>
              <a:t>Wearing shoes</a:t>
            </a:r>
          </a:p>
          <a:p>
            <a:pPr lvl="2"/>
            <a:r>
              <a:rPr lang="en-US" dirty="0" smtClean="0"/>
              <a:t>Using assistive device rather than furniture crawling</a:t>
            </a:r>
          </a:p>
          <a:p>
            <a:pPr lvl="2"/>
            <a:endParaRPr lang="en-US" dirty="0" smtClean="0"/>
          </a:p>
        </p:txBody>
      </p:sp>
    </p:spTree>
    <p:extLst>
      <p:ext uri="{BB962C8B-B14F-4D97-AF65-F5344CB8AC3E}">
        <p14:creationId xmlns:p14="http://schemas.microsoft.com/office/powerpoint/2010/main" val="4242014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a:xfrm>
            <a:off x="457200" y="1837213"/>
            <a:ext cx="3731827" cy="4525963"/>
          </a:xfrm>
        </p:spPr>
        <p:txBody>
          <a:bodyPr/>
          <a:lstStyle/>
          <a:p>
            <a:pPr>
              <a:buFont typeface="Arial" panose="020B0604020202020204" pitchFamily="34" charset="0"/>
              <a:buChar char="•"/>
            </a:pPr>
            <a:r>
              <a:rPr lang="en-US" dirty="0" smtClean="0"/>
              <a:t>Berg Balance Scale</a:t>
            </a:r>
          </a:p>
          <a:p>
            <a:pPr lvl="1"/>
            <a:r>
              <a:rPr lang="en-US" dirty="0" smtClean="0"/>
              <a:t>Assessment tool that categorizes fall risk</a:t>
            </a:r>
          </a:p>
          <a:p>
            <a:pPr lvl="1"/>
            <a:r>
              <a:rPr lang="en-US" dirty="0" smtClean="0"/>
              <a:t>Can be used to help determine areas for improvement/intervention</a:t>
            </a:r>
          </a:p>
        </p:txBody>
      </p:sp>
      <p:sp>
        <p:nvSpPr>
          <p:cNvPr id="4" name="Rectangle 3"/>
          <p:cNvSpPr/>
          <p:nvPr/>
        </p:nvSpPr>
        <p:spPr>
          <a:xfrm>
            <a:off x="4380513" y="1661329"/>
            <a:ext cx="4306287" cy="4124207"/>
          </a:xfrm>
          <a:prstGeom prst="rect">
            <a:avLst/>
          </a:prstGeom>
        </p:spPr>
        <p:txBody>
          <a:bodyPr wrap="square">
            <a:spAutoFit/>
          </a:bodyPr>
          <a:lstStyle/>
          <a:p>
            <a:r>
              <a:rPr lang="en-US" sz="2000" b="1" dirty="0">
                <a:solidFill>
                  <a:schemeClr val="accent2"/>
                </a:solidFill>
              </a:rPr>
              <a:t>Sitting to standing </a:t>
            </a:r>
          </a:p>
          <a:p>
            <a:r>
              <a:rPr lang="en-US" sz="2000" b="1" dirty="0">
                <a:solidFill>
                  <a:schemeClr val="accent2"/>
                </a:solidFill>
              </a:rPr>
              <a:t>Standing unsupported </a:t>
            </a:r>
          </a:p>
          <a:p>
            <a:r>
              <a:rPr lang="en-US" sz="2000" b="1" dirty="0">
                <a:solidFill>
                  <a:schemeClr val="accent2"/>
                </a:solidFill>
              </a:rPr>
              <a:t>Sitting </a:t>
            </a:r>
            <a:r>
              <a:rPr lang="en-US" sz="2000" b="1" dirty="0" smtClean="0">
                <a:solidFill>
                  <a:schemeClr val="accent2"/>
                </a:solidFill>
              </a:rPr>
              <a:t>unsupported</a:t>
            </a:r>
            <a:endParaRPr lang="en-US" sz="2000" b="1" dirty="0">
              <a:solidFill>
                <a:schemeClr val="accent2"/>
              </a:solidFill>
            </a:endParaRPr>
          </a:p>
          <a:p>
            <a:r>
              <a:rPr lang="en-US" sz="2000" b="1" dirty="0">
                <a:solidFill>
                  <a:schemeClr val="accent2"/>
                </a:solidFill>
              </a:rPr>
              <a:t>Standing to </a:t>
            </a:r>
            <a:r>
              <a:rPr lang="en-US" sz="2000" b="1" dirty="0" smtClean="0">
                <a:solidFill>
                  <a:schemeClr val="accent2"/>
                </a:solidFill>
              </a:rPr>
              <a:t>sitting</a:t>
            </a:r>
            <a:endParaRPr lang="en-US" sz="2000" b="1" dirty="0">
              <a:solidFill>
                <a:schemeClr val="accent2"/>
              </a:solidFill>
            </a:endParaRPr>
          </a:p>
          <a:p>
            <a:r>
              <a:rPr lang="en-US" sz="2000" b="1" dirty="0" smtClean="0">
                <a:solidFill>
                  <a:schemeClr val="accent2"/>
                </a:solidFill>
              </a:rPr>
              <a:t>Transfers</a:t>
            </a:r>
            <a:endParaRPr lang="en-US" sz="2000" b="1" dirty="0">
              <a:solidFill>
                <a:schemeClr val="accent2"/>
              </a:solidFill>
            </a:endParaRPr>
          </a:p>
          <a:p>
            <a:r>
              <a:rPr lang="en-US" dirty="0">
                <a:solidFill>
                  <a:prstClr val="black"/>
                </a:solidFill>
              </a:rPr>
              <a:t>Standing with eyes closed </a:t>
            </a:r>
          </a:p>
          <a:p>
            <a:r>
              <a:rPr lang="en-US" dirty="0">
                <a:solidFill>
                  <a:prstClr val="black"/>
                </a:solidFill>
              </a:rPr>
              <a:t>Standing with feet </a:t>
            </a:r>
            <a:r>
              <a:rPr lang="en-US" dirty="0" smtClean="0">
                <a:solidFill>
                  <a:prstClr val="black"/>
                </a:solidFill>
              </a:rPr>
              <a:t>together</a:t>
            </a:r>
            <a:endParaRPr lang="en-US" dirty="0">
              <a:solidFill>
                <a:prstClr val="black"/>
              </a:solidFill>
            </a:endParaRPr>
          </a:p>
          <a:p>
            <a:r>
              <a:rPr lang="en-US" dirty="0">
                <a:solidFill>
                  <a:prstClr val="black"/>
                </a:solidFill>
              </a:rPr>
              <a:t>Reaching forward with outstretched </a:t>
            </a:r>
            <a:r>
              <a:rPr lang="en-US" dirty="0" smtClean="0">
                <a:solidFill>
                  <a:prstClr val="black"/>
                </a:solidFill>
              </a:rPr>
              <a:t>arm</a:t>
            </a:r>
            <a:endParaRPr lang="en-US" dirty="0">
              <a:solidFill>
                <a:prstClr val="black"/>
              </a:solidFill>
            </a:endParaRPr>
          </a:p>
          <a:p>
            <a:r>
              <a:rPr lang="en-US" dirty="0">
                <a:solidFill>
                  <a:prstClr val="black"/>
                </a:solidFill>
              </a:rPr>
              <a:t>Retrieving object from floor </a:t>
            </a:r>
            <a:endParaRPr lang="en-US" dirty="0" smtClean="0">
              <a:solidFill>
                <a:prstClr val="black"/>
              </a:solidFill>
            </a:endParaRPr>
          </a:p>
          <a:p>
            <a:r>
              <a:rPr lang="en-US" dirty="0" smtClean="0">
                <a:solidFill>
                  <a:prstClr val="black"/>
                </a:solidFill>
              </a:rPr>
              <a:t>Turning </a:t>
            </a:r>
            <a:r>
              <a:rPr lang="en-US" dirty="0">
                <a:solidFill>
                  <a:prstClr val="black"/>
                </a:solidFill>
              </a:rPr>
              <a:t>to look behind </a:t>
            </a:r>
            <a:endParaRPr lang="en-US" dirty="0" smtClean="0">
              <a:solidFill>
                <a:prstClr val="black"/>
              </a:solidFill>
            </a:endParaRPr>
          </a:p>
          <a:p>
            <a:r>
              <a:rPr lang="en-US" dirty="0" smtClean="0">
                <a:solidFill>
                  <a:prstClr val="black"/>
                </a:solidFill>
              </a:rPr>
              <a:t>Turning </a:t>
            </a:r>
            <a:r>
              <a:rPr lang="en-US" dirty="0">
                <a:solidFill>
                  <a:prstClr val="black"/>
                </a:solidFill>
              </a:rPr>
              <a:t>360 degrees </a:t>
            </a:r>
            <a:endParaRPr lang="en-US" dirty="0" smtClean="0">
              <a:solidFill>
                <a:prstClr val="black"/>
              </a:solidFill>
            </a:endParaRPr>
          </a:p>
          <a:p>
            <a:r>
              <a:rPr lang="en-US" dirty="0" smtClean="0">
                <a:solidFill>
                  <a:prstClr val="black"/>
                </a:solidFill>
              </a:rPr>
              <a:t>Placing </a:t>
            </a:r>
            <a:r>
              <a:rPr lang="en-US" dirty="0">
                <a:solidFill>
                  <a:prstClr val="black"/>
                </a:solidFill>
              </a:rPr>
              <a:t>alternate foot on </a:t>
            </a:r>
            <a:r>
              <a:rPr lang="en-US" dirty="0" smtClean="0">
                <a:solidFill>
                  <a:prstClr val="black"/>
                </a:solidFill>
              </a:rPr>
              <a:t>stool</a:t>
            </a:r>
            <a:endParaRPr lang="en-US" dirty="0">
              <a:solidFill>
                <a:prstClr val="black"/>
              </a:solidFill>
            </a:endParaRPr>
          </a:p>
          <a:p>
            <a:r>
              <a:rPr lang="en-US" dirty="0">
                <a:solidFill>
                  <a:prstClr val="black"/>
                </a:solidFill>
              </a:rPr>
              <a:t>Standing with one foot in front </a:t>
            </a:r>
          </a:p>
          <a:p>
            <a:r>
              <a:rPr lang="en-US" dirty="0">
                <a:solidFill>
                  <a:prstClr val="black"/>
                </a:solidFill>
              </a:rPr>
              <a:t>Standing on one foot </a:t>
            </a:r>
          </a:p>
        </p:txBody>
      </p:sp>
      <p:sp>
        <p:nvSpPr>
          <p:cNvPr id="5" name="Rectangle 4"/>
          <p:cNvSpPr/>
          <p:nvPr/>
        </p:nvSpPr>
        <p:spPr>
          <a:xfrm>
            <a:off x="3765668" y="6000771"/>
            <a:ext cx="5159689" cy="369332"/>
          </a:xfrm>
          <a:prstGeom prst="rect">
            <a:avLst/>
          </a:prstGeom>
        </p:spPr>
        <p:txBody>
          <a:bodyPr wrap="square">
            <a:spAutoFit/>
          </a:bodyPr>
          <a:lstStyle/>
          <a:p>
            <a:r>
              <a:rPr lang="en-US" dirty="0">
                <a:solidFill>
                  <a:prstClr val="black"/>
                </a:solidFill>
              </a:rPr>
              <a:t>http://</a:t>
            </a:r>
            <a:r>
              <a:rPr lang="en-US" dirty="0" err="1">
                <a:solidFill>
                  <a:prstClr val="black"/>
                </a:solidFill>
              </a:rPr>
              <a:t>www.aahf.info</a:t>
            </a:r>
            <a:r>
              <a:rPr lang="en-US" dirty="0">
                <a:solidFill>
                  <a:prstClr val="black"/>
                </a:solidFill>
              </a:rPr>
              <a:t>/</a:t>
            </a:r>
            <a:r>
              <a:rPr lang="en-US" dirty="0" err="1">
                <a:solidFill>
                  <a:prstClr val="black"/>
                </a:solidFill>
              </a:rPr>
              <a:t>pdf</a:t>
            </a:r>
            <a:r>
              <a:rPr lang="en-US" dirty="0">
                <a:solidFill>
                  <a:prstClr val="black"/>
                </a:solidFill>
              </a:rPr>
              <a:t>/</a:t>
            </a:r>
            <a:r>
              <a:rPr lang="en-US" dirty="0" err="1">
                <a:solidFill>
                  <a:prstClr val="black"/>
                </a:solidFill>
              </a:rPr>
              <a:t>Berg_Balance_Scale.pdf</a:t>
            </a:r>
            <a:endParaRPr lang="en-US" dirty="0">
              <a:solidFill>
                <a:prstClr val="black"/>
              </a:solidFill>
            </a:endParaRPr>
          </a:p>
        </p:txBody>
      </p:sp>
    </p:spTree>
    <p:extLst>
      <p:ext uri="{BB962C8B-B14F-4D97-AF65-F5344CB8AC3E}">
        <p14:creationId xmlns:p14="http://schemas.microsoft.com/office/powerpoint/2010/main" val="563847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Lymphedema Management</a:t>
            </a:r>
          </a:p>
          <a:p>
            <a:pPr lvl="1"/>
            <a:r>
              <a:rPr lang="en-US" dirty="0" smtClean="0"/>
              <a:t>Post surgical complication</a:t>
            </a:r>
          </a:p>
          <a:p>
            <a:pPr lvl="1"/>
            <a:r>
              <a:rPr lang="en-US" dirty="0" smtClean="0"/>
              <a:t>Most </a:t>
            </a:r>
            <a:r>
              <a:rPr lang="en-US" dirty="0"/>
              <a:t>common with breast, uterine, ovarian cancers which involve the lymph </a:t>
            </a:r>
            <a:r>
              <a:rPr lang="en-US" dirty="0" smtClean="0"/>
              <a:t>nodes</a:t>
            </a:r>
          </a:p>
          <a:p>
            <a:pPr lvl="1"/>
            <a:r>
              <a:rPr lang="en-US" dirty="0" smtClean="0"/>
              <a:t>Lymphedema Massage </a:t>
            </a:r>
          </a:p>
          <a:p>
            <a:pPr lvl="2"/>
            <a:r>
              <a:rPr lang="en-US" dirty="0" smtClean="0"/>
              <a:t>Educate </a:t>
            </a:r>
            <a:r>
              <a:rPr lang="en-US" dirty="0" err="1" smtClean="0"/>
              <a:t>pt</a:t>
            </a:r>
            <a:r>
              <a:rPr lang="en-US" dirty="0" smtClean="0"/>
              <a:t> about self massage</a:t>
            </a:r>
          </a:p>
          <a:p>
            <a:pPr lvl="1"/>
            <a:r>
              <a:rPr lang="en-US" dirty="0" smtClean="0"/>
              <a:t>Compression garments </a:t>
            </a:r>
          </a:p>
          <a:p>
            <a:pPr lvl="1"/>
            <a:r>
              <a:rPr lang="en-US" dirty="0" smtClean="0"/>
              <a:t>Bandaging</a:t>
            </a:r>
          </a:p>
        </p:txBody>
      </p:sp>
    </p:spTree>
    <p:extLst>
      <p:ext uri="{BB962C8B-B14F-4D97-AF65-F5344CB8AC3E}">
        <p14:creationId xmlns:p14="http://schemas.microsoft.com/office/powerpoint/2010/main" val="3715972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Lymphedema Management</a:t>
            </a:r>
            <a:endParaRPr lang="en-US" dirty="0"/>
          </a:p>
        </p:txBody>
      </p:sp>
      <p:pic>
        <p:nvPicPr>
          <p:cNvPr id="4" name="Content Placeholder 3" descr="lymphedema pics-touched up 019.jpg"/>
          <p:cNvPicPr>
            <a:picLocks noGrp="1" noChangeAspect="1"/>
          </p:cNvPicPr>
          <p:nvPr>
            <p:ph idx="1"/>
          </p:nvPr>
        </p:nvPicPr>
        <p:blipFill>
          <a:blip r:embed="rId3">
            <a:extLst>
              <a:ext uri="{28A0092B-C50C-407E-A947-70E740481C1C}">
                <a14:useLocalDpi xmlns:a14="http://schemas.microsoft.com/office/drawing/2010/main" val="0"/>
              </a:ext>
            </a:extLst>
          </a:blip>
          <a:srcRect t="8650" b="8650"/>
          <a:stretch>
            <a:fillRect/>
          </a:stretch>
        </p:blipFill>
        <p:spPr>
          <a:xfrm>
            <a:off x="1676621" y="1748144"/>
            <a:ext cx="4626257" cy="2544263"/>
          </a:xfrm>
          <a:prstGeom prst="rect">
            <a:avLst/>
          </a:prstGeom>
        </p:spPr>
      </p:pic>
      <p:pic>
        <p:nvPicPr>
          <p:cNvPr id="5" name="Picture 4" descr="treatment_BA_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3457" y="4144463"/>
            <a:ext cx="3621026" cy="2698173"/>
          </a:xfrm>
          <a:prstGeom prst="rect">
            <a:avLst/>
          </a:prstGeom>
        </p:spPr>
      </p:pic>
      <p:pic>
        <p:nvPicPr>
          <p:cNvPr id="6" name="Picture 5" descr="3510LST_detail.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7359" y="3961901"/>
            <a:ext cx="3314822" cy="2817599"/>
          </a:xfrm>
          <a:prstGeom prst="rect">
            <a:avLst/>
          </a:prstGeom>
        </p:spPr>
      </p:pic>
    </p:spTree>
    <p:extLst>
      <p:ext uri="{BB962C8B-B14F-4D97-AF65-F5344CB8AC3E}">
        <p14:creationId xmlns:p14="http://schemas.microsoft.com/office/powerpoint/2010/main" val="298041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Interventions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Patient and Family Education</a:t>
            </a:r>
          </a:p>
          <a:p>
            <a:pPr lvl="1"/>
            <a:r>
              <a:rPr lang="en-US" dirty="0" smtClean="0"/>
              <a:t>Educate patient regarding benefits of physical therapy interventions</a:t>
            </a:r>
          </a:p>
          <a:p>
            <a:pPr lvl="1"/>
            <a:r>
              <a:rPr lang="en-US" dirty="0" smtClean="0"/>
              <a:t>Educate family </a:t>
            </a:r>
          </a:p>
          <a:p>
            <a:pPr lvl="2"/>
            <a:r>
              <a:rPr lang="en-US" dirty="0" smtClean="0"/>
              <a:t>Regarding involvement in physical therapy interventions</a:t>
            </a:r>
          </a:p>
          <a:p>
            <a:pPr lvl="2"/>
            <a:r>
              <a:rPr lang="en-US" dirty="0" smtClean="0"/>
              <a:t>Regarding proper body mechanics during home care</a:t>
            </a:r>
          </a:p>
          <a:p>
            <a:pPr lvl="2"/>
            <a:r>
              <a:rPr lang="en-US" dirty="0" smtClean="0"/>
              <a:t>Regarding bed mobility/positioning/skin care</a:t>
            </a:r>
          </a:p>
          <a:p>
            <a:pPr lvl="3"/>
            <a:r>
              <a:rPr lang="en-US" dirty="0" smtClean="0"/>
              <a:t>Ulcers</a:t>
            </a:r>
            <a:endParaRPr lang="en-US" dirty="0"/>
          </a:p>
        </p:txBody>
      </p:sp>
    </p:spTree>
    <p:extLst>
      <p:ext uri="{BB962C8B-B14F-4D97-AF65-F5344CB8AC3E}">
        <p14:creationId xmlns:p14="http://schemas.microsoft.com/office/powerpoint/2010/main" val="3164746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Bony Prominences</a:t>
            </a:r>
            <a:endParaRPr lang="en-US" dirty="0"/>
          </a:p>
        </p:txBody>
      </p:sp>
      <p:sp>
        <p:nvSpPr>
          <p:cNvPr id="3" name="Content Placeholder 2"/>
          <p:cNvSpPr>
            <a:spLocks noGrp="1"/>
          </p:cNvSpPr>
          <p:nvPr>
            <p:ph idx="1"/>
          </p:nvPr>
        </p:nvSpPr>
        <p:spPr>
          <a:xfrm>
            <a:off x="492067" y="1982072"/>
            <a:ext cx="4149783" cy="4525963"/>
          </a:xfrm>
        </p:spPr>
        <p:txBody>
          <a:bodyPr/>
          <a:lstStyle/>
          <a:p>
            <a:pPr>
              <a:buFont typeface="Arial" panose="020B0604020202020204" pitchFamily="34" charset="0"/>
              <a:buChar char="•"/>
            </a:pPr>
            <a:r>
              <a:rPr lang="en-US" dirty="0" smtClean="0"/>
              <a:t>Heels </a:t>
            </a:r>
          </a:p>
          <a:p>
            <a:pPr>
              <a:buFont typeface="Arial" panose="020B0604020202020204" pitchFamily="34" charset="0"/>
              <a:buChar char="•"/>
            </a:pPr>
            <a:r>
              <a:rPr lang="en-US" dirty="0" smtClean="0"/>
              <a:t>Malleoli </a:t>
            </a:r>
          </a:p>
          <a:p>
            <a:pPr>
              <a:buFont typeface="Arial" panose="020B0604020202020204" pitchFamily="34" charset="0"/>
              <a:buChar char="•"/>
            </a:pPr>
            <a:r>
              <a:rPr lang="en-US" dirty="0" smtClean="0"/>
              <a:t>Sacrum</a:t>
            </a:r>
          </a:p>
          <a:p>
            <a:pPr>
              <a:buFont typeface="Arial" panose="020B0604020202020204" pitchFamily="34" charset="0"/>
              <a:buChar char="•"/>
            </a:pPr>
            <a:r>
              <a:rPr lang="en-US" dirty="0" err="1" smtClean="0"/>
              <a:t>Ischial</a:t>
            </a:r>
            <a:r>
              <a:rPr lang="en-US" dirty="0" smtClean="0"/>
              <a:t> </a:t>
            </a:r>
            <a:r>
              <a:rPr lang="en-US" dirty="0" err="1" smtClean="0"/>
              <a:t>Tuberosities</a:t>
            </a:r>
            <a:r>
              <a:rPr lang="en-US" dirty="0" smtClean="0"/>
              <a:t> </a:t>
            </a:r>
          </a:p>
          <a:p>
            <a:pPr>
              <a:buFont typeface="Arial" panose="020B0604020202020204" pitchFamily="34" charset="0"/>
              <a:buChar char="•"/>
            </a:pPr>
            <a:r>
              <a:rPr lang="en-US" dirty="0" smtClean="0"/>
              <a:t>Scapula</a:t>
            </a:r>
          </a:p>
          <a:p>
            <a:pPr>
              <a:buFont typeface="Arial" panose="020B0604020202020204" pitchFamily="34" charset="0"/>
              <a:buChar char="•"/>
            </a:pPr>
            <a:r>
              <a:rPr lang="en-US" dirty="0" smtClean="0"/>
              <a:t>Spine</a:t>
            </a:r>
          </a:p>
          <a:p>
            <a:endParaRPr lang="en-US" dirty="0"/>
          </a:p>
        </p:txBody>
      </p:sp>
      <p:pic>
        <p:nvPicPr>
          <p:cNvPr id="4" name="Picture 3"/>
          <p:cNvPicPr>
            <a:picLocks noChangeAspect="1"/>
          </p:cNvPicPr>
          <p:nvPr/>
        </p:nvPicPr>
        <p:blipFill>
          <a:blip r:embed="rId3"/>
          <a:stretch>
            <a:fillRect/>
          </a:stretch>
        </p:blipFill>
        <p:spPr>
          <a:xfrm>
            <a:off x="4902656" y="1417638"/>
            <a:ext cx="3416300" cy="4927600"/>
          </a:xfrm>
          <a:prstGeom prst="rect">
            <a:avLst/>
          </a:prstGeom>
        </p:spPr>
      </p:pic>
      <p:sp>
        <p:nvSpPr>
          <p:cNvPr id="6" name="Rectangle 5"/>
          <p:cNvSpPr/>
          <p:nvPr/>
        </p:nvSpPr>
        <p:spPr>
          <a:xfrm>
            <a:off x="3491564" y="6345238"/>
            <a:ext cx="5442537" cy="369332"/>
          </a:xfrm>
          <a:prstGeom prst="rect">
            <a:avLst/>
          </a:prstGeom>
        </p:spPr>
        <p:txBody>
          <a:bodyPr wrap="square">
            <a:spAutoFit/>
          </a:bodyPr>
          <a:lstStyle/>
          <a:p>
            <a:r>
              <a:rPr lang="en-US" dirty="0">
                <a:solidFill>
                  <a:prstClr val="black"/>
                </a:solidFill>
              </a:rPr>
              <a:t>http://</a:t>
            </a:r>
            <a:r>
              <a:rPr lang="en-US" dirty="0" err="1">
                <a:solidFill>
                  <a:prstClr val="black"/>
                </a:solidFill>
              </a:rPr>
              <a:t>www.selectmedical.co.uk</a:t>
            </a:r>
            <a:r>
              <a:rPr lang="en-US" dirty="0">
                <a:solidFill>
                  <a:prstClr val="black"/>
                </a:solidFill>
              </a:rPr>
              <a:t>/</a:t>
            </a:r>
            <a:r>
              <a:rPr lang="en-US" dirty="0" err="1">
                <a:solidFill>
                  <a:prstClr val="black"/>
                </a:solidFill>
              </a:rPr>
              <a:t>pressurecare.html</a:t>
            </a:r>
            <a:endParaRPr lang="en-US" dirty="0">
              <a:solidFill>
                <a:prstClr val="black"/>
              </a:solidFill>
            </a:endParaRPr>
          </a:p>
        </p:txBody>
      </p:sp>
    </p:spTree>
    <p:extLst>
      <p:ext uri="{BB962C8B-B14F-4D97-AF65-F5344CB8AC3E}">
        <p14:creationId xmlns:p14="http://schemas.microsoft.com/office/powerpoint/2010/main" val="1787756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Ulcers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0066850"/>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0165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Durable Medical Equipment (DME) and Adaptations</a:t>
            </a:r>
          </a:p>
          <a:p>
            <a:pPr lvl="1"/>
            <a:r>
              <a:rPr lang="en-US" dirty="0" smtClean="0"/>
              <a:t>Assistive devices</a:t>
            </a:r>
          </a:p>
          <a:p>
            <a:pPr lvl="2"/>
            <a:r>
              <a:rPr lang="en-US" dirty="0" smtClean="0"/>
              <a:t>Canes</a:t>
            </a:r>
          </a:p>
          <a:p>
            <a:pPr lvl="2"/>
            <a:r>
              <a:rPr lang="en-US" dirty="0" smtClean="0"/>
              <a:t>Walkers</a:t>
            </a:r>
          </a:p>
          <a:p>
            <a:pPr lvl="2"/>
            <a:r>
              <a:rPr lang="en-US" dirty="0" smtClean="0"/>
              <a:t>Wheelchairs</a:t>
            </a:r>
          </a:p>
          <a:p>
            <a:pPr lvl="2"/>
            <a:r>
              <a:rPr lang="en-US" dirty="0" smtClean="0"/>
              <a:t>Lifts</a:t>
            </a:r>
          </a:p>
          <a:p>
            <a:pPr lvl="2"/>
            <a:r>
              <a:rPr lang="en-US" dirty="0" smtClean="0"/>
              <a:t>Commodes, shower seats, grab bars</a:t>
            </a:r>
          </a:p>
          <a:p>
            <a:endParaRPr lang="en-US" dirty="0" smtClean="0"/>
          </a:p>
          <a:p>
            <a:pPr lvl="1"/>
            <a:endParaRPr lang="en-US" dirty="0"/>
          </a:p>
        </p:txBody>
      </p:sp>
    </p:spTree>
    <p:extLst>
      <p:ext uri="{BB962C8B-B14F-4D97-AF65-F5344CB8AC3E}">
        <p14:creationId xmlns:p14="http://schemas.microsoft.com/office/powerpoint/2010/main" val="1426574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Exercise / Physical Activity</a:t>
            </a:r>
          </a:p>
          <a:p>
            <a:pPr lvl="1"/>
            <a:r>
              <a:rPr lang="en-US" dirty="0" smtClean="0"/>
              <a:t>Promotes well being for some individuals</a:t>
            </a:r>
          </a:p>
          <a:p>
            <a:pPr lvl="2"/>
            <a:r>
              <a:rPr lang="en-US" dirty="0" smtClean="0"/>
              <a:t>Exercise as part of palliative care in terminal cancer patients has been shown to improve physical performance, reduce physical fatigue, and improve emotional functioning suggesting its use in this setting</a:t>
            </a:r>
          </a:p>
          <a:p>
            <a:pPr lvl="1"/>
            <a:r>
              <a:rPr lang="en-US" dirty="0" smtClean="0"/>
              <a:t>Maintain strength to remain as independent as possible for as long as possible</a:t>
            </a:r>
          </a:p>
          <a:p>
            <a:pPr lvl="1"/>
            <a:endParaRPr lang="en-US" dirty="0" smtClean="0"/>
          </a:p>
          <a:p>
            <a:pPr lvl="1"/>
            <a:endParaRPr lang="en-US" dirty="0"/>
          </a:p>
        </p:txBody>
      </p:sp>
    </p:spTree>
    <p:extLst>
      <p:ext uri="{BB962C8B-B14F-4D97-AF65-F5344CB8AC3E}">
        <p14:creationId xmlns:p14="http://schemas.microsoft.com/office/powerpoint/2010/main" val="163350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Social </a:t>
            </a:r>
            <a:r>
              <a:rPr lang="en-US" dirty="0" smtClean="0"/>
              <a:t>Work Considerations at the End of Life</a:t>
            </a:r>
            <a:endParaRPr lang="en-US" dirty="0"/>
          </a:p>
        </p:txBody>
      </p:sp>
    </p:spTree>
    <p:extLst>
      <p:ext uri="{BB962C8B-B14F-4D97-AF65-F5344CB8AC3E}">
        <p14:creationId xmlns:p14="http://schemas.microsoft.com/office/powerpoint/2010/main" val="3322003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In what ways might physical therapy services benefit this patient?</a:t>
            </a:r>
            <a:endParaRPr lang="en-US" sz="4000" dirty="0"/>
          </a:p>
        </p:txBody>
      </p:sp>
    </p:spTree>
    <p:extLst>
      <p:ext uri="{BB962C8B-B14F-4D97-AF65-F5344CB8AC3E}">
        <p14:creationId xmlns:p14="http://schemas.microsoft.com/office/powerpoint/2010/main" val="1156896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Pharmacy Overview</a:t>
            </a:r>
            <a:br>
              <a:rPr lang="en-US" dirty="0" smtClean="0"/>
            </a:br>
            <a:r>
              <a:rPr lang="en-US" dirty="0" smtClean="0"/>
              <a:t>at the End of Life</a:t>
            </a:r>
            <a:endParaRPr lang="en-US" dirty="0"/>
          </a:p>
        </p:txBody>
      </p:sp>
    </p:spTree>
    <p:extLst>
      <p:ext uri="{BB962C8B-B14F-4D97-AF65-F5344CB8AC3E}">
        <p14:creationId xmlns:p14="http://schemas.microsoft.com/office/powerpoint/2010/main" val="30780238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Pharmacy </a:t>
            </a:r>
            <a:r>
              <a:rPr lang="en-US" dirty="0" err="1" smtClean="0"/>
              <a:t>Tx</a:t>
            </a:r>
            <a:r>
              <a:rPr lang="en-US" dirty="0" smtClean="0"/>
              <a:t> at End of Life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To make patient as comfortable as possible via pharmacologic agents</a:t>
            </a:r>
          </a:p>
          <a:p>
            <a:pPr>
              <a:buFont typeface="Arial" panose="020B0604020202020204" pitchFamily="34" charset="0"/>
              <a:buChar char="•"/>
            </a:pPr>
            <a:r>
              <a:rPr lang="en-US" dirty="0" smtClean="0"/>
              <a:t>To manage the chronic pain or any pain associated with disease states or conditions</a:t>
            </a:r>
          </a:p>
          <a:p>
            <a:pPr>
              <a:buFont typeface="Arial" panose="020B0604020202020204" pitchFamily="34" charset="0"/>
              <a:buChar char="•"/>
            </a:pPr>
            <a:r>
              <a:rPr lang="en-US" dirty="0" smtClean="0"/>
              <a:t>To individualize medication therapy to produce optimal efficacy with minimized adverse effects</a:t>
            </a:r>
          </a:p>
          <a:p>
            <a:pPr>
              <a:buFont typeface="Arial" panose="020B0604020202020204" pitchFamily="34" charset="0"/>
              <a:buChar char="•"/>
            </a:pPr>
            <a:r>
              <a:rPr lang="en-US" dirty="0" smtClean="0"/>
              <a:t>To improve quality of remaining life of the patients</a:t>
            </a:r>
            <a:endParaRPr lang="en-US" dirty="0"/>
          </a:p>
        </p:txBody>
      </p:sp>
    </p:spTree>
    <p:extLst>
      <p:ext uri="{BB962C8B-B14F-4D97-AF65-F5344CB8AC3E}">
        <p14:creationId xmlns:p14="http://schemas.microsoft.com/office/powerpoint/2010/main" val="41550236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to Ease Pain</a:t>
            </a:r>
            <a:endParaRPr lang="en-US" dirty="0"/>
          </a:p>
        </p:txBody>
      </p:sp>
      <p:sp>
        <p:nvSpPr>
          <p:cNvPr id="3" name="Content Placeholder 2"/>
          <p:cNvSpPr>
            <a:spLocks noGrp="1"/>
          </p:cNvSpPr>
          <p:nvPr>
            <p:ph idx="1"/>
          </p:nvPr>
        </p:nvSpPr>
        <p:spPr>
          <a:xfrm>
            <a:off x="652222" y="2084832"/>
            <a:ext cx="8034577" cy="4525963"/>
          </a:xfrm>
        </p:spPr>
        <p:txBody>
          <a:bodyPr>
            <a:normAutofit/>
          </a:bodyPr>
          <a:lstStyle/>
          <a:p>
            <a:pPr marL="0" indent="0" algn="ctr">
              <a:buNone/>
            </a:pPr>
            <a:r>
              <a:rPr lang="en-US" dirty="0" smtClean="0"/>
              <a:t>“Palliative sedation, when appropriately indicated and correctly used to relieve unbearable suffering, does not have any detrimental effect on survival of patients with terminal cancer and it is a medical intervention that must be considered as part of a continuum of palliative care” </a:t>
            </a:r>
          </a:p>
          <a:p>
            <a:pPr marL="0" indent="0" algn="ctr">
              <a:buNone/>
            </a:pPr>
            <a:endParaRPr lang="en-US" dirty="0" smtClean="0"/>
          </a:p>
          <a:p>
            <a:pPr marL="0" lvl="0" indent="0" algn="ctr">
              <a:buNone/>
            </a:pPr>
            <a:r>
              <a:rPr lang="en-US" sz="2400" dirty="0" smtClean="0"/>
              <a:t>(</a:t>
            </a:r>
            <a:r>
              <a:rPr lang="en-US" sz="2400" dirty="0" err="1" smtClean="0"/>
              <a:t>Maltoni</a:t>
            </a:r>
            <a:r>
              <a:rPr lang="en-US" sz="2400" dirty="0"/>
              <a:t>, </a:t>
            </a:r>
            <a:r>
              <a:rPr lang="en-US" sz="2400" dirty="0" err="1"/>
              <a:t>Scarpi</a:t>
            </a:r>
            <a:r>
              <a:rPr lang="en-US" sz="2400" dirty="0"/>
              <a:t>, </a:t>
            </a:r>
            <a:r>
              <a:rPr lang="en-US" sz="2400" dirty="0" err="1"/>
              <a:t>Rosati</a:t>
            </a:r>
            <a:r>
              <a:rPr lang="en-US" sz="2400" dirty="0"/>
              <a:t>, </a:t>
            </a:r>
            <a:r>
              <a:rPr lang="en-US" sz="2400" dirty="0" err="1"/>
              <a:t>Derni</a:t>
            </a:r>
            <a:r>
              <a:rPr lang="en-US" sz="2400" dirty="0"/>
              <a:t>, </a:t>
            </a:r>
            <a:r>
              <a:rPr lang="en-US" sz="2400" dirty="0" err="1"/>
              <a:t>Fabbri</a:t>
            </a:r>
            <a:r>
              <a:rPr lang="en-US" sz="2400" dirty="0"/>
              <a:t>, Martini, </a:t>
            </a:r>
            <a:r>
              <a:rPr lang="en-US" sz="2400" dirty="0" err="1"/>
              <a:t>Amadori</a:t>
            </a:r>
            <a:r>
              <a:rPr lang="en-US" sz="2400" dirty="0"/>
              <a:t> &amp; </a:t>
            </a:r>
            <a:r>
              <a:rPr lang="en-US" sz="2400" dirty="0" err="1"/>
              <a:t>Nanni</a:t>
            </a:r>
            <a:r>
              <a:rPr lang="en-US" sz="2400" dirty="0"/>
              <a:t>, 2012)</a:t>
            </a:r>
          </a:p>
          <a:p>
            <a:pPr marL="0" indent="0">
              <a:buNone/>
            </a:pPr>
            <a:endParaRPr lang="en-US" dirty="0"/>
          </a:p>
        </p:txBody>
      </p:sp>
    </p:spTree>
    <p:extLst>
      <p:ext uri="{BB962C8B-B14F-4D97-AF65-F5344CB8AC3E}">
        <p14:creationId xmlns:p14="http://schemas.microsoft.com/office/powerpoint/2010/main" val="27884211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213" y="721196"/>
            <a:ext cx="8229600" cy="893117"/>
          </a:xfrm>
        </p:spPr>
        <p:txBody>
          <a:bodyPr/>
          <a:lstStyle/>
          <a:p>
            <a:r>
              <a:rPr lang="en-US" dirty="0" smtClean="0"/>
              <a:t>Characterizing Pain</a:t>
            </a:r>
            <a:endParaRPr lang="en-US" dirty="0"/>
          </a:p>
        </p:txBody>
      </p:sp>
      <p:graphicFrame>
        <p:nvGraphicFramePr>
          <p:cNvPr id="4" name="Group 34"/>
          <p:cNvGraphicFramePr>
            <a:graphicFrameLocks noGrp="1"/>
          </p:cNvGraphicFramePr>
          <p:nvPr>
            <p:ph idx="1"/>
            <p:extLst>
              <p:ext uri="{D42A27DB-BD31-4B8C-83A1-F6EECF244321}">
                <p14:modId xmlns:p14="http://schemas.microsoft.com/office/powerpoint/2010/main" val="2838445867"/>
              </p:ext>
            </p:extLst>
          </p:nvPr>
        </p:nvGraphicFramePr>
        <p:xfrm>
          <a:off x="572655" y="2179782"/>
          <a:ext cx="7744691" cy="4116494"/>
        </p:xfrm>
        <a:graphic>
          <a:graphicData uri="http://schemas.openxmlformats.org/drawingml/2006/table">
            <a:tbl>
              <a:tblPr/>
              <a:tblGrid>
                <a:gridCol w="1084515"/>
                <a:gridCol w="2836422"/>
                <a:gridCol w="3823754"/>
              </a:tblGrid>
              <a:tr h="66619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400" b="1" i="0" u="none" strike="noStrike" cap="none" normalizeH="0" baseline="0" dirty="0">
                          <a:ln>
                            <a:noFill/>
                          </a:ln>
                          <a:solidFill>
                            <a:schemeClr val="tx1"/>
                          </a:solidFill>
                          <a:effectLst/>
                          <a:latin typeface="+mn-lt"/>
                          <a:ea typeface="ＭＳ Ｐゴシック"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a:ln>
                            <a:noFill/>
                          </a:ln>
                          <a:solidFill>
                            <a:schemeClr val="tx1"/>
                          </a:solidFill>
                          <a:effectLst/>
                          <a:latin typeface="+mn-lt"/>
                          <a:ea typeface="ＭＳ Ｐゴシック" charset="0"/>
                        </a:rPr>
                        <a:t>Palliative Factors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a:ln>
                            <a:noFill/>
                          </a:ln>
                          <a:solidFill>
                            <a:schemeClr val="tx1"/>
                          </a:solidFill>
                          <a:effectLst/>
                          <a:latin typeface="+mn-lt"/>
                          <a:ea typeface="ＭＳ Ｐゴシック" charset="0"/>
                        </a:rPr>
                        <a:t>What makes the pain better?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52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0"/>
                        <a:buNone/>
                        <a:tabLst/>
                      </a:pPr>
                      <a:endParaRPr kumimoji="0" lang="en-US" sz="2400" b="1" i="0" u="none" strike="noStrike" cap="none" normalizeH="0" baseline="0">
                        <a:ln>
                          <a:noFill/>
                        </a:ln>
                        <a:solidFill>
                          <a:schemeClr val="tx1"/>
                        </a:solidFill>
                        <a:effectLst/>
                        <a:latin typeface="+mn-lt"/>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dirty="0">
                          <a:ln>
                            <a:noFill/>
                          </a:ln>
                          <a:solidFill>
                            <a:schemeClr val="tx1"/>
                          </a:solidFill>
                          <a:effectLst/>
                          <a:latin typeface="+mn-lt"/>
                          <a:ea typeface="ＭＳ Ｐゴシック" charset="0"/>
                        </a:rPr>
                        <a:t>Provocative Factors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dirty="0">
                          <a:ln>
                            <a:noFill/>
                          </a:ln>
                          <a:solidFill>
                            <a:schemeClr val="tx1"/>
                          </a:solidFill>
                          <a:effectLst/>
                          <a:latin typeface="+mn-lt"/>
                          <a:ea typeface="ＭＳ Ｐゴシック" charset="0"/>
                        </a:rPr>
                        <a:t>What makes the pain worse?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13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400" b="1" i="0" u="none" strike="noStrike" cap="none" normalizeH="0" baseline="0">
                          <a:ln>
                            <a:noFill/>
                          </a:ln>
                          <a:solidFill>
                            <a:schemeClr val="tx1"/>
                          </a:solidFill>
                          <a:effectLst/>
                          <a:latin typeface="+mn-lt"/>
                          <a:ea typeface="ＭＳ Ｐゴシック"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a:ln>
                            <a:noFill/>
                          </a:ln>
                          <a:solidFill>
                            <a:schemeClr val="tx1"/>
                          </a:solidFill>
                          <a:effectLst/>
                          <a:latin typeface="+mn-lt"/>
                          <a:ea typeface="ＭＳ Ｐゴシック" charset="0"/>
                        </a:rPr>
                        <a:t>Quality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a:ln>
                            <a:noFill/>
                          </a:ln>
                          <a:solidFill>
                            <a:schemeClr val="tx1"/>
                          </a:solidFill>
                          <a:effectLst/>
                          <a:latin typeface="+mn-lt"/>
                          <a:ea typeface="ＭＳ Ｐゴシック" charset="0"/>
                        </a:rPr>
                        <a:t>Describe the pain.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843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400" b="1" i="0" u="none" strike="noStrike" cap="none" normalizeH="0" baseline="0">
                          <a:ln>
                            <a:noFill/>
                          </a:ln>
                          <a:solidFill>
                            <a:schemeClr val="tx1"/>
                          </a:solidFill>
                          <a:effectLst/>
                          <a:latin typeface="+mn-lt"/>
                          <a:ea typeface="ＭＳ Ｐゴシック" charset="0"/>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dirty="0">
                          <a:ln>
                            <a:noFill/>
                          </a:ln>
                          <a:solidFill>
                            <a:schemeClr val="tx1"/>
                          </a:solidFill>
                          <a:effectLst/>
                          <a:latin typeface="+mn-lt"/>
                          <a:ea typeface="ＭＳ Ｐゴシック" charset="0"/>
                        </a:rPr>
                        <a:t>Radiation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a:ln>
                            <a:noFill/>
                          </a:ln>
                          <a:solidFill>
                            <a:schemeClr val="tx1"/>
                          </a:solidFill>
                          <a:effectLst/>
                          <a:latin typeface="+mn-lt"/>
                          <a:ea typeface="ＭＳ Ｐゴシック" charset="0"/>
                        </a:rPr>
                        <a:t>Where is the pain?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410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400" b="1" i="0" u="none" strike="noStrike" cap="none" normalizeH="0" baseline="0">
                          <a:ln>
                            <a:noFill/>
                          </a:ln>
                          <a:solidFill>
                            <a:schemeClr val="tx1"/>
                          </a:solidFill>
                          <a:effectLst/>
                          <a:latin typeface="+mn-lt"/>
                          <a:ea typeface="ＭＳ Ｐゴシック"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a:ln>
                            <a:noFill/>
                          </a:ln>
                          <a:solidFill>
                            <a:schemeClr val="tx1"/>
                          </a:solidFill>
                          <a:effectLst/>
                          <a:latin typeface="+mn-lt"/>
                          <a:ea typeface="ＭＳ Ｐゴシック" charset="0"/>
                        </a:rPr>
                        <a:t>Severity/Intensity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dirty="0">
                          <a:ln>
                            <a:noFill/>
                          </a:ln>
                          <a:solidFill>
                            <a:schemeClr val="tx1"/>
                          </a:solidFill>
                          <a:effectLst/>
                          <a:latin typeface="+mn-lt"/>
                          <a:ea typeface="ＭＳ Ｐゴシック" charset="0"/>
                        </a:rPr>
                        <a:t>How does this pain compare with other pain you have experienced?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410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400" b="1" i="0" u="none" strike="noStrike" cap="none" normalizeH="0" baseline="0" dirty="0">
                          <a:ln>
                            <a:noFill/>
                          </a:ln>
                          <a:solidFill>
                            <a:schemeClr val="tx1"/>
                          </a:solidFill>
                          <a:effectLst/>
                          <a:latin typeface="+mn-lt"/>
                          <a:ea typeface="ＭＳ Ｐゴシック"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a:ln>
                            <a:noFill/>
                          </a:ln>
                          <a:solidFill>
                            <a:schemeClr val="tx1"/>
                          </a:solidFill>
                          <a:effectLst/>
                          <a:latin typeface="+mn-lt"/>
                          <a:ea typeface="ＭＳ Ｐゴシック" charset="0"/>
                        </a:rPr>
                        <a:t>Temporal Factors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0"/>
                        <a:buNone/>
                        <a:tabLst/>
                      </a:pPr>
                      <a:r>
                        <a:rPr kumimoji="0" lang="en-US" sz="2000" b="0" i="0" u="none" strike="noStrike" cap="none" normalizeH="0" baseline="0" dirty="0">
                          <a:ln>
                            <a:noFill/>
                          </a:ln>
                          <a:solidFill>
                            <a:schemeClr val="tx1"/>
                          </a:solidFill>
                          <a:effectLst/>
                          <a:latin typeface="+mn-lt"/>
                          <a:ea typeface="ＭＳ Ｐゴシック" charset="0"/>
                        </a:rPr>
                        <a:t>Does the intensity of the pain change with 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58978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 Assessment Tools</a:t>
            </a:r>
            <a:endParaRPr lang="en-US" dirty="0"/>
          </a:p>
        </p:txBody>
      </p:sp>
      <p:pic>
        <p:nvPicPr>
          <p:cNvPr id="4"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6772" r="4731"/>
          <a:stretch/>
        </p:blipFill>
        <p:spPr>
          <a:xfrm>
            <a:off x="457200" y="1804329"/>
            <a:ext cx="4220122" cy="19447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l="5465" r="3725"/>
          <a:stretch/>
        </p:blipFill>
        <p:spPr bwMode="auto">
          <a:xfrm>
            <a:off x="4803541" y="1804329"/>
            <a:ext cx="4156715" cy="178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562" y="4028129"/>
            <a:ext cx="81534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2725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to Ease Pain</a:t>
            </a:r>
            <a:endParaRPr lang="en-US" dirty="0"/>
          </a:p>
        </p:txBody>
      </p:sp>
      <p:sp>
        <p:nvSpPr>
          <p:cNvPr id="3" name="Content Placeholder 2"/>
          <p:cNvSpPr>
            <a:spLocks noGrp="1"/>
          </p:cNvSpPr>
          <p:nvPr>
            <p:ph sz="half" idx="2"/>
          </p:nvPr>
        </p:nvSpPr>
        <p:spPr>
          <a:xfrm>
            <a:off x="4885903" y="1874527"/>
            <a:ext cx="3800897" cy="4795349"/>
          </a:xfrm>
        </p:spPr>
        <p:txBody>
          <a:bodyPr>
            <a:normAutofit/>
          </a:bodyPr>
          <a:lstStyle/>
          <a:p>
            <a:pPr lvl="0">
              <a:buFont typeface="Arial" panose="020B0604020202020204" pitchFamily="34" charset="0"/>
              <a:buChar char="•"/>
            </a:pPr>
            <a:r>
              <a:rPr lang="en-US" b="1" dirty="0" smtClean="0"/>
              <a:t>NSAIDs</a:t>
            </a:r>
          </a:p>
          <a:p>
            <a:pPr lvl="1">
              <a:buFont typeface="Courier New"/>
              <a:buChar char="o"/>
            </a:pPr>
            <a:r>
              <a:rPr lang="en-US" sz="2200" dirty="0" smtClean="0"/>
              <a:t>Ibuprofen, naproxen, </a:t>
            </a:r>
            <a:r>
              <a:rPr lang="en-US" sz="2200" dirty="0" err="1" smtClean="0"/>
              <a:t>diclofenac</a:t>
            </a:r>
            <a:r>
              <a:rPr lang="en-US" sz="2200" dirty="0" smtClean="0"/>
              <a:t> , ketorolac</a:t>
            </a:r>
          </a:p>
          <a:p>
            <a:pPr lvl="1">
              <a:buFont typeface="Courier New"/>
              <a:buChar char="o"/>
            </a:pPr>
            <a:r>
              <a:rPr lang="en-US" sz="2200" dirty="0" err="1" smtClean="0"/>
              <a:t>Celecoxib</a:t>
            </a:r>
            <a:endParaRPr lang="en-US" sz="2200" dirty="0" smtClean="0"/>
          </a:p>
          <a:p>
            <a:pPr lvl="1">
              <a:buFont typeface="Courier New"/>
              <a:buChar char="o"/>
            </a:pPr>
            <a:endParaRPr lang="en-US" sz="2200" dirty="0"/>
          </a:p>
          <a:p>
            <a:pPr>
              <a:buFont typeface="Arial" panose="020B0604020202020204" pitchFamily="34" charset="0"/>
              <a:buChar char="•"/>
            </a:pPr>
            <a:r>
              <a:rPr lang="en-US" b="1" dirty="0" smtClean="0"/>
              <a:t>Anticonvulsants and Antidepressants </a:t>
            </a:r>
          </a:p>
          <a:p>
            <a:pPr>
              <a:buFont typeface="Arial" panose="020B0604020202020204" pitchFamily="34" charset="0"/>
              <a:buChar char="•"/>
            </a:pPr>
            <a:endParaRPr lang="en-US" b="1" dirty="0"/>
          </a:p>
          <a:p>
            <a:pPr>
              <a:buFont typeface="Arial" panose="020B0604020202020204" pitchFamily="34" charset="0"/>
              <a:buChar char="•"/>
            </a:pPr>
            <a:r>
              <a:rPr lang="en-US" b="1" dirty="0" smtClean="0"/>
              <a:t>Benzodiazepines </a:t>
            </a:r>
          </a:p>
          <a:p>
            <a:endParaRPr lang="en-US" b="1" dirty="0" smtClean="0"/>
          </a:p>
          <a:p>
            <a:pPr lvl="1">
              <a:buFont typeface="Courier New"/>
              <a:buChar char="o"/>
            </a:pPr>
            <a:endParaRPr lang="en-US" dirty="0"/>
          </a:p>
          <a:p>
            <a:pPr lvl="0"/>
            <a:endParaRPr lang="en-US" dirty="0"/>
          </a:p>
          <a:p>
            <a:endParaRPr lang="en-US" dirty="0"/>
          </a:p>
        </p:txBody>
      </p:sp>
      <p:sp>
        <p:nvSpPr>
          <p:cNvPr id="6" name="Content Placeholder 5"/>
          <p:cNvSpPr>
            <a:spLocks noGrp="1"/>
          </p:cNvSpPr>
          <p:nvPr>
            <p:ph sz="quarter" idx="4"/>
          </p:nvPr>
        </p:nvSpPr>
        <p:spPr>
          <a:xfrm>
            <a:off x="760533" y="1885510"/>
            <a:ext cx="3770396" cy="4591051"/>
          </a:xfrm>
        </p:spPr>
        <p:txBody>
          <a:bodyPr>
            <a:normAutofit lnSpcReduction="10000"/>
          </a:bodyPr>
          <a:lstStyle/>
          <a:p>
            <a:pPr>
              <a:buFont typeface="Arial" panose="020B0604020202020204" pitchFamily="34" charset="0"/>
              <a:buChar char="•"/>
            </a:pPr>
            <a:r>
              <a:rPr lang="en-US" b="1" dirty="0" smtClean="0"/>
              <a:t>Strong Opioids</a:t>
            </a:r>
          </a:p>
          <a:p>
            <a:pPr lvl="1">
              <a:buFont typeface="Courier New"/>
              <a:buChar char="o"/>
            </a:pPr>
            <a:r>
              <a:rPr lang="en-US" sz="2200" dirty="0" smtClean="0"/>
              <a:t>Morphine</a:t>
            </a:r>
          </a:p>
          <a:p>
            <a:pPr lvl="1">
              <a:buFont typeface="Courier New"/>
              <a:buChar char="o"/>
            </a:pPr>
            <a:r>
              <a:rPr lang="en-US" sz="2200" dirty="0" err="1" smtClean="0"/>
              <a:t>Hydromorphone</a:t>
            </a:r>
            <a:endParaRPr lang="en-US" sz="2200" dirty="0" smtClean="0"/>
          </a:p>
          <a:p>
            <a:pPr lvl="1">
              <a:buFont typeface="Courier New"/>
              <a:buChar char="o"/>
            </a:pPr>
            <a:r>
              <a:rPr lang="en-US" sz="2200" dirty="0" smtClean="0"/>
              <a:t>Oxycodone</a:t>
            </a:r>
          </a:p>
          <a:p>
            <a:pPr lvl="1">
              <a:buFont typeface="Courier New"/>
              <a:buChar char="o"/>
            </a:pPr>
            <a:r>
              <a:rPr lang="en-US" sz="2200" dirty="0" smtClean="0"/>
              <a:t>Methadone</a:t>
            </a:r>
          </a:p>
          <a:p>
            <a:pPr lvl="1">
              <a:buFont typeface="Courier New"/>
              <a:buChar char="o"/>
            </a:pPr>
            <a:r>
              <a:rPr lang="en-US" sz="2200" dirty="0" smtClean="0"/>
              <a:t>Fentanyl</a:t>
            </a:r>
          </a:p>
          <a:p>
            <a:pPr lvl="1">
              <a:buFont typeface="Courier New"/>
              <a:buChar char="o"/>
            </a:pPr>
            <a:r>
              <a:rPr lang="en-US" sz="2200" dirty="0" err="1" smtClean="0"/>
              <a:t>Oxymorphone</a:t>
            </a:r>
            <a:r>
              <a:rPr lang="en-US" sz="2200" dirty="0" smtClean="0"/>
              <a:t> </a:t>
            </a:r>
          </a:p>
          <a:p>
            <a:pPr lvl="1">
              <a:buFont typeface="Courier New"/>
              <a:buChar char="o"/>
            </a:pPr>
            <a:endParaRPr lang="en-US" sz="2200" dirty="0"/>
          </a:p>
          <a:p>
            <a:pPr lvl="0">
              <a:buFont typeface="Arial" panose="020B0604020202020204" pitchFamily="34" charset="0"/>
              <a:buChar char="•"/>
            </a:pPr>
            <a:r>
              <a:rPr lang="en-US" b="1" dirty="0"/>
              <a:t>Weak Opioids</a:t>
            </a:r>
          </a:p>
          <a:p>
            <a:pPr lvl="1">
              <a:buFont typeface="Courier New"/>
              <a:buChar char="o"/>
            </a:pPr>
            <a:r>
              <a:rPr lang="en-US" sz="2200" dirty="0"/>
              <a:t>Codeine</a:t>
            </a:r>
          </a:p>
          <a:p>
            <a:pPr lvl="1">
              <a:buFont typeface="Courier New"/>
              <a:buChar char="o"/>
            </a:pPr>
            <a:r>
              <a:rPr lang="en-US" sz="2200" dirty="0"/>
              <a:t>Hydrocodone/APAP</a:t>
            </a:r>
          </a:p>
          <a:p>
            <a:pPr lvl="1">
              <a:buFont typeface="Courier New"/>
              <a:buChar char="o"/>
            </a:pPr>
            <a:r>
              <a:rPr lang="en-US" sz="2200" dirty="0"/>
              <a:t>Tramadol</a:t>
            </a:r>
            <a:endParaRPr lang="en-US" dirty="0"/>
          </a:p>
          <a:p>
            <a:pPr marL="57150" indent="0">
              <a:buNone/>
            </a:pPr>
            <a:endParaRPr lang="en-US" sz="2600" dirty="0"/>
          </a:p>
        </p:txBody>
      </p:sp>
    </p:spTree>
    <p:extLst>
      <p:ext uri="{BB962C8B-B14F-4D97-AF65-F5344CB8AC3E}">
        <p14:creationId xmlns:p14="http://schemas.microsoft.com/office/powerpoint/2010/main" val="317749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down)">
                                      <p:cBhvr>
                                        <p:cTn id="13" dur="580">
                                          <p:stCondLst>
                                            <p:cond delay="0"/>
                                          </p:stCondLst>
                                        </p:cTn>
                                        <p:tgtEl>
                                          <p:spTgt spid="6">
                                            <p:txEl>
                                              <p:pRg st="0" end="0"/>
                                            </p:txEl>
                                          </p:spTgt>
                                        </p:tgtEl>
                                      </p:cBhvr>
                                    </p:animEffect>
                                    <p:anim calcmode="lin" valueType="num">
                                      <p:cBhvr>
                                        <p:cTn id="14"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xEl>
                                              <p:pRg st="0" end="0"/>
                                            </p:txEl>
                                          </p:spTgt>
                                        </p:tgtEl>
                                      </p:cBhvr>
                                      <p:to x="100000" y="60000"/>
                                    </p:animScale>
                                    <p:animScale>
                                      <p:cBhvr>
                                        <p:cTn id="20" dur="166" decel="50000">
                                          <p:stCondLst>
                                            <p:cond delay="676"/>
                                          </p:stCondLst>
                                        </p:cTn>
                                        <p:tgtEl>
                                          <p:spTgt spid="6">
                                            <p:txEl>
                                              <p:pRg st="0" end="0"/>
                                            </p:txEl>
                                          </p:spTgt>
                                        </p:tgtEl>
                                      </p:cBhvr>
                                      <p:to x="100000" y="100000"/>
                                    </p:animScale>
                                    <p:animScale>
                                      <p:cBhvr>
                                        <p:cTn id="21" dur="26">
                                          <p:stCondLst>
                                            <p:cond delay="1312"/>
                                          </p:stCondLst>
                                        </p:cTn>
                                        <p:tgtEl>
                                          <p:spTgt spid="6">
                                            <p:txEl>
                                              <p:pRg st="0" end="0"/>
                                            </p:txEl>
                                          </p:spTgt>
                                        </p:tgtEl>
                                      </p:cBhvr>
                                      <p:to x="100000" y="80000"/>
                                    </p:animScale>
                                    <p:animScale>
                                      <p:cBhvr>
                                        <p:cTn id="22" dur="166" decel="50000">
                                          <p:stCondLst>
                                            <p:cond delay="1338"/>
                                          </p:stCondLst>
                                        </p:cTn>
                                        <p:tgtEl>
                                          <p:spTgt spid="6">
                                            <p:txEl>
                                              <p:pRg st="0" end="0"/>
                                            </p:txEl>
                                          </p:spTgt>
                                        </p:tgtEl>
                                      </p:cBhvr>
                                      <p:to x="100000" y="100000"/>
                                    </p:animScale>
                                    <p:animScale>
                                      <p:cBhvr>
                                        <p:cTn id="23" dur="26">
                                          <p:stCondLst>
                                            <p:cond delay="1642"/>
                                          </p:stCondLst>
                                        </p:cTn>
                                        <p:tgtEl>
                                          <p:spTgt spid="6">
                                            <p:txEl>
                                              <p:pRg st="0" end="0"/>
                                            </p:txEl>
                                          </p:spTgt>
                                        </p:tgtEl>
                                      </p:cBhvr>
                                      <p:to x="100000" y="90000"/>
                                    </p:animScale>
                                    <p:animScale>
                                      <p:cBhvr>
                                        <p:cTn id="24" dur="166" decel="50000">
                                          <p:stCondLst>
                                            <p:cond delay="1668"/>
                                          </p:stCondLst>
                                        </p:cTn>
                                        <p:tgtEl>
                                          <p:spTgt spid="6">
                                            <p:txEl>
                                              <p:pRg st="0" end="0"/>
                                            </p:txEl>
                                          </p:spTgt>
                                        </p:tgtEl>
                                      </p:cBhvr>
                                      <p:to x="100000" y="100000"/>
                                    </p:animScale>
                                    <p:animScale>
                                      <p:cBhvr>
                                        <p:cTn id="25" dur="26">
                                          <p:stCondLst>
                                            <p:cond delay="1808"/>
                                          </p:stCondLst>
                                        </p:cTn>
                                        <p:tgtEl>
                                          <p:spTgt spid="6">
                                            <p:txEl>
                                              <p:pRg st="0" end="0"/>
                                            </p:txEl>
                                          </p:spTgt>
                                        </p:tgtEl>
                                      </p:cBhvr>
                                      <p:to x="100000" y="95000"/>
                                    </p:animScale>
                                    <p:animScale>
                                      <p:cBhvr>
                                        <p:cTn id="26" dur="166" decel="50000">
                                          <p:stCondLst>
                                            <p:cond delay="1834"/>
                                          </p:stCondLst>
                                        </p:cTn>
                                        <p:tgtEl>
                                          <p:spTgt spid="6">
                                            <p:txEl>
                                              <p:pRg st="0" end="0"/>
                                            </p:txEl>
                                          </p:spTgt>
                                        </p:tgtEl>
                                      </p:cBhvr>
                                      <p:to x="100000" y="100000"/>
                                    </p:animScale>
                                  </p:childTnLst>
                                </p:cTn>
                              </p:par>
                              <p:par>
                                <p:cTn id="27" presetID="26" presetClass="entr" presetSubtype="0" fill="hold" grpId="0"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wipe(down)">
                                      <p:cBhvr>
                                        <p:cTn id="29" dur="580">
                                          <p:stCondLst>
                                            <p:cond delay="0"/>
                                          </p:stCondLst>
                                        </p:cTn>
                                        <p:tgtEl>
                                          <p:spTgt spid="6">
                                            <p:txEl>
                                              <p:pRg st="1" end="1"/>
                                            </p:txEl>
                                          </p:spTgt>
                                        </p:tgtEl>
                                      </p:cBhvr>
                                    </p:animEffect>
                                    <p:anim calcmode="lin" valueType="num">
                                      <p:cBhvr>
                                        <p:cTn id="30"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6">
                                            <p:txEl>
                                              <p:pRg st="1" end="1"/>
                                            </p:txEl>
                                          </p:spTgt>
                                        </p:tgtEl>
                                      </p:cBhvr>
                                      <p:to x="100000" y="60000"/>
                                    </p:animScale>
                                    <p:animScale>
                                      <p:cBhvr>
                                        <p:cTn id="36" dur="166" decel="50000">
                                          <p:stCondLst>
                                            <p:cond delay="676"/>
                                          </p:stCondLst>
                                        </p:cTn>
                                        <p:tgtEl>
                                          <p:spTgt spid="6">
                                            <p:txEl>
                                              <p:pRg st="1" end="1"/>
                                            </p:txEl>
                                          </p:spTgt>
                                        </p:tgtEl>
                                      </p:cBhvr>
                                      <p:to x="100000" y="100000"/>
                                    </p:animScale>
                                    <p:animScale>
                                      <p:cBhvr>
                                        <p:cTn id="37" dur="26">
                                          <p:stCondLst>
                                            <p:cond delay="1312"/>
                                          </p:stCondLst>
                                        </p:cTn>
                                        <p:tgtEl>
                                          <p:spTgt spid="6">
                                            <p:txEl>
                                              <p:pRg st="1" end="1"/>
                                            </p:txEl>
                                          </p:spTgt>
                                        </p:tgtEl>
                                      </p:cBhvr>
                                      <p:to x="100000" y="80000"/>
                                    </p:animScale>
                                    <p:animScale>
                                      <p:cBhvr>
                                        <p:cTn id="38" dur="166" decel="50000">
                                          <p:stCondLst>
                                            <p:cond delay="1338"/>
                                          </p:stCondLst>
                                        </p:cTn>
                                        <p:tgtEl>
                                          <p:spTgt spid="6">
                                            <p:txEl>
                                              <p:pRg st="1" end="1"/>
                                            </p:txEl>
                                          </p:spTgt>
                                        </p:tgtEl>
                                      </p:cBhvr>
                                      <p:to x="100000" y="100000"/>
                                    </p:animScale>
                                    <p:animScale>
                                      <p:cBhvr>
                                        <p:cTn id="39" dur="26">
                                          <p:stCondLst>
                                            <p:cond delay="1642"/>
                                          </p:stCondLst>
                                        </p:cTn>
                                        <p:tgtEl>
                                          <p:spTgt spid="6">
                                            <p:txEl>
                                              <p:pRg st="1" end="1"/>
                                            </p:txEl>
                                          </p:spTgt>
                                        </p:tgtEl>
                                      </p:cBhvr>
                                      <p:to x="100000" y="90000"/>
                                    </p:animScale>
                                    <p:animScale>
                                      <p:cBhvr>
                                        <p:cTn id="40" dur="166" decel="50000">
                                          <p:stCondLst>
                                            <p:cond delay="1668"/>
                                          </p:stCondLst>
                                        </p:cTn>
                                        <p:tgtEl>
                                          <p:spTgt spid="6">
                                            <p:txEl>
                                              <p:pRg st="1" end="1"/>
                                            </p:txEl>
                                          </p:spTgt>
                                        </p:tgtEl>
                                      </p:cBhvr>
                                      <p:to x="100000" y="100000"/>
                                    </p:animScale>
                                    <p:animScale>
                                      <p:cBhvr>
                                        <p:cTn id="41" dur="26">
                                          <p:stCondLst>
                                            <p:cond delay="1808"/>
                                          </p:stCondLst>
                                        </p:cTn>
                                        <p:tgtEl>
                                          <p:spTgt spid="6">
                                            <p:txEl>
                                              <p:pRg st="1" end="1"/>
                                            </p:txEl>
                                          </p:spTgt>
                                        </p:tgtEl>
                                      </p:cBhvr>
                                      <p:to x="100000" y="95000"/>
                                    </p:animScale>
                                    <p:animScale>
                                      <p:cBhvr>
                                        <p:cTn id="42" dur="166" decel="50000">
                                          <p:stCondLst>
                                            <p:cond delay="1834"/>
                                          </p:stCondLst>
                                        </p:cTn>
                                        <p:tgtEl>
                                          <p:spTgt spid="6">
                                            <p:txEl>
                                              <p:pRg st="1" end="1"/>
                                            </p:txEl>
                                          </p:spTgt>
                                        </p:tgtEl>
                                      </p:cBhvr>
                                      <p:to x="100000" y="100000"/>
                                    </p:animScale>
                                  </p:childTnLst>
                                </p:cTn>
                              </p:par>
                              <p:par>
                                <p:cTn id="43" presetID="26" presetClass="entr" presetSubtype="0" fill="hold" grpId="0"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wipe(down)">
                                      <p:cBhvr>
                                        <p:cTn id="45" dur="580">
                                          <p:stCondLst>
                                            <p:cond delay="0"/>
                                          </p:stCondLst>
                                        </p:cTn>
                                        <p:tgtEl>
                                          <p:spTgt spid="6">
                                            <p:txEl>
                                              <p:pRg st="2" end="2"/>
                                            </p:txEl>
                                          </p:spTgt>
                                        </p:tgtEl>
                                      </p:cBhvr>
                                    </p:animEffect>
                                    <p:anim calcmode="lin" valueType="num">
                                      <p:cBhvr>
                                        <p:cTn id="46"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6">
                                            <p:txEl>
                                              <p:pRg st="2" end="2"/>
                                            </p:txEl>
                                          </p:spTgt>
                                        </p:tgtEl>
                                      </p:cBhvr>
                                      <p:to x="100000" y="60000"/>
                                    </p:animScale>
                                    <p:animScale>
                                      <p:cBhvr>
                                        <p:cTn id="52" dur="166" decel="50000">
                                          <p:stCondLst>
                                            <p:cond delay="676"/>
                                          </p:stCondLst>
                                        </p:cTn>
                                        <p:tgtEl>
                                          <p:spTgt spid="6">
                                            <p:txEl>
                                              <p:pRg st="2" end="2"/>
                                            </p:txEl>
                                          </p:spTgt>
                                        </p:tgtEl>
                                      </p:cBhvr>
                                      <p:to x="100000" y="100000"/>
                                    </p:animScale>
                                    <p:animScale>
                                      <p:cBhvr>
                                        <p:cTn id="53" dur="26">
                                          <p:stCondLst>
                                            <p:cond delay="1312"/>
                                          </p:stCondLst>
                                        </p:cTn>
                                        <p:tgtEl>
                                          <p:spTgt spid="6">
                                            <p:txEl>
                                              <p:pRg st="2" end="2"/>
                                            </p:txEl>
                                          </p:spTgt>
                                        </p:tgtEl>
                                      </p:cBhvr>
                                      <p:to x="100000" y="80000"/>
                                    </p:animScale>
                                    <p:animScale>
                                      <p:cBhvr>
                                        <p:cTn id="54" dur="166" decel="50000">
                                          <p:stCondLst>
                                            <p:cond delay="1338"/>
                                          </p:stCondLst>
                                        </p:cTn>
                                        <p:tgtEl>
                                          <p:spTgt spid="6">
                                            <p:txEl>
                                              <p:pRg st="2" end="2"/>
                                            </p:txEl>
                                          </p:spTgt>
                                        </p:tgtEl>
                                      </p:cBhvr>
                                      <p:to x="100000" y="100000"/>
                                    </p:animScale>
                                    <p:animScale>
                                      <p:cBhvr>
                                        <p:cTn id="55" dur="26">
                                          <p:stCondLst>
                                            <p:cond delay="1642"/>
                                          </p:stCondLst>
                                        </p:cTn>
                                        <p:tgtEl>
                                          <p:spTgt spid="6">
                                            <p:txEl>
                                              <p:pRg st="2" end="2"/>
                                            </p:txEl>
                                          </p:spTgt>
                                        </p:tgtEl>
                                      </p:cBhvr>
                                      <p:to x="100000" y="90000"/>
                                    </p:animScale>
                                    <p:animScale>
                                      <p:cBhvr>
                                        <p:cTn id="56" dur="166" decel="50000">
                                          <p:stCondLst>
                                            <p:cond delay="1668"/>
                                          </p:stCondLst>
                                        </p:cTn>
                                        <p:tgtEl>
                                          <p:spTgt spid="6">
                                            <p:txEl>
                                              <p:pRg st="2" end="2"/>
                                            </p:txEl>
                                          </p:spTgt>
                                        </p:tgtEl>
                                      </p:cBhvr>
                                      <p:to x="100000" y="100000"/>
                                    </p:animScale>
                                    <p:animScale>
                                      <p:cBhvr>
                                        <p:cTn id="57" dur="26">
                                          <p:stCondLst>
                                            <p:cond delay="1808"/>
                                          </p:stCondLst>
                                        </p:cTn>
                                        <p:tgtEl>
                                          <p:spTgt spid="6">
                                            <p:txEl>
                                              <p:pRg st="2" end="2"/>
                                            </p:txEl>
                                          </p:spTgt>
                                        </p:tgtEl>
                                      </p:cBhvr>
                                      <p:to x="100000" y="95000"/>
                                    </p:animScale>
                                    <p:animScale>
                                      <p:cBhvr>
                                        <p:cTn id="58" dur="166" decel="50000">
                                          <p:stCondLst>
                                            <p:cond delay="1834"/>
                                          </p:stCondLst>
                                        </p:cTn>
                                        <p:tgtEl>
                                          <p:spTgt spid="6">
                                            <p:txEl>
                                              <p:pRg st="2" end="2"/>
                                            </p:txEl>
                                          </p:spTgt>
                                        </p:tgtEl>
                                      </p:cBhvr>
                                      <p:to x="100000" y="100000"/>
                                    </p:animScale>
                                  </p:childTnLst>
                                </p:cTn>
                              </p:par>
                              <p:par>
                                <p:cTn id="59" presetID="26" presetClass="entr" presetSubtype="0" fill="hold" grpId="0" nodeType="with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Effect transition="in" filter="wipe(down)">
                                      <p:cBhvr>
                                        <p:cTn id="61" dur="580">
                                          <p:stCondLst>
                                            <p:cond delay="0"/>
                                          </p:stCondLst>
                                        </p:cTn>
                                        <p:tgtEl>
                                          <p:spTgt spid="6">
                                            <p:txEl>
                                              <p:pRg st="3" end="3"/>
                                            </p:txEl>
                                          </p:spTgt>
                                        </p:tgtEl>
                                      </p:cBhvr>
                                    </p:animEffect>
                                    <p:anim calcmode="lin" valueType="num">
                                      <p:cBhvr>
                                        <p:cTn id="62"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xEl>
                                              <p:pRg st="3" end="3"/>
                                            </p:txEl>
                                          </p:spTgt>
                                        </p:tgtEl>
                                      </p:cBhvr>
                                      <p:to x="100000" y="60000"/>
                                    </p:animScale>
                                    <p:animScale>
                                      <p:cBhvr>
                                        <p:cTn id="68" dur="166" decel="50000">
                                          <p:stCondLst>
                                            <p:cond delay="676"/>
                                          </p:stCondLst>
                                        </p:cTn>
                                        <p:tgtEl>
                                          <p:spTgt spid="6">
                                            <p:txEl>
                                              <p:pRg st="3" end="3"/>
                                            </p:txEl>
                                          </p:spTgt>
                                        </p:tgtEl>
                                      </p:cBhvr>
                                      <p:to x="100000" y="100000"/>
                                    </p:animScale>
                                    <p:animScale>
                                      <p:cBhvr>
                                        <p:cTn id="69" dur="26">
                                          <p:stCondLst>
                                            <p:cond delay="1312"/>
                                          </p:stCondLst>
                                        </p:cTn>
                                        <p:tgtEl>
                                          <p:spTgt spid="6">
                                            <p:txEl>
                                              <p:pRg st="3" end="3"/>
                                            </p:txEl>
                                          </p:spTgt>
                                        </p:tgtEl>
                                      </p:cBhvr>
                                      <p:to x="100000" y="80000"/>
                                    </p:animScale>
                                    <p:animScale>
                                      <p:cBhvr>
                                        <p:cTn id="70" dur="166" decel="50000">
                                          <p:stCondLst>
                                            <p:cond delay="1338"/>
                                          </p:stCondLst>
                                        </p:cTn>
                                        <p:tgtEl>
                                          <p:spTgt spid="6">
                                            <p:txEl>
                                              <p:pRg st="3" end="3"/>
                                            </p:txEl>
                                          </p:spTgt>
                                        </p:tgtEl>
                                      </p:cBhvr>
                                      <p:to x="100000" y="100000"/>
                                    </p:animScale>
                                    <p:animScale>
                                      <p:cBhvr>
                                        <p:cTn id="71" dur="26">
                                          <p:stCondLst>
                                            <p:cond delay="1642"/>
                                          </p:stCondLst>
                                        </p:cTn>
                                        <p:tgtEl>
                                          <p:spTgt spid="6">
                                            <p:txEl>
                                              <p:pRg st="3" end="3"/>
                                            </p:txEl>
                                          </p:spTgt>
                                        </p:tgtEl>
                                      </p:cBhvr>
                                      <p:to x="100000" y="90000"/>
                                    </p:animScale>
                                    <p:animScale>
                                      <p:cBhvr>
                                        <p:cTn id="72" dur="166" decel="50000">
                                          <p:stCondLst>
                                            <p:cond delay="1668"/>
                                          </p:stCondLst>
                                        </p:cTn>
                                        <p:tgtEl>
                                          <p:spTgt spid="6">
                                            <p:txEl>
                                              <p:pRg st="3" end="3"/>
                                            </p:txEl>
                                          </p:spTgt>
                                        </p:tgtEl>
                                      </p:cBhvr>
                                      <p:to x="100000" y="100000"/>
                                    </p:animScale>
                                    <p:animScale>
                                      <p:cBhvr>
                                        <p:cTn id="73" dur="26">
                                          <p:stCondLst>
                                            <p:cond delay="1808"/>
                                          </p:stCondLst>
                                        </p:cTn>
                                        <p:tgtEl>
                                          <p:spTgt spid="6">
                                            <p:txEl>
                                              <p:pRg st="3" end="3"/>
                                            </p:txEl>
                                          </p:spTgt>
                                        </p:tgtEl>
                                      </p:cBhvr>
                                      <p:to x="100000" y="95000"/>
                                    </p:animScale>
                                    <p:animScale>
                                      <p:cBhvr>
                                        <p:cTn id="74" dur="166" decel="50000">
                                          <p:stCondLst>
                                            <p:cond delay="1834"/>
                                          </p:stCondLst>
                                        </p:cTn>
                                        <p:tgtEl>
                                          <p:spTgt spid="6">
                                            <p:txEl>
                                              <p:pRg st="3" end="3"/>
                                            </p:txEl>
                                          </p:spTgt>
                                        </p:tgtEl>
                                      </p:cBhvr>
                                      <p:to x="100000" y="100000"/>
                                    </p:animScale>
                                  </p:childTnLst>
                                </p:cTn>
                              </p:par>
                              <p:par>
                                <p:cTn id="75" presetID="26" presetClass="entr" presetSubtype="0" fill="hold" grpId="0" nodeType="with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Effect transition="in" filter="wipe(down)">
                                      <p:cBhvr>
                                        <p:cTn id="77" dur="580">
                                          <p:stCondLst>
                                            <p:cond delay="0"/>
                                          </p:stCondLst>
                                        </p:cTn>
                                        <p:tgtEl>
                                          <p:spTgt spid="6">
                                            <p:txEl>
                                              <p:pRg st="4" end="4"/>
                                            </p:txEl>
                                          </p:spTgt>
                                        </p:tgtEl>
                                      </p:cBhvr>
                                    </p:animEffect>
                                    <p:anim calcmode="lin" valueType="num">
                                      <p:cBhvr>
                                        <p:cTn id="78"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6">
                                            <p:txEl>
                                              <p:pRg st="4" end="4"/>
                                            </p:txEl>
                                          </p:spTgt>
                                        </p:tgtEl>
                                      </p:cBhvr>
                                      <p:to x="100000" y="60000"/>
                                    </p:animScale>
                                    <p:animScale>
                                      <p:cBhvr>
                                        <p:cTn id="84" dur="166" decel="50000">
                                          <p:stCondLst>
                                            <p:cond delay="676"/>
                                          </p:stCondLst>
                                        </p:cTn>
                                        <p:tgtEl>
                                          <p:spTgt spid="6">
                                            <p:txEl>
                                              <p:pRg st="4" end="4"/>
                                            </p:txEl>
                                          </p:spTgt>
                                        </p:tgtEl>
                                      </p:cBhvr>
                                      <p:to x="100000" y="100000"/>
                                    </p:animScale>
                                    <p:animScale>
                                      <p:cBhvr>
                                        <p:cTn id="85" dur="26">
                                          <p:stCondLst>
                                            <p:cond delay="1312"/>
                                          </p:stCondLst>
                                        </p:cTn>
                                        <p:tgtEl>
                                          <p:spTgt spid="6">
                                            <p:txEl>
                                              <p:pRg st="4" end="4"/>
                                            </p:txEl>
                                          </p:spTgt>
                                        </p:tgtEl>
                                      </p:cBhvr>
                                      <p:to x="100000" y="80000"/>
                                    </p:animScale>
                                    <p:animScale>
                                      <p:cBhvr>
                                        <p:cTn id="86" dur="166" decel="50000">
                                          <p:stCondLst>
                                            <p:cond delay="1338"/>
                                          </p:stCondLst>
                                        </p:cTn>
                                        <p:tgtEl>
                                          <p:spTgt spid="6">
                                            <p:txEl>
                                              <p:pRg st="4" end="4"/>
                                            </p:txEl>
                                          </p:spTgt>
                                        </p:tgtEl>
                                      </p:cBhvr>
                                      <p:to x="100000" y="100000"/>
                                    </p:animScale>
                                    <p:animScale>
                                      <p:cBhvr>
                                        <p:cTn id="87" dur="26">
                                          <p:stCondLst>
                                            <p:cond delay="1642"/>
                                          </p:stCondLst>
                                        </p:cTn>
                                        <p:tgtEl>
                                          <p:spTgt spid="6">
                                            <p:txEl>
                                              <p:pRg st="4" end="4"/>
                                            </p:txEl>
                                          </p:spTgt>
                                        </p:tgtEl>
                                      </p:cBhvr>
                                      <p:to x="100000" y="90000"/>
                                    </p:animScale>
                                    <p:animScale>
                                      <p:cBhvr>
                                        <p:cTn id="88" dur="166" decel="50000">
                                          <p:stCondLst>
                                            <p:cond delay="1668"/>
                                          </p:stCondLst>
                                        </p:cTn>
                                        <p:tgtEl>
                                          <p:spTgt spid="6">
                                            <p:txEl>
                                              <p:pRg st="4" end="4"/>
                                            </p:txEl>
                                          </p:spTgt>
                                        </p:tgtEl>
                                      </p:cBhvr>
                                      <p:to x="100000" y="100000"/>
                                    </p:animScale>
                                    <p:animScale>
                                      <p:cBhvr>
                                        <p:cTn id="89" dur="26">
                                          <p:stCondLst>
                                            <p:cond delay="1808"/>
                                          </p:stCondLst>
                                        </p:cTn>
                                        <p:tgtEl>
                                          <p:spTgt spid="6">
                                            <p:txEl>
                                              <p:pRg st="4" end="4"/>
                                            </p:txEl>
                                          </p:spTgt>
                                        </p:tgtEl>
                                      </p:cBhvr>
                                      <p:to x="100000" y="95000"/>
                                    </p:animScale>
                                    <p:animScale>
                                      <p:cBhvr>
                                        <p:cTn id="90" dur="166" decel="50000">
                                          <p:stCondLst>
                                            <p:cond delay="1834"/>
                                          </p:stCondLst>
                                        </p:cTn>
                                        <p:tgtEl>
                                          <p:spTgt spid="6">
                                            <p:txEl>
                                              <p:pRg st="4" end="4"/>
                                            </p:tx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6">
                                            <p:txEl>
                                              <p:pRg st="5" end="5"/>
                                            </p:txEl>
                                          </p:spTgt>
                                        </p:tgtEl>
                                        <p:attrNameLst>
                                          <p:attrName>style.visibility</p:attrName>
                                        </p:attrNameLst>
                                      </p:cBhvr>
                                      <p:to>
                                        <p:strVal val="visible"/>
                                      </p:to>
                                    </p:set>
                                    <p:animEffect transition="in" filter="wipe(down)">
                                      <p:cBhvr>
                                        <p:cTn id="93" dur="580">
                                          <p:stCondLst>
                                            <p:cond delay="0"/>
                                          </p:stCondLst>
                                        </p:cTn>
                                        <p:tgtEl>
                                          <p:spTgt spid="6">
                                            <p:txEl>
                                              <p:pRg st="5" end="5"/>
                                            </p:txEl>
                                          </p:spTgt>
                                        </p:tgtEl>
                                      </p:cBhvr>
                                    </p:animEffect>
                                    <p:anim calcmode="lin" valueType="num">
                                      <p:cBhvr>
                                        <p:cTn id="94"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6">
                                            <p:txEl>
                                              <p:pRg st="5" end="5"/>
                                            </p:txEl>
                                          </p:spTgt>
                                        </p:tgtEl>
                                      </p:cBhvr>
                                      <p:to x="100000" y="60000"/>
                                    </p:animScale>
                                    <p:animScale>
                                      <p:cBhvr>
                                        <p:cTn id="100" dur="166" decel="50000">
                                          <p:stCondLst>
                                            <p:cond delay="676"/>
                                          </p:stCondLst>
                                        </p:cTn>
                                        <p:tgtEl>
                                          <p:spTgt spid="6">
                                            <p:txEl>
                                              <p:pRg st="5" end="5"/>
                                            </p:txEl>
                                          </p:spTgt>
                                        </p:tgtEl>
                                      </p:cBhvr>
                                      <p:to x="100000" y="100000"/>
                                    </p:animScale>
                                    <p:animScale>
                                      <p:cBhvr>
                                        <p:cTn id="101" dur="26">
                                          <p:stCondLst>
                                            <p:cond delay="1312"/>
                                          </p:stCondLst>
                                        </p:cTn>
                                        <p:tgtEl>
                                          <p:spTgt spid="6">
                                            <p:txEl>
                                              <p:pRg st="5" end="5"/>
                                            </p:txEl>
                                          </p:spTgt>
                                        </p:tgtEl>
                                      </p:cBhvr>
                                      <p:to x="100000" y="80000"/>
                                    </p:animScale>
                                    <p:animScale>
                                      <p:cBhvr>
                                        <p:cTn id="102" dur="166" decel="50000">
                                          <p:stCondLst>
                                            <p:cond delay="1338"/>
                                          </p:stCondLst>
                                        </p:cTn>
                                        <p:tgtEl>
                                          <p:spTgt spid="6">
                                            <p:txEl>
                                              <p:pRg st="5" end="5"/>
                                            </p:txEl>
                                          </p:spTgt>
                                        </p:tgtEl>
                                      </p:cBhvr>
                                      <p:to x="100000" y="100000"/>
                                    </p:animScale>
                                    <p:animScale>
                                      <p:cBhvr>
                                        <p:cTn id="103" dur="26">
                                          <p:stCondLst>
                                            <p:cond delay="1642"/>
                                          </p:stCondLst>
                                        </p:cTn>
                                        <p:tgtEl>
                                          <p:spTgt spid="6">
                                            <p:txEl>
                                              <p:pRg st="5" end="5"/>
                                            </p:txEl>
                                          </p:spTgt>
                                        </p:tgtEl>
                                      </p:cBhvr>
                                      <p:to x="100000" y="90000"/>
                                    </p:animScale>
                                    <p:animScale>
                                      <p:cBhvr>
                                        <p:cTn id="104" dur="166" decel="50000">
                                          <p:stCondLst>
                                            <p:cond delay="1668"/>
                                          </p:stCondLst>
                                        </p:cTn>
                                        <p:tgtEl>
                                          <p:spTgt spid="6">
                                            <p:txEl>
                                              <p:pRg st="5" end="5"/>
                                            </p:txEl>
                                          </p:spTgt>
                                        </p:tgtEl>
                                      </p:cBhvr>
                                      <p:to x="100000" y="100000"/>
                                    </p:animScale>
                                    <p:animScale>
                                      <p:cBhvr>
                                        <p:cTn id="105" dur="26">
                                          <p:stCondLst>
                                            <p:cond delay="1808"/>
                                          </p:stCondLst>
                                        </p:cTn>
                                        <p:tgtEl>
                                          <p:spTgt spid="6">
                                            <p:txEl>
                                              <p:pRg st="5" end="5"/>
                                            </p:txEl>
                                          </p:spTgt>
                                        </p:tgtEl>
                                      </p:cBhvr>
                                      <p:to x="100000" y="95000"/>
                                    </p:animScale>
                                    <p:animScale>
                                      <p:cBhvr>
                                        <p:cTn id="106" dur="166" decel="50000">
                                          <p:stCondLst>
                                            <p:cond delay="1834"/>
                                          </p:stCondLst>
                                        </p:cTn>
                                        <p:tgtEl>
                                          <p:spTgt spid="6">
                                            <p:txEl>
                                              <p:pRg st="5" end="5"/>
                                            </p:txEl>
                                          </p:spTgt>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6">
                                            <p:txEl>
                                              <p:pRg st="6" end="6"/>
                                            </p:txEl>
                                          </p:spTgt>
                                        </p:tgtEl>
                                        <p:attrNameLst>
                                          <p:attrName>style.visibility</p:attrName>
                                        </p:attrNameLst>
                                      </p:cBhvr>
                                      <p:to>
                                        <p:strVal val="visible"/>
                                      </p:to>
                                    </p:set>
                                    <p:animEffect transition="in" filter="wipe(down)">
                                      <p:cBhvr>
                                        <p:cTn id="109" dur="580">
                                          <p:stCondLst>
                                            <p:cond delay="0"/>
                                          </p:stCondLst>
                                        </p:cTn>
                                        <p:tgtEl>
                                          <p:spTgt spid="6">
                                            <p:txEl>
                                              <p:pRg st="6" end="6"/>
                                            </p:txEl>
                                          </p:spTgt>
                                        </p:tgtEl>
                                      </p:cBhvr>
                                    </p:animEffect>
                                    <p:anim calcmode="lin" valueType="num">
                                      <p:cBhvr>
                                        <p:cTn id="110"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6">
                                            <p:txEl>
                                              <p:pRg st="6" end="6"/>
                                            </p:txEl>
                                          </p:spTgt>
                                        </p:tgtEl>
                                      </p:cBhvr>
                                      <p:to x="100000" y="60000"/>
                                    </p:animScale>
                                    <p:animScale>
                                      <p:cBhvr>
                                        <p:cTn id="116" dur="166" decel="50000">
                                          <p:stCondLst>
                                            <p:cond delay="676"/>
                                          </p:stCondLst>
                                        </p:cTn>
                                        <p:tgtEl>
                                          <p:spTgt spid="6">
                                            <p:txEl>
                                              <p:pRg st="6" end="6"/>
                                            </p:txEl>
                                          </p:spTgt>
                                        </p:tgtEl>
                                      </p:cBhvr>
                                      <p:to x="100000" y="100000"/>
                                    </p:animScale>
                                    <p:animScale>
                                      <p:cBhvr>
                                        <p:cTn id="117" dur="26">
                                          <p:stCondLst>
                                            <p:cond delay="1312"/>
                                          </p:stCondLst>
                                        </p:cTn>
                                        <p:tgtEl>
                                          <p:spTgt spid="6">
                                            <p:txEl>
                                              <p:pRg st="6" end="6"/>
                                            </p:txEl>
                                          </p:spTgt>
                                        </p:tgtEl>
                                      </p:cBhvr>
                                      <p:to x="100000" y="80000"/>
                                    </p:animScale>
                                    <p:animScale>
                                      <p:cBhvr>
                                        <p:cTn id="118" dur="166" decel="50000">
                                          <p:stCondLst>
                                            <p:cond delay="1338"/>
                                          </p:stCondLst>
                                        </p:cTn>
                                        <p:tgtEl>
                                          <p:spTgt spid="6">
                                            <p:txEl>
                                              <p:pRg st="6" end="6"/>
                                            </p:txEl>
                                          </p:spTgt>
                                        </p:tgtEl>
                                      </p:cBhvr>
                                      <p:to x="100000" y="100000"/>
                                    </p:animScale>
                                    <p:animScale>
                                      <p:cBhvr>
                                        <p:cTn id="119" dur="26">
                                          <p:stCondLst>
                                            <p:cond delay="1642"/>
                                          </p:stCondLst>
                                        </p:cTn>
                                        <p:tgtEl>
                                          <p:spTgt spid="6">
                                            <p:txEl>
                                              <p:pRg st="6" end="6"/>
                                            </p:txEl>
                                          </p:spTgt>
                                        </p:tgtEl>
                                      </p:cBhvr>
                                      <p:to x="100000" y="90000"/>
                                    </p:animScale>
                                    <p:animScale>
                                      <p:cBhvr>
                                        <p:cTn id="120" dur="166" decel="50000">
                                          <p:stCondLst>
                                            <p:cond delay="1668"/>
                                          </p:stCondLst>
                                        </p:cTn>
                                        <p:tgtEl>
                                          <p:spTgt spid="6">
                                            <p:txEl>
                                              <p:pRg st="6" end="6"/>
                                            </p:txEl>
                                          </p:spTgt>
                                        </p:tgtEl>
                                      </p:cBhvr>
                                      <p:to x="100000" y="100000"/>
                                    </p:animScale>
                                    <p:animScale>
                                      <p:cBhvr>
                                        <p:cTn id="121" dur="26">
                                          <p:stCondLst>
                                            <p:cond delay="1808"/>
                                          </p:stCondLst>
                                        </p:cTn>
                                        <p:tgtEl>
                                          <p:spTgt spid="6">
                                            <p:txEl>
                                              <p:pRg st="6" end="6"/>
                                            </p:txEl>
                                          </p:spTgt>
                                        </p:tgtEl>
                                      </p:cBhvr>
                                      <p:to x="100000" y="95000"/>
                                    </p:animScale>
                                    <p:animScale>
                                      <p:cBhvr>
                                        <p:cTn id="122" dur="166" decel="50000">
                                          <p:stCondLst>
                                            <p:cond delay="1834"/>
                                          </p:stCondLst>
                                        </p:cTn>
                                        <p:tgtEl>
                                          <p:spTgt spid="6">
                                            <p:txEl>
                                              <p:pRg st="6" end="6"/>
                                            </p:txEl>
                                          </p:spTgt>
                                        </p:tgtEl>
                                      </p:cBhvr>
                                      <p:to x="100000" y="100000"/>
                                    </p:animScale>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grpId="0" nodeType="clickEffect">
                                  <p:stCondLst>
                                    <p:cond delay="0"/>
                                  </p:stCondLst>
                                  <p:childTnLst>
                                    <p:set>
                                      <p:cBhvr>
                                        <p:cTn id="126" dur="1" fill="hold">
                                          <p:stCondLst>
                                            <p:cond delay="0"/>
                                          </p:stCondLst>
                                        </p:cTn>
                                        <p:tgtEl>
                                          <p:spTgt spid="6">
                                            <p:txEl>
                                              <p:pRg st="8" end="8"/>
                                            </p:txEl>
                                          </p:spTgt>
                                        </p:tgtEl>
                                        <p:attrNameLst>
                                          <p:attrName>style.visibility</p:attrName>
                                        </p:attrNameLst>
                                      </p:cBhvr>
                                      <p:to>
                                        <p:strVal val="visible"/>
                                      </p:to>
                                    </p:set>
                                    <p:animEffect transition="in" filter="wipe(down)">
                                      <p:cBhvr>
                                        <p:cTn id="127" dur="580">
                                          <p:stCondLst>
                                            <p:cond delay="0"/>
                                          </p:stCondLst>
                                        </p:cTn>
                                        <p:tgtEl>
                                          <p:spTgt spid="6">
                                            <p:txEl>
                                              <p:pRg st="8" end="8"/>
                                            </p:txEl>
                                          </p:spTgt>
                                        </p:tgtEl>
                                      </p:cBhvr>
                                    </p:animEffect>
                                    <p:anim calcmode="lin" valueType="num">
                                      <p:cBhvr>
                                        <p:cTn id="128"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6">
                                            <p:txEl>
                                              <p:pRg st="8" end="8"/>
                                            </p:txEl>
                                          </p:spTgt>
                                        </p:tgtEl>
                                      </p:cBhvr>
                                      <p:to x="100000" y="60000"/>
                                    </p:animScale>
                                    <p:animScale>
                                      <p:cBhvr>
                                        <p:cTn id="134" dur="166" decel="50000">
                                          <p:stCondLst>
                                            <p:cond delay="676"/>
                                          </p:stCondLst>
                                        </p:cTn>
                                        <p:tgtEl>
                                          <p:spTgt spid="6">
                                            <p:txEl>
                                              <p:pRg st="8" end="8"/>
                                            </p:txEl>
                                          </p:spTgt>
                                        </p:tgtEl>
                                      </p:cBhvr>
                                      <p:to x="100000" y="100000"/>
                                    </p:animScale>
                                    <p:animScale>
                                      <p:cBhvr>
                                        <p:cTn id="135" dur="26">
                                          <p:stCondLst>
                                            <p:cond delay="1312"/>
                                          </p:stCondLst>
                                        </p:cTn>
                                        <p:tgtEl>
                                          <p:spTgt spid="6">
                                            <p:txEl>
                                              <p:pRg st="8" end="8"/>
                                            </p:txEl>
                                          </p:spTgt>
                                        </p:tgtEl>
                                      </p:cBhvr>
                                      <p:to x="100000" y="80000"/>
                                    </p:animScale>
                                    <p:animScale>
                                      <p:cBhvr>
                                        <p:cTn id="136" dur="166" decel="50000">
                                          <p:stCondLst>
                                            <p:cond delay="1338"/>
                                          </p:stCondLst>
                                        </p:cTn>
                                        <p:tgtEl>
                                          <p:spTgt spid="6">
                                            <p:txEl>
                                              <p:pRg st="8" end="8"/>
                                            </p:txEl>
                                          </p:spTgt>
                                        </p:tgtEl>
                                      </p:cBhvr>
                                      <p:to x="100000" y="100000"/>
                                    </p:animScale>
                                    <p:animScale>
                                      <p:cBhvr>
                                        <p:cTn id="137" dur="26">
                                          <p:stCondLst>
                                            <p:cond delay="1642"/>
                                          </p:stCondLst>
                                        </p:cTn>
                                        <p:tgtEl>
                                          <p:spTgt spid="6">
                                            <p:txEl>
                                              <p:pRg st="8" end="8"/>
                                            </p:txEl>
                                          </p:spTgt>
                                        </p:tgtEl>
                                      </p:cBhvr>
                                      <p:to x="100000" y="90000"/>
                                    </p:animScale>
                                    <p:animScale>
                                      <p:cBhvr>
                                        <p:cTn id="138" dur="166" decel="50000">
                                          <p:stCondLst>
                                            <p:cond delay="1668"/>
                                          </p:stCondLst>
                                        </p:cTn>
                                        <p:tgtEl>
                                          <p:spTgt spid="6">
                                            <p:txEl>
                                              <p:pRg st="8" end="8"/>
                                            </p:txEl>
                                          </p:spTgt>
                                        </p:tgtEl>
                                      </p:cBhvr>
                                      <p:to x="100000" y="100000"/>
                                    </p:animScale>
                                    <p:animScale>
                                      <p:cBhvr>
                                        <p:cTn id="139" dur="26">
                                          <p:stCondLst>
                                            <p:cond delay="1808"/>
                                          </p:stCondLst>
                                        </p:cTn>
                                        <p:tgtEl>
                                          <p:spTgt spid="6">
                                            <p:txEl>
                                              <p:pRg st="8" end="8"/>
                                            </p:txEl>
                                          </p:spTgt>
                                        </p:tgtEl>
                                      </p:cBhvr>
                                      <p:to x="100000" y="95000"/>
                                    </p:animScale>
                                    <p:animScale>
                                      <p:cBhvr>
                                        <p:cTn id="140" dur="166" decel="50000">
                                          <p:stCondLst>
                                            <p:cond delay="1834"/>
                                          </p:stCondLst>
                                        </p:cTn>
                                        <p:tgtEl>
                                          <p:spTgt spid="6">
                                            <p:txEl>
                                              <p:pRg st="8" end="8"/>
                                            </p:txEl>
                                          </p:spTgt>
                                        </p:tgtEl>
                                      </p:cBhvr>
                                      <p:to x="100000" y="100000"/>
                                    </p:animScale>
                                  </p:childTnLst>
                                </p:cTn>
                              </p:par>
                              <p:par>
                                <p:cTn id="141" presetID="26" presetClass="entr" presetSubtype="0" fill="hold" grpId="0" nodeType="withEffect">
                                  <p:stCondLst>
                                    <p:cond delay="0"/>
                                  </p:stCondLst>
                                  <p:childTnLst>
                                    <p:set>
                                      <p:cBhvr>
                                        <p:cTn id="142" dur="1" fill="hold">
                                          <p:stCondLst>
                                            <p:cond delay="0"/>
                                          </p:stCondLst>
                                        </p:cTn>
                                        <p:tgtEl>
                                          <p:spTgt spid="6">
                                            <p:txEl>
                                              <p:pRg st="9" end="9"/>
                                            </p:txEl>
                                          </p:spTgt>
                                        </p:tgtEl>
                                        <p:attrNameLst>
                                          <p:attrName>style.visibility</p:attrName>
                                        </p:attrNameLst>
                                      </p:cBhvr>
                                      <p:to>
                                        <p:strVal val="visible"/>
                                      </p:to>
                                    </p:set>
                                    <p:animEffect transition="in" filter="wipe(down)">
                                      <p:cBhvr>
                                        <p:cTn id="143" dur="580">
                                          <p:stCondLst>
                                            <p:cond delay="0"/>
                                          </p:stCondLst>
                                        </p:cTn>
                                        <p:tgtEl>
                                          <p:spTgt spid="6">
                                            <p:txEl>
                                              <p:pRg st="9" end="9"/>
                                            </p:txEl>
                                          </p:spTgt>
                                        </p:tgtEl>
                                      </p:cBhvr>
                                    </p:animEffect>
                                    <p:anim calcmode="lin" valueType="num">
                                      <p:cBhvr>
                                        <p:cTn id="144"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149" dur="26">
                                          <p:stCondLst>
                                            <p:cond delay="650"/>
                                          </p:stCondLst>
                                        </p:cTn>
                                        <p:tgtEl>
                                          <p:spTgt spid="6">
                                            <p:txEl>
                                              <p:pRg st="9" end="9"/>
                                            </p:txEl>
                                          </p:spTgt>
                                        </p:tgtEl>
                                      </p:cBhvr>
                                      <p:to x="100000" y="60000"/>
                                    </p:animScale>
                                    <p:animScale>
                                      <p:cBhvr>
                                        <p:cTn id="150" dur="166" decel="50000">
                                          <p:stCondLst>
                                            <p:cond delay="676"/>
                                          </p:stCondLst>
                                        </p:cTn>
                                        <p:tgtEl>
                                          <p:spTgt spid="6">
                                            <p:txEl>
                                              <p:pRg st="9" end="9"/>
                                            </p:txEl>
                                          </p:spTgt>
                                        </p:tgtEl>
                                      </p:cBhvr>
                                      <p:to x="100000" y="100000"/>
                                    </p:animScale>
                                    <p:animScale>
                                      <p:cBhvr>
                                        <p:cTn id="151" dur="26">
                                          <p:stCondLst>
                                            <p:cond delay="1312"/>
                                          </p:stCondLst>
                                        </p:cTn>
                                        <p:tgtEl>
                                          <p:spTgt spid="6">
                                            <p:txEl>
                                              <p:pRg st="9" end="9"/>
                                            </p:txEl>
                                          </p:spTgt>
                                        </p:tgtEl>
                                      </p:cBhvr>
                                      <p:to x="100000" y="80000"/>
                                    </p:animScale>
                                    <p:animScale>
                                      <p:cBhvr>
                                        <p:cTn id="152" dur="166" decel="50000">
                                          <p:stCondLst>
                                            <p:cond delay="1338"/>
                                          </p:stCondLst>
                                        </p:cTn>
                                        <p:tgtEl>
                                          <p:spTgt spid="6">
                                            <p:txEl>
                                              <p:pRg st="9" end="9"/>
                                            </p:txEl>
                                          </p:spTgt>
                                        </p:tgtEl>
                                      </p:cBhvr>
                                      <p:to x="100000" y="100000"/>
                                    </p:animScale>
                                    <p:animScale>
                                      <p:cBhvr>
                                        <p:cTn id="153" dur="26">
                                          <p:stCondLst>
                                            <p:cond delay="1642"/>
                                          </p:stCondLst>
                                        </p:cTn>
                                        <p:tgtEl>
                                          <p:spTgt spid="6">
                                            <p:txEl>
                                              <p:pRg st="9" end="9"/>
                                            </p:txEl>
                                          </p:spTgt>
                                        </p:tgtEl>
                                      </p:cBhvr>
                                      <p:to x="100000" y="90000"/>
                                    </p:animScale>
                                    <p:animScale>
                                      <p:cBhvr>
                                        <p:cTn id="154" dur="166" decel="50000">
                                          <p:stCondLst>
                                            <p:cond delay="1668"/>
                                          </p:stCondLst>
                                        </p:cTn>
                                        <p:tgtEl>
                                          <p:spTgt spid="6">
                                            <p:txEl>
                                              <p:pRg st="9" end="9"/>
                                            </p:txEl>
                                          </p:spTgt>
                                        </p:tgtEl>
                                      </p:cBhvr>
                                      <p:to x="100000" y="100000"/>
                                    </p:animScale>
                                    <p:animScale>
                                      <p:cBhvr>
                                        <p:cTn id="155" dur="26">
                                          <p:stCondLst>
                                            <p:cond delay="1808"/>
                                          </p:stCondLst>
                                        </p:cTn>
                                        <p:tgtEl>
                                          <p:spTgt spid="6">
                                            <p:txEl>
                                              <p:pRg st="9" end="9"/>
                                            </p:txEl>
                                          </p:spTgt>
                                        </p:tgtEl>
                                      </p:cBhvr>
                                      <p:to x="100000" y="95000"/>
                                    </p:animScale>
                                    <p:animScale>
                                      <p:cBhvr>
                                        <p:cTn id="156" dur="166" decel="50000">
                                          <p:stCondLst>
                                            <p:cond delay="1834"/>
                                          </p:stCondLst>
                                        </p:cTn>
                                        <p:tgtEl>
                                          <p:spTgt spid="6">
                                            <p:txEl>
                                              <p:pRg st="9" end="9"/>
                                            </p:txEl>
                                          </p:spTgt>
                                        </p:tgtEl>
                                      </p:cBhvr>
                                      <p:to x="100000" y="100000"/>
                                    </p:animScale>
                                  </p:childTnLst>
                                </p:cTn>
                              </p:par>
                              <p:par>
                                <p:cTn id="157" presetID="26" presetClass="entr" presetSubtype="0" fill="hold" grpId="0" nodeType="withEffect">
                                  <p:stCondLst>
                                    <p:cond delay="0"/>
                                  </p:stCondLst>
                                  <p:childTnLst>
                                    <p:set>
                                      <p:cBhvr>
                                        <p:cTn id="158" dur="1" fill="hold">
                                          <p:stCondLst>
                                            <p:cond delay="0"/>
                                          </p:stCondLst>
                                        </p:cTn>
                                        <p:tgtEl>
                                          <p:spTgt spid="6">
                                            <p:txEl>
                                              <p:pRg st="10" end="10"/>
                                            </p:txEl>
                                          </p:spTgt>
                                        </p:tgtEl>
                                        <p:attrNameLst>
                                          <p:attrName>style.visibility</p:attrName>
                                        </p:attrNameLst>
                                      </p:cBhvr>
                                      <p:to>
                                        <p:strVal val="visible"/>
                                      </p:to>
                                    </p:set>
                                    <p:animEffect transition="in" filter="wipe(down)">
                                      <p:cBhvr>
                                        <p:cTn id="159" dur="580">
                                          <p:stCondLst>
                                            <p:cond delay="0"/>
                                          </p:stCondLst>
                                        </p:cTn>
                                        <p:tgtEl>
                                          <p:spTgt spid="6">
                                            <p:txEl>
                                              <p:pRg st="10" end="10"/>
                                            </p:txEl>
                                          </p:spTgt>
                                        </p:tgtEl>
                                      </p:cBhvr>
                                    </p:animEffect>
                                    <p:anim calcmode="lin" valueType="num">
                                      <p:cBhvr>
                                        <p:cTn id="160" dur="1822" tmFilter="0,0; 0.14,0.36; 0.43,0.73; 0.71,0.91; 1.0,1.0">
                                          <p:stCondLst>
                                            <p:cond delay="0"/>
                                          </p:stCondLst>
                                        </p:cTn>
                                        <p:tgtEl>
                                          <p:spTgt spid="6">
                                            <p:txEl>
                                              <p:pRg st="10" end="10"/>
                                            </p:txEl>
                                          </p:spTgt>
                                        </p:tgtEl>
                                        <p:attrNameLst>
                                          <p:attrName>ppt_x</p:attrName>
                                        </p:attrNameLst>
                                      </p:cBhvr>
                                      <p:tavLst>
                                        <p:tav tm="0">
                                          <p:val>
                                            <p:strVal val="#ppt_x-0.25"/>
                                          </p:val>
                                        </p:tav>
                                        <p:tav tm="100000">
                                          <p:val>
                                            <p:strVal val="#ppt_x"/>
                                          </p:val>
                                        </p:tav>
                                      </p:tavLst>
                                    </p:anim>
                                    <p:anim calcmode="lin" valueType="num">
                                      <p:cBhvr>
                                        <p:cTn id="161" dur="664" tmFilter="0.0,0.0; 0.25,0.07; 0.50,0.2; 0.75,0.467; 1.0,1.0">
                                          <p:stCondLst>
                                            <p:cond delay="0"/>
                                          </p:stCondLst>
                                        </p:cTn>
                                        <p:tgtEl>
                                          <p:spTgt spid="6">
                                            <p:txEl>
                                              <p:pRg st="10" end="10"/>
                                            </p:txEl>
                                          </p:spTgt>
                                        </p:tgtEl>
                                        <p:attrNameLst>
                                          <p:attrName>ppt_y</p:attrName>
                                        </p:attrNameLst>
                                      </p:cBhvr>
                                      <p:tavLst>
                                        <p:tav tm="0" fmla="#ppt_y-sin(pi*$)/3">
                                          <p:val>
                                            <p:fltVal val="0.5"/>
                                          </p:val>
                                        </p:tav>
                                        <p:tav tm="100000">
                                          <p:val>
                                            <p:fltVal val="1"/>
                                          </p:val>
                                        </p:tav>
                                      </p:tavLst>
                                    </p:anim>
                                    <p:anim calcmode="lin" valueType="num">
                                      <p:cBhvr>
                                        <p:cTn id="162" dur="664" tmFilter="0, 0; 0.125,0.2665; 0.25,0.4; 0.375,0.465; 0.5,0.5;  0.625,0.535; 0.75,0.6; 0.875,0.7335; 1,1">
                                          <p:stCondLst>
                                            <p:cond delay="664"/>
                                          </p:stCondLst>
                                        </p:cTn>
                                        <p:tgtEl>
                                          <p:spTgt spid="6">
                                            <p:txEl>
                                              <p:pRg st="10" end="10"/>
                                            </p:txEl>
                                          </p:spTgt>
                                        </p:tgtEl>
                                        <p:attrNameLst>
                                          <p:attrName>ppt_y</p:attrName>
                                        </p:attrNameLst>
                                      </p:cBhvr>
                                      <p:tavLst>
                                        <p:tav tm="0" fmla="#ppt_y-sin(pi*$)/9">
                                          <p:val>
                                            <p:fltVal val="0"/>
                                          </p:val>
                                        </p:tav>
                                        <p:tav tm="100000">
                                          <p:val>
                                            <p:fltVal val="1"/>
                                          </p:val>
                                        </p:tav>
                                      </p:tavLst>
                                    </p:anim>
                                    <p:anim calcmode="lin" valueType="num">
                                      <p:cBhvr>
                                        <p:cTn id="163" dur="332" tmFilter="0, 0; 0.125,0.2665; 0.25,0.4; 0.375,0.465; 0.5,0.5;  0.625,0.535; 0.75,0.6; 0.875,0.7335; 1,1">
                                          <p:stCondLst>
                                            <p:cond delay="1324"/>
                                          </p:stCondLst>
                                        </p:cTn>
                                        <p:tgtEl>
                                          <p:spTgt spid="6">
                                            <p:txEl>
                                              <p:pRg st="10" end="10"/>
                                            </p:txEl>
                                          </p:spTgt>
                                        </p:tgtEl>
                                        <p:attrNameLst>
                                          <p:attrName>ppt_y</p:attrName>
                                        </p:attrNameLst>
                                      </p:cBhvr>
                                      <p:tavLst>
                                        <p:tav tm="0" fmla="#ppt_y-sin(pi*$)/27">
                                          <p:val>
                                            <p:fltVal val="0"/>
                                          </p:val>
                                        </p:tav>
                                        <p:tav tm="100000">
                                          <p:val>
                                            <p:fltVal val="1"/>
                                          </p:val>
                                        </p:tav>
                                      </p:tavLst>
                                    </p:anim>
                                    <p:anim calcmode="lin" valueType="num">
                                      <p:cBhvr>
                                        <p:cTn id="164" dur="164" tmFilter="0, 0; 0.125,0.2665; 0.25,0.4; 0.375,0.465; 0.5,0.5;  0.625,0.535; 0.75,0.6; 0.875,0.7335; 1,1">
                                          <p:stCondLst>
                                            <p:cond delay="1656"/>
                                          </p:stCondLst>
                                        </p:cTn>
                                        <p:tgtEl>
                                          <p:spTgt spid="6">
                                            <p:txEl>
                                              <p:pRg st="10" end="10"/>
                                            </p:txEl>
                                          </p:spTgt>
                                        </p:tgtEl>
                                        <p:attrNameLst>
                                          <p:attrName>ppt_y</p:attrName>
                                        </p:attrNameLst>
                                      </p:cBhvr>
                                      <p:tavLst>
                                        <p:tav tm="0" fmla="#ppt_y-sin(pi*$)/81">
                                          <p:val>
                                            <p:fltVal val="0"/>
                                          </p:val>
                                        </p:tav>
                                        <p:tav tm="100000">
                                          <p:val>
                                            <p:fltVal val="1"/>
                                          </p:val>
                                        </p:tav>
                                      </p:tavLst>
                                    </p:anim>
                                    <p:animScale>
                                      <p:cBhvr>
                                        <p:cTn id="165" dur="26">
                                          <p:stCondLst>
                                            <p:cond delay="650"/>
                                          </p:stCondLst>
                                        </p:cTn>
                                        <p:tgtEl>
                                          <p:spTgt spid="6">
                                            <p:txEl>
                                              <p:pRg st="10" end="10"/>
                                            </p:txEl>
                                          </p:spTgt>
                                        </p:tgtEl>
                                      </p:cBhvr>
                                      <p:to x="100000" y="60000"/>
                                    </p:animScale>
                                    <p:animScale>
                                      <p:cBhvr>
                                        <p:cTn id="166" dur="166" decel="50000">
                                          <p:stCondLst>
                                            <p:cond delay="676"/>
                                          </p:stCondLst>
                                        </p:cTn>
                                        <p:tgtEl>
                                          <p:spTgt spid="6">
                                            <p:txEl>
                                              <p:pRg st="10" end="10"/>
                                            </p:txEl>
                                          </p:spTgt>
                                        </p:tgtEl>
                                      </p:cBhvr>
                                      <p:to x="100000" y="100000"/>
                                    </p:animScale>
                                    <p:animScale>
                                      <p:cBhvr>
                                        <p:cTn id="167" dur="26">
                                          <p:stCondLst>
                                            <p:cond delay="1312"/>
                                          </p:stCondLst>
                                        </p:cTn>
                                        <p:tgtEl>
                                          <p:spTgt spid="6">
                                            <p:txEl>
                                              <p:pRg st="10" end="10"/>
                                            </p:txEl>
                                          </p:spTgt>
                                        </p:tgtEl>
                                      </p:cBhvr>
                                      <p:to x="100000" y="80000"/>
                                    </p:animScale>
                                    <p:animScale>
                                      <p:cBhvr>
                                        <p:cTn id="168" dur="166" decel="50000">
                                          <p:stCondLst>
                                            <p:cond delay="1338"/>
                                          </p:stCondLst>
                                        </p:cTn>
                                        <p:tgtEl>
                                          <p:spTgt spid="6">
                                            <p:txEl>
                                              <p:pRg st="10" end="10"/>
                                            </p:txEl>
                                          </p:spTgt>
                                        </p:tgtEl>
                                      </p:cBhvr>
                                      <p:to x="100000" y="100000"/>
                                    </p:animScale>
                                    <p:animScale>
                                      <p:cBhvr>
                                        <p:cTn id="169" dur="26">
                                          <p:stCondLst>
                                            <p:cond delay="1642"/>
                                          </p:stCondLst>
                                        </p:cTn>
                                        <p:tgtEl>
                                          <p:spTgt spid="6">
                                            <p:txEl>
                                              <p:pRg st="10" end="10"/>
                                            </p:txEl>
                                          </p:spTgt>
                                        </p:tgtEl>
                                      </p:cBhvr>
                                      <p:to x="100000" y="90000"/>
                                    </p:animScale>
                                    <p:animScale>
                                      <p:cBhvr>
                                        <p:cTn id="170" dur="166" decel="50000">
                                          <p:stCondLst>
                                            <p:cond delay="1668"/>
                                          </p:stCondLst>
                                        </p:cTn>
                                        <p:tgtEl>
                                          <p:spTgt spid="6">
                                            <p:txEl>
                                              <p:pRg st="10" end="10"/>
                                            </p:txEl>
                                          </p:spTgt>
                                        </p:tgtEl>
                                      </p:cBhvr>
                                      <p:to x="100000" y="100000"/>
                                    </p:animScale>
                                    <p:animScale>
                                      <p:cBhvr>
                                        <p:cTn id="171" dur="26">
                                          <p:stCondLst>
                                            <p:cond delay="1808"/>
                                          </p:stCondLst>
                                        </p:cTn>
                                        <p:tgtEl>
                                          <p:spTgt spid="6">
                                            <p:txEl>
                                              <p:pRg st="10" end="10"/>
                                            </p:txEl>
                                          </p:spTgt>
                                        </p:tgtEl>
                                      </p:cBhvr>
                                      <p:to x="100000" y="95000"/>
                                    </p:animScale>
                                    <p:animScale>
                                      <p:cBhvr>
                                        <p:cTn id="172" dur="166" decel="50000">
                                          <p:stCondLst>
                                            <p:cond delay="1834"/>
                                          </p:stCondLst>
                                        </p:cTn>
                                        <p:tgtEl>
                                          <p:spTgt spid="6">
                                            <p:txEl>
                                              <p:pRg st="10" end="10"/>
                                            </p:txEl>
                                          </p:spTgt>
                                        </p:tgtEl>
                                      </p:cBhvr>
                                      <p:to x="100000" y="100000"/>
                                    </p:animScale>
                                  </p:childTnLst>
                                </p:cTn>
                              </p:par>
                              <p:par>
                                <p:cTn id="173" presetID="26" presetClass="entr" presetSubtype="0" fill="hold" grpId="0" nodeType="withEffect">
                                  <p:stCondLst>
                                    <p:cond delay="0"/>
                                  </p:stCondLst>
                                  <p:childTnLst>
                                    <p:set>
                                      <p:cBhvr>
                                        <p:cTn id="174" dur="1" fill="hold">
                                          <p:stCondLst>
                                            <p:cond delay="0"/>
                                          </p:stCondLst>
                                        </p:cTn>
                                        <p:tgtEl>
                                          <p:spTgt spid="6">
                                            <p:txEl>
                                              <p:pRg st="11" end="11"/>
                                            </p:txEl>
                                          </p:spTgt>
                                        </p:tgtEl>
                                        <p:attrNameLst>
                                          <p:attrName>style.visibility</p:attrName>
                                        </p:attrNameLst>
                                      </p:cBhvr>
                                      <p:to>
                                        <p:strVal val="visible"/>
                                      </p:to>
                                    </p:set>
                                    <p:animEffect transition="in" filter="wipe(down)">
                                      <p:cBhvr>
                                        <p:cTn id="175" dur="580">
                                          <p:stCondLst>
                                            <p:cond delay="0"/>
                                          </p:stCondLst>
                                        </p:cTn>
                                        <p:tgtEl>
                                          <p:spTgt spid="6">
                                            <p:txEl>
                                              <p:pRg st="11" end="11"/>
                                            </p:txEl>
                                          </p:spTgt>
                                        </p:tgtEl>
                                      </p:cBhvr>
                                    </p:animEffect>
                                    <p:anim calcmode="lin" valueType="num">
                                      <p:cBhvr>
                                        <p:cTn id="176" dur="1822" tmFilter="0,0; 0.14,0.36; 0.43,0.73; 0.71,0.91; 1.0,1.0">
                                          <p:stCondLst>
                                            <p:cond delay="0"/>
                                          </p:stCondLst>
                                        </p:cTn>
                                        <p:tgtEl>
                                          <p:spTgt spid="6">
                                            <p:txEl>
                                              <p:pRg st="11" end="11"/>
                                            </p:txEl>
                                          </p:spTgt>
                                        </p:tgtEl>
                                        <p:attrNameLst>
                                          <p:attrName>ppt_x</p:attrName>
                                        </p:attrNameLst>
                                      </p:cBhvr>
                                      <p:tavLst>
                                        <p:tav tm="0">
                                          <p:val>
                                            <p:strVal val="#ppt_x-0.25"/>
                                          </p:val>
                                        </p:tav>
                                        <p:tav tm="100000">
                                          <p:val>
                                            <p:strVal val="#ppt_x"/>
                                          </p:val>
                                        </p:tav>
                                      </p:tavLst>
                                    </p:anim>
                                    <p:anim calcmode="lin" valueType="num">
                                      <p:cBhvr>
                                        <p:cTn id="177" dur="664" tmFilter="0.0,0.0; 0.25,0.07; 0.50,0.2; 0.75,0.467; 1.0,1.0">
                                          <p:stCondLst>
                                            <p:cond delay="0"/>
                                          </p:stCondLst>
                                        </p:cTn>
                                        <p:tgtEl>
                                          <p:spTgt spid="6">
                                            <p:txEl>
                                              <p:pRg st="11" end="11"/>
                                            </p:txEl>
                                          </p:spTgt>
                                        </p:tgtEl>
                                        <p:attrNameLst>
                                          <p:attrName>ppt_y</p:attrName>
                                        </p:attrNameLst>
                                      </p:cBhvr>
                                      <p:tavLst>
                                        <p:tav tm="0" fmla="#ppt_y-sin(pi*$)/3">
                                          <p:val>
                                            <p:fltVal val="0.5"/>
                                          </p:val>
                                        </p:tav>
                                        <p:tav tm="100000">
                                          <p:val>
                                            <p:fltVal val="1"/>
                                          </p:val>
                                        </p:tav>
                                      </p:tavLst>
                                    </p:anim>
                                    <p:anim calcmode="lin" valueType="num">
                                      <p:cBhvr>
                                        <p:cTn id="178" dur="664" tmFilter="0, 0; 0.125,0.2665; 0.25,0.4; 0.375,0.465; 0.5,0.5;  0.625,0.535; 0.75,0.6; 0.875,0.7335; 1,1">
                                          <p:stCondLst>
                                            <p:cond delay="664"/>
                                          </p:stCondLst>
                                        </p:cTn>
                                        <p:tgtEl>
                                          <p:spTgt spid="6">
                                            <p:txEl>
                                              <p:pRg st="11" end="11"/>
                                            </p:txEl>
                                          </p:spTgt>
                                        </p:tgtEl>
                                        <p:attrNameLst>
                                          <p:attrName>ppt_y</p:attrName>
                                        </p:attrNameLst>
                                      </p:cBhvr>
                                      <p:tavLst>
                                        <p:tav tm="0" fmla="#ppt_y-sin(pi*$)/9">
                                          <p:val>
                                            <p:fltVal val="0"/>
                                          </p:val>
                                        </p:tav>
                                        <p:tav tm="100000">
                                          <p:val>
                                            <p:fltVal val="1"/>
                                          </p:val>
                                        </p:tav>
                                      </p:tavLst>
                                    </p:anim>
                                    <p:anim calcmode="lin" valueType="num">
                                      <p:cBhvr>
                                        <p:cTn id="179" dur="332" tmFilter="0, 0; 0.125,0.2665; 0.25,0.4; 0.375,0.465; 0.5,0.5;  0.625,0.535; 0.75,0.6; 0.875,0.7335; 1,1">
                                          <p:stCondLst>
                                            <p:cond delay="1324"/>
                                          </p:stCondLst>
                                        </p:cTn>
                                        <p:tgtEl>
                                          <p:spTgt spid="6">
                                            <p:txEl>
                                              <p:pRg st="11" end="11"/>
                                            </p:txEl>
                                          </p:spTgt>
                                        </p:tgtEl>
                                        <p:attrNameLst>
                                          <p:attrName>ppt_y</p:attrName>
                                        </p:attrNameLst>
                                      </p:cBhvr>
                                      <p:tavLst>
                                        <p:tav tm="0" fmla="#ppt_y-sin(pi*$)/27">
                                          <p:val>
                                            <p:fltVal val="0"/>
                                          </p:val>
                                        </p:tav>
                                        <p:tav tm="100000">
                                          <p:val>
                                            <p:fltVal val="1"/>
                                          </p:val>
                                        </p:tav>
                                      </p:tavLst>
                                    </p:anim>
                                    <p:anim calcmode="lin" valueType="num">
                                      <p:cBhvr>
                                        <p:cTn id="180" dur="164" tmFilter="0, 0; 0.125,0.2665; 0.25,0.4; 0.375,0.465; 0.5,0.5;  0.625,0.535; 0.75,0.6; 0.875,0.7335; 1,1">
                                          <p:stCondLst>
                                            <p:cond delay="1656"/>
                                          </p:stCondLst>
                                        </p:cTn>
                                        <p:tgtEl>
                                          <p:spTgt spid="6">
                                            <p:txEl>
                                              <p:pRg st="11" end="11"/>
                                            </p:txEl>
                                          </p:spTgt>
                                        </p:tgtEl>
                                        <p:attrNameLst>
                                          <p:attrName>ppt_y</p:attrName>
                                        </p:attrNameLst>
                                      </p:cBhvr>
                                      <p:tavLst>
                                        <p:tav tm="0" fmla="#ppt_y-sin(pi*$)/81">
                                          <p:val>
                                            <p:fltVal val="0"/>
                                          </p:val>
                                        </p:tav>
                                        <p:tav tm="100000">
                                          <p:val>
                                            <p:fltVal val="1"/>
                                          </p:val>
                                        </p:tav>
                                      </p:tavLst>
                                    </p:anim>
                                    <p:animScale>
                                      <p:cBhvr>
                                        <p:cTn id="181" dur="26">
                                          <p:stCondLst>
                                            <p:cond delay="650"/>
                                          </p:stCondLst>
                                        </p:cTn>
                                        <p:tgtEl>
                                          <p:spTgt spid="6">
                                            <p:txEl>
                                              <p:pRg st="11" end="11"/>
                                            </p:txEl>
                                          </p:spTgt>
                                        </p:tgtEl>
                                      </p:cBhvr>
                                      <p:to x="100000" y="60000"/>
                                    </p:animScale>
                                    <p:animScale>
                                      <p:cBhvr>
                                        <p:cTn id="182" dur="166" decel="50000">
                                          <p:stCondLst>
                                            <p:cond delay="676"/>
                                          </p:stCondLst>
                                        </p:cTn>
                                        <p:tgtEl>
                                          <p:spTgt spid="6">
                                            <p:txEl>
                                              <p:pRg st="11" end="11"/>
                                            </p:txEl>
                                          </p:spTgt>
                                        </p:tgtEl>
                                      </p:cBhvr>
                                      <p:to x="100000" y="100000"/>
                                    </p:animScale>
                                    <p:animScale>
                                      <p:cBhvr>
                                        <p:cTn id="183" dur="26">
                                          <p:stCondLst>
                                            <p:cond delay="1312"/>
                                          </p:stCondLst>
                                        </p:cTn>
                                        <p:tgtEl>
                                          <p:spTgt spid="6">
                                            <p:txEl>
                                              <p:pRg st="11" end="11"/>
                                            </p:txEl>
                                          </p:spTgt>
                                        </p:tgtEl>
                                      </p:cBhvr>
                                      <p:to x="100000" y="80000"/>
                                    </p:animScale>
                                    <p:animScale>
                                      <p:cBhvr>
                                        <p:cTn id="184" dur="166" decel="50000">
                                          <p:stCondLst>
                                            <p:cond delay="1338"/>
                                          </p:stCondLst>
                                        </p:cTn>
                                        <p:tgtEl>
                                          <p:spTgt spid="6">
                                            <p:txEl>
                                              <p:pRg st="11" end="11"/>
                                            </p:txEl>
                                          </p:spTgt>
                                        </p:tgtEl>
                                      </p:cBhvr>
                                      <p:to x="100000" y="100000"/>
                                    </p:animScale>
                                    <p:animScale>
                                      <p:cBhvr>
                                        <p:cTn id="185" dur="26">
                                          <p:stCondLst>
                                            <p:cond delay="1642"/>
                                          </p:stCondLst>
                                        </p:cTn>
                                        <p:tgtEl>
                                          <p:spTgt spid="6">
                                            <p:txEl>
                                              <p:pRg st="11" end="11"/>
                                            </p:txEl>
                                          </p:spTgt>
                                        </p:tgtEl>
                                      </p:cBhvr>
                                      <p:to x="100000" y="90000"/>
                                    </p:animScale>
                                    <p:animScale>
                                      <p:cBhvr>
                                        <p:cTn id="186" dur="166" decel="50000">
                                          <p:stCondLst>
                                            <p:cond delay="1668"/>
                                          </p:stCondLst>
                                        </p:cTn>
                                        <p:tgtEl>
                                          <p:spTgt spid="6">
                                            <p:txEl>
                                              <p:pRg st="11" end="11"/>
                                            </p:txEl>
                                          </p:spTgt>
                                        </p:tgtEl>
                                      </p:cBhvr>
                                      <p:to x="100000" y="100000"/>
                                    </p:animScale>
                                    <p:animScale>
                                      <p:cBhvr>
                                        <p:cTn id="187" dur="26">
                                          <p:stCondLst>
                                            <p:cond delay="1808"/>
                                          </p:stCondLst>
                                        </p:cTn>
                                        <p:tgtEl>
                                          <p:spTgt spid="6">
                                            <p:txEl>
                                              <p:pRg st="11" end="11"/>
                                            </p:txEl>
                                          </p:spTgt>
                                        </p:tgtEl>
                                      </p:cBhvr>
                                      <p:to x="100000" y="95000"/>
                                    </p:animScale>
                                    <p:animScale>
                                      <p:cBhvr>
                                        <p:cTn id="188" dur="166" decel="50000">
                                          <p:stCondLst>
                                            <p:cond delay="1834"/>
                                          </p:stCondLst>
                                        </p:cTn>
                                        <p:tgtEl>
                                          <p:spTgt spid="6">
                                            <p:txEl>
                                              <p:pRg st="11" end="11"/>
                                            </p:txEl>
                                          </p:spTgt>
                                        </p:tgtEl>
                                      </p:cBhvr>
                                      <p:to x="100000" y="100000"/>
                                    </p:animScale>
                                  </p:childTnLst>
                                </p:cTn>
                              </p:par>
                            </p:childTnLst>
                          </p:cTn>
                        </p:par>
                      </p:childTnLst>
                    </p:cTn>
                  </p:par>
                  <p:par>
                    <p:cTn id="189" fill="hold">
                      <p:stCondLst>
                        <p:cond delay="indefinite"/>
                      </p:stCondLst>
                      <p:childTnLst>
                        <p:par>
                          <p:cTn id="190" fill="hold">
                            <p:stCondLst>
                              <p:cond delay="0"/>
                            </p:stCondLst>
                            <p:childTnLst>
                              <p:par>
                                <p:cTn id="191" presetID="26" presetClass="entr" presetSubtype="0" fill="hold" grpId="0" nodeType="clickEffect">
                                  <p:stCondLst>
                                    <p:cond delay="0"/>
                                  </p:stCondLst>
                                  <p:childTnLst>
                                    <p:set>
                                      <p:cBhvr>
                                        <p:cTn id="192" dur="1" fill="hold">
                                          <p:stCondLst>
                                            <p:cond delay="0"/>
                                          </p:stCondLst>
                                        </p:cTn>
                                        <p:tgtEl>
                                          <p:spTgt spid="3">
                                            <p:txEl>
                                              <p:pRg st="0" end="0"/>
                                            </p:txEl>
                                          </p:spTgt>
                                        </p:tgtEl>
                                        <p:attrNameLst>
                                          <p:attrName>style.visibility</p:attrName>
                                        </p:attrNameLst>
                                      </p:cBhvr>
                                      <p:to>
                                        <p:strVal val="visible"/>
                                      </p:to>
                                    </p:set>
                                    <p:animEffect transition="in" filter="wipe(down)">
                                      <p:cBhvr>
                                        <p:cTn id="193" dur="580">
                                          <p:stCondLst>
                                            <p:cond delay="0"/>
                                          </p:stCondLst>
                                        </p:cTn>
                                        <p:tgtEl>
                                          <p:spTgt spid="3">
                                            <p:txEl>
                                              <p:pRg st="0" end="0"/>
                                            </p:txEl>
                                          </p:spTgt>
                                        </p:tgtEl>
                                      </p:cBhvr>
                                    </p:animEffect>
                                    <p:anim calcmode="lin" valueType="num">
                                      <p:cBhvr>
                                        <p:cTn id="19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9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9" dur="26">
                                          <p:stCondLst>
                                            <p:cond delay="650"/>
                                          </p:stCondLst>
                                        </p:cTn>
                                        <p:tgtEl>
                                          <p:spTgt spid="3">
                                            <p:txEl>
                                              <p:pRg st="0" end="0"/>
                                            </p:txEl>
                                          </p:spTgt>
                                        </p:tgtEl>
                                      </p:cBhvr>
                                      <p:to x="100000" y="60000"/>
                                    </p:animScale>
                                    <p:animScale>
                                      <p:cBhvr>
                                        <p:cTn id="200" dur="166" decel="50000">
                                          <p:stCondLst>
                                            <p:cond delay="676"/>
                                          </p:stCondLst>
                                        </p:cTn>
                                        <p:tgtEl>
                                          <p:spTgt spid="3">
                                            <p:txEl>
                                              <p:pRg st="0" end="0"/>
                                            </p:txEl>
                                          </p:spTgt>
                                        </p:tgtEl>
                                      </p:cBhvr>
                                      <p:to x="100000" y="100000"/>
                                    </p:animScale>
                                    <p:animScale>
                                      <p:cBhvr>
                                        <p:cTn id="201" dur="26">
                                          <p:stCondLst>
                                            <p:cond delay="1312"/>
                                          </p:stCondLst>
                                        </p:cTn>
                                        <p:tgtEl>
                                          <p:spTgt spid="3">
                                            <p:txEl>
                                              <p:pRg st="0" end="0"/>
                                            </p:txEl>
                                          </p:spTgt>
                                        </p:tgtEl>
                                      </p:cBhvr>
                                      <p:to x="100000" y="80000"/>
                                    </p:animScale>
                                    <p:animScale>
                                      <p:cBhvr>
                                        <p:cTn id="202" dur="166" decel="50000">
                                          <p:stCondLst>
                                            <p:cond delay="1338"/>
                                          </p:stCondLst>
                                        </p:cTn>
                                        <p:tgtEl>
                                          <p:spTgt spid="3">
                                            <p:txEl>
                                              <p:pRg st="0" end="0"/>
                                            </p:txEl>
                                          </p:spTgt>
                                        </p:tgtEl>
                                      </p:cBhvr>
                                      <p:to x="100000" y="100000"/>
                                    </p:animScale>
                                    <p:animScale>
                                      <p:cBhvr>
                                        <p:cTn id="203" dur="26">
                                          <p:stCondLst>
                                            <p:cond delay="1642"/>
                                          </p:stCondLst>
                                        </p:cTn>
                                        <p:tgtEl>
                                          <p:spTgt spid="3">
                                            <p:txEl>
                                              <p:pRg st="0" end="0"/>
                                            </p:txEl>
                                          </p:spTgt>
                                        </p:tgtEl>
                                      </p:cBhvr>
                                      <p:to x="100000" y="90000"/>
                                    </p:animScale>
                                    <p:animScale>
                                      <p:cBhvr>
                                        <p:cTn id="204" dur="166" decel="50000">
                                          <p:stCondLst>
                                            <p:cond delay="1668"/>
                                          </p:stCondLst>
                                        </p:cTn>
                                        <p:tgtEl>
                                          <p:spTgt spid="3">
                                            <p:txEl>
                                              <p:pRg st="0" end="0"/>
                                            </p:txEl>
                                          </p:spTgt>
                                        </p:tgtEl>
                                      </p:cBhvr>
                                      <p:to x="100000" y="100000"/>
                                    </p:animScale>
                                    <p:animScale>
                                      <p:cBhvr>
                                        <p:cTn id="205" dur="26">
                                          <p:stCondLst>
                                            <p:cond delay="1808"/>
                                          </p:stCondLst>
                                        </p:cTn>
                                        <p:tgtEl>
                                          <p:spTgt spid="3">
                                            <p:txEl>
                                              <p:pRg st="0" end="0"/>
                                            </p:txEl>
                                          </p:spTgt>
                                        </p:tgtEl>
                                      </p:cBhvr>
                                      <p:to x="100000" y="95000"/>
                                    </p:animScale>
                                    <p:animScale>
                                      <p:cBhvr>
                                        <p:cTn id="206" dur="166" decel="50000">
                                          <p:stCondLst>
                                            <p:cond delay="1834"/>
                                          </p:stCondLst>
                                        </p:cTn>
                                        <p:tgtEl>
                                          <p:spTgt spid="3">
                                            <p:txEl>
                                              <p:pRg st="0" end="0"/>
                                            </p:txEl>
                                          </p:spTgt>
                                        </p:tgtEl>
                                      </p:cBhvr>
                                      <p:to x="100000" y="100000"/>
                                    </p:animScale>
                                  </p:childTnLst>
                                </p:cTn>
                              </p:par>
                              <p:par>
                                <p:cTn id="207" presetID="26" presetClass="entr" presetSubtype="0" fill="hold" grpId="0" nodeType="withEffect">
                                  <p:stCondLst>
                                    <p:cond delay="0"/>
                                  </p:stCondLst>
                                  <p:childTnLst>
                                    <p:set>
                                      <p:cBhvr>
                                        <p:cTn id="208" dur="1" fill="hold">
                                          <p:stCondLst>
                                            <p:cond delay="0"/>
                                          </p:stCondLst>
                                        </p:cTn>
                                        <p:tgtEl>
                                          <p:spTgt spid="3">
                                            <p:txEl>
                                              <p:pRg st="1" end="1"/>
                                            </p:txEl>
                                          </p:spTgt>
                                        </p:tgtEl>
                                        <p:attrNameLst>
                                          <p:attrName>style.visibility</p:attrName>
                                        </p:attrNameLst>
                                      </p:cBhvr>
                                      <p:to>
                                        <p:strVal val="visible"/>
                                      </p:to>
                                    </p:set>
                                    <p:animEffect transition="in" filter="wipe(down)">
                                      <p:cBhvr>
                                        <p:cTn id="209" dur="580">
                                          <p:stCondLst>
                                            <p:cond delay="0"/>
                                          </p:stCondLst>
                                        </p:cTn>
                                        <p:tgtEl>
                                          <p:spTgt spid="3">
                                            <p:txEl>
                                              <p:pRg st="1" end="1"/>
                                            </p:txEl>
                                          </p:spTgt>
                                        </p:tgtEl>
                                      </p:cBhvr>
                                    </p:animEffect>
                                    <p:anim calcmode="lin" valueType="num">
                                      <p:cBhvr>
                                        <p:cTn id="21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1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1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1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1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15" dur="26">
                                          <p:stCondLst>
                                            <p:cond delay="650"/>
                                          </p:stCondLst>
                                        </p:cTn>
                                        <p:tgtEl>
                                          <p:spTgt spid="3">
                                            <p:txEl>
                                              <p:pRg st="1" end="1"/>
                                            </p:txEl>
                                          </p:spTgt>
                                        </p:tgtEl>
                                      </p:cBhvr>
                                      <p:to x="100000" y="60000"/>
                                    </p:animScale>
                                    <p:animScale>
                                      <p:cBhvr>
                                        <p:cTn id="216" dur="166" decel="50000">
                                          <p:stCondLst>
                                            <p:cond delay="676"/>
                                          </p:stCondLst>
                                        </p:cTn>
                                        <p:tgtEl>
                                          <p:spTgt spid="3">
                                            <p:txEl>
                                              <p:pRg st="1" end="1"/>
                                            </p:txEl>
                                          </p:spTgt>
                                        </p:tgtEl>
                                      </p:cBhvr>
                                      <p:to x="100000" y="100000"/>
                                    </p:animScale>
                                    <p:animScale>
                                      <p:cBhvr>
                                        <p:cTn id="217" dur="26">
                                          <p:stCondLst>
                                            <p:cond delay="1312"/>
                                          </p:stCondLst>
                                        </p:cTn>
                                        <p:tgtEl>
                                          <p:spTgt spid="3">
                                            <p:txEl>
                                              <p:pRg st="1" end="1"/>
                                            </p:txEl>
                                          </p:spTgt>
                                        </p:tgtEl>
                                      </p:cBhvr>
                                      <p:to x="100000" y="80000"/>
                                    </p:animScale>
                                    <p:animScale>
                                      <p:cBhvr>
                                        <p:cTn id="218" dur="166" decel="50000">
                                          <p:stCondLst>
                                            <p:cond delay="1338"/>
                                          </p:stCondLst>
                                        </p:cTn>
                                        <p:tgtEl>
                                          <p:spTgt spid="3">
                                            <p:txEl>
                                              <p:pRg st="1" end="1"/>
                                            </p:txEl>
                                          </p:spTgt>
                                        </p:tgtEl>
                                      </p:cBhvr>
                                      <p:to x="100000" y="100000"/>
                                    </p:animScale>
                                    <p:animScale>
                                      <p:cBhvr>
                                        <p:cTn id="219" dur="26">
                                          <p:stCondLst>
                                            <p:cond delay="1642"/>
                                          </p:stCondLst>
                                        </p:cTn>
                                        <p:tgtEl>
                                          <p:spTgt spid="3">
                                            <p:txEl>
                                              <p:pRg st="1" end="1"/>
                                            </p:txEl>
                                          </p:spTgt>
                                        </p:tgtEl>
                                      </p:cBhvr>
                                      <p:to x="100000" y="90000"/>
                                    </p:animScale>
                                    <p:animScale>
                                      <p:cBhvr>
                                        <p:cTn id="220" dur="166" decel="50000">
                                          <p:stCondLst>
                                            <p:cond delay="1668"/>
                                          </p:stCondLst>
                                        </p:cTn>
                                        <p:tgtEl>
                                          <p:spTgt spid="3">
                                            <p:txEl>
                                              <p:pRg st="1" end="1"/>
                                            </p:txEl>
                                          </p:spTgt>
                                        </p:tgtEl>
                                      </p:cBhvr>
                                      <p:to x="100000" y="100000"/>
                                    </p:animScale>
                                    <p:animScale>
                                      <p:cBhvr>
                                        <p:cTn id="221" dur="26">
                                          <p:stCondLst>
                                            <p:cond delay="1808"/>
                                          </p:stCondLst>
                                        </p:cTn>
                                        <p:tgtEl>
                                          <p:spTgt spid="3">
                                            <p:txEl>
                                              <p:pRg st="1" end="1"/>
                                            </p:txEl>
                                          </p:spTgt>
                                        </p:tgtEl>
                                      </p:cBhvr>
                                      <p:to x="100000" y="95000"/>
                                    </p:animScale>
                                    <p:animScale>
                                      <p:cBhvr>
                                        <p:cTn id="222" dur="166" decel="50000">
                                          <p:stCondLst>
                                            <p:cond delay="1834"/>
                                          </p:stCondLst>
                                        </p:cTn>
                                        <p:tgtEl>
                                          <p:spTgt spid="3">
                                            <p:txEl>
                                              <p:pRg st="1" end="1"/>
                                            </p:txEl>
                                          </p:spTgt>
                                        </p:tgtEl>
                                      </p:cBhvr>
                                      <p:to x="100000" y="100000"/>
                                    </p:animScale>
                                  </p:childTnLst>
                                </p:cTn>
                              </p:par>
                              <p:par>
                                <p:cTn id="223" presetID="26" presetClass="entr" presetSubtype="0" fill="hold" grpId="0" nodeType="withEffect">
                                  <p:stCondLst>
                                    <p:cond delay="0"/>
                                  </p:stCondLst>
                                  <p:childTnLst>
                                    <p:set>
                                      <p:cBhvr>
                                        <p:cTn id="224" dur="1" fill="hold">
                                          <p:stCondLst>
                                            <p:cond delay="0"/>
                                          </p:stCondLst>
                                        </p:cTn>
                                        <p:tgtEl>
                                          <p:spTgt spid="3">
                                            <p:txEl>
                                              <p:pRg st="2" end="2"/>
                                            </p:txEl>
                                          </p:spTgt>
                                        </p:tgtEl>
                                        <p:attrNameLst>
                                          <p:attrName>style.visibility</p:attrName>
                                        </p:attrNameLst>
                                      </p:cBhvr>
                                      <p:to>
                                        <p:strVal val="visible"/>
                                      </p:to>
                                    </p:set>
                                    <p:animEffect transition="in" filter="wipe(down)">
                                      <p:cBhvr>
                                        <p:cTn id="225" dur="580">
                                          <p:stCondLst>
                                            <p:cond delay="0"/>
                                          </p:stCondLst>
                                        </p:cTn>
                                        <p:tgtEl>
                                          <p:spTgt spid="3">
                                            <p:txEl>
                                              <p:pRg st="2" end="2"/>
                                            </p:txEl>
                                          </p:spTgt>
                                        </p:tgtEl>
                                      </p:cBhvr>
                                    </p:animEffect>
                                    <p:anim calcmode="lin" valueType="num">
                                      <p:cBhvr>
                                        <p:cTn id="2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1" dur="26">
                                          <p:stCondLst>
                                            <p:cond delay="650"/>
                                          </p:stCondLst>
                                        </p:cTn>
                                        <p:tgtEl>
                                          <p:spTgt spid="3">
                                            <p:txEl>
                                              <p:pRg st="2" end="2"/>
                                            </p:txEl>
                                          </p:spTgt>
                                        </p:tgtEl>
                                      </p:cBhvr>
                                      <p:to x="100000" y="60000"/>
                                    </p:animScale>
                                    <p:animScale>
                                      <p:cBhvr>
                                        <p:cTn id="232" dur="166" decel="50000">
                                          <p:stCondLst>
                                            <p:cond delay="676"/>
                                          </p:stCondLst>
                                        </p:cTn>
                                        <p:tgtEl>
                                          <p:spTgt spid="3">
                                            <p:txEl>
                                              <p:pRg st="2" end="2"/>
                                            </p:txEl>
                                          </p:spTgt>
                                        </p:tgtEl>
                                      </p:cBhvr>
                                      <p:to x="100000" y="100000"/>
                                    </p:animScale>
                                    <p:animScale>
                                      <p:cBhvr>
                                        <p:cTn id="233" dur="26">
                                          <p:stCondLst>
                                            <p:cond delay="1312"/>
                                          </p:stCondLst>
                                        </p:cTn>
                                        <p:tgtEl>
                                          <p:spTgt spid="3">
                                            <p:txEl>
                                              <p:pRg st="2" end="2"/>
                                            </p:txEl>
                                          </p:spTgt>
                                        </p:tgtEl>
                                      </p:cBhvr>
                                      <p:to x="100000" y="80000"/>
                                    </p:animScale>
                                    <p:animScale>
                                      <p:cBhvr>
                                        <p:cTn id="234" dur="166" decel="50000">
                                          <p:stCondLst>
                                            <p:cond delay="1338"/>
                                          </p:stCondLst>
                                        </p:cTn>
                                        <p:tgtEl>
                                          <p:spTgt spid="3">
                                            <p:txEl>
                                              <p:pRg st="2" end="2"/>
                                            </p:txEl>
                                          </p:spTgt>
                                        </p:tgtEl>
                                      </p:cBhvr>
                                      <p:to x="100000" y="100000"/>
                                    </p:animScale>
                                    <p:animScale>
                                      <p:cBhvr>
                                        <p:cTn id="235" dur="26">
                                          <p:stCondLst>
                                            <p:cond delay="1642"/>
                                          </p:stCondLst>
                                        </p:cTn>
                                        <p:tgtEl>
                                          <p:spTgt spid="3">
                                            <p:txEl>
                                              <p:pRg st="2" end="2"/>
                                            </p:txEl>
                                          </p:spTgt>
                                        </p:tgtEl>
                                      </p:cBhvr>
                                      <p:to x="100000" y="90000"/>
                                    </p:animScale>
                                    <p:animScale>
                                      <p:cBhvr>
                                        <p:cTn id="236" dur="166" decel="50000">
                                          <p:stCondLst>
                                            <p:cond delay="1668"/>
                                          </p:stCondLst>
                                        </p:cTn>
                                        <p:tgtEl>
                                          <p:spTgt spid="3">
                                            <p:txEl>
                                              <p:pRg st="2" end="2"/>
                                            </p:txEl>
                                          </p:spTgt>
                                        </p:tgtEl>
                                      </p:cBhvr>
                                      <p:to x="100000" y="100000"/>
                                    </p:animScale>
                                    <p:animScale>
                                      <p:cBhvr>
                                        <p:cTn id="237" dur="26">
                                          <p:stCondLst>
                                            <p:cond delay="1808"/>
                                          </p:stCondLst>
                                        </p:cTn>
                                        <p:tgtEl>
                                          <p:spTgt spid="3">
                                            <p:txEl>
                                              <p:pRg st="2" end="2"/>
                                            </p:txEl>
                                          </p:spTgt>
                                        </p:tgtEl>
                                      </p:cBhvr>
                                      <p:to x="100000" y="95000"/>
                                    </p:animScale>
                                    <p:animScale>
                                      <p:cBhvr>
                                        <p:cTn id="238" dur="166" decel="50000">
                                          <p:stCondLst>
                                            <p:cond delay="1834"/>
                                          </p:stCondLst>
                                        </p:cTn>
                                        <p:tgtEl>
                                          <p:spTgt spid="3">
                                            <p:txEl>
                                              <p:pRg st="2" end="2"/>
                                            </p:txEl>
                                          </p:spTgt>
                                        </p:tgtEl>
                                      </p:cBhvr>
                                      <p:to x="100000" y="100000"/>
                                    </p:animScale>
                                  </p:childTnLst>
                                </p:cTn>
                              </p:par>
                            </p:childTnLst>
                          </p:cTn>
                        </p:par>
                      </p:childTnLst>
                    </p:cTn>
                  </p:par>
                  <p:par>
                    <p:cTn id="239" fill="hold">
                      <p:stCondLst>
                        <p:cond delay="indefinite"/>
                      </p:stCondLst>
                      <p:childTnLst>
                        <p:par>
                          <p:cTn id="240" fill="hold">
                            <p:stCondLst>
                              <p:cond delay="0"/>
                            </p:stCondLst>
                            <p:childTnLst>
                              <p:par>
                                <p:cTn id="241" presetID="26" presetClass="entr" presetSubtype="0" fill="hold" grpId="0" nodeType="clickEffect">
                                  <p:stCondLst>
                                    <p:cond delay="0"/>
                                  </p:stCondLst>
                                  <p:childTnLst>
                                    <p:set>
                                      <p:cBhvr>
                                        <p:cTn id="242" dur="1" fill="hold">
                                          <p:stCondLst>
                                            <p:cond delay="0"/>
                                          </p:stCondLst>
                                        </p:cTn>
                                        <p:tgtEl>
                                          <p:spTgt spid="3">
                                            <p:txEl>
                                              <p:pRg st="4" end="4"/>
                                            </p:txEl>
                                          </p:spTgt>
                                        </p:tgtEl>
                                        <p:attrNameLst>
                                          <p:attrName>style.visibility</p:attrName>
                                        </p:attrNameLst>
                                      </p:cBhvr>
                                      <p:to>
                                        <p:strVal val="visible"/>
                                      </p:to>
                                    </p:set>
                                    <p:animEffect transition="in" filter="wipe(down)">
                                      <p:cBhvr>
                                        <p:cTn id="243" dur="580">
                                          <p:stCondLst>
                                            <p:cond delay="0"/>
                                          </p:stCondLst>
                                        </p:cTn>
                                        <p:tgtEl>
                                          <p:spTgt spid="3">
                                            <p:txEl>
                                              <p:pRg st="4" end="4"/>
                                            </p:txEl>
                                          </p:spTgt>
                                        </p:tgtEl>
                                      </p:cBhvr>
                                    </p:animEffect>
                                    <p:anim calcmode="lin" valueType="num">
                                      <p:cBhvr>
                                        <p:cTn id="2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49" dur="26">
                                          <p:stCondLst>
                                            <p:cond delay="650"/>
                                          </p:stCondLst>
                                        </p:cTn>
                                        <p:tgtEl>
                                          <p:spTgt spid="3">
                                            <p:txEl>
                                              <p:pRg st="4" end="4"/>
                                            </p:txEl>
                                          </p:spTgt>
                                        </p:tgtEl>
                                      </p:cBhvr>
                                      <p:to x="100000" y="60000"/>
                                    </p:animScale>
                                    <p:animScale>
                                      <p:cBhvr>
                                        <p:cTn id="250" dur="166" decel="50000">
                                          <p:stCondLst>
                                            <p:cond delay="676"/>
                                          </p:stCondLst>
                                        </p:cTn>
                                        <p:tgtEl>
                                          <p:spTgt spid="3">
                                            <p:txEl>
                                              <p:pRg st="4" end="4"/>
                                            </p:txEl>
                                          </p:spTgt>
                                        </p:tgtEl>
                                      </p:cBhvr>
                                      <p:to x="100000" y="100000"/>
                                    </p:animScale>
                                    <p:animScale>
                                      <p:cBhvr>
                                        <p:cTn id="251" dur="26">
                                          <p:stCondLst>
                                            <p:cond delay="1312"/>
                                          </p:stCondLst>
                                        </p:cTn>
                                        <p:tgtEl>
                                          <p:spTgt spid="3">
                                            <p:txEl>
                                              <p:pRg st="4" end="4"/>
                                            </p:txEl>
                                          </p:spTgt>
                                        </p:tgtEl>
                                      </p:cBhvr>
                                      <p:to x="100000" y="80000"/>
                                    </p:animScale>
                                    <p:animScale>
                                      <p:cBhvr>
                                        <p:cTn id="252" dur="166" decel="50000">
                                          <p:stCondLst>
                                            <p:cond delay="1338"/>
                                          </p:stCondLst>
                                        </p:cTn>
                                        <p:tgtEl>
                                          <p:spTgt spid="3">
                                            <p:txEl>
                                              <p:pRg st="4" end="4"/>
                                            </p:txEl>
                                          </p:spTgt>
                                        </p:tgtEl>
                                      </p:cBhvr>
                                      <p:to x="100000" y="100000"/>
                                    </p:animScale>
                                    <p:animScale>
                                      <p:cBhvr>
                                        <p:cTn id="253" dur="26">
                                          <p:stCondLst>
                                            <p:cond delay="1642"/>
                                          </p:stCondLst>
                                        </p:cTn>
                                        <p:tgtEl>
                                          <p:spTgt spid="3">
                                            <p:txEl>
                                              <p:pRg st="4" end="4"/>
                                            </p:txEl>
                                          </p:spTgt>
                                        </p:tgtEl>
                                      </p:cBhvr>
                                      <p:to x="100000" y="90000"/>
                                    </p:animScale>
                                    <p:animScale>
                                      <p:cBhvr>
                                        <p:cTn id="254" dur="166" decel="50000">
                                          <p:stCondLst>
                                            <p:cond delay="1668"/>
                                          </p:stCondLst>
                                        </p:cTn>
                                        <p:tgtEl>
                                          <p:spTgt spid="3">
                                            <p:txEl>
                                              <p:pRg st="4" end="4"/>
                                            </p:txEl>
                                          </p:spTgt>
                                        </p:tgtEl>
                                      </p:cBhvr>
                                      <p:to x="100000" y="100000"/>
                                    </p:animScale>
                                    <p:animScale>
                                      <p:cBhvr>
                                        <p:cTn id="255" dur="26">
                                          <p:stCondLst>
                                            <p:cond delay="1808"/>
                                          </p:stCondLst>
                                        </p:cTn>
                                        <p:tgtEl>
                                          <p:spTgt spid="3">
                                            <p:txEl>
                                              <p:pRg st="4" end="4"/>
                                            </p:txEl>
                                          </p:spTgt>
                                        </p:tgtEl>
                                      </p:cBhvr>
                                      <p:to x="100000" y="95000"/>
                                    </p:animScale>
                                    <p:animScale>
                                      <p:cBhvr>
                                        <p:cTn id="256" dur="166" decel="50000">
                                          <p:stCondLst>
                                            <p:cond delay="1834"/>
                                          </p:stCondLst>
                                        </p:cTn>
                                        <p:tgtEl>
                                          <p:spTgt spid="3">
                                            <p:txEl>
                                              <p:pRg st="4" end="4"/>
                                            </p:txEl>
                                          </p:spTgt>
                                        </p:tgtEl>
                                      </p:cBhvr>
                                      <p:to x="100000" y="100000"/>
                                    </p:animScale>
                                  </p:childTnLst>
                                </p:cTn>
                              </p:par>
                            </p:childTnLst>
                          </p:cTn>
                        </p:par>
                      </p:childTnLst>
                    </p:cTn>
                  </p:par>
                  <p:par>
                    <p:cTn id="257" fill="hold">
                      <p:stCondLst>
                        <p:cond delay="indefinite"/>
                      </p:stCondLst>
                      <p:childTnLst>
                        <p:par>
                          <p:cTn id="258" fill="hold">
                            <p:stCondLst>
                              <p:cond delay="0"/>
                            </p:stCondLst>
                            <p:childTnLst>
                              <p:par>
                                <p:cTn id="259" presetID="26" presetClass="entr" presetSubtype="0" fill="hold" grpId="0" nodeType="clickEffect">
                                  <p:stCondLst>
                                    <p:cond delay="0"/>
                                  </p:stCondLst>
                                  <p:childTnLst>
                                    <p:set>
                                      <p:cBhvr>
                                        <p:cTn id="260" dur="1" fill="hold">
                                          <p:stCondLst>
                                            <p:cond delay="0"/>
                                          </p:stCondLst>
                                        </p:cTn>
                                        <p:tgtEl>
                                          <p:spTgt spid="3">
                                            <p:txEl>
                                              <p:pRg st="6" end="6"/>
                                            </p:txEl>
                                          </p:spTgt>
                                        </p:tgtEl>
                                        <p:attrNameLst>
                                          <p:attrName>style.visibility</p:attrName>
                                        </p:attrNameLst>
                                      </p:cBhvr>
                                      <p:to>
                                        <p:strVal val="visible"/>
                                      </p:to>
                                    </p:set>
                                    <p:animEffect transition="in" filter="wipe(down)">
                                      <p:cBhvr>
                                        <p:cTn id="261" dur="580">
                                          <p:stCondLst>
                                            <p:cond delay="0"/>
                                          </p:stCondLst>
                                        </p:cTn>
                                        <p:tgtEl>
                                          <p:spTgt spid="3">
                                            <p:txEl>
                                              <p:pRg st="6" end="6"/>
                                            </p:txEl>
                                          </p:spTgt>
                                        </p:tgtEl>
                                      </p:cBhvr>
                                    </p:animEffect>
                                    <p:anim calcmode="lin" valueType="num">
                                      <p:cBhvr>
                                        <p:cTn id="2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2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2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2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2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267" dur="26">
                                          <p:stCondLst>
                                            <p:cond delay="650"/>
                                          </p:stCondLst>
                                        </p:cTn>
                                        <p:tgtEl>
                                          <p:spTgt spid="3">
                                            <p:txEl>
                                              <p:pRg st="6" end="6"/>
                                            </p:txEl>
                                          </p:spTgt>
                                        </p:tgtEl>
                                      </p:cBhvr>
                                      <p:to x="100000" y="60000"/>
                                    </p:animScale>
                                    <p:animScale>
                                      <p:cBhvr>
                                        <p:cTn id="268" dur="166" decel="50000">
                                          <p:stCondLst>
                                            <p:cond delay="676"/>
                                          </p:stCondLst>
                                        </p:cTn>
                                        <p:tgtEl>
                                          <p:spTgt spid="3">
                                            <p:txEl>
                                              <p:pRg st="6" end="6"/>
                                            </p:txEl>
                                          </p:spTgt>
                                        </p:tgtEl>
                                      </p:cBhvr>
                                      <p:to x="100000" y="100000"/>
                                    </p:animScale>
                                    <p:animScale>
                                      <p:cBhvr>
                                        <p:cTn id="269" dur="26">
                                          <p:stCondLst>
                                            <p:cond delay="1312"/>
                                          </p:stCondLst>
                                        </p:cTn>
                                        <p:tgtEl>
                                          <p:spTgt spid="3">
                                            <p:txEl>
                                              <p:pRg st="6" end="6"/>
                                            </p:txEl>
                                          </p:spTgt>
                                        </p:tgtEl>
                                      </p:cBhvr>
                                      <p:to x="100000" y="80000"/>
                                    </p:animScale>
                                    <p:animScale>
                                      <p:cBhvr>
                                        <p:cTn id="270" dur="166" decel="50000">
                                          <p:stCondLst>
                                            <p:cond delay="1338"/>
                                          </p:stCondLst>
                                        </p:cTn>
                                        <p:tgtEl>
                                          <p:spTgt spid="3">
                                            <p:txEl>
                                              <p:pRg st="6" end="6"/>
                                            </p:txEl>
                                          </p:spTgt>
                                        </p:tgtEl>
                                      </p:cBhvr>
                                      <p:to x="100000" y="100000"/>
                                    </p:animScale>
                                    <p:animScale>
                                      <p:cBhvr>
                                        <p:cTn id="271" dur="26">
                                          <p:stCondLst>
                                            <p:cond delay="1642"/>
                                          </p:stCondLst>
                                        </p:cTn>
                                        <p:tgtEl>
                                          <p:spTgt spid="3">
                                            <p:txEl>
                                              <p:pRg st="6" end="6"/>
                                            </p:txEl>
                                          </p:spTgt>
                                        </p:tgtEl>
                                      </p:cBhvr>
                                      <p:to x="100000" y="90000"/>
                                    </p:animScale>
                                    <p:animScale>
                                      <p:cBhvr>
                                        <p:cTn id="272" dur="166" decel="50000">
                                          <p:stCondLst>
                                            <p:cond delay="1668"/>
                                          </p:stCondLst>
                                        </p:cTn>
                                        <p:tgtEl>
                                          <p:spTgt spid="3">
                                            <p:txEl>
                                              <p:pRg st="6" end="6"/>
                                            </p:txEl>
                                          </p:spTgt>
                                        </p:tgtEl>
                                      </p:cBhvr>
                                      <p:to x="100000" y="100000"/>
                                    </p:animScale>
                                    <p:animScale>
                                      <p:cBhvr>
                                        <p:cTn id="273" dur="26">
                                          <p:stCondLst>
                                            <p:cond delay="1808"/>
                                          </p:stCondLst>
                                        </p:cTn>
                                        <p:tgtEl>
                                          <p:spTgt spid="3">
                                            <p:txEl>
                                              <p:pRg st="6" end="6"/>
                                            </p:txEl>
                                          </p:spTgt>
                                        </p:tgtEl>
                                      </p:cBhvr>
                                      <p:to x="100000" y="95000"/>
                                    </p:animScale>
                                    <p:animScale>
                                      <p:cBhvr>
                                        <p:cTn id="2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505" y="911950"/>
            <a:ext cx="8229600" cy="852143"/>
          </a:xfrm>
        </p:spPr>
        <p:txBody>
          <a:bodyPr/>
          <a:lstStyle/>
          <a:p>
            <a:r>
              <a:rPr lang="en-US" dirty="0" smtClean="0"/>
              <a:t>Considerations for Medications</a:t>
            </a:r>
            <a:endParaRPr lang="en-US" dirty="0"/>
          </a:p>
        </p:txBody>
      </p:sp>
      <p:sp>
        <p:nvSpPr>
          <p:cNvPr id="3" name="Content Placeholder 2"/>
          <p:cNvSpPr>
            <a:spLocks noGrp="1"/>
          </p:cNvSpPr>
          <p:nvPr>
            <p:ph idx="1"/>
          </p:nvPr>
        </p:nvSpPr>
        <p:spPr>
          <a:xfrm>
            <a:off x="457200" y="1950526"/>
            <a:ext cx="8229600" cy="4935131"/>
          </a:xfrm>
        </p:spPr>
        <p:txBody>
          <a:bodyPr>
            <a:normAutofit/>
          </a:bodyPr>
          <a:lstStyle/>
          <a:p>
            <a:pPr>
              <a:buFont typeface="Arial" panose="020B0604020202020204" pitchFamily="34" charset="0"/>
              <a:buChar char="•"/>
            </a:pPr>
            <a:r>
              <a:rPr lang="en-US" b="1" dirty="0" smtClean="0"/>
              <a:t>Opioids adverse </a:t>
            </a:r>
            <a:r>
              <a:rPr lang="en-US" b="1" dirty="0"/>
              <a:t>e</a:t>
            </a:r>
            <a:r>
              <a:rPr lang="en-US" b="1" dirty="0" smtClean="0"/>
              <a:t>ffects</a:t>
            </a:r>
            <a:r>
              <a:rPr lang="en-US" dirty="0" smtClean="0"/>
              <a:t>: </a:t>
            </a:r>
          </a:p>
          <a:p>
            <a:pPr lvl="1">
              <a:buFont typeface="Courier New"/>
              <a:buChar char="o"/>
            </a:pPr>
            <a:r>
              <a:rPr lang="en-US" dirty="0" smtClean="0"/>
              <a:t>Sedation/cognitive impairment/nausea/</a:t>
            </a:r>
            <a:r>
              <a:rPr lang="en-US" dirty="0" err="1" smtClean="0"/>
              <a:t>pruritis</a:t>
            </a:r>
            <a:r>
              <a:rPr lang="en-US" dirty="0" smtClean="0"/>
              <a:t> </a:t>
            </a:r>
          </a:p>
          <a:p>
            <a:pPr lvl="1">
              <a:buFont typeface="Courier New"/>
              <a:buChar char="o"/>
            </a:pPr>
            <a:r>
              <a:rPr lang="en-US" dirty="0" smtClean="0"/>
              <a:t>Respiratory failure</a:t>
            </a:r>
          </a:p>
          <a:p>
            <a:pPr lvl="2">
              <a:buFont typeface="Courier New"/>
              <a:buChar char="o"/>
            </a:pPr>
            <a:r>
              <a:rPr lang="en-US" dirty="0" smtClean="0"/>
              <a:t>Rare if appropriate starting doses are used </a:t>
            </a:r>
          </a:p>
          <a:p>
            <a:pPr lvl="2">
              <a:buFont typeface="Courier New"/>
              <a:buChar char="o"/>
            </a:pPr>
            <a:r>
              <a:rPr lang="en-US" dirty="0" smtClean="0"/>
              <a:t>Pain control </a:t>
            </a:r>
            <a:r>
              <a:rPr lang="en-US" dirty="0" smtClean="0">
                <a:sym typeface="Wingdings"/>
              </a:rPr>
              <a:t> Somnolence  Respiratory depression </a:t>
            </a:r>
          </a:p>
          <a:p>
            <a:pPr lvl="1">
              <a:buFont typeface="Courier New"/>
              <a:buChar char="o"/>
            </a:pPr>
            <a:r>
              <a:rPr lang="en-US" dirty="0">
                <a:sym typeface="Wingdings"/>
              </a:rPr>
              <a:t>U</a:t>
            </a:r>
            <a:r>
              <a:rPr lang="en-US" dirty="0" smtClean="0">
                <a:sym typeface="Wingdings"/>
              </a:rPr>
              <a:t>rinary retention </a:t>
            </a:r>
          </a:p>
          <a:p>
            <a:pPr lvl="1">
              <a:buFont typeface="Courier New"/>
              <a:buChar char="o"/>
            </a:pPr>
            <a:r>
              <a:rPr lang="en-US" dirty="0" smtClean="0">
                <a:sym typeface="Wingdings"/>
              </a:rPr>
              <a:t>**</a:t>
            </a:r>
            <a:r>
              <a:rPr lang="en-US" b="1" dirty="0" smtClean="0">
                <a:solidFill>
                  <a:srgbClr val="FF0000"/>
                </a:solidFill>
                <a:sym typeface="Wingdings"/>
              </a:rPr>
              <a:t>Constipation</a:t>
            </a:r>
            <a:r>
              <a:rPr lang="en-US" dirty="0" smtClean="0">
                <a:sym typeface="Wingdings"/>
              </a:rPr>
              <a:t>**</a:t>
            </a:r>
          </a:p>
          <a:p>
            <a:pPr lvl="2">
              <a:buFont typeface="Courier New"/>
              <a:buChar char="o"/>
            </a:pPr>
            <a:r>
              <a:rPr lang="en-US" b="1" dirty="0" smtClean="0">
                <a:sym typeface="Wingdings"/>
              </a:rPr>
              <a:t>Start bowel regiment with opioids (Stool </a:t>
            </a:r>
            <a:r>
              <a:rPr lang="en-US" b="1" dirty="0" err="1" smtClean="0">
                <a:sym typeface="Wingdings"/>
              </a:rPr>
              <a:t>softner</a:t>
            </a:r>
            <a:r>
              <a:rPr lang="en-US" b="1" dirty="0" smtClean="0">
                <a:sym typeface="Wingdings"/>
              </a:rPr>
              <a:t> + stimulant/osmotic)</a:t>
            </a:r>
          </a:p>
          <a:p>
            <a:pPr lvl="2">
              <a:buFont typeface="Courier New"/>
              <a:buChar char="o"/>
            </a:pPr>
            <a:endParaRPr lang="en-US" b="1" dirty="0" smtClean="0">
              <a:sym typeface="Wingdings"/>
            </a:endParaRPr>
          </a:p>
          <a:p>
            <a:pPr>
              <a:buFont typeface="Arial" panose="020B0604020202020204" pitchFamily="34" charset="0"/>
              <a:buChar char="•"/>
            </a:pPr>
            <a:r>
              <a:rPr lang="en-US" b="1" dirty="0"/>
              <a:t>NSAIDs adverse effects</a:t>
            </a:r>
            <a:r>
              <a:rPr lang="en-US" dirty="0"/>
              <a:t>: </a:t>
            </a:r>
            <a:endParaRPr lang="en-US" dirty="0" smtClean="0"/>
          </a:p>
          <a:p>
            <a:pPr lvl="1">
              <a:buFont typeface="Courier New" panose="02070309020205020404" pitchFamily="49" charset="0"/>
              <a:buChar char="o"/>
            </a:pPr>
            <a:r>
              <a:rPr lang="en-US" dirty="0" smtClean="0"/>
              <a:t>GI </a:t>
            </a:r>
            <a:r>
              <a:rPr lang="en-US" dirty="0"/>
              <a:t>bleeding, decreased GFR (reduced kidney function), decreased platelet </a:t>
            </a:r>
            <a:r>
              <a:rPr lang="en-US" dirty="0" smtClean="0"/>
              <a:t>aggregation</a:t>
            </a:r>
            <a:endParaRPr lang="en-US" b="1" dirty="0">
              <a:sym typeface="Wingdings"/>
            </a:endParaRPr>
          </a:p>
        </p:txBody>
      </p:sp>
    </p:spTree>
    <p:extLst>
      <p:ext uri="{BB962C8B-B14F-4D97-AF65-F5344CB8AC3E}">
        <p14:creationId xmlns:p14="http://schemas.microsoft.com/office/powerpoint/2010/main" val="21926252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Myths</a:t>
            </a:r>
            <a:endParaRPr lang="en-US" dirty="0"/>
          </a:p>
        </p:txBody>
      </p:sp>
      <p:sp>
        <p:nvSpPr>
          <p:cNvPr id="3" name="Content Placeholder 2"/>
          <p:cNvSpPr>
            <a:spLocks noGrp="1"/>
          </p:cNvSpPr>
          <p:nvPr>
            <p:ph idx="1"/>
          </p:nvPr>
        </p:nvSpPr>
        <p:spPr/>
        <p:txBody>
          <a:bodyPr/>
          <a:lstStyle/>
          <a:p>
            <a:pPr>
              <a:lnSpc>
                <a:spcPct val="90000"/>
              </a:lnSpc>
              <a:buFont typeface="Arial" panose="020B0604020202020204" pitchFamily="34" charset="0"/>
              <a:buChar char="•"/>
              <a:defRPr/>
            </a:pPr>
            <a:r>
              <a:rPr lang="en-US" dirty="0">
                <a:latin typeface="Arial" charset="0"/>
              </a:rPr>
              <a:t>The amount of analgesia opioids can produce is limited</a:t>
            </a:r>
          </a:p>
          <a:p>
            <a:pPr>
              <a:lnSpc>
                <a:spcPct val="90000"/>
              </a:lnSpc>
              <a:buFont typeface="Arial" panose="020B0604020202020204" pitchFamily="34" charset="0"/>
              <a:buChar char="•"/>
              <a:defRPr/>
            </a:pPr>
            <a:endParaRPr lang="en-US" dirty="0">
              <a:latin typeface="Arial" charset="0"/>
            </a:endParaRPr>
          </a:p>
          <a:p>
            <a:pPr>
              <a:lnSpc>
                <a:spcPct val="90000"/>
              </a:lnSpc>
              <a:buFont typeface="Arial" panose="020B0604020202020204" pitchFamily="34" charset="0"/>
              <a:buChar char="•"/>
              <a:defRPr/>
            </a:pPr>
            <a:r>
              <a:rPr lang="en-US" dirty="0">
                <a:latin typeface="Arial" charset="0"/>
              </a:rPr>
              <a:t>The more potent opioids are the more therapeutically superior opioids</a:t>
            </a:r>
          </a:p>
          <a:p>
            <a:pPr>
              <a:lnSpc>
                <a:spcPct val="90000"/>
              </a:lnSpc>
              <a:buFont typeface="Arial" panose="020B0604020202020204" pitchFamily="34" charset="0"/>
              <a:buChar char="•"/>
              <a:defRPr/>
            </a:pPr>
            <a:endParaRPr lang="en-US" dirty="0">
              <a:latin typeface="Arial" charset="0"/>
            </a:endParaRPr>
          </a:p>
          <a:p>
            <a:pPr>
              <a:lnSpc>
                <a:spcPct val="90000"/>
              </a:lnSpc>
              <a:buFont typeface="Arial" panose="020B0604020202020204" pitchFamily="34" charset="0"/>
              <a:buChar char="•"/>
              <a:defRPr/>
            </a:pPr>
            <a:r>
              <a:rPr lang="en-US" dirty="0">
                <a:latin typeface="Arial" charset="0"/>
              </a:rPr>
              <a:t>Taking opioids for pain relief often leads to addiction and dependence</a:t>
            </a:r>
          </a:p>
          <a:p>
            <a:pPr marL="0" indent="0">
              <a:buNone/>
            </a:pPr>
            <a:endParaRPr lang="en-US" dirty="0"/>
          </a:p>
        </p:txBody>
      </p:sp>
    </p:spTree>
    <p:extLst>
      <p:ext uri="{BB962C8B-B14F-4D97-AF65-F5344CB8AC3E}">
        <p14:creationId xmlns:p14="http://schemas.microsoft.com/office/powerpoint/2010/main" val="3717065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discontinue medications</a:t>
            </a:r>
            <a:endParaRPr lang="en-US" dirty="0"/>
          </a:p>
        </p:txBody>
      </p:sp>
      <p:sp>
        <p:nvSpPr>
          <p:cNvPr id="3" name="Content Placeholder 2"/>
          <p:cNvSpPr>
            <a:spLocks noGrp="1"/>
          </p:cNvSpPr>
          <p:nvPr>
            <p:ph idx="1"/>
          </p:nvPr>
        </p:nvSpPr>
        <p:spPr>
          <a:xfrm>
            <a:off x="457200" y="2084832"/>
            <a:ext cx="8229600" cy="4737538"/>
          </a:xfrm>
        </p:spPr>
        <p:txBody>
          <a:bodyPr>
            <a:normAutofit/>
          </a:bodyPr>
          <a:lstStyle/>
          <a:p>
            <a:pPr>
              <a:buFont typeface="Arial" panose="020B0604020202020204" pitchFamily="34" charset="0"/>
              <a:buChar char="•"/>
            </a:pPr>
            <a:r>
              <a:rPr lang="en-US" dirty="0">
                <a:hlinkClick r:id="rId3"/>
              </a:rPr>
              <a:t>http://</a:t>
            </a:r>
            <a:r>
              <a:rPr lang="en-US" dirty="0" smtClean="0">
                <a:hlinkClick r:id="rId3"/>
              </a:rPr>
              <a:t>abcnews.go.com/WNT/video/life-death-10785807</a:t>
            </a:r>
            <a:endParaRPr lang="en-US" dirty="0"/>
          </a:p>
          <a:p>
            <a:pPr>
              <a:buFont typeface="Arial" panose="020B0604020202020204" pitchFamily="34" charset="0"/>
              <a:buChar char="•"/>
            </a:pPr>
            <a:r>
              <a:rPr lang="en-US" dirty="0"/>
              <a:t>The decisions for discontinuation must be individualized </a:t>
            </a:r>
            <a:endParaRPr lang="en-US" dirty="0" smtClean="0"/>
          </a:p>
          <a:p>
            <a:pPr lvl="1">
              <a:buFont typeface="Arial" panose="020B0604020202020204" pitchFamily="34" charset="0"/>
              <a:buChar char="•"/>
            </a:pPr>
            <a:r>
              <a:rPr lang="en-US" dirty="0" smtClean="0"/>
              <a:t>Considerations: the </a:t>
            </a:r>
            <a:r>
              <a:rPr lang="en-US" dirty="0"/>
              <a:t>patients’ goals of therapy, life </a:t>
            </a:r>
            <a:r>
              <a:rPr lang="en-US" dirty="0" smtClean="0"/>
              <a:t>expectancy, </a:t>
            </a:r>
            <a:r>
              <a:rPr lang="en-US" dirty="0"/>
              <a:t>risk/benefits of discontinuation, </a:t>
            </a:r>
            <a:r>
              <a:rPr lang="en-US" dirty="0" smtClean="0"/>
              <a:t>and </a:t>
            </a:r>
            <a:r>
              <a:rPr lang="en-US" dirty="0"/>
              <a:t>comorbidities</a:t>
            </a:r>
          </a:p>
          <a:p>
            <a:pPr>
              <a:buFont typeface="Arial" panose="020B0604020202020204" pitchFamily="34" charset="0"/>
              <a:buChar char="•"/>
            </a:pPr>
            <a:r>
              <a:rPr lang="en-US" dirty="0" smtClean="0"/>
              <a:t>Medications for chronic illness may not be helpful late in life</a:t>
            </a:r>
            <a:endParaRPr lang="en-US" dirty="0"/>
          </a:p>
        </p:txBody>
      </p:sp>
    </p:spTree>
    <p:extLst>
      <p:ext uri="{BB962C8B-B14F-4D97-AF65-F5344CB8AC3E}">
        <p14:creationId xmlns:p14="http://schemas.microsoft.com/office/powerpoint/2010/main" val="3332390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 at the End of Life</a:t>
            </a:r>
            <a:endParaRPr lang="en-US" dirty="0"/>
          </a:p>
        </p:txBody>
      </p:sp>
      <p:sp>
        <p:nvSpPr>
          <p:cNvPr id="3" name="Content Placeholder 2"/>
          <p:cNvSpPr>
            <a:spLocks noGrp="1"/>
          </p:cNvSpPr>
          <p:nvPr>
            <p:ph idx="1"/>
          </p:nvPr>
        </p:nvSpPr>
        <p:spPr/>
        <p:txBody>
          <a:bodyPr>
            <a:normAutofit/>
          </a:bodyPr>
          <a:lstStyle/>
          <a:p>
            <a:pPr marL="457200" lvl="1" indent="-457200">
              <a:lnSpc>
                <a:spcPts val="3200"/>
              </a:lnSpc>
              <a:spcBef>
                <a:spcPts val="200"/>
              </a:spcBef>
              <a:buFont typeface="Arial" panose="020B0604020202020204" pitchFamily="34" charset="0"/>
              <a:buChar char="•"/>
            </a:pPr>
            <a:r>
              <a:rPr lang="en-US" sz="1700" dirty="0" smtClean="0"/>
              <a:t>“</a:t>
            </a:r>
            <a:r>
              <a:rPr lang="en-US" sz="1700" dirty="0"/>
              <a:t>Ample make this </a:t>
            </a:r>
            <a:r>
              <a:rPr lang="en-US" sz="1700" dirty="0" smtClean="0"/>
              <a:t>bed, Make </a:t>
            </a:r>
            <a:r>
              <a:rPr lang="en-US" sz="1700" dirty="0"/>
              <a:t>this bed with </a:t>
            </a:r>
            <a:r>
              <a:rPr lang="en-US" sz="1700" dirty="0" smtClean="0"/>
              <a:t>awe! In </a:t>
            </a:r>
            <a:r>
              <a:rPr lang="en-US" sz="1700" dirty="0"/>
              <a:t>it wait ‘til judgment </a:t>
            </a:r>
            <a:r>
              <a:rPr lang="en-US" sz="1700" dirty="0" smtClean="0"/>
              <a:t>break…Excellent </a:t>
            </a:r>
            <a:r>
              <a:rPr lang="en-US" sz="1700" dirty="0"/>
              <a:t>and fair</a:t>
            </a:r>
            <a:r>
              <a:rPr lang="en-US" sz="1700" dirty="0" smtClean="0"/>
              <a:t>…” 										- </a:t>
            </a:r>
            <a:r>
              <a:rPr lang="en-US" sz="1700" dirty="0"/>
              <a:t>Emily </a:t>
            </a:r>
            <a:r>
              <a:rPr lang="en-US" sz="1700" dirty="0" smtClean="0"/>
              <a:t>Dickinson</a:t>
            </a:r>
          </a:p>
          <a:p>
            <a:pPr marL="0" lvl="1" indent="0">
              <a:lnSpc>
                <a:spcPts val="3200"/>
              </a:lnSpc>
              <a:spcBef>
                <a:spcPts val="200"/>
              </a:spcBef>
              <a:buNone/>
            </a:pPr>
            <a:endParaRPr lang="en-US" sz="1700" dirty="0"/>
          </a:p>
          <a:p>
            <a:pPr marL="457200" lvl="1" indent="-457200">
              <a:lnSpc>
                <a:spcPts val="3200"/>
              </a:lnSpc>
              <a:spcBef>
                <a:spcPts val="200"/>
              </a:spcBef>
              <a:buFont typeface="Arial" panose="020B0604020202020204" pitchFamily="34" charset="0"/>
              <a:buChar char="•"/>
            </a:pPr>
            <a:r>
              <a:rPr lang="en-US" sz="1700" dirty="0" smtClean="0"/>
              <a:t>“Do </a:t>
            </a:r>
            <a:r>
              <a:rPr lang="en-US" sz="1700" dirty="0"/>
              <a:t>not go gentle into that good night… Rage!  Rage! Against the dying of the light</a:t>
            </a:r>
            <a:r>
              <a:rPr lang="en-US" sz="1700" dirty="0" smtClean="0"/>
              <a:t>…”</a:t>
            </a:r>
            <a:r>
              <a:rPr lang="en-US" sz="1700" dirty="0"/>
              <a:t>								</a:t>
            </a:r>
            <a:r>
              <a:rPr lang="en-US" sz="1700" dirty="0" smtClean="0"/>
              <a:t>                                                              - Dylan </a:t>
            </a:r>
            <a:r>
              <a:rPr lang="en-US" sz="1700" dirty="0"/>
              <a:t>Thomas</a:t>
            </a:r>
          </a:p>
          <a:p>
            <a:pPr marL="0" indent="0">
              <a:lnSpc>
                <a:spcPts val="3200"/>
              </a:lnSpc>
              <a:spcBef>
                <a:spcPts val="200"/>
              </a:spcBef>
              <a:buNone/>
            </a:pPr>
            <a:endParaRPr lang="en-US" dirty="0"/>
          </a:p>
          <a:p>
            <a:pPr marL="0" lvl="1" indent="0">
              <a:lnSpc>
                <a:spcPts val="3200"/>
              </a:lnSpc>
              <a:spcBef>
                <a:spcPts val="200"/>
              </a:spcBef>
              <a:buNone/>
            </a:pPr>
            <a:endParaRPr lang="en-US" dirty="0"/>
          </a:p>
          <a:p>
            <a:pPr>
              <a:lnSpc>
                <a:spcPts val="3200"/>
              </a:lnSpc>
              <a:spcBef>
                <a:spcPts val="200"/>
              </a:spcBef>
            </a:pPr>
            <a:endParaRPr lang="en-US" dirty="0" smtClean="0"/>
          </a:p>
          <a:p>
            <a:pPr>
              <a:lnSpc>
                <a:spcPts val="3200"/>
              </a:lnSpc>
              <a:spcBef>
                <a:spcPts val="200"/>
              </a:spcBef>
            </a:pPr>
            <a:endParaRPr lang="en-US" dirty="0"/>
          </a:p>
          <a:p>
            <a:endParaRPr lang="en-US" dirty="0"/>
          </a:p>
        </p:txBody>
      </p:sp>
    </p:spTree>
    <p:extLst>
      <p:ext uri="{BB962C8B-B14F-4D97-AF65-F5344CB8AC3E}">
        <p14:creationId xmlns:p14="http://schemas.microsoft.com/office/powerpoint/2010/main" val="14613201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discontinuing medications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Recognizing an indication that may warrant discontinuing a medication</a:t>
            </a:r>
          </a:p>
          <a:p>
            <a:pPr marL="514350" indent="-514350">
              <a:buFont typeface="+mj-lt"/>
              <a:buAutoNum type="arabicPeriod"/>
            </a:pPr>
            <a:r>
              <a:rPr lang="en-US" dirty="0" smtClean="0"/>
              <a:t>Prioritizing the medication to discontinue</a:t>
            </a:r>
          </a:p>
          <a:p>
            <a:pPr marL="514350" indent="-514350">
              <a:buFont typeface="+mj-lt"/>
              <a:buAutoNum type="arabicPeriod"/>
            </a:pPr>
            <a:r>
              <a:rPr lang="en-US" dirty="0" smtClean="0"/>
              <a:t>Discontinuing the medication</a:t>
            </a:r>
          </a:p>
          <a:p>
            <a:pPr marL="514350" indent="-514350">
              <a:buFont typeface="+mj-lt"/>
              <a:buAutoNum type="arabicPeriod"/>
            </a:pPr>
            <a:r>
              <a:rPr lang="en-US" dirty="0" smtClean="0"/>
              <a:t>Monitoring the patient for beneficial or harmful effects</a:t>
            </a:r>
            <a:endParaRPr lang="en-US" dirty="0"/>
          </a:p>
        </p:txBody>
      </p:sp>
    </p:spTree>
    <p:extLst>
      <p:ext uri="{BB962C8B-B14F-4D97-AF65-F5344CB8AC3E}">
        <p14:creationId xmlns:p14="http://schemas.microsoft.com/office/powerpoint/2010/main" val="16408353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Barriers to discontinuing medications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Concern about what discontinuing medication implies (“giving up”)</a:t>
            </a:r>
          </a:p>
          <a:p>
            <a:pPr>
              <a:buFont typeface="Arial" panose="020B0604020202020204" pitchFamily="34" charset="0"/>
              <a:buChar char="•"/>
            </a:pPr>
            <a:r>
              <a:rPr lang="en-US" dirty="0" smtClean="0"/>
              <a:t>Uncertain of risks with discontinuation</a:t>
            </a:r>
          </a:p>
          <a:p>
            <a:pPr>
              <a:buFont typeface="Arial" panose="020B0604020202020204" pitchFamily="34" charset="0"/>
              <a:buChar char="•"/>
            </a:pPr>
            <a:r>
              <a:rPr lang="en-US" dirty="0" smtClean="0"/>
              <a:t>Physical dependence and psychological attachment</a:t>
            </a:r>
          </a:p>
          <a:p>
            <a:pPr>
              <a:buFont typeface="Arial" panose="020B0604020202020204" pitchFamily="34" charset="0"/>
              <a:buChar char="•"/>
            </a:pPr>
            <a:r>
              <a:rPr lang="en-US" dirty="0" smtClean="0"/>
              <a:t>Poor communication (cost effectiveness)</a:t>
            </a:r>
            <a:endParaRPr lang="en-US" dirty="0"/>
          </a:p>
        </p:txBody>
      </p:sp>
    </p:spTree>
    <p:extLst>
      <p:ext uri="{BB962C8B-B14F-4D97-AF65-F5344CB8AC3E}">
        <p14:creationId xmlns:p14="http://schemas.microsoft.com/office/powerpoint/2010/main" val="17792878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48" y="472942"/>
            <a:ext cx="8229600" cy="1617224"/>
          </a:xfrm>
        </p:spPr>
        <p:txBody>
          <a:bodyPr>
            <a:normAutofit/>
          </a:bodyPr>
          <a:lstStyle/>
          <a:p>
            <a:r>
              <a:rPr lang="en-US" dirty="0" smtClean="0"/>
              <a:t>Medications to consider discontinuing      in end of life</a:t>
            </a:r>
            <a:endParaRPr lang="en-US" dirty="0"/>
          </a:p>
        </p:txBody>
      </p:sp>
      <p:sp>
        <p:nvSpPr>
          <p:cNvPr id="3" name="Content Placeholder 2"/>
          <p:cNvSpPr>
            <a:spLocks noGrp="1"/>
          </p:cNvSpPr>
          <p:nvPr>
            <p:ph idx="1"/>
          </p:nvPr>
        </p:nvSpPr>
        <p:spPr>
          <a:xfrm>
            <a:off x="709448" y="2285999"/>
            <a:ext cx="7977352" cy="3840163"/>
          </a:xfrm>
        </p:spPr>
        <p:txBody>
          <a:bodyPr>
            <a:normAutofit/>
          </a:bodyPr>
          <a:lstStyle/>
          <a:p>
            <a:pPr>
              <a:buFont typeface="Arial" panose="020B0604020202020204" pitchFamily="34" charset="0"/>
              <a:buChar char="•"/>
            </a:pPr>
            <a:r>
              <a:rPr lang="en-US" dirty="0" smtClean="0"/>
              <a:t>Cholesterol lowering therapy (-statins)</a:t>
            </a:r>
          </a:p>
          <a:p>
            <a:pPr>
              <a:buFont typeface="Arial" panose="020B0604020202020204" pitchFamily="34" charset="0"/>
              <a:buChar char="•"/>
            </a:pPr>
            <a:r>
              <a:rPr lang="en-US" dirty="0" smtClean="0"/>
              <a:t>Anti-platelet agents (aspirin, Plavix)</a:t>
            </a:r>
          </a:p>
          <a:p>
            <a:pPr>
              <a:buFont typeface="Arial" panose="020B0604020202020204" pitchFamily="34" charset="0"/>
              <a:buChar char="•"/>
            </a:pPr>
            <a:r>
              <a:rPr lang="en-US" dirty="0" smtClean="0"/>
              <a:t>Anti-coagulants (Coumadin, </a:t>
            </a:r>
            <a:r>
              <a:rPr lang="en-US" dirty="0" err="1" smtClean="0"/>
              <a:t>Lovenox</a:t>
            </a:r>
            <a:r>
              <a:rPr lang="en-US" dirty="0" smtClean="0"/>
              <a:t>)</a:t>
            </a:r>
          </a:p>
          <a:p>
            <a:pPr>
              <a:buFont typeface="Arial" panose="020B0604020202020204" pitchFamily="34" charset="0"/>
              <a:buChar char="•"/>
            </a:pPr>
            <a:r>
              <a:rPr lang="en-US" dirty="0" smtClean="0"/>
              <a:t>Dementia medications (Aricept, Exelon, Namenda)</a:t>
            </a:r>
          </a:p>
          <a:p>
            <a:pPr>
              <a:buFont typeface="Arial" panose="020B0604020202020204" pitchFamily="34" charset="0"/>
              <a:buChar char="•"/>
            </a:pPr>
            <a:r>
              <a:rPr lang="en-US" dirty="0" smtClean="0"/>
              <a:t>Osteoporosis medications (Fosamax, Actonel, Boniva, </a:t>
            </a:r>
            <a:r>
              <a:rPr lang="en-US" dirty="0" err="1" smtClean="0"/>
              <a:t>Reclast</a:t>
            </a:r>
            <a:r>
              <a:rPr lang="en-US" dirty="0" smtClean="0"/>
              <a:t>)</a:t>
            </a:r>
          </a:p>
          <a:p>
            <a:pPr>
              <a:buFont typeface="Arial" panose="020B0604020202020204" pitchFamily="34" charset="0"/>
              <a:buChar char="•"/>
            </a:pPr>
            <a:r>
              <a:rPr lang="en-US" dirty="0" smtClean="0"/>
              <a:t>Chemotherapy</a:t>
            </a:r>
            <a:endParaRPr lang="en-US" dirty="0"/>
          </a:p>
        </p:txBody>
      </p:sp>
    </p:spTree>
    <p:extLst>
      <p:ext uri="{BB962C8B-B14F-4D97-AF65-F5344CB8AC3E}">
        <p14:creationId xmlns:p14="http://schemas.microsoft.com/office/powerpoint/2010/main" val="7163969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 message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Discontinuing medications must be individualized  and based on patient’s wishes</a:t>
            </a:r>
          </a:p>
          <a:p>
            <a:pPr>
              <a:buFont typeface="Arial" panose="020B0604020202020204" pitchFamily="34" charset="0"/>
              <a:buChar char="•"/>
            </a:pPr>
            <a:r>
              <a:rPr lang="en-US" dirty="0" smtClean="0"/>
              <a:t>It must be well communicated between providers and patients/families/care givers</a:t>
            </a:r>
          </a:p>
          <a:p>
            <a:pPr>
              <a:buFont typeface="Arial" panose="020B0604020202020204" pitchFamily="34" charset="0"/>
              <a:buChar char="•"/>
            </a:pPr>
            <a:r>
              <a:rPr lang="en-US" dirty="0" smtClean="0"/>
              <a:t>Check out all the considerations </a:t>
            </a:r>
          </a:p>
          <a:p>
            <a:pPr>
              <a:buFont typeface="Arial" panose="020B0604020202020204" pitchFamily="34" charset="0"/>
              <a:buChar char="•"/>
            </a:pPr>
            <a:r>
              <a:rPr lang="en-US" dirty="0" smtClean="0"/>
              <a:t>If done correctly, medications can be discontinued safely and effectively without causing an adverse drug withdrawal event</a:t>
            </a:r>
          </a:p>
        </p:txBody>
      </p:sp>
    </p:spTree>
    <p:extLst>
      <p:ext uri="{BB962C8B-B14F-4D97-AF65-F5344CB8AC3E}">
        <p14:creationId xmlns:p14="http://schemas.microsoft.com/office/powerpoint/2010/main" val="8904208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Overall Recommendation </a:t>
            </a:r>
            <a:endParaRPr lang="en-US" dirty="0"/>
          </a:p>
        </p:txBody>
      </p:sp>
      <p:sp>
        <p:nvSpPr>
          <p:cNvPr id="3" name="Content Placeholder 2"/>
          <p:cNvSpPr>
            <a:spLocks noGrp="1"/>
          </p:cNvSpPr>
          <p:nvPr>
            <p:ph type="subTitle" idx="1"/>
          </p:nvPr>
        </p:nvSpPr>
        <p:spPr/>
        <p:txBody>
          <a:bodyPr/>
          <a:lstStyle/>
          <a:p>
            <a:r>
              <a:rPr lang="en-US" dirty="0" smtClean="0"/>
              <a:t>Hospice Care</a:t>
            </a:r>
            <a:endParaRPr lang="en-US" dirty="0"/>
          </a:p>
        </p:txBody>
      </p:sp>
    </p:spTree>
    <p:extLst>
      <p:ext uri="{BB962C8B-B14F-4D97-AF65-F5344CB8AC3E}">
        <p14:creationId xmlns:p14="http://schemas.microsoft.com/office/powerpoint/2010/main" val="19726622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Hospice </a:t>
            </a:r>
            <a:r>
              <a:rPr lang="en-US" dirty="0" smtClean="0"/>
              <a:t>Care-What is it?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 </a:t>
            </a:r>
            <a:r>
              <a:rPr lang="en-US" dirty="0"/>
              <a:t>Medicare program which offers benefits and services for seriously ill people who have a disease that may cause their death within </a:t>
            </a:r>
            <a:r>
              <a:rPr lang="en-US" dirty="0" smtClean="0"/>
              <a:t>six months</a:t>
            </a:r>
            <a:endParaRPr lang="en-US" dirty="0"/>
          </a:p>
          <a:p>
            <a:pPr>
              <a:buFont typeface="Arial" panose="020B0604020202020204" pitchFamily="34" charset="0"/>
              <a:buChar char="•"/>
            </a:pPr>
            <a:r>
              <a:rPr lang="en-US" dirty="0" smtClean="0"/>
              <a:t>Provides a team-oriented approach to medical care, pain management, emotional and spiritual support specific to the individual</a:t>
            </a:r>
            <a:endParaRPr lang="en-US" dirty="0"/>
          </a:p>
          <a:p>
            <a:pPr>
              <a:buFont typeface="Arial" panose="020B0604020202020204" pitchFamily="34" charset="0"/>
              <a:buChar char="•"/>
            </a:pPr>
            <a:r>
              <a:rPr lang="en-US" dirty="0" smtClean="0"/>
              <a:t>Hospice </a:t>
            </a:r>
            <a:r>
              <a:rPr lang="en-US" dirty="0"/>
              <a:t>focuses on living the best quality of life possible for as long as </a:t>
            </a:r>
            <a:r>
              <a:rPr lang="en-US" dirty="0" smtClean="0"/>
              <a:t>possible</a:t>
            </a:r>
          </a:p>
          <a:p>
            <a:pPr>
              <a:buFont typeface="Arial" panose="020B0604020202020204" pitchFamily="34" charset="0"/>
              <a:buChar char="•"/>
            </a:pPr>
            <a:r>
              <a:rPr lang="en-US" dirty="0" smtClean="0"/>
              <a:t>At the core of Hospice care is the belief that we all have the right to die with dignity and be pain-free in the process</a:t>
            </a:r>
            <a:endParaRPr lang="en-US" dirty="0"/>
          </a:p>
          <a:p>
            <a:endParaRPr lang="en-US" dirty="0"/>
          </a:p>
        </p:txBody>
      </p:sp>
    </p:spTree>
    <p:extLst>
      <p:ext uri="{BB962C8B-B14F-4D97-AF65-F5344CB8AC3E}">
        <p14:creationId xmlns:p14="http://schemas.microsoft.com/office/powerpoint/2010/main" val="15946401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Hospice </a:t>
            </a:r>
            <a:r>
              <a:rPr lang="en-US" dirty="0" smtClean="0"/>
              <a:t>Care- Eligibility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smtClean="0"/>
              <a:t>Criteria for Hospice </a:t>
            </a:r>
            <a:endParaRPr lang="en-US" sz="2400" dirty="0" smtClean="0"/>
          </a:p>
          <a:p>
            <a:pPr lvl="1">
              <a:buFont typeface="Arial" panose="020B0604020202020204" pitchFamily="34" charset="0"/>
              <a:buChar char="•"/>
            </a:pPr>
            <a:r>
              <a:rPr lang="en-US" sz="1800" dirty="0" smtClean="0"/>
              <a:t>There </a:t>
            </a:r>
            <a:r>
              <a:rPr lang="en-US" sz="1800" dirty="0"/>
              <a:t>is a terminal diagnosis</a:t>
            </a:r>
          </a:p>
          <a:p>
            <a:pPr lvl="1">
              <a:buFont typeface="Arial" panose="020B0604020202020204" pitchFamily="34" charset="0"/>
              <a:buChar char="•"/>
            </a:pPr>
            <a:r>
              <a:rPr lang="en-US" sz="1800" dirty="0" smtClean="0"/>
              <a:t>The </a:t>
            </a:r>
            <a:r>
              <a:rPr lang="en-US" sz="1800" dirty="0"/>
              <a:t>patient has chosen palliation as a goal rather than cure</a:t>
            </a:r>
          </a:p>
          <a:p>
            <a:pPr lvl="1">
              <a:buFont typeface="Arial" panose="020B0604020202020204" pitchFamily="34" charset="0"/>
              <a:buChar char="•"/>
            </a:pPr>
            <a:r>
              <a:rPr lang="en-US" sz="1800" dirty="0" smtClean="0"/>
              <a:t>There </a:t>
            </a:r>
            <a:r>
              <a:rPr lang="en-US" sz="1800" dirty="0"/>
              <a:t>is a caregiver available</a:t>
            </a:r>
          </a:p>
          <a:p>
            <a:pPr lvl="1">
              <a:buFont typeface="Arial" panose="020B0604020202020204" pitchFamily="34" charset="0"/>
              <a:buChar char="•"/>
            </a:pPr>
            <a:r>
              <a:rPr lang="en-US" sz="1800" dirty="0" smtClean="0"/>
              <a:t>The </a:t>
            </a:r>
            <a:r>
              <a:rPr lang="en-US" sz="1800" dirty="0"/>
              <a:t>patient chooses the financial hospice benefit</a:t>
            </a:r>
          </a:p>
          <a:p>
            <a:pPr lvl="1">
              <a:buFont typeface="Arial" panose="020B0604020202020204" pitchFamily="34" charset="0"/>
              <a:buChar char="•"/>
            </a:pPr>
            <a:r>
              <a:rPr lang="en-US" sz="1800" dirty="0" smtClean="0"/>
              <a:t>Average </a:t>
            </a:r>
            <a:r>
              <a:rPr lang="en-US" sz="1800" dirty="0"/>
              <a:t>life expectancy of </a:t>
            </a:r>
            <a:r>
              <a:rPr lang="en-US" sz="1800" dirty="0" smtClean="0"/>
              <a:t>six </a:t>
            </a:r>
            <a:r>
              <a:rPr lang="en-US" sz="1800" dirty="0"/>
              <a:t>months or less </a:t>
            </a:r>
          </a:p>
          <a:p>
            <a:endParaRPr lang="en-US" dirty="0"/>
          </a:p>
        </p:txBody>
      </p:sp>
    </p:spTree>
    <p:extLst>
      <p:ext uri="{BB962C8B-B14F-4D97-AF65-F5344CB8AC3E}">
        <p14:creationId xmlns:p14="http://schemas.microsoft.com/office/powerpoint/2010/main" val="21038645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Hospice Care- Interdisciplinary Team</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A Hospice team includes</a:t>
            </a:r>
          </a:p>
          <a:p>
            <a:pPr lvl="1">
              <a:buFont typeface="Arial" panose="020B0604020202020204" pitchFamily="34" charset="0"/>
              <a:buChar char="•"/>
            </a:pPr>
            <a:r>
              <a:rPr lang="en-US" sz="1800" dirty="0" smtClean="0"/>
              <a:t>The patient’s personal physician</a:t>
            </a:r>
          </a:p>
          <a:p>
            <a:pPr lvl="1">
              <a:buFont typeface="Arial" panose="020B0604020202020204" pitchFamily="34" charset="0"/>
              <a:buChar char="•"/>
            </a:pPr>
            <a:r>
              <a:rPr lang="en-US" sz="1800" dirty="0" smtClean="0"/>
              <a:t>Hospice physician</a:t>
            </a:r>
          </a:p>
          <a:p>
            <a:pPr lvl="1">
              <a:buFont typeface="Arial" panose="020B0604020202020204" pitchFamily="34" charset="0"/>
              <a:buChar char="•"/>
            </a:pPr>
            <a:r>
              <a:rPr lang="en-US" sz="1800" dirty="0" smtClean="0"/>
              <a:t>Nurses</a:t>
            </a:r>
          </a:p>
          <a:p>
            <a:pPr lvl="1">
              <a:buFont typeface="Arial" panose="020B0604020202020204" pitchFamily="34" charset="0"/>
              <a:buChar char="•"/>
            </a:pPr>
            <a:r>
              <a:rPr lang="en-US" sz="1800" dirty="0" smtClean="0"/>
              <a:t>Home health aides/certified nursing assistants</a:t>
            </a:r>
          </a:p>
          <a:p>
            <a:pPr lvl="1">
              <a:buFont typeface="Arial" panose="020B0604020202020204" pitchFamily="34" charset="0"/>
              <a:buChar char="•"/>
            </a:pPr>
            <a:r>
              <a:rPr lang="en-US" sz="1800" dirty="0" smtClean="0"/>
              <a:t>Social workers</a:t>
            </a:r>
          </a:p>
          <a:p>
            <a:pPr lvl="1">
              <a:buFont typeface="Arial" panose="020B0604020202020204" pitchFamily="34" charset="0"/>
              <a:buChar char="•"/>
            </a:pPr>
            <a:r>
              <a:rPr lang="en-US" sz="1800" dirty="0" smtClean="0"/>
              <a:t>Spiritual providers</a:t>
            </a:r>
          </a:p>
          <a:p>
            <a:pPr lvl="1">
              <a:buFont typeface="Arial" panose="020B0604020202020204" pitchFamily="34" charset="0"/>
              <a:buChar char="•"/>
            </a:pPr>
            <a:r>
              <a:rPr lang="en-US" sz="1800" dirty="0" smtClean="0"/>
              <a:t>Trained volunteers </a:t>
            </a:r>
          </a:p>
          <a:p>
            <a:pPr lvl="1">
              <a:buFont typeface="Arial" panose="020B0604020202020204" pitchFamily="34" charset="0"/>
              <a:buChar char="•"/>
            </a:pPr>
            <a:r>
              <a:rPr lang="en-US" sz="1800" dirty="0" smtClean="0"/>
              <a:t>Speech, physical and occupational therapists</a:t>
            </a:r>
            <a:endParaRPr lang="en-US" sz="1800" dirty="0"/>
          </a:p>
        </p:txBody>
      </p:sp>
    </p:spTree>
    <p:extLst>
      <p:ext uri="{BB962C8B-B14F-4D97-AF65-F5344CB8AC3E}">
        <p14:creationId xmlns:p14="http://schemas.microsoft.com/office/powerpoint/2010/main" val="17890483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Hospice </a:t>
            </a:r>
            <a:r>
              <a:rPr lang="en-US" dirty="0" smtClean="0"/>
              <a:t>Care- Services Provided</a:t>
            </a:r>
            <a:endParaRPr lang="en-US"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smtClean="0"/>
              <a:t>Pain </a:t>
            </a:r>
            <a:r>
              <a:rPr lang="en-US" dirty="0"/>
              <a:t>and symptom </a:t>
            </a:r>
            <a:r>
              <a:rPr lang="en-US" dirty="0" smtClean="0"/>
              <a:t>management</a:t>
            </a:r>
          </a:p>
          <a:p>
            <a:pPr>
              <a:buFont typeface="Arial" panose="020B0604020202020204" pitchFamily="34" charset="0"/>
              <a:buChar char="•"/>
            </a:pPr>
            <a:r>
              <a:rPr lang="en-US" dirty="0" smtClean="0"/>
              <a:t>Emotional, psychosocial and spiritual support around dying</a:t>
            </a:r>
            <a:endParaRPr lang="en-US" dirty="0"/>
          </a:p>
          <a:p>
            <a:pPr>
              <a:buFont typeface="Arial" panose="020B0604020202020204" pitchFamily="34" charset="0"/>
              <a:buChar char="•"/>
            </a:pPr>
            <a:r>
              <a:rPr lang="en-US" dirty="0" smtClean="0"/>
              <a:t>Home </a:t>
            </a:r>
            <a:r>
              <a:rPr lang="en-US" dirty="0"/>
              <a:t>nursing visits </a:t>
            </a:r>
          </a:p>
          <a:p>
            <a:pPr>
              <a:buFont typeface="Arial" panose="020B0604020202020204" pitchFamily="34" charset="0"/>
              <a:buChar char="•"/>
            </a:pPr>
            <a:r>
              <a:rPr lang="en-US" dirty="0" smtClean="0"/>
              <a:t>Medications </a:t>
            </a:r>
            <a:r>
              <a:rPr lang="en-US" dirty="0"/>
              <a:t>related to the terminal </a:t>
            </a:r>
            <a:r>
              <a:rPr lang="en-US" dirty="0" smtClean="0"/>
              <a:t>diagnosis</a:t>
            </a:r>
          </a:p>
          <a:p>
            <a:pPr>
              <a:buFont typeface="Arial" panose="020B0604020202020204" pitchFamily="34" charset="0"/>
              <a:buChar char="•"/>
            </a:pPr>
            <a:r>
              <a:rPr lang="en-US" dirty="0" smtClean="0"/>
              <a:t>Medical supplies and durable medical equipment</a:t>
            </a:r>
          </a:p>
          <a:p>
            <a:pPr>
              <a:buFont typeface="Arial" panose="020B0604020202020204" pitchFamily="34" charset="0"/>
              <a:buChar char="•"/>
            </a:pPr>
            <a:r>
              <a:rPr lang="en-US" dirty="0" smtClean="0"/>
              <a:t>Therapy services</a:t>
            </a:r>
            <a:endParaRPr lang="en-US" dirty="0"/>
          </a:p>
          <a:p>
            <a:pPr>
              <a:buFont typeface="Arial" panose="020B0604020202020204" pitchFamily="34" charset="0"/>
              <a:buChar char="•"/>
            </a:pPr>
            <a:r>
              <a:rPr lang="en-US" dirty="0" smtClean="0"/>
              <a:t>Support with activities of daily living</a:t>
            </a:r>
          </a:p>
          <a:p>
            <a:pPr>
              <a:buFont typeface="Arial" panose="020B0604020202020204" pitchFamily="34" charset="0"/>
              <a:buChar char="•"/>
            </a:pPr>
            <a:r>
              <a:rPr lang="en-US" dirty="0" smtClean="0"/>
              <a:t>Respite care for caregiver</a:t>
            </a:r>
            <a:endParaRPr lang="en-US" dirty="0"/>
          </a:p>
          <a:p>
            <a:pPr>
              <a:buFont typeface="Arial" panose="020B0604020202020204" pitchFamily="34" charset="0"/>
              <a:buChar char="•"/>
            </a:pPr>
            <a:r>
              <a:rPr lang="en-US" dirty="0" smtClean="0"/>
              <a:t>End-of-life </a:t>
            </a:r>
            <a:r>
              <a:rPr lang="en-US" dirty="0"/>
              <a:t>education for the patient and family </a:t>
            </a:r>
            <a:endParaRPr lang="en-US" dirty="0" smtClean="0"/>
          </a:p>
          <a:p>
            <a:pPr>
              <a:buFont typeface="Arial" panose="020B0604020202020204" pitchFamily="34" charset="0"/>
              <a:buChar char="•"/>
            </a:pPr>
            <a:r>
              <a:rPr lang="en-US" dirty="0" smtClean="0"/>
              <a:t>Counseling to family and friends</a:t>
            </a:r>
            <a:endParaRPr lang="en-US" dirty="0"/>
          </a:p>
          <a:p>
            <a:pPr>
              <a:buFont typeface="Arial" panose="020B0604020202020204" pitchFamily="34" charset="0"/>
              <a:buChar char="•"/>
            </a:pPr>
            <a:r>
              <a:rPr lang="en-US" dirty="0" smtClean="0"/>
              <a:t>Bereavement </a:t>
            </a:r>
            <a:r>
              <a:rPr lang="en-US" dirty="0"/>
              <a:t>support for 13 months after the death of the patient</a:t>
            </a:r>
          </a:p>
          <a:p>
            <a:endParaRPr lang="en-US" dirty="0"/>
          </a:p>
        </p:txBody>
      </p:sp>
    </p:spTree>
    <p:extLst>
      <p:ext uri="{BB962C8B-B14F-4D97-AF65-F5344CB8AC3E}">
        <p14:creationId xmlns:p14="http://schemas.microsoft.com/office/powerpoint/2010/main" val="33413539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 for Hospice/Palliative Care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Home</a:t>
            </a:r>
          </a:p>
          <a:p>
            <a:pPr>
              <a:buFont typeface="Arial" panose="020B0604020202020204" pitchFamily="34" charset="0"/>
              <a:buChar char="•"/>
            </a:pPr>
            <a:r>
              <a:rPr lang="en-US" dirty="0" smtClean="0"/>
              <a:t>Facility</a:t>
            </a:r>
          </a:p>
          <a:p>
            <a:pPr lvl="1">
              <a:buFont typeface="Arial" panose="020B0604020202020204" pitchFamily="34" charset="0"/>
              <a:buChar char="•"/>
            </a:pPr>
            <a:r>
              <a:rPr lang="en-US" dirty="0" smtClean="0"/>
              <a:t>Skilled Nursing</a:t>
            </a:r>
          </a:p>
          <a:p>
            <a:pPr lvl="1">
              <a:buFont typeface="Arial" panose="020B0604020202020204" pitchFamily="34" charset="0"/>
              <a:buChar char="•"/>
            </a:pPr>
            <a:r>
              <a:rPr lang="en-US" dirty="0" smtClean="0"/>
              <a:t>Assisted Living</a:t>
            </a:r>
          </a:p>
          <a:p>
            <a:pPr lvl="1">
              <a:buFont typeface="Arial" panose="020B0604020202020204" pitchFamily="34" charset="0"/>
              <a:buChar char="•"/>
            </a:pPr>
            <a:r>
              <a:rPr lang="en-US" dirty="0" smtClean="0"/>
              <a:t>Hospice Facility</a:t>
            </a:r>
          </a:p>
          <a:p>
            <a:pPr>
              <a:buFont typeface="Arial" panose="020B0604020202020204" pitchFamily="34" charset="0"/>
              <a:buChar char="•"/>
            </a:pPr>
            <a:r>
              <a:rPr lang="en-US" dirty="0" smtClean="0"/>
              <a:t>Hospital</a:t>
            </a:r>
          </a:p>
        </p:txBody>
      </p:sp>
    </p:spTree>
    <p:extLst>
      <p:ext uri="{BB962C8B-B14F-4D97-AF65-F5344CB8AC3E}">
        <p14:creationId xmlns:p14="http://schemas.microsoft.com/office/powerpoint/2010/main" val="3658593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364388" y="4807384"/>
            <a:ext cx="3190958" cy="2050616"/>
          </a:xfrm>
          <a:prstGeom prst="rect">
            <a:avLst/>
          </a:prstGeom>
        </p:spPr>
      </p:pic>
      <p:sp>
        <p:nvSpPr>
          <p:cNvPr id="2" name="Title 1"/>
          <p:cNvSpPr>
            <a:spLocks noGrp="1"/>
          </p:cNvSpPr>
          <p:nvPr>
            <p:ph type="title"/>
          </p:nvPr>
        </p:nvSpPr>
        <p:spPr>
          <a:xfrm>
            <a:off x="768096" y="723761"/>
            <a:ext cx="7290054" cy="1499616"/>
          </a:xfrm>
        </p:spPr>
        <p:txBody>
          <a:bodyPr>
            <a:normAutofit fontScale="90000"/>
          </a:bodyPr>
          <a:lstStyle/>
          <a:p>
            <a:r>
              <a:rPr lang="en-US" dirty="0" smtClean="0"/>
              <a:t/>
            </a:r>
            <a:br>
              <a:rPr lang="en-US" dirty="0" smtClean="0"/>
            </a:br>
            <a:r>
              <a:rPr lang="en-US" dirty="0" smtClean="0"/>
              <a:t>Issues </a:t>
            </a:r>
            <a:r>
              <a:rPr lang="en-US" dirty="0"/>
              <a:t>that </a:t>
            </a:r>
            <a:r>
              <a:rPr lang="en-US" dirty="0" smtClean="0"/>
              <a:t>Complicate </a:t>
            </a:r>
            <a:r>
              <a:rPr lang="en-US" dirty="0"/>
              <a:t>End of life </a:t>
            </a:r>
            <a:r>
              <a:rPr lang="en-US" dirty="0" smtClean="0"/>
              <a:t>Decisions</a:t>
            </a:r>
            <a:r>
              <a:rPr lang="en-US" dirty="0"/>
              <a:t> </a:t>
            </a:r>
            <a:r>
              <a:rPr lang="en-US" dirty="0" smtClean="0"/>
              <a:t>&amp; Care</a:t>
            </a:r>
            <a:br>
              <a:rPr lang="en-US" dirty="0" smtClean="0"/>
            </a:br>
            <a:r>
              <a:rPr lang="en-US" dirty="0"/>
              <a:t/>
            </a:r>
            <a:br>
              <a:rPr lang="en-US" dirty="0"/>
            </a:br>
            <a:endParaRPr lang="en-US" dirty="0"/>
          </a:p>
        </p:txBody>
      </p:sp>
      <p:sp>
        <p:nvSpPr>
          <p:cNvPr id="3" name="Content Placeholder 2"/>
          <p:cNvSpPr>
            <a:spLocks noGrp="1"/>
          </p:cNvSpPr>
          <p:nvPr>
            <p:ph idx="1"/>
          </p:nvPr>
        </p:nvSpPr>
        <p:spPr>
          <a:xfrm>
            <a:off x="132785" y="2084832"/>
            <a:ext cx="8560676" cy="4525963"/>
          </a:xfrm>
        </p:spPr>
        <p:txBody>
          <a:bodyPr>
            <a:normAutofit/>
          </a:bodyPr>
          <a:lstStyle/>
          <a:p>
            <a:pPr lvl="1">
              <a:lnSpc>
                <a:spcPts val="3200"/>
              </a:lnSpc>
              <a:spcBef>
                <a:spcPts val="0"/>
              </a:spcBef>
              <a:buFont typeface="Arial" panose="020B0604020202020204" pitchFamily="34" charset="0"/>
              <a:buChar char="•"/>
            </a:pPr>
            <a:r>
              <a:rPr lang="en-US" sz="1800" dirty="0" smtClean="0"/>
              <a:t>In </a:t>
            </a:r>
            <a:r>
              <a:rPr lang="en-US" sz="1800" dirty="0"/>
              <a:t>the past, people died mostly of infectious diseases and life expectancy was </a:t>
            </a:r>
            <a:r>
              <a:rPr lang="en-US" sz="1800" dirty="0" smtClean="0"/>
              <a:t>short</a:t>
            </a:r>
            <a:endParaRPr lang="en-US" sz="1800" dirty="0"/>
          </a:p>
          <a:p>
            <a:pPr lvl="2">
              <a:lnSpc>
                <a:spcPts val="3200"/>
              </a:lnSpc>
              <a:spcBef>
                <a:spcPts val="200"/>
              </a:spcBef>
            </a:pPr>
            <a:r>
              <a:rPr lang="en-US" sz="1600" dirty="0"/>
              <a:t>Life expectancy was 46 years old in </a:t>
            </a:r>
            <a:r>
              <a:rPr lang="en-US" sz="1600" dirty="0" smtClean="0"/>
              <a:t>1900</a:t>
            </a:r>
          </a:p>
          <a:p>
            <a:pPr marL="914400" lvl="2" indent="0">
              <a:lnSpc>
                <a:spcPts val="3200"/>
              </a:lnSpc>
              <a:spcBef>
                <a:spcPts val="200"/>
              </a:spcBef>
              <a:buNone/>
            </a:pPr>
            <a:endParaRPr lang="en-US" sz="1400" dirty="0" smtClean="0"/>
          </a:p>
          <a:p>
            <a:pPr marL="914400" lvl="2" indent="0">
              <a:lnSpc>
                <a:spcPts val="3200"/>
              </a:lnSpc>
              <a:spcBef>
                <a:spcPts val="200"/>
              </a:spcBef>
              <a:buNone/>
            </a:pPr>
            <a:endParaRPr lang="en-US" sz="1400" dirty="0"/>
          </a:p>
          <a:p>
            <a:pPr lvl="1">
              <a:lnSpc>
                <a:spcPts val="3200"/>
              </a:lnSpc>
              <a:spcBef>
                <a:spcPts val="0"/>
              </a:spcBef>
              <a:buFont typeface="Arial"/>
              <a:buChar char="•"/>
            </a:pPr>
            <a:endParaRPr lang="en-US" sz="1800" dirty="0" smtClean="0"/>
          </a:p>
          <a:p>
            <a:pPr lvl="1">
              <a:lnSpc>
                <a:spcPts val="3200"/>
              </a:lnSpc>
              <a:spcBef>
                <a:spcPts val="0"/>
              </a:spcBef>
              <a:buFont typeface="Arial"/>
              <a:buChar char="•"/>
            </a:pPr>
            <a:r>
              <a:rPr lang="en-US" sz="1800" dirty="0" smtClean="0"/>
              <a:t>People </a:t>
            </a:r>
            <a:r>
              <a:rPr lang="en-US" sz="1800" dirty="0"/>
              <a:t>are living longer with chronic </a:t>
            </a:r>
            <a:r>
              <a:rPr lang="en-US" sz="1800" dirty="0" smtClean="0"/>
              <a:t>illnesses instead </a:t>
            </a:r>
            <a:r>
              <a:rPr lang="en-US" sz="1800" dirty="0"/>
              <a:t>of dying younger from acute illnesses</a:t>
            </a:r>
          </a:p>
          <a:p>
            <a:pPr lvl="2">
              <a:lnSpc>
                <a:spcPts val="3200"/>
              </a:lnSpc>
              <a:spcBef>
                <a:spcPts val="200"/>
              </a:spcBef>
            </a:pPr>
            <a:r>
              <a:rPr lang="en-US" sz="1600" dirty="0"/>
              <a:t>Life expectancy </a:t>
            </a:r>
            <a:r>
              <a:rPr lang="en-US" sz="1600" dirty="0" smtClean="0"/>
              <a:t>in </a:t>
            </a:r>
            <a:r>
              <a:rPr lang="en-US" sz="1600" dirty="0" smtClean="0"/>
              <a:t>2010 </a:t>
            </a:r>
            <a:r>
              <a:rPr lang="en-US" sz="1600" dirty="0"/>
              <a:t>was 77</a:t>
            </a:r>
          </a:p>
          <a:p>
            <a:endParaRPr lang="en-US" dirty="0"/>
          </a:p>
        </p:txBody>
      </p:sp>
      <p:pic>
        <p:nvPicPr>
          <p:cNvPr id="5" name="Picture 4"/>
          <p:cNvPicPr>
            <a:picLocks noChangeAspect="1"/>
          </p:cNvPicPr>
          <p:nvPr/>
        </p:nvPicPr>
        <p:blipFill>
          <a:blip r:embed="rId3"/>
          <a:stretch>
            <a:fillRect/>
          </a:stretch>
        </p:blipFill>
        <p:spPr>
          <a:xfrm>
            <a:off x="4309637" y="2604654"/>
            <a:ext cx="3282660" cy="1956129"/>
          </a:xfrm>
          <a:prstGeom prst="rect">
            <a:avLst/>
          </a:prstGeom>
        </p:spPr>
      </p:pic>
    </p:spTree>
    <p:extLst>
      <p:ext uri="{BB962C8B-B14F-4D97-AF65-F5344CB8AC3E}">
        <p14:creationId xmlns:p14="http://schemas.microsoft.com/office/powerpoint/2010/main" val="13983948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Social Work</a:t>
            </a:r>
            <a:endParaRPr lang="en-US" dirty="0"/>
          </a:p>
        </p:txBody>
      </p:sp>
      <p:sp>
        <p:nvSpPr>
          <p:cNvPr id="3" name="Content Placeholder 2"/>
          <p:cNvSpPr>
            <a:spLocks noGrp="1"/>
          </p:cNvSpPr>
          <p:nvPr>
            <p:ph idx="1"/>
          </p:nvPr>
        </p:nvSpPr>
        <p:spPr/>
        <p:txBody>
          <a:bodyPr>
            <a:normAutofit/>
          </a:bodyPr>
          <a:lstStyle/>
          <a:p>
            <a:r>
              <a:rPr lang="en-US" sz="1400" dirty="0" smtClean="0"/>
              <a:t>Chung, K. (2012). End of life care. </a:t>
            </a:r>
            <a:r>
              <a:rPr lang="en-US" sz="1400" i="1" dirty="0" smtClean="0"/>
              <a:t>Sage Knowledge Publications. </a:t>
            </a:r>
            <a:r>
              <a:rPr lang="en-US" sz="1400" dirty="0" smtClean="0"/>
              <a:t>Retrieved from:	</a:t>
            </a:r>
            <a:r>
              <a:rPr lang="en-US" sz="1400" dirty="0" smtClean="0">
                <a:hlinkClick r:id="rId2"/>
              </a:rPr>
              <a:t>http://</a:t>
            </a:r>
            <a:r>
              <a:rPr lang="en-US" sz="1400" dirty="0" smtClean="0">
                <a:hlinkClick r:id="rId2"/>
              </a:rPr>
              <a:t>dx.doi.org.libproxy.lib.unc.edu/10.4135/9781412950510.n293</a:t>
            </a:r>
            <a:endParaRPr lang="en-US" sz="1400" dirty="0" smtClean="0"/>
          </a:p>
          <a:p>
            <a:r>
              <a:rPr lang="en-US" sz="1400" dirty="0" err="1" smtClean="0"/>
              <a:t>Kartman</a:t>
            </a:r>
            <a:r>
              <a:rPr lang="en-US" sz="1400" dirty="0" smtClean="0"/>
              <a:t>, L.L. (1990). Life review. </a:t>
            </a:r>
            <a:r>
              <a:rPr lang="en-US" sz="1400" i="1" dirty="0" smtClean="0"/>
              <a:t>Activities, Adaptations &amp; Aging, 15</a:t>
            </a:r>
            <a:r>
              <a:rPr lang="en-US" sz="1400" dirty="0" smtClean="0"/>
              <a:t>(3). 45-52. </a:t>
            </a:r>
            <a:r>
              <a:rPr lang="en-US" sz="1400" dirty="0" err="1" smtClean="0"/>
              <a:t>doi</a:t>
            </a:r>
            <a:r>
              <a:rPr lang="en-US" sz="1400" dirty="0" smtClean="0"/>
              <a:t>:	10.1300/J016v15n03_03</a:t>
            </a:r>
          </a:p>
          <a:p>
            <a:r>
              <a:rPr lang="en-US" sz="1400" dirty="0" smtClean="0"/>
              <a:t>National Hospice and Palliative Care Organization. (2103). Hospice Care. Retrieved from:	</a:t>
            </a:r>
            <a:r>
              <a:rPr lang="en-US" sz="1400" dirty="0" smtClean="0">
                <a:hlinkClick r:id="rId3"/>
              </a:rPr>
              <a:t>http://www.nhpco.org/about/hospice-care</a:t>
            </a:r>
            <a:endParaRPr lang="en-US" sz="1400" dirty="0" smtClean="0"/>
          </a:p>
          <a:p>
            <a:r>
              <a:rPr lang="en-US" sz="1400" dirty="0" smtClean="0"/>
              <a:t>National Hospice and Palliative Care Organization. (2013). Palliative Care. Retrieved from:	</a:t>
            </a:r>
            <a:r>
              <a:rPr lang="en-US" sz="1400" dirty="0" smtClean="0">
                <a:hlinkClick r:id="rId4"/>
              </a:rPr>
              <a:t>http://nhpco.org/palliative-care-0</a:t>
            </a:r>
            <a:endParaRPr lang="en-US" sz="1400" dirty="0"/>
          </a:p>
          <a:p>
            <a:r>
              <a:rPr lang="en-US" sz="1400" dirty="0" err="1" smtClean="0"/>
              <a:t>Pessin</a:t>
            </a:r>
            <a:r>
              <a:rPr lang="en-US" sz="1400" dirty="0" smtClean="0"/>
              <a:t>, H., Rosenfeld, B., &amp; </a:t>
            </a:r>
            <a:r>
              <a:rPr lang="en-US" sz="1400" dirty="0" err="1" smtClean="0"/>
              <a:t>Breitbart</a:t>
            </a:r>
            <a:r>
              <a:rPr lang="en-US" sz="1400" dirty="0" smtClean="0"/>
              <a:t>, W. (2002). Assessing psychological distress near the end of	life. </a:t>
            </a:r>
            <a:r>
              <a:rPr lang="en-US" sz="1400" i="1" dirty="0" smtClean="0"/>
              <a:t>American Behavioral Scientist, 46</a:t>
            </a:r>
            <a:r>
              <a:rPr lang="en-US" sz="1400" dirty="0" smtClean="0"/>
              <a:t>(3</a:t>
            </a:r>
            <a:r>
              <a:rPr lang="en-US" sz="1400" dirty="0" smtClean="0"/>
              <a:t>). </a:t>
            </a:r>
            <a:r>
              <a:rPr lang="en-US" sz="1400" dirty="0" smtClean="0"/>
              <a:t>357-372. </a:t>
            </a:r>
            <a:r>
              <a:rPr lang="en-US" sz="1400" dirty="0" err="1" smtClean="0"/>
              <a:t>doi</a:t>
            </a:r>
            <a:r>
              <a:rPr lang="en-US" sz="1400" dirty="0" smtClean="0"/>
              <a:t>: </a:t>
            </a:r>
            <a:r>
              <a:rPr lang="en-US" sz="1400" dirty="0" smtClean="0"/>
              <a:t>10.1177/000276402237769</a:t>
            </a:r>
          </a:p>
          <a:p>
            <a:r>
              <a:rPr lang="en-US" sz="1400" dirty="0" err="1" smtClean="0"/>
              <a:t>Pickrel</a:t>
            </a:r>
            <a:r>
              <a:rPr lang="en-US" sz="1400" dirty="0" smtClean="0"/>
              <a:t>, J. (2007). Tell me your story: Using life review in counseling the terminally ill. </a:t>
            </a:r>
            <a:r>
              <a:rPr lang="en-US" sz="1400" i="1" dirty="0" smtClean="0"/>
              <a:t>Death Studies,	13</a:t>
            </a:r>
            <a:r>
              <a:rPr lang="en-US" sz="1400" dirty="0" smtClean="0"/>
              <a:t>(2). 127-135. </a:t>
            </a:r>
            <a:r>
              <a:rPr lang="en-US" sz="1400" dirty="0" err="1" smtClean="0"/>
              <a:t>doi</a:t>
            </a:r>
            <a:r>
              <a:rPr lang="en-US" sz="1400" dirty="0" smtClean="0"/>
              <a:t>: 10.1080/07481188908252290</a:t>
            </a:r>
            <a:endParaRPr lang="en-US" sz="1400" dirty="0"/>
          </a:p>
        </p:txBody>
      </p:sp>
    </p:spTree>
    <p:extLst>
      <p:ext uri="{BB962C8B-B14F-4D97-AF65-F5344CB8AC3E}">
        <p14:creationId xmlns:p14="http://schemas.microsoft.com/office/powerpoint/2010/main" val="29906759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 Physical Therapy</a:t>
            </a:r>
            <a:endParaRPr lang="en-US" dirty="0"/>
          </a:p>
        </p:txBody>
      </p:sp>
      <p:sp>
        <p:nvSpPr>
          <p:cNvPr id="3" name="Content Placeholder 2"/>
          <p:cNvSpPr>
            <a:spLocks noGrp="1"/>
          </p:cNvSpPr>
          <p:nvPr>
            <p:ph idx="1"/>
          </p:nvPr>
        </p:nvSpPr>
        <p:spPr>
          <a:xfrm>
            <a:off x="572878" y="1817782"/>
            <a:ext cx="7485274" cy="4491577"/>
          </a:xfrm>
        </p:spPr>
        <p:txBody>
          <a:bodyPr>
            <a:normAutofit/>
          </a:bodyPr>
          <a:lstStyle/>
          <a:p>
            <a:endParaRPr lang="en-US" dirty="0" smtClean="0"/>
          </a:p>
          <a:p>
            <a:r>
              <a:rPr lang="en-US" sz="1400" dirty="0" err="1" smtClean="0"/>
              <a:t>Eickmeyer</a:t>
            </a:r>
            <a:r>
              <a:rPr lang="en-US" sz="1400" dirty="0"/>
              <a:t>, S. M., Gamble, G. L., </a:t>
            </a:r>
            <a:r>
              <a:rPr lang="en-US" sz="1400" dirty="0" err="1"/>
              <a:t>Shahpar</a:t>
            </a:r>
            <a:r>
              <a:rPr lang="en-US" sz="1400" dirty="0"/>
              <a:t>, S., &amp; Do, K. D. (2012). The role </a:t>
            </a:r>
            <a:r>
              <a:rPr lang="en-US" sz="1400" dirty="0" smtClean="0"/>
              <a:t>and efficacy </a:t>
            </a:r>
            <a:r>
              <a:rPr lang="en-US" sz="1400" dirty="0"/>
              <a:t>of exercise </a:t>
            </a:r>
            <a:r>
              <a:rPr lang="en-US" sz="1400" dirty="0" smtClean="0"/>
              <a:t>in	persons </a:t>
            </a:r>
            <a:r>
              <a:rPr lang="en-US" sz="1400" dirty="0"/>
              <a:t>with cancer.</a:t>
            </a:r>
            <a:r>
              <a:rPr lang="en-US" sz="1400" i="1" dirty="0"/>
              <a:t> </a:t>
            </a:r>
            <a:r>
              <a:rPr lang="en-US" sz="1400" i="1" dirty="0" err="1"/>
              <a:t>Pm&amp;r</a:t>
            </a:r>
            <a:r>
              <a:rPr lang="en-US" sz="1400" i="1" dirty="0"/>
              <a:t>, 4</a:t>
            </a:r>
            <a:r>
              <a:rPr lang="en-US" sz="1400" dirty="0"/>
              <a:t>(11), </a:t>
            </a:r>
            <a:r>
              <a:rPr lang="en-US" sz="1400" dirty="0" smtClean="0"/>
              <a:t>874-881.	</a:t>
            </a:r>
            <a:r>
              <a:rPr lang="en-US" sz="1400" dirty="0" err="1" smtClean="0"/>
              <a:t>doi:</a:t>
            </a:r>
            <a:r>
              <a:rPr lang="en-US" sz="1400" dirty="0" err="1" smtClean="0">
                <a:hlinkClick r:id="rId2"/>
              </a:rPr>
              <a:t>http</a:t>
            </a:r>
            <a:r>
              <a:rPr lang="en-US" sz="1400" dirty="0">
                <a:hlinkClick r:id="rId2"/>
              </a:rPr>
              <a:t>://dx.doi.org.libproxy.lib.unc.edu/10.1016/j.pmrj.2012.09.588</a:t>
            </a:r>
            <a:r>
              <a:rPr lang="en-US" sz="1400" dirty="0"/>
              <a:t> </a:t>
            </a:r>
            <a:endParaRPr lang="en-US" sz="1400" dirty="0" smtClean="0"/>
          </a:p>
          <a:p>
            <a:endParaRPr lang="en-US" sz="1400" dirty="0"/>
          </a:p>
          <a:p>
            <a:r>
              <a:rPr lang="en-US" sz="1400" i="1" dirty="0"/>
              <a:t>Geriatric physical therapy electronic </a:t>
            </a:r>
            <a:r>
              <a:rPr lang="en-US" sz="1400" i="1" dirty="0" smtClean="0"/>
              <a:t>resource</a:t>
            </a:r>
            <a:r>
              <a:rPr lang="en-US" sz="1400" dirty="0" smtClean="0"/>
              <a:t> (</a:t>
            </a:r>
            <a:r>
              <a:rPr lang="en-US" sz="1400" dirty="0"/>
              <a:t>2012). In Avers D., </a:t>
            </a:r>
            <a:r>
              <a:rPr lang="en-US" sz="1400" dirty="0" err="1"/>
              <a:t>Guccione</a:t>
            </a:r>
            <a:r>
              <a:rPr lang="en-US" sz="1400" dirty="0"/>
              <a:t> A. A</a:t>
            </a:r>
            <a:r>
              <a:rPr lang="en-US" sz="1400" dirty="0" smtClean="0"/>
              <a:t>. (</a:t>
            </a:r>
            <a:r>
              <a:rPr lang="en-US" sz="1400" dirty="0"/>
              <a:t>Eds.), . St. </a:t>
            </a:r>
            <a:r>
              <a:rPr lang="en-US" sz="1400" dirty="0" smtClean="0"/>
              <a:t>Louis:	Elsevier/Mosby</a:t>
            </a:r>
            <a:r>
              <a:rPr lang="en-US" sz="1400" dirty="0"/>
              <a:t>. Retrieved </a:t>
            </a:r>
            <a:r>
              <a:rPr lang="en-US" sz="1400" dirty="0" smtClean="0"/>
              <a:t>from </a:t>
            </a:r>
            <a:r>
              <a:rPr lang="en-US" sz="1400" dirty="0" smtClean="0">
                <a:hlinkClick r:id="rId3"/>
              </a:rPr>
              <a:t>http</a:t>
            </a:r>
            <a:r>
              <a:rPr lang="en-US" sz="1400" dirty="0">
                <a:hlinkClick r:id="rId3"/>
              </a:rPr>
              <a:t>://search.lib.unc.edu?R=UNCb7274565;</a:t>
            </a:r>
            <a:r>
              <a:rPr lang="en-US" sz="1400" dirty="0"/>
              <a:t> Full </a:t>
            </a:r>
            <a:r>
              <a:rPr lang="en-US" sz="1400" dirty="0" smtClean="0"/>
              <a:t>text	available </a:t>
            </a:r>
            <a:r>
              <a:rPr lang="en-US" sz="1400" dirty="0"/>
              <a:t>via </a:t>
            </a:r>
            <a:r>
              <a:rPr lang="en-US" sz="1400" dirty="0" smtClean="0"/>
              <a:t>the UNC-Chapel </a:t>
            </a:r>
            <a:r>
              <a:rPr lang="en-US" sz="1400" dirty="0"/>
              <a:t>Hill </a:t>
            </a:r>
            <a:r>
              <a:rPr lang="en-US" sz="1400" dirty="0" smtClean="0"/>
              <a:t>Libraries	(</a:t>
            </a:r>
            <a:r>
              <a:rPr lang="en-US" sz="1400" dirty="0" smtClean="0">
                <a:hlinkClick r:id="rId4"/>
              </a:rPr>
              <a:t>http</a:t>
            </a:r>
            <a:r>
              <a:rPr lang="en-US" sz="1400" dirty="0">
                <a:hlinkClick r:id="rId4"/>
              </a:rPr>
              <a:t>://</a:t>
            </a:r>
            <a:r>
              <a:rPr lang="en-US" sz="1400" dirty="0" smtClean="0">
                <a:hlinkClick r:id="rId4"/>
              </a:rPr>
              <a:t>eresources.lib.unc.edu/external_db/external_database_auth.ht	</a:t>
            </a:r>
            <a:r>
              <a:rPr lang="en-US" sz="1400" dirty="0" err="1" smtClean="0">
                <a:hlinkClick r:id="rId4"/>
              </a:rPr>
              <a:t>l?A</a:t>
            </a:r>
            <a:r>
              <a:rPr lang="en-US" sz="1400" dirty="0" smtClean="0">
                <a:hlinkClick r:id="rId4"/>
              </a:rPr>
              <a:t>=P%7CF=N%7CID=1405%7CREL=AAL%7CURL=http</a:t>
            </a:r>
            <a:r>
              <a:rPr lang="en-US" sz="1400" dirty="0">
                <a:hlinkClick r:id="rId4"/>
              </a:rPr>
              <a:t>://</a:t>
            </a:r>
            <a:r>
              <a:rPr lang="en-US" sz="1400" dirty="0" smtClean="0">
                <a:hlinkClick r:id="rId4"/>
              </a:rPr>
              <a:t>libproxy.lib	unc.edu/</a:t>
            </a:r>
            <a:r>
              <a:rPr lang="en-US" sz="1400" dirty="0" err="1" smtClean="0">
                <a:hlinkClick r:id="rId4"/>
              </a:rPr>
              <a:t>login?url</a:t>
            </a:r>
            <a:r>
              <a:rPr lang="en-US" sz="1400" dirty="0" smtClean="0">
                <a:hlinkClick r:id="rId4"/>
              </a:rPr>
              <a:t>=http</a:t>
            </a:r>
            <a:r>
              <a:rPr lang="en-US" sz="1400" dirty="0">
                <a:hlinkClick r:id="rId4"/>
              </a:rPr>
              <a:t>://site.ebrary.com/lib/uncch/Doc?id=10578517)</a:t>
            </a:r>
            <a:r>
              <a:rPr lang="en-US" sz="1400" dirty="0"/>
              <a:t> </a:t>
            </a:r>
            <a:endParaRPr lang="en-US" sz="1400" dirty="0" smtClean="0"/>
          </a:p>
          <a:p>
            <a:endParaRPr lang="en-US" sz="1400" dirty="0"/>
          </a:p>
          <a:p>
            <a:r>
              <a:rPr lang="en-US" sz="1400" dirty="0" err="1"/>
              <a:t>Oldervoll</a:t>
            </a:r>
            <a:r>
              <a:rPr lang="en-US" sz="1400" dirty="0"/>
              <a:t>, L. M., Loge, J. H., </a:t>
            </a:r>
            <a:r>
              <a:rPr lang="en-US" sz="1400" dirty="0" err="1"/>
              <a:t>Paltiel</a:t>
            </a:r>
            <a:r>
              <a:rPr lang="en-US" sz="1400" dirty="0"/>
              <a:t>, H., Asp, M. B., </a:t>
            </a:r>
            <a:r>
              <a:rPr lang="en-US" sz="1400" dirty="0" err="1"/>
              <a:t>Vidvei</a:t>
            </a:r>
            <a:r>
              <a:rPr lang="en-US" sz="1400" dirty="0"/>
              <a:t>, U., </a:t>
            </a:r>
            <a:r>
              <a:rPr lang="en-US" sz="1400" dirty="0" err="1"/>
              <a:t>Wiken</a:t>
            </a:r>
            <a:r>
              <a:rPr lang="en-US" sz="1400" dirty="0"/>
              <a:t>, A. N., . . </a:t>
            </a:r>
            <a:r>
              <a:rPr lang="en-US" sz="1400" dirty="0" smtClean="0"/>
              <a:t>.</a:t>
            </a:r>
            <a:r>
              <a:rPr lang="en-US" sz="1400" dirty="0" err="1" smtClean="0"/>
              <a:t>Kaasa</a:t>
            </a:r>
            <a:r>
              <a:rPr lang="en-US" sz="1400" dirty="0"/>
              <a:t>, S. (2006). </a:t>
            </a:r>
            <a:r>
              <a:rPr lang="en-US" sz="1400" dirty="0" smtClean="0"/>
              <a:t>The	effect </a:t>
            </a:r>
            <a:r>
              <a:rPr lang="en-US" sz="1400" dirty="0"/>
              <a:t>of a physical exercise program in </a:t>
            </a:r>
            <a:r>
              <a:rPr lang="en-US" sz="1400" dirty="0" smtClean="0"/>
              <a:t>palliative	care</a:t>
            </a:r>
            <a:r>
              <a:rPr lang="en-US" sz="1400" dirty="0"/>
              <a:t>: A phase II study.</a:t>
            </a:r>
            <a:r>
              <a:rPr lang="en-US" sz="1400" i="1" dirty="0"/>
              <a:t> Journal of </a:t>
            </a:r>
            <a:r>
              <a:rPr lang="en-US" sz="1400" i="1" dirty="0" smtClean="0"/>
              <a:t>Pain	and </a:t>
            </a:r>
            <a:r>
              <a:rPr lang="en-US" sz="1400" i="1" dirty="0"/>
              <a:t>Symptom Management, 31</a:t>
            </a:r>
            <a:r>
              <a:rPr lang="en-US" sz="1400" dirty="0"/>
              <a:t>(5</a:t>
            </a:r>
            <a:r>
              <a:rPr lang="en-US" sz="1400" dirty="0" smtClean="0"/>
              <a:t>),421-430</a:t>
            </a:r>
            <a:r>
              <a:rPr lang="en-US" sz="1400" dirty="0"/>
              <a:t>. doi:10.1016/j.jpainsymman.2005.10.004 </a:t>
            </a:r>
          </a:p>
        </p:txBody>
      </p:sp>
    </p:spTree>
    <p:extLst>
      <p:ext uri="{BB962C8B-B14F-4D97-AF65-F5344CB8AC3E}">
        <p14:creationId xmlns:p14="http://schemas.microsoft.com/office/powerpoint/2010/main" val="28604037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564" y="695054"/>
            <a:ext cx="8229600" cy="840833"/>
          </a:xfrm>
        </p:spPr>
        <p:txBody>
          <a:bodyPr>
            <a:normAutofit fontScale="90000"/>
          </a:bodyPr>
          <a:lstStyle/>
          <a:p>
            <a:r>
              <a:rPr lang="en-US" dirty="0" smtClean="0"/>
              <a:t/>
            </a:r>
            <a:br>
              <a:rPr lang="en-US" dirty="0" smtClean="0"/>
            </a:br>
            <a:r>
              <a:rPr lang="en-US" dirty="0" smtClean="0"/>
              <a:t>References: Pharmacy </a:t>
            </a:r>
            <a:endParaRPr lang="en-US" dirty="0"/>
          </a:p>
        </p:txBody>
      </p:sp>
      <p:sp>
        <p:nvSpPr>
          <p:cNvPr id="3" name="Content Placeholder 2"/>
          <p:cNvSpPr>
            <a:spLocks noGrp="1"/>
          </p:cNvSpPr>
          <p:nvPr>
            <p:ph idx="1"/>
          </p:nvPr>
        </p:nvSpPr>
        <p:spPr>
          <a:xfrm>
            <a:off x="457200" y="1681018"/>
            <a:ext cx="8229600" cy="4754389"/>
          </a:xfrm>
        </p:spPr>
        <p:txBody>
          <a:bodyPr>
            <a:normAutofit fontScale="47500" lnSpcReduction="20000"/>
          </a:bodyPr>
          <a:lstStyle/>
          <a:p>
            <a:pPr>
              <a:lnSpc>
                <a:spcPct val="100000"/>
              </a:lnSpc>
            </a:pPr>
            <a:endParaRPr lang="en-US" sz="3000" dirty="0" smtClean="0"/>
          </a:p>
          <a:p>
            <a:pPr>
              <a:lnSpc>
                <a:spcPct val="100000"/>
              </a:lnSpc>
            </a:pPr>
            <a:r>
              <a:rPr lang="en-US" sz="3000" dirty="0" smtClean="0"/>
              <a:t>Bain</a:t>
            </a:r>
            <a:r>
              <a:rPr lang="en-US" sz="3000" dirty="0"/>
              <a:t>, K. (2009). Palliative medicine matters. Hospice Pharmacia Inc., 3(2), 1-3. Retrieved </a:t>
            </a:r>
            <a:r>
              <a:rPr lang="en-US" sz="3000" dirty="0" smtClean="0"/>
              <a:t>from	</a:t>
            </a:r>
            <a:r>
              <a:rPr lang="en-US" sz="3000" dirty="0" smtClean="0">
                <a:hlinkClick r:id="rId3"/>
              </a:rPr>
              <a:t>http</a:t>
            </a:r>
            <a:r>
              <a:rPr lang="en-US" sz="3000" dirty="0">
                <a:hlinkClick r:id="rId3"/>
              </a:rPr>
              <a:t>://www.hospicepharmacia.com/assets/pdf/PMM0909.pdf</a:t>
            </a:r>
            <a:r>
              <a:rPr lang="en-US" sz="3000" dirty="0"/>
              <a:t> </a:t>
            </a:r>
          </a:p>
          <a:p>
            <a:pPr>
              <a:lnSpc>
                <a:spcPct val="100000"/>
              </a:lnSpc>
            </a:pPr>
            <a:r>
              <a:rPr lang="en-US" sz="3000" dirty="0" smtClean="0"/>
              <a:t>Dunning</a:t>
            </a:r>
            <a:r>
              <a:rPr lang="en-US" sz="3000" dirty="0"/>
              <a:t>, T., Duggan, N., Savage, S., &amp; Martin, P. (2012). Diabetes and end of life: ethical and </a:t>
            </a:r>
            <a:r>
              <a:rPr lang="en-US" sz="3000" dirty="0" smtClean="0"/>
              <a:t>methodological	issues </a:t>
            </a:r>
            <a:r>
              <a:rPr lang="en-US" sz="3000" dirty="0"/>
              <a:t>in gathering evidence to guide care. </a:t>
            </a:r>
            <a:r>
              <a:rPr lang="en-US" sz="3000" i="1" dirty="0"/>
              <a:t>Scandinavian Journal of Caring Sciences, 27(1</a:t>
            </a:r>
            <a:r>
              <a:rPr lang="en-US" sz="3000" dirty="0"/>
              <a:t>), 203 </a:t>
            </a:r>
            <a:r>
              <a:rPr lang="en-US" sz="3000" dirty="0" smtClean="0"/>
              <a:t>-	211</a:t>
            </a:r>
            <a:r>
              <a:rPr lang="en-US" sz="3000" dirty="0"/>
              <a:t>. Retrieved from http://</a:t>
            </a:r>
            <a:r>
              <a:rPr lang="en-US" sz="3000" dirty="0" smtClean="0"/>
              <a:t>dro.deakin.edu.au/view/DU:30045836</a:t>
            </a:r>
            <a:endParaRPr lang="en-US" sz="3000" dirty="0"/>
          </a:p>
          <a:p>
            <a:pPr>
              <a:lnSpc>
                <a:spcPct val="100000"/>
              </a:lnSpc>
            </a:pPr>
            <a:r>
              <a:rPr lang="en-US" sz="3000" dirty="0" smtClean="0"/>
              <a:t>Good</a:t>
            </a:r>
            <a:r>
              <a:rPr lang="en-US" sz="3000" dirty="0"/>
              <a:t>, J. Discontinuing Medications at the End of Life [</a:t>
            </a:r>
            <a:r>
              <a:rPr lang="en-US" sz="3000" dirty="0" err="1"/>
              <a:t>powerpoint</a:t>
            </a:r>
            <a:r>
              <a:rPr lang="en-US" sz="3000" dirty="0"/>
              <a:t> slides]. Retrieved </a:t>
            </a:r>
            <a:r>
              <a:rPr lang="en-US" sz="3000" dirty="0" smtClean="0"/>
              <a:t>from	</a:t>
            </a:r>
            <a:r>
              <a:rPr lang="en-US" sz="3000" dirty="0" smtClean="0">
                <a:hlinkClick r:id="rId4"/>
              </a:rPr>
              <a:t>http</a:t>
            </a:r>
            <a:r>
              <a:rPr lang="en-US" sz="3000" dirty="0">
                <a:hlinkClick r:id="rId4"/>
              </a:rPr>
              <a:t>://www.pahomecare.org/_</a:t>
            </a:r>
            <a:r>
              <a:rPr lang="en-US" sz="3000" dirty="0" smtClean="0">
                <a:hlinkClick r:id="rId4"/>
              </a:rPr>
              <a:t>files/live/Advanced_System_Management	Discontinuing_Medications_at_End-of-Life-</a:t>
            </a:r>
            <a:r>
              <a:rPr lang="en-US" sz="3000" dirty="0">
                <a:hlinkClick r:id="rId4"/>
              </a:rPr>
              <a:t>-Good___</a:t>
            </a:r>
            <a:r>
              <a:rPr lang="en-US" sz="3000" dirty="0" smtClean="0">
                <a:hlinkClick r:id="rId4"/>
              </a:rPr>
              <a:t>Mihalyo.ppt</a:t>
            </a:r>
            <a:endParaRPr lang="en-US" sz="3000" dirty="0"/>
          </a:p>
          <a:p>
            <a:pPr>
              <a:lnSpc>
                <a:spcPct val="100000"/>
              </a:lnSpc>
            </a:pPr>
            <a:r>
              <a:rPr lang="en-US" sz="3000" dirty="0" smtClean="0"/>
              <a:t>Holmes</a:t>
            </a:r>
            <a:r>
              <a:rPr lang="en-US" sz="3000" dirty="0"/>
              <a:t>, H., Hayley, D., Alexander, C., &amp; Sachs, G. (2006). Reconsidering medication appropriateness for </a:t>
            </a:r>
            <a:r>
              <a:rPr lang="en-US" sz="3000" dirty="0" smtClean="0"/>
              <a:t>patients	late </a:t>
            </a:r>
            <a:r>
              <a:rPr lang="en-US" sz="3000" dirty="0"/>
              <a:t>in life. </a:t>
            </a:r>
            <a:r>
              <a:rPr lang="en-US" sz="3000" i="1" dirty="0"/>
              <a:t>Archives of Internal Medicine, 166</a:t>
            </a:r>
            <a:r>
              <a:rPr lang="en-US" sz="3000" dirty="0"/>
              <a:t>(6), 605-609. Retrieved </a:t>
            </a:r>
            <a:r>
              <a:rPr lang="en-US" sz="3000" dirty="0" smtClean="0"/>
              <a:t>from	http</a:t>
            </a:r>
            <a:r>
              <a:rPr lang="en-US" sz="3000" dirty="0"/>
              <a:t>://</a:t>
            </a:r>
            <a:r>
              <a:rPr lang="en-US" sz="3000" dirty="0" smtClean="0"/>
              <a:t>archinte.jamanetwork.com/article.aspx?articleid=409997</a:t>
            </a:r>
            <a:endParaRPr lang="en-US" sz="3000" dirty="0"/>
          </a:p>
          <a:p>
            <a:pPr>
              <a:lnSpc>
                <a:spcPct val="100000"/>
              </a:lnSpc>
            </a:pPr>
            <a:r>
              <a:rPr lang="en-US" sz="3000" dirty="0" err="1" smtClean="0"/>
              <a:t>Maltoni</a:t>
            </a:r>
            <a:r>
              <a:rPr lang="en-US" sz="3000" dirty="0"/>
              <a:t>, M., </a:t>
            </a:r>
            <a:r>
              <a:rPr lang="en-US" sz="3000" dirty="0" err="1"/>
              <a:t>Scarpi</a:t>
            </a:r>
            <a:r>
              <a:rPr lang="en-US" sz="3000" dirty="0"/>
              <a:t>, E., </a:t>
            </a:r>
            <a:r>
              <a:rPr lang="en-US" sz="3000" dirty="0" err="1"/>
              <a:t>Rosati</a:t>
            </a:r>
            <a:r>
              <a:rPr lang="en-US" sz="3000" dirty="0"/>
              <a:t>, M., </a:t>
            </a:r>
            <a:r>
              <a:rPr lang="en-US" sz="3000" dirty="0" err="1"/>
              <a:t>Derni</a:t>
            </a:r>
            <a:r>
              <a:rPr lang="en-US" sz="3000" dirty="0"/>
              <a:t>, S., </a:t>
            </a:r>
            <a:r>
              <a:rPr lang="en-US" sz="3000" dirty="0" err="1"/>
              <a:t>Fabbri</a:t>
            </a:r>
            <a:r>
              <a:rPr lang="en-US" sz="3000" dirty="0"/>
              <a:t>, L., Martini, F., </a:t>
            </a:r>
            <a:r>
              <a:rPr lang="en-US" sz="3000" dirty="0" err="1"/>
              <a:t>Amadori</a:t>
            </a:r>
            <a:r>
              <a:rPr lang="en-US" sz="3000" dirty="0"/>
              <a:t>, D., &amp; </a:t>
            </a:r>
            <a:r>
              <a:rPr lang="en-US" sz="3000" dirty="0" err="1"/>
              <a:t>Nanni</a:t>
            </a:r>
            <a:r>
              <a:rPr lang="en-US" sz="3000" dirty="0"/>
              <a:t>, M. (2012). </a:t>
            </a:r>
            <a:r>
              <a:rPr lang="en-US" sz="3000" dirty="0" smtClean="0"/>
              <a:t>Palliative	sedation </a:t>
            </a:r>
            <a:r>
              <a:rPr lang="en-US" sz="3000" dirty="0"/>
              <a:t>in end-of-life care and survival: A systematic review. </a:t>
            </a:r>
            <a:r>
              <a:rPr lang="en-US" sz="3000" i="1" dirty="0"/>
              <a:t>Journal of Clinical Oncology, 30</a:t>
            </a:r>
            <a:r>
              <a:rPr lang="en-US" sz="3000" dirty="0"/>
              <a:t>(12</a:t>
            </a:r>
            <a:r>
              <a:rPr lang="en-US" sz="3000" dirty="0" smtClean="0"/>
              <a:t>),	1378 </a:t>
            </a:r>
            <a:r>
              <a:rPr lang="en-US" sz="3000" dirty="0"/>
              <a:t>- 1383. Retrieved </a:t>
            </a:r>
            <a:r>
              <a:rPr lang="en-US" sz="3000" dirty="0" smtClean="0"/>
              <a:t>from:	</a:t>
            </a:r>
            <a:r>
              <a:rPr lang="en-US" sz="3000" dirty="0" smtClean="0">
                <a:hlinkClick r:id="rId5"/>
              </a:rPr>
              <a:t>http</a:t>
            </a:r>
            <a:r>
              <a:rPr lang="en-US" sz="3000" dirty="0">
                <a:hlinkClick r:id="rId5"/>
              </a:rPr>
              <a:t>://</a:t>
            </a:r>
            <a:r>
              <a:rPr lang="en-US" sz="3000" dirty="0" smtClean="0">
                <a:hlinkClick r:id="rId5"/>
              </a:rPr>
              <a:t>jco.ascopubs.org/content/early/2012/03/06/JCO.2011.37.3795</a:t>
            </a:r>
            <a:endParaRPr lang="en-US" sz="3000" dirty="0"/>
          </a:p>
          <a:p>
            <a:pPr>
              <a:lnSpc>
                <a:spcPct val="100000"/>
              </a:lnSpc>
            </a:pPr>
            <a:r>
              <a:rPr lang="en-US" sz="3000" dirty="0" smtClean="0"/>
              <a:t>Merlin</a:t>
            </a:r>
            <a:r>
              <a:rPr lang="en-US" sz="3000" dirty="0"/>
              <a:t>, J., Childers, J., &amp; Arnold, R. (2012). Chronic pain in the outpatient palliative care clinic. </a:t>
            </a:r>
            <a:r>
              <a:rPr lang="en-US" sz="3000" i="1" dirty="0"/>
              <a:t>American </a:t>
            </a:r>
            <a:r>
              <a:rPr lang="en-US" sz="3000" i="1" dirty="0" smtClean="0"/>
              <a:t>Journal	of </a:t>
            </a:r>
            <a:r>
              <a:rPr lang="en-US" sz="3000" i="1" dirty="0"/>
              <a:t>Hospice and Palliative Medicine, 00</a:t>
            </a:r>
            <a:r>
              <a:rPr lang="en-US" sz="3000" dirty="0"/>
              <a:t>(0), 1 - 7. Retrieved </a:t>
            </a:r>
            <a:r>
              <a:rPr lang="en-US" sz="3000" dirty="0" smtClean="0"/>
              <a:t>from	</a:t>
            </a:r>
            <a:r>
              <a:rPr lang="en-US" sz="3000" dirty="0" smtClean="0">
                <a:hlinkClick r:id="rId6"/>
              </a:rPr>
              <a:t>http</a:t>
            </a:r>
            <a:r>
              <a:rPr lang="en-US" sz="3000" dirty="0">
                <a:hlinkClick r:id="rId6"/>
              </a:rPr>
              <a:t>://</a:t>
            </a:r>
            <a:r>
              <a:rPr lang="en-US" sz="3000" dirty="0" smtClean="0">
                <a:hlinkClick r:id="rId6"/>
              </a:rPr>
              <a:t>ajh.sagepub.com/content/early/2012/04/29/1049909112443587</a:t>
            </a:r>
            <a:endParaRPr lang="en-US" sz="3000" dirty="0"/>
          </a:p>
        </p:txBody>
      </p:sp>
    </p:spTree>
    <p:extLst>
      <p:ext uri="{BB962C8B-B14F-4D97-AF65-F5344CB8AC3E}">
        <p14:creationId xmlns:p14="http://schemas.microsoft.com/office/powerpoint/2010/main" val="1374772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 Role in End of Life Care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The social work role in end of life care has many facets</a:t>
            </a:r>
          </a:p>
          <a:p>
            <a:pPr lvl="1">
              <a:buFont typeface="Arial" panose="020B0604020202020204" pitchFamily="34" charset="0"/>
              <a:buChar char="•"/>
            </a:pPr>
            <a:r>
              <a:rPr lang="en-US" sz="1800" dirty="0" smtClean="0"/>
              <a:t>Practical</a:t>
            </a:r>
          </a:p>
          <a:p>
            <a:pPr lvl="2">
              <a:buFont typeface="Arial" panose="020B0604020202020204" pitchFamily="34" charset="0"/>
              <a:buChar char="•"/>
            </a:pPr>
            <a:r>
              <a:rPr lang="en-US" sz="1400" dirty="0" smtClean="0"/>
              <a:t>Advanced Directives</a:t>
            </a:r>
          </a:p>
          <a:p>
            <a:pPr lvl="2">
              <a:buFont typeface="Arial" panose="020B0604020202020204" pitchFamily="34" charset="0"/>
              <a:buChar char="•"/>
            </a:pPr>
            <a:r>
              <a:rPr lang="en-US" sz="1400" dirty="0" smtClean="0"/>
              <a:t>Providing education, information and referral</a:t>
            </a:r>
          </a:p>
          <a:p>
            <a:pPr lvl="2">
              <a:buFont typeface="Arial" panose="020B0604020202020204" pitchFamily="34" charset="0"/>
              <a:buChar char="•"/>
            </a:pPr>
            <a:r>
              <a:rPr lang="en-US" sz="1400" dirty="0" smtClean="0"/>
              <a:t>Funeral/burial planning and assistance</a:t>
            </a:r>
          </a:p>
          <a:p>
            <a:pPr lvl="1">
              <a:buFont typeface="Arial" panose="020B0604020202020204" pitchFamily="34" charset="0"/>
              <a:buChar char="•"/>
            </a:pPr>
            <a:r>
              <a:rPr lang="en-US" sz="1800" dirty="0" smtClean="0"/>
              <a:t>Emotional</a:t>
            </a:r>
          </a:p>
          <a:p>
            <a:pPr lvl="2">
              <a:buFont typeface="Arial" panose="020B0604020202020204" pitchFamily="34" charset="0"/>
              <a:buChar char="•"/>
            </a:pPr>
            <a:r>
              <a:rPr lang="en-US" sz="1400" dirty="0" smtClean="0"/>
              <a:t>Supportive counseling for patients and families</a:t>
            </a:r>
          </a:p>
          <a:p>
            <a:pPr lvl="2">
              <a:buFont typeface="Arial" panose="020B0604020202020204" pitchFamily="34" charset="0"/>
              <a:buChar char="•"/>
            </a:pPr>
            <a:r>
              <a:rPr lang="en-US" sz="1400" dirty="0" smtClean="0"/>
              <a:t>Life Review Activities</a:t>
            </a:r>
          </a:p>
          <a:p>
            <a:pPr lvl="1">
              <a:buFont typeface="Arial" panose="020B0604020202020204" pitchFamily="34" charset="0"/>
              <a:buChar char="•"/>
            </a:pPr>
            <a:r>
              <a:rPr lang="en-US" sz="1800" dirty="0" smtClean="0"/>
              <a:t>Clinical</a:t>
            </a:r>
          </a:p>
          <a:p>
            <a:pPr lvl="2">
              <a:buFont typeface="Arial" panose="020B0604020202020204" pitchFamily="34" charset="0"/>
              <a:buChar char="•"/>
            </a:pPr>
            <a:r>
              <a:rPr lang="en-US" sz="1400" dirty="0" smtClean="0"/>
              <a:t>Assessment and treatment </a:t>
            </a:r>
            <a:r>
              <a:rPr lang="en-US" sz="1400" dirty="0" smtClean="0"/>
              <a:t>concerns</a:t>
            </a:r>
          </a:p>
          <a:p>
            <a:pPr lvl="2">
              <a:buFont typeface="Arial" panose="020B0604020202020204" pitchFamily="34" charset="0"/>
              <a:buChar char="•"/>
            </a:pPr>
            <a:r>
              <a:rPr lang="en-US" sz="1400" dirty="0" smtClean="0"/>
              <a:t>Mental health support</a:t>
            </a:r>
            <a:endParaRPr lang="en-US" sz="1400"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597750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Directives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Not Resuscitate (DNR)</a:t>
            </a:r>
          </a:p>
          <a:p>
            <a:pPr>
              <a:buFont typeface="Arial" panose="020B0604020202020204" pitchFamily="34" charset="0"/>
              <a:buChar char="•"/>
            </a:pPr>
            <a:r>
              <a:rPr lang="en-US" dirty="0" smtClean="0"/>
              <a:t>Medical Options for Scope of Treatment (MOST)</a:t>
            </a:r>
          </a:p>
          <a:p>
            <a:pPr>
              <a:buFont typeface="Arial" panose="020B0604020202020204" pitchFamily="34" charset="0"/>
              <a:buChar char="•"/>
            </a:pPr>
            <a:r>
              <a:rPr lang="en-US" dirty="0" smtClean="0"/>
              <a:t>Health Care Power of Attorney</a:t>
            </a:r>
          </a:p>
          <a:p>
            <a:pPr>
              <a:buFont typeface="Arial" panose="020B0604020202020204" pitchFamily="34" charset="0"/>
              <a:buChar char="•"/>
            </a:pPr>
            <a:r>
              <a:rPr lang="en-US" dirty="0" smtClean="0"/>
              <a:t>Financial Power of Attorney</a:t>
            </a:r>
          </a:p>
          <a:p>
            <a:pPr>
              <a:buFont typeface="Arial" panose="020B0604020202020204" pitchFamily="34" charset="0"/>
              <a:buChar char="•"/>
            </a:pPr>
            <a:r>
              <a:rPr lang="en-US" dirty="0" smtClean="0"/>
              <a:t>Living Will</a:t>
            </a:r>
          </a:p>
          <a:p>
            <a:pPr>
              <a:buFont typeface="Arial" panose="020B0604020202020204" pitchFamily="34" charset="0"/>
              <a:buChar char="•"/>
            </a:pPr>
            <a:r>
              <a:rPr lang="en-US" dirty="0" smtClean="0"/>
              <a:t>Five Wishes</a:t>
            </a:r>
          </a:p>
          <a:p>
            <a:endParaRPr lang="en-US" dirty="0"/>
          </a:p>
        </p:txBody>
      </p:sp>
    </p:spTree>
    <p:extLst>
      <p:ext uri="{BB962C8B-B14F-4D97-AF65-F5344CB8AC3E}">
        <p14:creationId xmlns:p14="http://schemas.microsoft.com/office/powerpoint/2010/main" val="3119326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Advanced Directives Address?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Cardiopulmonary </a:t>
            </a:r>
            <a:r>
              <a:rPr lang="en-US" dirty="0"/>
              <a:t>Resuscitation</a:t>
            </a:r>
          </a:p>
          <a:p>
            <a:pPr>
              <a:buFont typeface="Arial" panose="020B0604020202020204" pitchFamily="34" charset="0"/>
              <a:buChar char="•"/>
            </a:pPr>
            <a:r>
              <a:rPr lang="en-US" dirty="0" smtClean="0"/>
              <a:t>Palliative </a:t>
            </a:r>
            <a:r>
              <a:rPr lang="en-US" dirty="0"/>
              <a:t>Care</a:t>
            </a:r>
          </a:p>
          <a:p>
            <a:pPr>
              <a:buFont typeface="Arial" panose="020B0604020202020204" pitchFamily="34" charset="0"/>
              <a:buChar char="•"/>
            </a:pPr>
            <a:r>
              <a:rPr lang="en-US" dirty="0" smtClean="0"/>
              <a:t>IV </a:t>
            </a:r>
            <a:r>
              <a:rPr lang="en-US" dirty="0"/>
              <a:t>fluids</a:t>
            </a:r>
          </a:p>
          <a:p>
            <a:pPr>
              <a:buFont typeface="Arial" panose="020B0604020202020204" pitchFamily="34" charset="0"/>
              <a:buChar char="•"/>
            </a:pPr>
            <a:r>
              <a:rPr lang="en-US" dirty="0" smtClean="0"/>
              <a:t>Antibiotics     </a:t>
            </a:r>
            <a:endParaRPr lang="en-US" dirty="0"/>
          </a:p>
          <a:p>
            <a:pPr>
              <a:buFont typeface="Arial" panose="020B0604020202020204" pitchFamily="34" charset="0"/>
              <a:buChar char="•"/>
            </a:pPr>
            <a:r>
              <a:rPr lang="en-US" dirty="0" smtClean="0"/>
              <a:t>Tube </a:t>
            </a:r>
            <a:r>
              <a:rPr lang="en-US" dirty="0"/>
              <a:t>feedings</a:t>
            </a:r>
          </a:p>
          <a:p>
            <a:pPr>
              <a:buFont typeface="Arial" panose="020B0604020202020204" pitchFamily="34" charset="0"/>
              <a:buChar char="•"/>
            </a:pPr>
            <a:r>
              <a:rPr lang="en-US" dirty="0" smtClean="0"/>
              <a:t>Hospice</a:t>
            </a:r>
            <a:endParaRPr lang="en-US" dirty="0"/>
          </a:p>
          <a:p>
            <a:endParaRPr lang="en-US" dirty="0"/>
          </a:p>
        </p:txBody>
      </p:sp>
    </p:spTree>
    <p:extLst>
      <p:ext uri="{BB962C8B-B14F-4D97-AF65-F5344CB8AC3E}">
        <p14:creationId xmlns:p14="http://schemas.microsoft.com/office/powerpoint/2010/main" val="1391208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DSM Considerations: End of Life</a:t>
            </a:r>
            <a:endParaRPr lang="en-US" dirty="0"/>
          </a:p>
        </p:txBody>
      </p:sp>
      <p:sp>
        <p:nvSpPr>
          <p:cNvPr id="3" name="Content Placeholder 2"/>
          <p:cNvSpPr>
            <a:spLocks noGrp="1"/>
          </p:cNvSpPr>
          <p:nvPr>
            <p:ph idx="1"/>
          </p:nvPr>
        </p:nvSpPr>
        <p:spPr>
          <a:xfrm>
            <a:off x="768095" y="2286000"/>
            <a:ext cx="7290055" cy="4023360"/>
          </a:xfrm>
        </p:spPr>
        <p:txBody>
          <a:bodyPr>
            <a:normAutofit/>
          </a:bodyPr>
          <a:lstStyle/>
          <a:p>
            <a:pPr>
              <a:buFont typeface="Arial" panose="020B0604020202020204" pitchFamily="34" charset="0"/>
              <a:buChar char="•"/>
            </a:pPr>
            <a:r>
              <a:rPr lang="en-US" dirty="0" smtClean="0"/>
              <a:t>Depression</a:t>
            </a:r>
          </a:p>
          <a:p>
            <a:pPr lvl="1">
              <a:buFont typeface="Arial" panose="020B0604020202020204" pitchFamily="34" charset="0"/>
              <a:buChar char="•"/>
            </a:pPr>
            <a:r>
              <a:rPr lang="en-US" dirty="0" smtClean="0"/>
              <a:t>DSM-IV Criteria for Major Depressive Disorder</a:t>
            </a:r>
          </a:p>
          <a:p>
            <a:pPr lvl="1">
              <a:buFont typeface="Arial" panose="020B0604020202020204" pitchFamily="34" charset="0"/>
              <a:buChar char="•"/>
            </a:pPr>
            <a:r>
              <a:rPr lang="en-US" dirty="0"/>
              <a:t>Depressed mood or a loss of interest or pleasure in daily activities for more than two </a:t>
            </a:r>
            <a:r>
              <a:rPr lang="en-US" dirty="0" smtClean="0"/>
              <a:t>weeks</a:t>
            </a:r>
            <a:endParaRPr lang="en-US" dirty="0"/>
          </a:p>
          <a:p>
            <a:pPr lvl="1">
              <a:buFont typeface="Arial" panose="020B0604020202020204" pitchFamily="34" charset="0"/>
              <a:buChar char="•"/>
            </a:pPr>
            <a:r>
              <a:rPr lang="en-US" dirty="0" smtClean="0"/>
              <a:t>Impaired </a:t>
            </a:r>
            <a:r>
              <a:rPr lang="en-US" dirty="0"/>
              <a:t>function: social, occupational, </a:t>
            </a:r>
            <a:r>
              <a:rPr lang="en-US" dirty="0" smtClean="0"/>
              <a:t>educational</a:t>
            </a:r>
          </a:p>
          <a:p>
            <a:pPr lvl="1">
              <a:buFont typeface="Arial" panose="020B0604020202020204" pitchFamily="34" charset="0"/>
              <a:buChar char="•"/>
            </a:pPr>
            <a:r>
              <a:rPr lang="en-US" dirty="0" smtClean="0"/>
              <a:t>Specific </a:t>
            </a:r>
            <a:r>
              <a:rPr lang="en-US" dirty="0"/>
              <a:t>symptoms, at least 5 of these 9, present nearly every day:</a:t>
            </a:r>
          </a:p>
          <a:p>
            <a:pPr lvl="2">
              <a:buFont typeface="Arial" panose="020B0604020202020204" pitchFamily="34" charset="0"/>
              <a:buChar char="•"/>
            </a:pPr>
            <a:r>
              <a:rPr lang="en-US" dirty="0" smtClean="0"/>
              <a:t>Depressed </a:t>
            </a:r>
            <a:r>
              <a:rPr lang="en-US" dirty="0"/>
              <a:t>mood or irritable most of the day, nearly every day, as indicated by either subjective report</a:t>
            </a:r>
          </a:p>
          <a:p>
            <a:pPr lvl="2">
              <a:buFont typeface="Arial" panose="020B0604020202020204" pitchFamily="34" charset="0"/>
              <a:buChar char="•"/>
            </a:pPr>
            <a:r>
              <a:rPr lang="en-US" dirty="0" smtClean="0"/>
              <a:t>Decreased </a:t>
            </a:r>
            <a:r>
              <a:rPr lang="en-US" dirty="0"/>
              <a:t>interest or pleasure in most activities, most of each day</a:t>
            </a:r>
          </a:p>
          <a:p>
            <a:pPr lvl="2">
              <a:buFont typeface="Arial" panose="020B0604020202020204" pitchFamily="34" charset="0"/>
              <a:buChar char="•"/>
            </a:pPr>
            <a:r>
              <a:rPr lang="en-US" dirty="0" smtClean="0"/>
              <a:t>Significant </a:t>
            </a:r>
            <a:r>
              <a:rPr lang="en-US" dirty="0"/>
              <a:t>weight change (5%) or change in appetite</a:t>
            </a:r>
          </a:p>
          <a:p>
            <a:pPr lvl="2">
              <a:buFont typeface="Arial" panose="020B0604020202020204" pitchFamily="34" charset="0"/>
              <a:buChar char="•"/>
            </a:pPr>
            <a:r>
              <a:rPr lang="en-US" dirty="0" smtClean="0"/>
              <a:t>Change </a:t>
            </a:r>
            <a:r>
              <a:rPr lang="en-US" dirty="0"/>
              <a:t>in sleep: Insomnia or hypersomnia</a:t>
            </a:r>
          </a:p>
          <a:p>
            <a:pPr lvl="2">
              <a:buFont typeface="Arial" panose="020B0604020202020204" pitchFamily="34" charset="0"/>
              <a:buChar char="•"/>
            </a:pPr>
            <a:r>
              <a:rPr lang="en-US" dirty="0" smtClean="0"/>
              <a:t>Change </a:t>
            </a:r>
            <a:r>
              <a:rPr lang="en-US" dirty="0"/>
              <a:t>in activity: Psychomotor agitation or retardation</a:t>
            </a:r>
          </a:p>
          <a:p>
            <a:pPr lvl="2">
              <a:buFont typeface="Arial" panose="020B0604020202020204" pitchFamily="34" charset="0"/>
              <a:buChar char="•"/>
            </a:pPr>
            <a:r>
              <a:rPr lang="en-US" dirty="0" smtClean="0"/>
              <a:t>Fatigue </a:t>
            </a:r>
            <a:r>
              <a:rPr lang="en-US" dirty="0"/>
              <a:t>or loss of energy</a:t>
            </a:r>
          </a:p>
          <a:p>
            <a:pPr lvl="2">
              <a:buFont typeface="Arial" panose="020B0604020202020204" pitchFamily="34" charset="0"/>
              <a:buChar char="•"/>
            </a:pPr>
            <a:r>
              <a:rPr lang="en-US" dirty="0" smtClean="0"/>
              <a:t>Guilt/worthlessness</a:t>
            </a:r>
            <a:r>
              <a:rPr lang="en-US" dirty="0"/>
              <a:t>: Feelings of worthlessness or excessive or inappropriate guilt</a:t>
            </a:r>
          </a:p>
          <a:p>
            <a:pPr lvl="2">
              <a:buFont typeface="Arial" panose="020B0604020202020204" pitchFamily="34" charset="0"/>
              <a:buChar char="•"/>
            </a:pPr>
            <a:r>
              <a:rPr lang="en-US" dirty="0" smtClean="0"/>
              <a:t>Concentration</a:t>
            </a:r>
            <a:r>
              <a:rPr lang="en-US" dirty="0"/>
              <a:t>: diminished ability to think or concentrate, or more indecisiveness</a:t>
            </a:r>
          </a:p>
          <a:p>
            <a:pPr lvl="2">
              <a:buFont typeface="Arial" panose="020B0604020202020204" pitchFamily="34" charset="0"/>
              <a:buChar char="•"/>
            </a:pPr>
            <a:r>
              <a:rPr lang="en-US" dirty="0" err="1" smtClean="0"/>
              <a:t>Suicidality</a:t>
            </a:r>
            <a:r>
              <a:rPr lang="en-US" dirty="0"/>
              <a:t>: Thoughts of death or suicide, or has suicide </a:t>
            </a:r>
            <a:r>
              <a:rPr lang="en-US" dirty="0" smtClean="0"/>
              <a:t>plan</a:t>
            </a:r>
          </a:p>
        </p:txBody>
      </p:sp>
    </p:spTree>
    <p:extLst>
      <p:ext uri="{BB962C8B-B14F-4D97-AF65-F5344CB8AC3E}">
        <p14:creationId xmlns:p14="http://schemas.microsoft.com/office/powerpoint/2010/main" val="25350551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3583</TotalTime>
  <Words>2819</Words>
  <Application>Microsoft Office PowerPoint</Application>
  <PresentationFormat>On-screen Show (4:3)</PresentationFormat>
  <Paragraphs>456</Paragraphs>
  <Slides>52</Slides>
  <Notes>21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Integral</vt:lpstr>
      <vt:lpstr>End of Life Care: An Interdisciplinary Perspective  </vt:lpstr>
      <vt:lpstr>Agenda </vt:lpstr>
      <vt:lpstr>Social Work Considerations at the End of Life</vt:lpstr>
      <vt:lpstr>Views at the End of Life</vt:lpstr>
      <vt:lpstr> Issues that Complicate End of life Decisions &amp; Care  </vt:lpstr>
      <vt:lpstr>Social Work Role in End of Life Care</vt:lpstr>
      <vt:lpstr>Advanced Directives</vt:lpstr>
      <vt:lpstr>What do Advanced Directives Address?</vt:lpstr>
      <vt:lpstr>DSM Considerations: End of Life</vt:lpstr>
      <vt:lpstr>DSM Considerations: End of Life</vt:lpstr>
      <vt:lpstr>DSM Considerations: End of Life</vt:lpstr>
      <vt:lpstr>DSM Considerations: End of Life</vt:lpstr>
      <vt:lpstr>Palliative Care</vt:lpstr>
      <vt:lpstr>Life Review Activities</vt:lpstr>
      <vt:lpstr>Physical Therapy Interventions in End of Life </vt:lpstr>
      <vt:lpstr>Goals of physical therapy as part of end of life care</vt:lpstr>
      <vt:lpstr>Approaches to Physical Therapy in the Palliative Care or Hospice Environment </vt:lpstr>
      <vt:lpstr>Interventions</vt:lpstr>
      <vt:lpstr>Interventions</vt:lpstr>
      <vt:lpstr>Interventions</vt:lpstr>
      <vt:lpstr>Interventions</vt:lpstr>
      <vt:lpstr>Interventions</vt:lpstr>
      <vt:lpstr>Interventions</vt:lpstr>
      <vt:lpstr>Lymphedema Management</vt:lpstr>
      <vt:lpstr>Interventions</vt:lpstr>
      <vt:lpstr>Bony Prominences</vt:lpstr>
      <vt:lpstr>Pressure Ulcers</vt:lpstr>
      <vt:lpstr>Interventions</vt:lpstr>
      <vt:lpstr>Interventions </vt:lpstr>
      <vt:lpstr>Cases</vt:lpstr>
      <vt:lpstr>Pharmacy Overview at the End of Life</vt:lpstr>
      <vt:lpstr>Goals of Pharmacy Tx at End of Life</vt:lpstr>
      <vt:lpstr>Medications to Ease Pain</vt:lpstr>
      <vt:lpstr>Characterizing Pain</vt:lpstr>
      <vt:lpstr>Pain Assessment Tools</vt:lpstr>
      <vt:lpstr>Medications to Ease Pain</vt:lpstr>
      <vt:lpstr>Considerations for Medications</vt:lpstr>
      <vt:lpstr>Opioid Myths</vt:lpstr>
      <vt:lpstr>When to discontinue medications</vt:lpstr>
      <vt:lpstr>Steps to discontinuing medications</vt:lpstr>
      <vt:lpstr>Barriers to discontinuing medications</vt:lpstr>
      <vt:lpstr>Medications to consider discontinuing      in end of life</vt:lpstr>
      <vt:lpstr>Take-away message</vt:lpstr>
      <vt:lpstr>Overall Recommendation </vt:lpstr>
      <vt:lpstr>Hospice Care-What is it?</vt:lpstr>
      <vt:lpstr>Hospice Care- Eligibility</vt:lpstr>
      <vt:lpstr>Hospice Care- Interdisciplinary Team</vt:lpstr>
      <vt:lpstr>Hospice Care- Services Provided</vt:lpstr>
      <vt:lpstr>Settings for Hospice/Palliative Care</vt:lpstr>
      <vt:lpstr>References: Social Work</vt:lpstr>
      <vt:lpstr>References: Physical Therapy</vt:lpstr>
      <vt:lpstr> References: Pharmacy </vt:lpstr>
    </vt:vector>
  </TitlesOfParts>
  <Company>UNC Eshelman School of Pharmacy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Pharmacy Overview</dc:title>
  <dc:creator>Jia Kim</dc:creator>
  <cp:lastModifiedBy>Sarah</cp:lastModifiedBy>
  <cp:revision>100</cp:revision>
  <dcterms:created xsi:type="dcterms:W3CDTF">2013-10-31T02:16:40Z</dcterms:created>
  <dcterms:modified xsi:type="dcterms:W3CDTF">2013-11-11T17:15:50Z</dcterms:modified>
</cp:coreProperties>
</file>