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256" r:id="rId2"/>
    <p:sldId id="266" r:id="rId3"/>
    <p:sldId id="270" r:id="rId4"/>
    <p:sldId id="269" r:id="rId5"/>
    <p:sldId id="271" r:id="rId6"/>
    <p:sldId id="268" r:id="rId7"/>
    <p:sldId id="274" r:id="rId8"/>
    <p:sldId id="279" r:id="rId9"/>
    <p:sldId id="280" r:id="rId10"/>
    <p:sldId id="260" r:id="rId11"/>
    <p:sldId id="272" r:id="rId12"/>
    <p:sldId id="273" r:id="rId13"/>
    <p:sldId id="262" r:id="rId14"/>
    <p:sldId id="275" r:id="rId15"/>
    <p:sldId id="278" r:id="rId16"/>
    <p:sldId id="257" r:id="rId17"/>
    <p:sldId id="258" r:id="rId18"/>
    <p:sldId id="265" r:id="rId19"/>
    <p:sldId id="261" r:id="rId20"/>
    <p:sldId id="281" r:id="rId21"/>
    <p:sldId id="276" r:id="rId22"/>
    <p:sldId id="277" r:id="rId23"/>
    <p:sldId id="267"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74552" autoAdjust="0"/>
  </p:normalViewPr>
  <p:slideViewPr>
    <p:cSldViewPr>
      <p:cViewPr>
        <p:scale>
          <a:sx n="53" d="100"/>
          <a:sy n="53" d="100"/>
        </p:scale>
        <p:origin x="-186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55654D-FE32-4898-8FBD-7752829B0493}" type="datetimeFigureOut">
              <a:rPr lang="en-US" smtClean="0"/>
              <a:pPr/>
              <a:t>4/23/2013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BF770E-C02A-47BE-AEFF-185C0F091A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presentermedia.com/index.php?target=closeup&amp;maincat=clipart&amp;id=3002"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medicinenet.com/script/main/art.asp?articlekey=3670"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medicinenet.com/script/main/art.asp?articlekey=361"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online.epocrates.com/noFrame/showPage.do?method=drugs&amp;MonographId=185&amp;ActiveSectionId=9"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online.epocrates.com/noFrame/showPage.do?method=drugs&amp;MonographId=640&amp;ActiveSectionId=9"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8" Type="http://schemas.openxmlformats.org/officeDocument/2006/relationships/hyperlink" Target="http://www.medicinenet.com/script/main/art.asp?articlekey=497" TargetMode="External"/><Relationship Id="rId3" Type="http://schemas.openxmlformats.org/officeDocument/2006/relationships/hyperlink" Target="http://www.medicinenet.com/script/main/art.asp?articlekey=12597" TargetMode="External"/><Relationship Id="rId7" Type="http://schemas.openxmlformats.org/officeDocument/2006/relationships/hyperlink" Target="http://www.medicinenet.com/script/main/art.asp?articlekey=498"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www.medicinenet.com/script/main/art.asp?articlekey=379" TargetMode="External"/><Relationship Id="rId5" Type="http://schemas.openxmlformats.org/officeDocument/2006/relationships/hyperlink" Target="http://www.medicinenet.com/script/main/art.asp?articlekey=489" TargetMode="External"/><Relationship Id="rId4" Type="http://schemas.openxmlformats.org/officeDocument/2006/relationships/hyperlink" Target="http://www.medicinenet.com/script/main/art.asp?articlekey=87966" TargetMode="External"/><Relationship Id="rId9" Type="http://schemas.openxmlformats.org/officeDocument/2006/relationships/hyperlink" Target="http://www.medicinenet.com/script/main/art.asp?articlekey=271"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medicinenet.com/script/main/art.asp?articlekey=20628" TargetMode="Externa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www.medicinenet.com/script/main/art.asp?articlekey=87510" TargetMode="External"/><Relationship Id="rId5" Type="http://schemas.openxmlformats.org/officeDocument/2006/relationships/hyperlink" Target="http://www.medicinenet.com/script/main/art.asp?articlekey=100173" TargetMode="External"/><Relationship Id="rId4" Type="http://schemas.openxmlformats.org/officeDocument/2006/relationships/hyperlink" Target="http://www.medicinenet.com/script/main/art.asp?articlekey=97800"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medicinenet.com/script/main/art.asp?articlekey=99124"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www.medicinenet.com/script/main/art.asp?articlekey=697" TargetMode="External"/><Relationship Id="rId5" Type="http://schemas.openxmlformats.org/officeDocument/2006/relationships/hyperlink" Target="http://www.medicinenet.com/script/main/art.asp?articlekey=262" TargetMode="External"/><Relationship Id="rId4" Type="http://schemas.openxmlformats.org/officeDocument/2006/relationships/hyperlink" Target="http://www.medicinenet.com/script/main/art.asp?articlekey=87510"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www.picstopin.com/851/cute-puppies-sleep-animal-wallpapersupnet/http:||wallpapersup*net|wallpapers|2012|01|cute-puppies-sleep-animal-315x851*jpg/"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astsidefriendsofseniors.org/help-with-managing-medications/"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telegraph.co.uk/health/healthnews/4932032/GPs-are-medicalising-healthy-elderly-people-professor-warns.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presstv.ir/detail/218170.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fastcoexist.com/1679703/3-d-printed-medication-could-turn-your-home-into-the-drugstore"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medicinenet.com/script/main/art.asp?articlekey=42321"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www.medicinenet.com/script/main/art.asp?articlekey=379" TargetMode="External"/><Relationship Id="rId4" Type="http://schemas.openxmlformats.org/officeDocument/2006/relationships/hyperlink" Target="http://www.medicinenet.com/script/main/art.asp?articlekey=489"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Image 1: (http://foodmatters.tv/articles-1/is-there-a-link-between-psychiatric-medication-and-mass-shootings</a:t>
            </a:r>
            <a:r>
              <a:rPr lang="en-US" baseline="0" dirty="0" smtClean="0"/>
              <a:t>)</a:t>
            </a:r>
            <a:endParaRPr lang="en-US" dirty="0" smtClean="0"/>
          </a:p>
          <a:p>
            <a:r>
              <a:rPr lang="en-US" dirty="0" smtClean="0"/>
              <a:t>Image 2: (</a:t>
            </a:r>
            <a:r>
              <a:rPr lang="en-US" dirty="0" smtClean="0">
                <a:hlinkClick r:id="rId3"/>
              </a:rPr>
              <a:t>http://www.presentermedia.com/index.php?target=closeup&amp;maincat=clipart&amp;id=3002</a:t>
            </a:r>
            <a:r>
              <a:rPr lang="en-US" dirty="0" smtClean="0"/>
              <a:t>)</a:t>
            </a:r>
            <a:endParaRPr lang="en-US" dirty="0"/>
          </a:p>
        </p:txBody>
      </p:sp>
      <p:sp>
        <p:nvSpPr>
          <p:cNvPr id="4" name="Slide Number Placeholder 3"/>
          <p:cNvSpPr>
            <a:spLocks noGrp="1"/>
          </p:cNvSpPr>
          <p:nvPr>
            <p:ph type="sldNum" sz="quarter" idx="10"/>
          </p:nvPr>
        </p:nvSpPr>
        <p:spPr/>
        <p:txBody>
          <a:bodyPr/>
          <a:lstStyle/>
          <a:p>
            <a:fld id="{80BF770E-C02A-47BE-AEFF-185C0F091A3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(pronounced: </a:t>
            </a:r>
            <a:r>
              <a:rPr lang="en-US" sz="1200" dirty="0" err="1" smtClean="0"/>
              <a:t>di</a:t>
            </a:r>
            <a:r>
              <a:rPr lang="en-US" sz="1200" dirty="0" smtClean="0"/>
              <a:t> JOX in)</a:t>
            </a:r>
            <a:endParaRPr lang="en-US" sz="1200" b="0" i="0" kern="1200" dirty="0" smtClean="0">
              <a:solidFill>
                <a:schemeClr val="tx1"/>
              </a:solidFill>
              <a:latin typeface="+mn-lt"/>
              <a:ea typeface="+mn-ea"/>
              <a:cs typeface="+mn-cs"/>
            </a:endParaRPr>
          </a:p>
          <a:p>
            <a:r>
              <a:rPr lang="en-US" sz="1200" b="0" i="0" kern="1200" dirty="0" err="1" smtClean="0">
                <a:solidFill>
                  <a:schemeClr val="tx1"/>
                </a:solidFill>
                <a:latin typeface="+mn-lt"/>
                <a:ea typeface="+mn-ea"/>
                <a:cs typeface="+mn-cs"/>
              </a:rPr>
              <a:t>Digoxin</a:t>
            </a:r>
            <a:r>
              <a:rPr lang="en-US" sz="1200" b="0" i="0" kern="1200" dirty="0" smtClean="0">
                <a:solidFill>
                  <a:schemeClr val="tx1"/>
                </a:solidFill>
                <a:latin typeface="+mn-lt"/>
                <a:ea typeface="+mn-ea"/>
                <a:cs typeface="+mn-cs"/>
              </a:rPr>
              <a:t> helps make the heart beat stronger and with a more regular rhythm.</a:t>
            </a:r>
            <a:r>
              <a:rPr lang="en-US" sz="1200" b="0" i="0" kern="1200" baseline="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Digoxin</a:t>
            </a:r>
            <a:r>
              <a:rPr lang="en-US" sz="1200" b="0" i="0" kern="1200" dirty="0" smtClean="0">
                <a:solidFill>
                  <a:schemeClr val="tx1"/>
                </a:solidFill>
                <a:latin typeface="+mn-lt"/>
                <a:ea typeface="+mn-ea"/>
                <a:cs typeface="+mn-cs"/>
              </a:rPr>
              <a:t> is used to treat heart </a:t>
            </a:r>
            <a:r>
              <a:rPr lang="en-US" sz="1200" b="0" i="0" kern="1200" dirty="0" smtClean="0">
                <a:solidFill>
                  <a:schemeClr val="tx1"/>
                </a:solidFill>
                <a:latin typeface="+mn-lt"/>
                <a:ea typeface="+mn-ea"/>
                <a:cs typeface="+mn-cs"/>
              </a:rPr>
              <a:t>failure</a:t>
            </a:r>
            <a:r>
              <a:rPr lang="en-US" sz="1200" b="0" i="0" kern="1200" baseline="0" dirty="0" smtClean="0">
                <a:solidFill>
                  <a:schemeClr val="tx1"/>
                </a:solidFill>
                <a:latin typeface="+mn-lt"/>
                <a:ea typeface="+mn-ea"/>
                <a:cs typeface="+mn-cs"/>
              </a:rPr>
              <a:t> and  </a:t>
            </a:r>
            <a:r>
              <a:rPr lang="en-US" sz="1200" b="0" i="0" kern="1200" dirty="0" err="1" smtClean="0">
                <a:solidFill>
                  <a:schemeClr val="tx1"/>
                </a:solidFill>
                <a:latin typeface="+mn-lt"/>
                <a:ea typeface="+mn-ea"/>
                <a:cs typeface="+mn-cs"/>
              </a:rPr>
              <a:t>atrial</a:t>
            </a:r>
            <a:r>
              <a:rPr lang="en-US" sz="1200" b="0" i="0" kern="1200" dirty="0" smtClean="0">
                <a:solidFill>
                  <a:schemeClr val="tx1"/>
                </a:solidFill>
                <a:latin typeface="+mn-lt"/>
                <a:ea typeface="+mn-ea"/>
                <a:cs typeface="+mn-cs"/>
              </a:rPr>
              <a:t> fibrillation, a heart rhythm disorder of the atria (the upper chambers of the heart that allow blood to flow into the heart)</a:t>
            </a:r>
            <a:r>
              <a:rPr lang="en-US" sz="1200" b="0" i="0" kern="1200" baseline="0" dirty="0" smtClean="0">
                <a:solidFill>
                  <a:schemeClr val="tx1"/>
                </a:solidFill>
                <a:latin typeface="+mn-lt"/>
                <a:ea typeface="+mn-ea"/>
                <a:cs typeface="+mn-cs"/>
              </a:rPr>
              <a:t> </a:t>
            </a:r>
            <a:r>
              <a:rPr lang="en-US" sz="1200" b="0" i="0" kern="1200" baseline="30000" dirty="0" smtClean="0">
                <a:solidFill>
                  <a:schemeClr val="tx1"/>
                </a:solidFill>
                <a:latin typeface="+mn-lt"/>
                <a:ea typeface="+mn-ea"/>
                <a:cs typeface="+mn-cs"/>
              </a:rPr>
              <a:t>3</a:t>
            </a:r>
          </a:p>
          <a:p>
            <a:endParaRPr lang="en-US" sz="1200" b="0" i="0" kern="1200" baseline="300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Many </a:t>
            </a:r>
            <a:r>
              <a:rPr lang="en-US" sz="1200" b="1" i="0" kern="1200" dirty="0" err="1" smtClean="0">
                <a:solidFill>
                  <a:schemeClr val="tx1"/>
                </a:solidFill>
                <a:latin typeface="+mn-lt"/>
                <a:ea typeface="+mn-ea"/>
                <a:cs typeface="+mn-cs"/>
              </a:rPr>
              <a:t>digoxin</a:t>
            </a:r>
            <a:r>
              <a:rPr lang="en-US" sz="1200" b="1" i="0" kern="1200" dirty="0" smtClean="0">
                <a:solidFill>
                  <a:schemeClr val="tx1"/>
                </a:solidFill>
                <a:latin typeface="+mn-lt"/>
                <a:ea typeface="+mn-ea"/>
                <a:cs typeface="+mn-cs"/>
              </a:rPr>
              <a:t> side effects are dose dependent and happen when blood levels are over the narrow therapeutic range. </a:t>
            </a:r>
            <a:r>
              <a:rPr lang="en-US" sz="1200" b="0" i="0" kern="1200" dirty="0" smtClean="0">
                <a:solidFill>
                  <a:schemeClr val="tx1"/>
                </a:solidFill>
                <a:latin typeface="+mn-lt"/>
                <a:ea typeface="+mn-ea"/>
                <a:cs typeface="+mn-cs"/>
              </a:rPr>
              <a:t>Therefore, </a:t>
            </a:r>
            <a:r>
              <a:rPr lang="en-US" sz="1200" b="0" i="0" kern="1200" dirty="0" err="1" smtClean="0">
                <a:solidFill>
                  <a:schemeClr val="tx1"/>
                </a:solidFill>
                <a:latin typeface="+mn-lt"/>
                <a:ea typeface="+mn-ea"/>
                <a:cs typeface="+mn-cs"/>
              </a:rPr>
              <a:t>digoxin</a:t>
            </a:r>
            <a:r>
              <a:rPr lang="en-US" sz="1200" b="0" i="0" kern="1200" dirty="0" smtClean="0">
                <a:solidFill>
                  <a:schemeClr val="tx1"/>
                </a:solidFill>
                <a:latin typeface="+mn-lt"/>
                <a:ea typeface="+mn-ea"/>
                <a:cs typeface="+mn-cs"/>
              </a:rPr>
              <a:t> side effects can be avoided by keeping blood levels within the therapeutic level. Serious side effects associated with </a:t>
            </a:r>
            <a:r>
              <a:rPr lang="en-US" sz="1200" b="0" i="0" kern="1200" dirty="0" err="1" smtClean="0">
                <a:solidFill>
                  <a:schemeClr val="tx1"/>
                </a:solidFill>
                <a:latin typeface="+mn-lt"/>
                <a:ea typeface="+mn-ea"/>
                <a:cs typeface="+mn-cs"/>
              </a:rPr>
              <a:t>digoxin</a:t>
            </a:r>
            <a:r>
              <a:rPr lang="en-US" sz="1200" b="0" i="0" kern="1200" dirty="0" smtClean="0">
                <a:solidFill>
                  <a:schemeClr val="tx1"/>
                </a:solidFill>
                <a:latin typeface="+mn-lt"/>
                <a:ea typeface="+mn-ea"/>
                <a:cs typeface="+mn-cs"/>
              </a:rPr>
              <a:t> include </a:t>
            </a:r>
            <a:r>
              <a:rPr lang="en-US" sz="1200" b="0" i="0" u="sng" kern="1200" dirty="0" smtClean="0">
                <a:solidFill>
                  <a:schemeClr val="tx1"/>
                </a:solidFill>
                <a:latin typeface="+mn-lt"/>
                <a:ea typeface="+mn-ea"/>
                <a:cs typeface="+mn-cs"/>
                <a:hlinkClick r:id="rId3"/>
              </a:rPr>
              <a:t>heart block</a:t>
            </a:r>
            <a:r>
              <a:rPr lang="en-US" sz="1200" b="0" i="0" kern="1200" dirty="0" smtClean="0">
                <a:solidFill>
                  <a:schemeClr val="tx1"/>
                </a:solidFill>
                <a:latin typeface="+mn-lt"/>
                <a:ea typeface="+mn-ea"/>
                <a:cs typeface="+mn-cs"/>
              </a:rPr>
              <a:t>, rapid heartbeat, and slow heart rate. </a:t>
            </a:r>
            <a:r>
              <a:rPr lang="en-US" sz="1200" b="0" i="0" kern="1200" dirty="0" err="1" smtClean="0">
                <a:solidFill>
                  <a:schemeClr val="tx1"/>
                </a:solidFill>
                <a:latin typeface="+mn-lt"/>
                <a:ea typeface="+mn-ea"/>
                <a:cs typeface="+mn-cs"/>
              </a:rPr>
              <a:t>Digoxin</a:t>
            </a:r>
            <a:r>
              <a:rPr lang="en-US" sz="1200" b="0" i="0" kern="1200" dirty="0" smtClean="0">
                <a:solidFill>
                  <a:schemeClr val="tx1"/>
                </a:solidFill>
                <a:latin typeface="+mn-lt"/>
                <a:ea typeface="+mn-ea"/>
                <a:cs typeface="+mn-cs"/>
              </a:rPr>
              <a:t> has also been associated with visual disturbance (blurred or yellow vision), </a:t>
            </a:r>
            <a:r>
              <a:rPr lang="en-US" sz="1200" b="0" i="0" kern="1200" baseline="30000" dirty="0" smtClean="0">
                <a:solidFill>
                  <a:schemeClr val="tx1"/>
                </a:solidFill>
                <a:latin typeface="+mn-lt"/>
                <a:ea typeface="+mn-ea"/>
                <a:cs typeface="+mn-cs"/>
              </a:rPr>
              <a:t>4</a:t>
            </a:r>
          </a:p>
          <a:p>
            <a:endParaRPr lang="en-US" dirty="0"/>
          </a:p>
        </p:txBody>
      </p:sp>
      <p:sp>
        <p:nvSpPr>
          <p:cNvPr id="4" name="Slide Number Placeholder 3"/>
          <p:cNvSpPr>
            <a:spLocks noGrp="1"/>
          </p:cNvSpPr>
          <p:nvPr>
            <p:ph type="sldNum" sz="quarter" idx="10"/>
          </p:nvPr>
        </p:nvSpPr>
        <p:spPr/>
        <p:txBody>
          <a:bodyPr/>
          <a:lstStyle/>
          <a:p>
            <a:fld id="{80BF770E-C02A-47BE-AEFF-185C0F091A3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-Aspirin, Ibuprofen (</a:t>
            </a:r>
            <a:r>
              <a:rPr lang="en-US" dirty="0" err="1" smtClean="0"/>
              <a:t>motrin</a:t>
            </a:r>
            <a:r>
              <a:rPr lang="en-US" dirty="0" smtClean="0"/>
              <a:t>, </a:t>
            </a:r>
            <a:r>
              <a:rPr lang="en-US" dirty="0" err="1" smtClean="0"/>
              <a:t>advil</a:t>
            </a:r>
            <a:r>
              <a:rPr lang="en-US" dirty="0" smtClean="0"/>
              <a:t>), naproxen (</a:t>
            </a:r>
            <a:r>
              <a:rPr lang="en-US" dirty="0" err="1" smtClean="0"/>
              <a:t>Aleve,anaprox</a:t>
            </a:r>
            <a:r>
              <a:rPr lang="en-US" dirty="0" smtClean="0"/>
              <a:t>),</a:t>
            </a:r>
            <a:r>
              <a:rPr lang="en-US" baseline="0" dirty="0" smtClean="0"/>
              <a:t> etc. </a:t>
            </a:r>
            <a:endParaRPr lang="en-US" dirty="0" smtClean="0"/>
          </a:p>
          <a:p>
            <a:r>
              <a:rPr lang="en-US" dirty="0" smtClean="0"/>
              <a:t>-A group of drugs</a:t>
            </a:r>
            <a:r>
              <a:rPr lang="en-US" baseline="0" dirty="0" smtClean="0"/>
              <a:t> used to treat inflammation; some appear to be more useful as analgesics. Often used postoperatively for discomfort; for painful musculoskeletal conditions, especially among older adult populations</a:t>
            </a:r>
            <a:r>
              <a:rPr lang="en-US" baseline="0" dirty="0" smtClean="0"/>
              <a:t>.</a:t>
            </a:r>
          </a:p>
          <a:p>
            <a:endParaRPr lang="en-US" dirty="0" smtClean="0"/>
          </a:p>
          <a:p>
            <a:r>
              <a:rPr lang="en-US" dirty="0" smtClean="0"/>
              <a:t>-</a:t>
            </a:r>
            <a:r>
              <a:rPr lang="en-US" b="1" dirty="0" smtClean="0"/>
              <a:t>Tendency</a:t>
            </a:r>
            <a:r>
              <a:rPr lang="en-US" b="1" baseline="0" dirty="0" smtClean="0"/>
              <a:t> to produce adverse effects on multiple-organ systems, with the greatest damage to the GI tract. </a:t>
            </a:r>
            <a:endParaRPr lang="en-US" b="1" dirty="0"/>
          </a:p>
        </p:txBody>
      </p:sp>
      <p:sp>
        <p:nvSpPr>
          <p:cNvPr id="4" name="Slide Number Placeholder 3"/>
          <p:cNvSpPr>
            <a:spLocks noGrp="1"/>
          </p:cNvSpPr>
          <p:nvPr>
            <p:ph type="sldNum" sz="quarter" idx="10"/>
          </p:nvPr>
        </p:nvSpPr>
        <p:spPr/>
        <p:txBody>
          <a:bodyPr/>
          <a:lstStyle/>
          <a:p>
            <a:fld id="{80BF770E-C02A-47BE-AEFF-185C0F091A3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-Potent renal </a:t>
            </a:r>
            <a:r>
              <a:rPr lang="en-US" dirty="0" err="1" smtClean="0"/>
              <a:t>vasocontrictor</a:t>
            </a:r>
            <a:endParaRPr lang="en-US" dirty="0" smtClean="0"/>
          </a:p>
          <a:p>
            <a:endParaRPr lang="en-US" dirty="0" smtClean="0"/>
          </a:p>
          <a:p>
            <a:r>
              <a:rPr lang="en-US" dirty="0" smtClean="0"/>
              <a:t>-in</a:t>
            </a:r>
            <a:r>
              <a:rPr lang="en-US" baseline="0" dirty="0" smtClean="0"/>
              <a:t> pts w/ hypertension or CHF, especially those using diuretics or </a:t>
            </a:r>
            <a:r>
              <a:rPr lang="en-US" baseline="0" dirty="0" err="1" smtClean="0"/>
              <a:t>angiotensin</a:t>
            </a:r>
            <a:r>
              <a:rPr lang="en-US" baseline="0" dirty="0" smtClean="0"/>
              <a:t>-converting enzyme (ACE) inhibitors. </a:t>
            </a:r>
            <a:endParaRPr lang="en-US" baseline="0" dirty="0" smtClean="0"/>
          </a:p>
          <a:p>
            <a:endParaRPr lang="en-US" baseline="0" dirty="0" smtClean="0"/>
          </a:p>
          <a:p>
            <a:r>
              <a:rPr lang="en-US" b="1" baseline="0" dirty="0" smtClean="0"/>
              <a:t>****-pts w/ coronary artery disease taking NSAIDS may be at slightly increased risk for myocardial event during times of increased myocardial oxygen demand (</a:t>
            </a:r>
            <a:r>
              <a:rPr lang="en-US" b="1" u="sng" baseline="0" dirty="0" smtClean="0"/>
              <a:t>i.e. exercise</a:t>
            </a:r>
            <a:r>
              <a:rPr lang="en-US" b="1" baseline="0" dirty="0" smtClean="0"/>
              <a:t>, fever)</a:t>
            </a:r>
          </a:p>
          <a:p>
            <a:r>
              <a:rPr lang="en-US" baseline="0" dirty="0" smtClean="0"/>
              <a:t>-Clinical Pearl: Older adults taking NSAIDS and antihypertensive agents must be monitored carefully. Regardless of the NSAID chosen, it is important to check blood pressure when exercise is initiated and periodically afterwards. </a:t>
            </a:r>
            <a:endParaRPr lang="en-US" dirty="0"/>
          </a:p>
        </p:txBody>
      </p:sp>
      <p:sp>
        <p:nvSpPr>
          <p:cNvPr id="4" name="Slide Number Placeholder 3"/>
          <p:cNvSpPr>
            <a:spLocks noGrp="1"/>
          </p:cNvSpPr>
          <p:nvPr>
            <p:ph type="sldNum" sz="quarter" idx="10"/>
          </p:nvPr>
        </p:nvSpPr>
        <p:spPr/>
        <p:txBody>
          <a:bodyPr/>
          <a:lstStyle/>
          <a:p>
            <a:fld id="{80BF770E-C02A-47BE-AEFF-185C0F091A3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Acetaminophen belongs to a class of drugs called analgesics (pain relievers) and antipyretics (</a:t>
            </a:r>
            <a:r>
              <a:rPr lang="en-US" sz="1200" b="0" i="0" u="sng" kern="1200" dirty="0" smtClean="0">
                <a:solidFill>
                  <a:schemeClr val="tx1"/>
                </a:solidFill>
                <a:latin typeface="+mn-lt"/>
                <a:ea typeface="+mn-ea"/>
                <a:cs typeface="+mn-cs"/>
                <a:hlinkClick r:id="rId3"/>
              </a:rPr>
              <a:t>fever</a:t>
            </a:r>
            <a:r>
              <a:rPr lang="en-US" sz="1200" b="0" i="0" kern="1200" dirty="0" smtClean="0">
                <a:solidFill>
                  <a:schemeClr val="tx1"/>
                </a:solidFill>
                <a:latin typeface="+mn-lt"/>
                <a:ea typeface="+mn-ea"/>
                <a:cs typeface="+mn-cs"/>
              </a:rPr>
              <a:t> reducers). </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The dose for adults is 325 to 650 mg every 4 hours or 500 mg every 8 hours when using immediate release formulations.</a:t>
            </a:r>
          </a:p>
          <a:p>
            <a:r>
              <a:rPr lang="en-US" sz="1200" b="0" i="0" kern="1200" dirty="0" smtClean="0">
                <a:solidFill>
                  <a:schemeClr val="tx1"/>
                </a:solidFill>
                <a:latin typeface="+mn-lt"/>
                <a:ea typeface="+mn-ea"/>
                <a:cs typeface="+mn-cs"/>
              </a:rPr>
              <a:t>The dose for extended release caplet is 1300 mg every 8 hours.</a:t>
            </a:r>
          </a:p>
          <a:p>
            <a:r>
              <a:rPr lang="en-US" sz="1200" b="0" i="0" kern="1200" dirty="0" smtClean="0">
                <a:solidFill>
                  <a:schemeClr val="tx1"/>
                </a:solidFill>
                <a:latin typeface="+mn-lt"/>
                <a:ea typeface="+mn-ea"/>
                <a:cs typeface="+mn-cs"/>
              </a:rPr>
              <a:t>The maximum daily dose is 4 grams.</a:t>
            </a:r>
          </a:p>
          <a:p>
            <a:r>
              <a:rPr lang="en-US" sz="1200" b="0" i="0" kern="1200" dirty="0" smtClean="0">
                <a:solidFill>
                  <a:schemeClr val="tx1"/>
                </a:solidFill>
                <a:latin typeface="+mn-lt"/>
                <a:ea typeface="+mn-ea"/>
                <a:cs typeface="+mn-cs"/>
              </a:rPr>
              <a:t>The oral dose for a child is based on the child's age and weight.</a:t>
            </a:r>
          </a:p>
          <a:p>
            <a:r>
              <a:rPr lang="en-US" sz="1200" b="0" i="0" kern="1200" dirty="0" smtClean="0">
                <a:solidFill>
                  <a:schemeClr val="tx1"/>
                </a:solidFill>
                <a:latin typeface="+mn-lt"/>
                <a:ea typeface="+mn-ea"/>
                <a:cs typeface="+mn-cs"/>
              </a:rPr>
              <a:t>If less than 12 years old the dosing is 10-15 mg/kg every 6-8 hours not to exceed 2.6 g/day (5 doses).</a:t>
            </a:r>
          </a:p>
          <a:p>
            <a:r>
              <a:rPr lang="en-US" sz="1200" b="0" i="0" kern="1200" dirty="0" smtClean="0">
                <a:solidFill>
                  <a:schemeClr val="tx1"/>
                </a:solidFill>
                <a:latin typeface="+mn-lt"/>
                <a:ea typeface="+mn-ea"/>
                <a:cs typeface="+mn-cs"/>
              </a:rPr>
              <a:t>If older than 12 years of age the dose is 40-60 mg/kg/day every 6 hours not to exceed 3.75 g/day (5 doses).</a:t>
            </a:r>
          </a:p>
          <a:p>
            <a:endParaRPr lang="en-US" dirty="0"/>
          </a:p>
        </p:txBody>
      </p:sp>
      <p:sp>
        <p:nvSpPr>
          <p:cNvPr id="4" name="Slide Number Placeholder 3"/>
          <p:cNvSpPr>
            <a:spLocks noGrp="1"/>
          </p:cNvSpPr>
          <p:nvPr>
            <p:ph type="sldNum" sz="quarter" idx="10"/>
          </p:nvPr>
        </p:nvSpPr>
        <p:spPr/>
        <p:txBody>
          <a:bodyPr/>
          <a:lstStyle/>
          <a:p>
            <a:fld id="{80BF770E-C02A-47BE-AEFF-185C0F091A3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t>
            </a:r>
            <a:r>
              <a:rPr lang="en-US" baseline="0" dirty="0" smtClean="0"/>
              <a:t>Image 1: codeine sulfate (</a:t>
            </a:r>
            <a:r>
              <a:rPr lang="en-US" dirty="0" smtClean="0">
                <a:hlinkClick r:id="rId3"/>
              </a:rPr>
              <a:t>https://online.epocrates.com/noFrame/showPage.do?method=drugs&amp;MonographId=185&amp;ActiveSectionId=9</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-Image 2 &amp; 3: </a:t>
            </a:r>
            <a:r>
              <a:rPr lang="en-US" baseline="0" dirty="0" err="1" smtClean="0"/>
              <a:t>diladid</a:t>
            </a:r>
            <a:r>
              <a:rPr lang="en-US" baseline="0" dirty="0" smtClean="0"/>
              <a:t> (</a:t>
            </a:r>
            <a:r>
              <a:rPr lang="en-US" dirty="0" smtClean="0">
                <a:hlinkClick r:id="rId4"/>
              </a:rPr>
              <a:t>https://online.epocrates.com/noFrame/showPage.do?method=drugs&amp;MonographId=640&amp;ActiveSectionId=9</a:t>
            </a:r>
            <a:r>
              <a:rPr lang="en-US" dirty="0" smtClean="0"/>
              <a:t>)</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0BF770E-C02A-47BE-AEFF-185C0F091A3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Codeine is used to treat mild to moderately severe pain. (</a:t>
            </a:r>
            <a:r>
              <a:rPr lang="en-US" sz="1200" b="0" i="0" kern="1200" dirty="0" err="1" smtClean="0">
                <a:solidFill>
                  <a:schemeClr val="tx1"/>
                </a:solidFill>
                <a:latin typeface="+mn-lt"/>
                <a:ea typeface="+mn-ea"/>
                <a:cs typeface="+mn-cs"/>
              </a:rPr>
              <a:t>epocrates</a:t>
            </a:r>
            <a:r>
              <a:rPr lang="en-US" sz="1200" b="0" i="0" kern="1200" dirty="0" smtClean="0">
                <a:solidFill>
                  <a:schemeClr val="tx1"/>
                </a:solidFill>
                <a:latin typeface="+mn-lt"/>
                <a:ea typeface="+mn-ea"/>
                <a:cs typeface="+mn-cs"/>
              </a:rPr>
              <a:t>)</a:t>
            </a:r>
            <a:endParaRPr lang="en-US" dirty="0" smtClean="0"/>
          </a:p>
          <a:p>
            <a:r>
              <a:rPr lang="en-US" baseline="0" dirty="0" smtClean="0"/>
              <a:t>-(Codeine) common </a:t>
            </a:r>
            <a:r>
              <a:rPr lang="en-US" baseline="0" dirty="0" err="1" smtClean="0"/>
              <a:t>rxns</a:t>
            </a:r>
            <a:r>
              <a:rPr lang="en-US" baseline="0" dirty="0" smtClean="0"/>
              <a:t>-</a:t>
            </a:r>
            <a:r>
              <a:rPr lang="en-US" sz="1200" b="0" i="0" kern="1200" dirty="0" smtClean="0">
                <a:solidFill>
                  <a:schemeClr val="tx1"/>
                </a:solidFill>
                <a:latin typeface="+mn-lt"/>
                <a:ea typeface="+mn-ea"/>
                <a:cs typeface="+mn-cs"/>
              </a:rPr>
              <a:t>lightheadedness,</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dizziness,</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sedation;</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nausea/vomiting,</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weakness</a:t>
            </a:r>
          </a:p>
          <a:p>
            <a:r>
              <a:rPr lang="en-US" baseline="0" dirty="0" smtClean="0"/>
              <a:t>	Serious </a:t>
            </a:r>
            <a:r>
              <a:rPr lang="en-US" baseline="0" dirty="0" err="1" smtClean="0"/>
              <a:t>rxns</a:t>
            </a:r>
            <a:r>
              <a:rPr lang="en-US" baseline="0" dirty="0" smtClean="0"/>
              <a:t>- </a:t>
            </a:r>
            <a:r>
              <a:rPr lang="en-US" sz="1200" b="0" i="0" kern="1200" dirty="0" smtClean="0">
                <a:solidFill>
                  <a:schemeClr val="tx1"/>
                </a:solidFill>
                <a:latin typeface="+mn-lt"/>
                <a:ea typeface="+mn-ea"/>
                <a:cs typeface="+mn-cs"/>
              </a:rPr>
              <a:t>hypotension,</a:t>
            </a:r>
            <a:r>
              <a:rPr lang="en-US" sz="1200" b="0" i="0" kern="1200" baseline="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bradycardia</a:t>
            </a:r>
            <a:r>
              <a:rPr lang="en-US" sz="1200" b="0" i="0" kern="1200" dirty="0" smtClean="0">
                <a:solidFill>
                  <a:schemeClr val="tx1"/>
                </a:solidFill>
                <a:latin typeface="+mn-lt"/>
                <a:ea typeface="+mn-ea"/>
                <a:cs typeface="+mn-cs"/>
              </a:rPr>
              <a:t>,</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syncope</a:t>
            </a:r>
          </a:p>
          <a:p>
            <a:r>
              <a:rPr lang="en-US" sz="1200" b="0" i="0" kern="1200" dirty="0" smtClean="0">
                <a:solidFill>
                  <a:schemeClr val="tx1"/>
                </a:solidFill>
                <a:latin typeface="+mn-lt"/>
                <a:ea typeface="+mn-ea"/>
                <a:cs typeface="+mn-cs"/>
              </a:rPr>
              <a:t>-</a:t>
            </a:r>
            <a:r>
              <a:rPr lang="en-US" sz="1200" b="0" i="0" kern="1200" dirty="0" err="1" smtClean="0">
                <a:solidFill>
                  <a:schemeClr val="tx1"/>
                </a:solidFill>
                <a:latin typeface="+mn-lt"/>
                <a:ea typeface="+mn-ea"/>
                <a:cs typeface="+mn-cs"/>
              </a:rPr>
              <a:t>Oxycodone</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se’s</a:t>
            </a:r>
            <a:r>
              <a:rPr lang="en-US" sz="1200" b="0" i="0" kern="1200" dirty="0" smtClean="0">
                <a:solidFill>
                  <a:schemeClr val="tx1"/>
                </a:solidFill>
                <a:latin typeface="+mn-lt"/>
                <a:ea typeface="+mn-ea"/>
                <a:cs typeface="+mn-cs"/>
              </a:rPr>
              <a:t> in addition</a:t>
            </a:r>
            <a:r>
              <a:rPr lang="en-US" sz="1200" b="0" i="0" kern="1200" baseline="0" dirty="0" smtClean="0">
                <a:solidFill>
                  <a:schemeClr val="tx1"/>
                </a:solidFill>
                <a:latin typeface="+mn-lt"/>
                <a:ea typeface="+mn-ea"/>
                <a:cs typeface="+mn-cs"/>
              </a:rPr>
              <a:t> to severe hypotension, nervousness, anxiety, etc.</a:t>
            </a:r>
          </a:p>
          <a:p>
            <a:r>
              <a:rPr lang="en-US" sz="1200" b="0" i="0" kern="1200" baseline="0" dirty="0" smtClean="0">
                <a:solidFill>
                  <a:schemeClr val="tx1"/>
                </a:solidFill>
                <a:latin typeface="+mn-lt"/>
                <a:ea typeface="+mn-ea"/>
                <a:cs typeface="+mn-cs"/>
              </a:rPr>
              <a:t>-</a:t>
            </a:r>
            <a:r>
              <a:rPr lang="en-US" sz="1200" b="0" i="0" kern="1200" baseline="0" dirty="0" err="1" smtClean="0">
                <a:solidFill>
                  <a:schemeClr val="tx1"/>
                </a:solidFill>
                <a:latin typeface="+mn-lt"/>
                <a:ea typeface="+mn-ea"/>
                <a:cs typeface="+mn-cs"/>
              </a:rPr>
              <a:t>hydromorphone</a:t>
            </a:r>
            <a:r>
              <a:rPr lang="en-US" sz="1200" b="0" i="0" kern="1200" baseline="0" dirty="0" smtClean="0">
                <a:solidFill>
                  <a:schemeClr val="tx1"/>
                </a:solidFill>
                <a:latin typeface="+mn-lt"/>
                <a:ea typeface="+mn-ea"/>
                <a:cs typeface="+mn-cs"/>
              </a:rPr>
              <a:t> (</a:t>
            </a:r>
            <a:r>
              <a:rPr lang="en-US" sz="1200" b="0" i="0" kern="1200" baseline="0" dirty="0" err="1" smtClean="0">
                <a:solidFill>
                  <a:schemeClr val="tx1"/>
                </a:solidFill>
                <a:latin typeface="+mn-lt"/>
                <a:ea typeface="+mn-ea"/>
                <a:cs typeface="+mn-cs"/>
              </a:rPr>
              <a:t>diladid</a:t>
            </a:r>
            <a:r>
              <a:rPr lang="en-US" sz="1200" b="0" i="0" kern="1200" baseline="0" dirty="0" smtClean="0">
                <a:solidFill>
                  <a:schemeClr val="tx1"/>
                </a:solidFill>
                <a:latin typeface="+mn-lt"/>
                <a:ea typeface="+mn-ea"/>
                <a:cs typeface="+mn-cs"/>
              </a:rPr>
              <a:t>)- severe hypotension, anxiety, muscle spasms, depression</a:t>
            </a:r>
            <a:endParaRPr lang="en-US" sz="1200" b="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****Adults</a:t>
            </a:r>
            <a:r>
              <a:rPr lang="en-US" b="1" baseline="0" dirty="0" smtClean="0"/>
              <a:t> over age 60 are often good candidates for use of </a:t>
            </a:r>
            <a:r>
              <a:rPr lang="en-US" b="1" baseline="0" dirty="0" err="1" smtClean="0"/>
              <a:t>opioid</a:t>
            </a:r>
            <a:r>
              <a:rPr lang="en-US" b="1" baseline="0" dirty="0" smtClean="0"/>
              <a:t> meds b/c they obtain greater pain control w/ lower doses and develop less tolerance than younger adults. </a:t>
            </a:r>
            <a:endParaRPr lang="en-US" dirty="0" smtClean="0"/>
          </a:p>
          <a:p>
            <a:endParaRPr lang="en-US" dirty="0" smtClean="0"/>
          </a:p>
          <a:p>
            <a:r>
              <a:rPr lang="en-US" dirty="0" err="1" smtClean="0"/>
              <a:t>Opiods</a:t>
            </a:r>
            <a:r>
              <a:rPr lang="en-US" dirty="0" smtClean="0"/>
              <a:t> </a:t>
            </a:r>
            <a:r>
              <a:rPr lang="en-US" dirty="0" smtClean="0"/>
              <a:t>fall</a:t>
            </a:r>
            <a:r>
              <a:rPr lang="en-US" baseline="0" dirty="0" smtClean="0"/>
              <a:t> into the high fall risk category; therefore, these drugs can commonly cause falls alone or in combination</a:t>
            </a:r>
            <a:endParaRPr lang="en-US" dirty="0"/>
          </a:p>
        </p:txBody>
      </p:sp>
      <p:sp>
        <p:nvSpPr>
          <p:cNvPr id="4" name="Slide Number Placeholder 3"/>
          <p:cNvSpPr>
            <a:spLocks noGrp="1"/>
          </p:cNvSpPr>
          <p:nvPr>
            <p:ph type="sldNum" sz="quarter" idx="10"/>
          </p:nvPr>
        </p:nvSpPr>
        <p:spPr/>
        <p:txBody>
          <a:bodyPr/>
          <a:lstStyle/>
          <a:p>
            <a:fld id="{80BF770E-C02A-47BE-AEFF-185C0F091A3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Frequent blood tests (INR test) are performed to measure the effect of </a:t>
            </a:r>
            <a:r>
              <a:rPr lang="en-US" sz="1200" b="0" i="0" kern="1200" dirty="0" err="1" smtClean="0">
                <a:solidFill>
                  <a:schemeClr val="tx1"/>
                </a:solidFill>
                <a:latin typeface="+mn-lt"/>
                <a:ea typeface="+mn-ea"/>
                <a:cs typeface="+mn-cs"/>
              </a:rPr>
              <a:t>warfarin</a:t>
            </a:r>
            <a:r>
              <a:rPr lang="en-US" sz="1200" b="0" i="0" kern="1200" dirty="0" smtClean="0">
                <a:solidFill>
                  <a:schemeClr val="tx1"/>
                </a:solidFill>
                <a:latin typeface="+mn-lt"/>
                <a:ea typeface="+mn-ea"/>
                <a:cs typeface="+mn-cs"/>
              </a:rPr>
              <a:t> and to adjust dosing. There are published INR ranges for the various uses of </a:t>
            </a:r>
            <a:r>
              <a:rPr lang="en-US" sz="1200" b="0" i="0" kern="1200" dirty="0" err="1" smtClean="0">
                <a:solidFill>
                  <a:schemeClr val="tx1"/>
                </a:solidFill>
                <a:latin typeface="+mn-lt"/>
                <a:ea typeface="+mn-ea"/>
                <a:cs typeface="+mn-cs"/>
              </a:rPr>
              <a:t>warfarin</a:t>
            </a:r>
            <a:r>
              <a:rPr lang="en-US" sz="1200" b="1" i="0" kern="1200" dirty="0" smtClean="0">
                <a:solidFill>
                  <a:schemeClr val="tx1"/>
                </a:solidFill>
                <a:latin typeface="+mn-lt"/>
                <a:ea typeface="+mn-ea"/>
                <a:cs typeface="+mn-cs"/>
              </a:rPr>
              <a:t>. Treatment usually is started at 2 to 5 mg once daily and the dose is adjusted based in INR tests. Patients typically require 2 to 10 mg of </a:t>
            </a:r>
            <a:r>
              <a:rPr lang="en-US" sz="1200" b="1" i="0" kern="1200" dirty="0" err="1" smtClean="0">
                <a:solidFill>
                  <a:schemeClr val="tx1"/>
                </a:solidFill>
                <a:latin typeface="+mn-lt"/>
                <a:ea typeface="+mn-ea"/>
                <a:cs typeface="+mn-cs"/>
              </a:rPr>
              <a:t>warfarin</a:t>
            </a:r>
            <a:r>
              <a:rPr lang="en-US" sz="1200" b="1" i="0" kern="1200" dirty="0" smtClean="0">
                <a:solidFill>
                  <a:schemeClr val="tx1"/>
                </a:solidFill>
                <a:latin typeface="+mn-lt"/>
                <a:ea typeface="+mn-ea"/>
                <a:cs typeface="+mn-cs"/>
              </a:rPr>
              <a:t> daily.</a:t>
            </a:r>
          </a:p>
          <a:p>
            <a:endParaRPr lang="en-US" sz="1200" b="0" i="0" kern="1200" dirty="0" smtClean="0">
              <a:solidFill>
                <a:schemeClr val="tx1"/>
              </a:solidFill>
              <a:latin typeface="+mn-lt"/>
              <a:ea typeface="+mn-ea"/>
              <a:cs typeface="+mn-cs"/>
            </a:endParaRPr>
          </a:p>
          <a:p>
            <a:r>
              <a:rPr lang="en-US" sz="1200" b="0" i="0" kern="1200" dirty="0" err="1" smtClean="0">
                <a:solidFill>
                  <a:schemeClr val="tx1"/>
                </a:solidFill>
                <a:latin typeface="+mn-lt"/>
                <a:ea typeface="+mn-ea"/>
                <a:cs typeface="+mn-cs"/>
              </a:rPr>
              <a:t>Warfarin</a:t>
            </a:r>
            <a:r>
              <a:rPr lang="en-US" sz="1200" b="0" i="0" kern="1200" dirty="0" smtClean="0">
                <a:solidFill>
                  <a:schemeClr val="tx1"/>
                </a:solidFill>
                <a:latin typeface="+mn-lt"/>
                <a:ea typeface="+mn-ea"/>
                <a:cs typeface="+mn-cs"/>
              </a:rPr>
              <a:t> is used in treating patients with </a:t>
            </a:r>
            <a:r>
              <a:rPr lang="en-US" sz="1200" b="0" i="0" u="sng" kern="1200" dirty="0" smtClean="0">
                <a:solidFill>
                  <a:schemeClr val="tx1"/>
                </a:solidFill>
                <a:latin typeface="+mn-lt"/>
                <a:ea typeface="+mn-ea"/>
                <a:cs typeface="+mn-cs"/>
                <a:hlinkClick r:id="rId3"/>
              </a:rPr>
              <a:t>deep vein thrombosis</a:t>
            </a:r>
            <a:r>
              <a:rPr lang="en-US" sz="1200" b="0" i="0" kern="1200" dirty="0" smtClean="0">
                <a:solidFill>
                  <a:schemeClr val="tx1"/>
                </a:solidFill>
                <a:latin typeface="+mn-lt"/>
                <a:ea typeface="+mn-ea"/>
                <a:cs typeface="+mn-cs"/>
              </a:rPr>
              <a:t> (DVT) to prevent extension of the clot, and to reduce the risk of </a:t>
            </a:r>
            <a:r>
              <a:rPr lang="en-US" sz="1200" b="0" i="0" u="sng" kern="1200" dirty="0" smtClean="0">
                <a:solidFill>
                  <a:schemeClr val="tx1"/>
                </a:solidFill>
                <a:latin typeface="+mn-lt"/>
                <a:ea typeface="+mn-ea"/>
                <a:cs typeface="+mn-cs"/>
                <a:hlinkClick r:id="rId4"/>
              </a:rPr>
              <a:t>pulmonary embolism</a:t>
            </a:r>
            <a:r>
              <a:rPr lang="en-US" sz="1200" b="0" i="0" kern="1200" dirty="0" smtClean="0">
                <a:solidFill>
                  <a:schemeClr val="tx1"/>
                </a:solidFill>
                <a:latin typeface="+mn-lt"/>
                <a:ea typeface="+mn-ea"/>
                <a:cs typeface="+mn-cs"/>
              </a:rPr>
              <a:t>. Patients with pulmonary embolism are treated with </a:t>
            </a:r>
            <a:r>
              <a:rPr lang="en-US" sz="1200" b="0" i="0" kern="1200" dirty="0" err="1" smtClean="0">
                <a:solidFill>
                  <a:schemeClr val="tx1"/>
                </a:solidFill>
                <a:latin typeface="+mn-lt"/>
                <a:ea typeface="+mn-ea"/>
                <a:cs typeface="+mn-cs"/>
              </a:rPr>
              <a:t>warfarin</a:t>
            </a:r>
            <a:r>
              <a:rPr lang="en-US" sz="1200" b="0" i="0" kern="1200" dirty="0" smtClean="0">
                <a:solidFill>
                  <a:schemeClr val="tx1"/>
                </a:solidFill>
                <a:latin typeface="+mn-lt"/>
                <a:ea typeface="+mn-ea"/>
                <a:cs typeface="+mn-cs"/>
              </a:rPr>
              <a:t> to prevent further emboli. </a:t>
            </a:r>
            <a:r>
              <a:rPr lang="en-US" sz="1200" b="0" i="0" kern="1200" dirty="0" err="1" smtClean="0">
                <a:solidFill>
                  <a:schemeClr val="tx1"/>
                </a:solidFill>
                <a:latin typeface="+mn-lt"/>
                <a:ea typeface="+mn-ea"/>
                <a:cs typeface="+mn-cs"/>
              </a:rPr>
              <a:t>Warfarin</a:t>
            </a:r>
            <a:r>
              <a:rPr lang="en-US" sz="1200" b="0" i="0" kern="1200" dirty="0" smtClean="0">
                <a:solidFill>
                  <a:schemeClr val="tx1"/>
                </a:solidFill>
                <a:latin typeface="+mn-lt"/>
                <a:ea typeface="+mn-ea"/>
                <a:cs typeface="+mn-cs"/>
              </a:rPr>
              <a:t> also is used in patients with </a:t>
            </a:r>
            <a:r>
              <a:rPr lang="en-US" sz="1200" b="0" i="0" kern="1200" dirty="0" err="1" smtClean="0">
                <a:solidFill>
                  <a:schemeClr val="tx1"/>
                </a:solidFill>
                <a:latin typeface="+mn-lt"/>
                <a:ea typeface="+mn-ea"/>
                <a:cs typeface="+mn-cs"/>
              </a:rPr>
              <a:t>atrial</a:t>
            </a:r>
            <a:r>
              <a:rPr lang="en-US" sz="1200" b="0" i="0" kern="1200" dirty="0" smtClean="0">
                <a:solidFill>
                  <a:schemeClr val="tx1"/>
                </a:solidFill>
                <a:latin typeface="+mn-lt"/>
                <a:ea typeface="+mn-ea"/>
                <a:cs typeface="+mn-cs"/>
              </a:rPr>
              <a:t> fibrillation or artificial heart valves to reduce the risk of </a:t>
            </a:r>
            <a:r>
              <a:rPr lang="en-US" sz="1200" b="0" i="0" u="sng" kern="1200" dirty="0" smtClean="0">
                <a:solidFill>
                  <a:schemeClr val="tx1"/>
                </a:solidFill>
                <a:latin typeface="+mn-lt"/>
                <a:ea typeface="+mn-ea"/>
                <a:cs typeface="+mn-cs"/>
                <a:hlinkClick r:id="rId5"/>
              </a:rPr>
              <a:t>strokes</a:t>
            </a:r>
            <a:r>
              <a:rPr lang="en-US" sz="1200" b="0" i="0" kern="1200" dirty="0" smtClean="0">
                <a:solidFill>
                  <a:schemeClr val="tx1"/>
                </a:solidFill>
                <a:latin typeface="+mn-lt"/>
                <a:ea typeface="+mn-ea"/>
                <a:cs typeface="+mn-cs"/>
              </a:rPr>
              <a:t>, and after a </a:t>
            </a:r>
            <a:r>
              <a:rPr lang="en-US" sz="1200" b="0" i="0" u="sng" kern="1200" dirty="0" smtClean="0">
                <a:solidFill>
                  <a:schemeClr val="tx1"/>
                </a:solidFill>
                <a:latin typeface="+mn-lt"/>
                <a:ea typeface="+mn-ea"/>
                <a:cs typeface="+mn-cs"/>
                <a:hlinkClick r:id="rId6"/>
              </a:rPr>
              <a:t>heart attack</a:t>
            </a:r>
            <a:r>
              <a:rPr lang="en-US" sz="1200" b="0" i="0" kern="1200" dirty="0" smtClean="0">
                <a:solidFill>
                  <a:schemeClr val="tx1"/>
                </a:solidFill>
                <a:latin typeface="+mn-lt"/>
                <a:ea typeface="+mn-ea"/>
                <a:cs typeface="+mn-cs"/>
              </a:rPr>
              <a:t>. It also is helpful in preventing blood clots from forming in certain orthopedic surgeries such as </a:t>
            </a:r>
            <a:r>
              <a:rPr lang="en-US" sz="1200" b="0" i="0" u="sng" kern="1200" dirty="0" smtClean="0">
                <a:solidFill>
                  <a:schemeClr val="tx1"/>
                </a:solidFill>
                <a:latin typeface="+mn-lt"/>
                <a:ea typeface="+mn-ea"/>
                <a:cs typeface="+mn-cs"/>
                <a:hlinkClick r:id="rId7"/>
              </a:rPr>
              <a:t>knee</a:t>
            </a:r>
            <a:r>
              <a:rPr lang="en-US" sz="1200" b="0" i="0" kern="1200" dirty="0" smtClean="0">
                <a:solidFill>
                  <a:schemeClr val="tx1"/>
                </a:solidFill>
                <a:latin typeface="+mn-lt"/>
                <a:ea typeface="+mn-ea"/>
                <a:cs typeface="+mn-cs"/>
              </a:rPr>
              <a:t> or </a:t>
            </a:r>
            <a:r>
              <a:rPr lang="en-US" sz="1200" b="0" i="0" u="sng" kern="1200" dirty="0" smtClean="0">
                <a:solidFill>
                  <a:schemeClr val="tx1"/>
                </a:solidFill>
                <a:latin typeface="+mn-lt"/>
                <a:ea typeface="+mn-ea"/>
                <a:cs typeface="+mn-cs"/>
                <a:hlinkClick r:id="rId8"/>
              </a:rPr>
              <a:t>hip replacements</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Warfarin</a:t>
            </a:r>
            <a:r>
              <a:rPr lang="en-US" sz="1200" b="0" i="0" kern="1200" dirty="0" smtClean="0">
                <a:solidFill>
                  <a:schemeClr val="tx1"/>
                </a:solidFill>
                <a:latin typeface="+mn-lt"/>
                <a:ea typeface="+mn-ea"/>
                <a:cs typeface="+mn-cs"/>
              </a:rPr>
              <a:t> is used in preventing closure of </a:t>
            </a:r>
            <a:r>
              <a:rPr lang="en-US" sz="1200" b="0" i="0" u="sng" kern="1200" dirty="0" smtClean="0">
                <a:solidFill>
                  <a:schemeClr val="tx1"/>
                </a:solidFill>
                <a:latin typeface="+mn-lt"/>
                <a:ea typeface="+mn-ea"/>
                <a:cs typeface="+mn-cs"/>
                <a:hlinkClick r:id="rId9"/>
              </a:rPr>
              <a:t>coronary artery stents</a:t>
            </a:r>
            <a:r>
              <a:rPr lang="en-US" sz="1200" b="0" i="0" kern="1200" dirty="0" smtClean="0">
                <a:solidFill>
                  <a:schemeClr val="tx1"/>
                </a:solidFill>
                <a:latin typeface="+mn-lt"/>
                <a:ea typeface="+mn-ea"/>
                <a:cs typeface="+mn-cs"/>
              </a:rPr>
              <a:t> due to clotting.</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-can cause very serious (possibly fatal) bleeding. This is more likely to occur when you first start taking this medication or if you take too much </a:t>
            </a:r>
            <a:r>
              <a:rPr lang="en-US" sz="1200" b="0" i="0" kern="1200" dirty="0" err="1" smtClean="0">
                <a:solidFill>
                  <a:schemeClr val="tx1"/>
                </a:solidFill>
                <a:latin typeface="+mn-lt"/>
                <a:ea typeface="+mn-ea"/>
                <a:cs typeface="+mn-cs"/>
              </a:rPr>
              <a:t>warfarin</a:t>
            </a:r>
            <a:r>
              <a:rPr lang="en-US" sz="1200" b="0" i="0" kern="120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80BF770E-C02A-47BE-AEFF-185C0F091A3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HIT is heparin induced thrombocytopenia</a:t>
            </a:r>
          </a:p>
          <a:p>
            <a:r>
              <a:rPr lang="en-US" dirty="0" smtClean="0"/>
              <a:t>HITT</a:t>
            </a:r>
            <a:r>
              <a:rPr lang="en-US" baseline="0" dirty="0" smtClean="0"/>
              <a:t> is heparin induced thrombocytopenia and thrombosis</a:t>
            </a:r>
          </a:p>
          <a:p>
            <a:endParaRPr lang="en-US" baseline="0" dirty="0" smtClean="0"/>
          </a:p>
          <a:p>
            <a:r>
              <a:rPr lang="en-US" sz="1200" b="0" i="0" kern="1200" dirty="0" smtClean="0">
                <a:solidFill>
                  <a:schemeClr val="tx1"/>
                </a:solidFill>
                <a:latin typeface="+mn-lt"/>
                <a:ea typeface="+mn-ea"/>
                <a:cs typeface="+mn-cs"/>
              </a:rPr>
              <a:t>unusual pain/swelling/discomfort, prolonged bleeding from cuts or gums, persistent nosebleeds, unusually heavy/prolonged menstrual periods, unusual/easy bruising, dark urine, black stools, severe </a:t>
            </a:r>
            <a:r>
              <a:rPr lang="en-US" sz="1200" b="0" i="0" u="sng" kern="1200" dirty="0" smtClean="0">
                <a:solidFill>
                  <a:schemeClr val="tx1"/>
                </a:solidFill>
                <a:latin typeface="+mn-lt"/>
                <a:ea typeface="+mn-ea"/>
                <a:cs typeface="+mn-cs"/>
                <a:hlinkClick r:id="rId3"/>
              </a:rPr>
              <a:t>headache</a:t>
            </a:r>
            <a:r>
              <a:rPr lang="en-US"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unusual </a:t>
            </a:r>
            <a:r>
              <a:rPr lang="en-US" sz="1200" b="0" i="0" u="sng" kern="1200" dirty="0" err="1" smtClean="0">
                <a:solidFill>
                  <a:schemeClr val="tx1"/>
                </a:solidFill>
                <a:latin typeface="+mn-lt"/>
                <a:ea typeface="+mn-ea"/>
                <a:cs typeface="+mn-cs"/>
                <a:hlinkClick r:id="rId4"/>
              </a:rPr>
              <a:t>dizziness</a:t>
            </a:r>
            <a:r>
              <a:rPr lang="en-US" sz="1200" b="0" i="0" kern="1200" dirty="0" err="1" smtClean="0">
                <a:solidFill>
                  <a:schemeClr val="tx1"/>
                </a:solidFill>
                <a:latin typeface="+mn-lt"/>
                <a:ea typeface="+mn-ea"/>
                <a:cs typeface="+mn-cs"/>
              </a:rPr>
              <a:t>.Some</a:t>
            </a:r>
            <a:r>
              <a:rPr lang="en-US"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patients can have certain bad reactions to heparin (heparin-induced </a:t>
            </a:r>
            <a:r>
              <a:rPr lang="en-US" sz="1200" b="0" i="0" u="sng" kern="1200" dirty="0" smtClean="0">
                <a:solidFill>
                  <a:schemeClr val="tx1"/>
                </a:solidFill>
                <a:latin typeface="+mn-lt"/>
                <a:ea typeface="+mn-ea"/>
                <a:cs typeface="+mn-cs"/>
                <a:hlinkClick r:id="rId5"/>
              </a:rPr>
              <a:t>thrombocytopenia</a:t>
            </a:r>
            <a:r>
              <a:rPr lang="en-US" sz="1200" b="0" i="0" kern="1200" dirty="0" smtClean="0">
                <a:solidFill>
                  <a:schemeClr val="tx1"/>
                </a:solidFill>
                <a:latin typeface="+mn-lt"/>
                <a:ea typeface="+mn-ea"/>
                <a:cs typeface="+mn-cs"/>
              </a:rPr>
              <a:t>-HIT or heparin-induced thrombocytopenia and thrombosis-HITT). This can occur during treatment and up to several weeks after treatment with heparin has </a:t>
            </a:r>
            <a:r>
              <a:rPr lang="en-US" sz="1200" b="0" i="0" kern="1200" dirty="0" err="1" smtClean="0">
                <a:solidFill>
                  <a:schemeClr val="tx1"/>
                </a:solidFill>
                <a:latin typeface="+mn-lt"/>
                <a:ea typeface="+mn-ea"/>
                <a:cs typeface="+mn-cs"/>
              </a:rPr>
              <a:t>stopped.Get</a:t>
            </a:r>
            <a:r>
              <a:rPr lang="en-US" sz="1200" b="0" i="0" kern="1200" dirty="0" smtClean="0">
                <a:solidFill>
                  <a:schemeClr val="tx1"/>
                </a:solidFill>
                <a:latin typeface="+mn-lt"/>
                <a:ea typeface="+mn-ea"/>
                <a:cs typeface="+mn-cs"/>
              </a:rPr>
              <a:t> medical help right away if any of these rare but very serious side effects occur: pain/loss of feeling in the arms/legs, change in color of the arms/legs, </a:t>
            </a:r>
            <a:r>
              <a:rPr lang="en-US" sz="1200" b="0" i="0" u="sng" kern="1200" dirty="0" smtClean="0">
                <a:solidFill>
                  <a:schemeClr val="tx1"/>
                </a:solidFill>
                <a:latin typeface="+mn-lt"/>
                <a:ea typeface="+mn-ea"/>
                <a:cs typeface="+mn-cs"/>
                <a:hlinkClick r:id="rId6"/>
              </a:rPr>
              <a:t>chest pain</a:t>
            </a:r>
            <a:r>
              <a:rPr lang="en-US" sz="1200" b="0" i="0" kern="1200" dirty="0" smtClean="0">
                <a:solidFill>
                  <a:schemeClr val="tx1"/>
                </a:solidFill>
                <a:latin typeface="+mn-lt"/>
                <a:ea typeface="+mn-ea"/>
                <a:cs typeface="+mn-cs"/>
              </a:rPr>
              <a:t>, trouble breathing, confusion, weakness on one side of the body, slurred speech, vision changes.</a:t>
            </a:r>
            <a:endParaRPr lang="en-US" dirty="0"/>
          </a:p>
        </p:txBody>
      </p:sp>
      <p:sp>
        <p:nvSpPr>
          <p:cNvPr id="4" name="Slide Number Placeholder 3"/>
          <p:cNvSpPr>
            <a:spLocks noGrp="1"/>
          </p:cNvSpPr>
          <p:nvPr>
            <p:ph type="sldNum" sz="quarter" idx="10"/>
          </p:nvPr>
        </p:nvSpPr>
        <p:spPr/>
        <p:txBody>
          <a:bodyPr/>
          <a:lstStyle/>
          <a:p>
            <a:fld id="{80BF770E-C02A-47BE-AEFF-185C0F091A3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Lovenox</a:t>
            </a:r>
            <a:r>
              <a:rPr lang="en-US" dirty="0" smtClean="0"/>
              <a:t> is the brand name;</a:t>
            </a:r>
            <a:r>
              <a:rPr lang="en-US" baseline="0" dirty="0" smtClean="0"/>
              <a:t> </a:t>
            </a:r>
            <a:r>
              <a:rPr lang="en-US" baseline="0" dirty="0" err="1" smtClean="0"/>
              <a:t>enoxaparin</a:t>
            </a:r>
            <a:r>
              <a:rPr lang="en-US" baseline="0" dirty="0" smtClean="0"/>
              <a:t> is the generic name. </a:t>
            </a:r>
          </a:p>
          <a:p>
            <a:endParaRPr lang="en-US" baseline="0" dirty="0" smtClean="0"/>
          </a:p>
          <a:p>
            <a:r>
              <a:rPr lang="en-US" sz="1200" b="0" i="0" kern="1200" dirty="0" err="1" smtClean="0">
                <a:solidFill>
                  <a:schemeClr val="tx1"/>
                </a:solidFill>
                <a:latin typeface="+mn-lt"/>
                <a:ea typeface="+mn-ea"/>
                <a:cs typeface="+mn-cs"/>
              </a:rPr>
              <a:t>Enoxaparin</a:t>
            </a:r>
            <a:r>
              <a:rPr lang="en-US" sz="1200" b="0" i="0" kern="1200" dirty="0" smtClean="0">
                <a:solidFill>
                  <a:schemeClr val="tx1"/>
                </a:solidFill>
                <a:latin typeface="+mn-lt"/>
                <a:ea typeface="+mn-ea"/>
                <a:cs typeface="+mn-cs"/>
              </a:rPr>
              <a:t> is a low molecular weight heparin (LMWH) that is used to </a:t>
            </a:r>
            <a:r>
              <a:rPr lang="en-US" sz="1200" b="0" i="0" u="sng" kern="1200" dirty="0" smtClean="0">
                <a:solidFill>
                  <a:schemeClr val="tx1"/>
                </a:solidFill>
                <a:latin typeface="+mn-lt"/>
                <a:ea typeface="+mn-ea"/>
                <a:cs typeface="+mn-cs"/>
                <a:hlinkClick r:id="rId3"/>
              </a:rPr>
              <a:t>prevent blood clots</a:t>
            </a:r>
            <a:r>
              <a:rPr lang="en-US" sz="1200" b="0" i="0" kern="1200" dirty="0" smtClean="0">
                <a:solidFill>
                  <a:schemeClr val="tx1"/>
                </a:solidFill>
                <a:latin typeface="+mn-lt"/>
                <a:ea typeface="+mn-ea"/>
                <a:cs typeface="+mn-cs"/>
              </a:rPr>
              <a:t>. It is </a:t>
            </a:r>
            <a:r>
              <a:rPr lang="en-US" sz="1200" b="1" i="0" kern="1200" dirty="0" smtClean="0">
                <a:solidFill>
                  <a:schemeClr val="tx1"/>
                </a:solidFill>
                <a:latin typeface="+mn-lt"/>
                <a:ea typeface="+mn-ea"/>
                <a:cs typeface="+mn-cs"/>
              </a:rPr>
              <a:t>produced by chemically breaking heparin </a:t>
            </a:r>
            <a:r>
              <a:rPr lang="en-US" sz="1200" b="0" i="0" kern="1200" dirty="0" smtClean="0">
                <a:solidFill>
                  <a:schemeClr val="tx1"/>
                </a:solidFill>
                <a:latin typeface="+mn-lt"/>
                <a:ea typeface="+mn-ea"/>
                <a:cs typeface="+mn-cs"/>
              </a:rPr>
              <a:t>into smaller-sized molecules. Unlike heparin, the effect of </a:t>
            </a:r>
            <a:r>
              <a:rPr lang="en-US" sz="1200" b="0" i="0" kern="1200" dirty="0" err="1" smtClean="0">
                <a:solidFill>
                  <a:schemeClr val="tx1"/>
                </a:solidFill>
                <a:latin typeface="+mn-lt"/>
                <a:ea typeface="+mn-ea"/>
                <a:cs typeface="+mn-cs"/>
              </a:rPr>
              <a:t>enoxaparin</a:t>
            </a:r>
            <a:r>
              <a:rPr lang="en-US" sz="1200" b="0" i="0" kern="1200" dirty="0" smtClean="0">
                <a:solidFill>
                  <a:schemeClr val="tx1"/>
                </a:solidFill>
                <a:latin typeface="+mn-lt"/>
                <a:ea typeface="+mn-ea"/>
                <a:cs typeface="+mn-cs"/>
              </a:rPr>
              <a:t> does not need to be monitored with blood tests. </a:t>
            </a:r>
            <a:r>
              <a:rPr lang="en-US" sz="1200" b="0" i="0" kern="1200" baseline="30000" dirty="0" smtClean="0">
                <a:solidFill>
                  <a:schemeClr val="tx1"/>
                </a:solidFill>
                <a:latin typeface="+mn-lt"/>
                <a:ea typeface="+mn-ea"/>
                <a:cs typeface="+mn-cs"/>
              </a:rPr>
              <a:t>4</a:t>
            </a:r>
          </a:p>
          <a:p>
            <a:endParaRPr lang="en-US" sz="1200" b="0" i="0" kern="1200" baseline="300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Dosing: </a:t>
            </a:r>
          </a:p>
          <a:p>
            <a:r>
              <a:rPr lang="en-US" sz="1200" b="0" i="0" kern="1200" dirty="0" smtClean="0">
                <a:solidFill>
                  <a:schemeClr val="tx1"/>
                </a:solidFill>
                <a:latin typeface="+mn-lt"/>
                <a:ea typeface="+mn-ea"/>
                <a:cs typeface="+mn-cs"/>
              </a:rPr>
              <a:t>Preventing deep vein thrombosis after abdominal surgery: 40 mg subcutaneous injection once daily.</a:t>
            </a:r>
          </a:p>
          <a:p>
            <a:r>
              <a:rPr lang="en-US" sz="1200" b="0" i="0" kern="1200" dirty="0" smtClean="0">
                <a:solidFill>
                  <a:schemeClr val="tx1"/>
                </a:solidFill>
                <a:latin typeface="+mn-lt"/>
                <a:ea typeface="+mn-ea"/>
                <a:cs typeface="+mn-cs"/>
              </a:rPr>
              <a:t>Preventing deep vein thrombosis after knee replacement: 30 mg subcutaneous injection every 12 hours.</a:t>
            </a:r>
          </a:p>
          <a:p>
            <a:r>
              <a:rPr lang="en-US" sz="1200" b="0" i="0" kern="1200" dirty="0" smtClean="0">
                <a:solidFill>
                  <a:schemeClr val="tx1"/>
                </a:solidFill>
                <a:latin typeface="+mn-lt"/>
                <a:ea typeface="+mn-ea"/>
                <a:cs typeface="+mn-cs"/>
              </a:rPr>
              <a:t>Preventing deep vein thrombosis after hip replacement: 30 mg every 12 hours or 40 mg once daily by subcutaneous injection.</a:t>
            </a:r>
          </a:p>
          <a:p>
            <a:r>
              <a:rPr lang="en-US" sz="1200" b="0" i="0" kern="1200" dirty="0" smtClean="0">
                <a:solidFill>
                  <a:schemeClr val="tx1"/>
                </a:solidFill>
                <a:latin typeface="+mn-lt"/>
                <a:ea typeface="+mn-ea"/>
                <a:cs typeface="+mn-cs"/>
              </a:rPr>
              <a:t>Preventing deep vein thrombosis in ill patients with limited mobility: 40 mg subcutaneous injection once daily.</a:t>
            </a:r>
          </a:p>
          <a:p>
            <a:r>
              <a:rPr lang="en-US" sz="1200" b="0" i="0" kern="1200" dirty="0" smtClean="0">
                <a:solidFill>
                  <a:schemeClr val="tx1"/>
                </a:solidFill>
                <a:latin typeface="+mn-lt"/>
                <a:ea typeface="+mn-ea"/>
                <a:cs typeface="+mn-cs"/>
              </a:rPr>
              <a:t>Treatment of deep vein thrombosis or pulmonary embolism: 1 mg/kg every 12 hours or 1.5 mg/kg once daily by subcutaneous injection.</a:t>
            </a:r>
          </a:p>
          <a:p>
            <a:r>
              <a:rPr lang="en-US" sz="1200" b="0" i="0" kern="1200" dirty="0" smtClean="0">
                <a:solidFill>
                  <a:schemeClr val="tx1"/>
                </a:solidFill>
                <a:latin typeface="+mn-lt"/>
                <a:ea typeface="+mn-ea"/>
                <a:cs typeface="+mn-cs"/>
              </a:rPr>
              <a:t>Outpatient treatment of deep vein thrombosis: 1 mg/kg subcutaneous injection every 12 hours.</a:t>
            </a:r>
          </a:p>
          <a:p>
            <a:r>
              <a:rPr lang="en-US" sz="1200" b="0" i="0" kern="1200" dirty="0" smtClean="0">
                <a:solidFill>
                  <a:schemeClr val="tx1"/>
                </a:solidFill>
                <a:latin typeface="+mn-lt"/>
                <a:ea typeface="+mn-ea"/>
                <a:cs typeface="+mn-cs"/>
              </a:rPr>
              <a:t>Treatment of severe heart attacks (ST elevation myocardial infarction or STEMI): For patients under the age of 75, 30 mg intravenously plus 1 mg/kg subcutaneously followed by 1 mg/kg every 12 hours (maximum of 100 mg for each of the first two subcutaneous doses only). For patients over age 75, 0.75 mg/kg subcutaneously every 12 hours (maximum of 75 mg for each of the first two subcutaneous doses only). All patients should receive aspirin. Doses should be reduced in patients with impaired kidney function.</a:t>
            </a:r>
          </a:p>
          <a:p>
            <a:r>
              <a:rPr lang="en-US" sz="1200" b="0" i="0" kern="1200" dirty="0" smtClean="0">
                <a:solidFill>
                  <a:schemeClr val="tx1"/>
                </a:solidFill>
                <a:latin typeface="+mn-lt"/>
                <a:ea typeface="+mn-ea"/>
                <a:cs typeface="+mn-cs"/>
              </a:rPr>
              <a:t>Treatment of </a:t>
            </a:r>
            <a:r>
              <a:rPr lang="en-US" sz="1200" b="0" i="0" u="sng" kern="1200" dirty="0" smtClean="0">
                <a:solidFill>
                  <a:schemeClr val="tx1"/>
                </a:solidFill>
                <a:latin typeface="+mn-lt"/>
                <a:ea typeface="+mn-ea"/>
                <a:cs typeface="+mn-cs"/>
                <a:hlinkClick r:id="rId4"/>
              </a:rPr>
              <a:t>chest pain</a:t>
            </a:r>
            <a:r>
              <a:rPr lang="en-US" sz="1200" b="0" i="0" kern="1200" dirty="0" smtClean="0">
                <a:solidFill>
                  <a:schemeClr val="tx1"/>
                </a:solidFill>
                <a:latin typeface="+mn-lt"/>
                <a:ea typeface="+mn-ea"/>
                <a:cs typeface="+mn-cs"/>
              </a:rPr>
              <a:t> (</a:t>
            </a:r>
            <a:r>
              <a:rPr lang="en-US" sz="1200" b="0" i="0" u="sng" kern="1200" dirty="0" smtClean="0">
                <a:solidFill>
                  <a:schemeClr val="tx1"/>
                </a:solidFill>
                <a:latin typeface="+mn-lt"/>
                <a:ea typeface="+mn-ea"/>
                <a:cs typeface="+mn-cs"/>
                <a:hlinkClick r:id="rId5"/>
              </a:rPr>
              <a:t>unstable angina</a:t>
            </a:r>
            <a:r>
              <a:rPr lang="en-US" sz="1200" b="0" i="0" kern="1200" dirty="0" smtClean="0">
                <a:solidFill>
                  <a:schemeClr val="tx1"/>
                </a:solidFill>
                <a:latin typeface="+mn-lt"/>
                <a:ea typeface="+mn-ea"/>
                <a:cs typeface="+mn-cs"/>
              </a:rPr>
              <a:t>) or mild heart attack (non-Q-wave myocardial infarction): 1 mg/kg subcutaneously every 12 hours with </a:t>
            </a:r>
            <a:r>
              <a:rPr lang="en-US" sz="1200" b="0" i="0" u="sng" kern="1200" dirty="0" smtClean="0">
                <a:solidFill>
                  <a:schemeClr val="tx1"/>
                </a:solidFill>
                <a:latin typeface="+mn-lt"/>
                <a:ea typeface="+mn-ea"/>
                <a:cs typeface="+mn-cs"/>
                <a:hlinkClick r:id="rId6"/>
              </a:rPr>
              <a:t>aspirin</a:t>
            </a:r>
            <a:r>
              <a:rPr lang="en-US" sz="1200" b="0" i="0" kern="1200" dirty="0" smtClean="0">
                <a:solidFill>
                  <a:schemeClr val="tx1"/>
                </a:solidFill>
                <a:latin typeface="+mn-lt"/>
                <a:ea typeface="+mn-ea"/>
                <a:cs typeface="+mn-cs"/>
              </a:rPr>
              <a:t>.</a:t>
            </a:r>
          </a:p>
          <a:p>
            <a:r>
              <a:rPr lang="en-US" sz="1200" b="0" i="0" kern="1200" dirty="0" smtClean="0">
                <a:solidFill>
                  <a:schemeClr val="tx1"/>
                </a:solidFill>
                <a:latin typeface="+mn-lt"/>
                <a:ea typeface="+mn-ea"/>
                <a:cs typeface="+mn-cs"/>
              </a:rPr>
              <a:t>For coronary artery stent procedures (</a:t>
            </a:r>
            <a:r>
              <a:rPr lang="en-US" sz="1200" b="0" i="0" kern="1200" dirty="0" err="1" smtClean="0">
                <a:solidFill>
                  <a:schemeClr val="tx1"/>
                </a:solidFill>
                <a:latin typeface="+mn-lt"/>
                <a:ea typeface="+mn-ea"/>
                <a:cs typeface="+mn-cs"/>
              </a:rPr>
              <a:t>percutaneous</a:t>
            </a:r>
            <a:r>
              <a:rPr lang="en-US" sz="1200" b="0" i="0" kern="1200" dirty="0" smtClean="0">
                <a:solidFill>
                  <a:schemeClr val="tx1"/>
                </a:solidFill>
                <a:latin typeface="+mn-lt"/>
                <a:ea typeface="+mn-ea"/>
                <a:cs typeface="+mn-cs"/>
              </a:rPr>
              <a:t> coronary intervention or PCI): Patients should receive 0.3 mg/kg during stent placement if the last dose of </a:t>
            </a:r>
            <a:r>
              <a:rPr lang="en-US" sz="1200" b="0" i="0" kern="1200" dirty="0" err="1" smtClean="0">
                <a:solidFill>
                  <a:schemeClr val="tx1"/>
                </a:solidFill>
                <a:latin typeface="+mn-lt"/>
                <a:ea typeface="+mn-ea"/>
                <a:cs typeface="+mn-cs"/>
              </a:rPr>
              <a:t>enoxaparin</a:t>
            </a:r>
            <a:r>
              <a:rPr lang="en-US" sz="1200" b="0" i="0" kern="1200" dirty="0" smtClean="0">
                <a:solidFill>
                  <a:schemeClr val="tx1"/>
                </a:solidFill>
                <a:latin typeface="+mn-lt"/>
                <a:ea typeface="+mn-ea"/>
                <a:cs typeface="+mn-cs"/>
              </a:rPr>
              <a:t> was administered more than 8 hours before the procedure.</a:t>
            </a:r>
          </a:p>
          <a:p>
            <a:endParaRPr lang="en-US" dirty="0"/>
          </a:p>
        </p:txBody>
      </p:sp>
      <p:sp>
        <p:nvSpPr>
          <p:cNvPr id="4" name="Slide Number Placeholder 3"/>
          <p:cNvSpPr>
            <a:spLocks noGrp="1"/>
          </p:cNvSpPr>
          <p:nvPr>
            <p:ph type="sldNum" sz="quarter" idx="10"/>
          </p:nvPr>
        </p:nvSpPr>
        <p:spPr/>
        <p:txBody>
          <a:bodyPr/>
          <a:lstStyle/>
          <a:p>
            <a:fld id="{80BF770E-C02A-47BE-AEFF-185C0F091A3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drug is a tetracycline antibiotic ; treats a variety of bacterial infections.</a:t>
            </a:r>
            <a:r>
              <a:rPr lang="en-US" baseline="30000" dirty="0" smtClean="0"/>
              <a:t>3</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a:t>
            </a:r>
            <a:r>
              <a:rPr lang="en-US" sz="1200" b="0" i="0" kern="1200" dirty="0" err="1" smtClean="0">
                <a:solidFill>
                  <a:schemeClr val="tx1"/>
                </a:solidFill>
                <a:latin typeface="+mn-lt"/>
                <a:ea typeface="+mn-ea"/>
                <a:cs typeface="+mn-cs"/>
              </a:rPr>
              <a:t>Minocycline</a:t>
            </a:r>
            <a:r>
              <a:rPr lang="en-US" sz="1200" b="0" i="0" kern="1200" dirty="0" smtClean="0">
                <a:solidFill>
                  <a:schemeClr val="tx1"/>
                </a:solidFill>
                <a:latin typeface="+mn-lt"/>
                <a:ea typeface="+mn-ea"/>
                <a:cs typeface="+mn-cs"/>
              </a:rPr>
              <a:t> is used to treat many different bacterial infections, such as urinary tract infections, respiratory infections, skin infections, severe acne, gonorrhea, tick fever, </a:t>
            </a:r>
            <a:r>
              <a:rPr lang="en-US" sz="1200" b="0" i="0" kern="1200" dirty="0" err="1" smtClean="0">
                <a:solidFill>
                  <a:schemeClr val="tx1"/>
                </a:solidFill>
                <a:latin typeface="+mn-lt"/>
                <a:ea typeface="+mn-ea"/>
                <a:cs typeface="+mn-cs"/>
              </a:rPr>
              <a:t>chlamydia</a:t>
            </a:r>
            <a:r>
              <a:rPr lang="en-US" sz="1200" b="0" i="0" kern="1200" dirty="0" smtClean="0">
                <a:solidFill>
                  <a:schemeClr val="tx1"/>
                </a:solidFill>
                <a:latin typeface="+mn-lt"/>
                <a:ea typeface="+mn-ea"/>
                <a:cs typeface="+mn-cs"/>
              </a:rPr>
              <a:t>, and others.</a:t>
            </a:r>
            <a:r>
              <a:rPr lang="en-US" sz="1200" b="0" i="0" kern="1200" baseline="30000" dirty="0" smtClean="0">
                <a:solidFill>
                  <a:schemeClr val="tx1"/>
                </a:solidFill>
                <a:latin typeface="+mn-lt"/>
                <a:ea typeface="+mn-ea"/>
                <a:cs typeface="+mn-cs"/>
              </a:rPr>
              <a:t>4</a:t>
            </a:r>
            <a:r>
              <a:rPr lang="en-US" sz="1200" b="0" i="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This particular drug can</a:t>
            </a:r>
            <a:r>
              <a:rPr lang="en-US" sz="1200" b="0" i="0" kern="1200" baseline="0" dirty="0" smtClean="0">
                <a:solidFill>
                  <a:schemeClr val="tx1"/>
                </a:solidFill>
                <a:latin typeface="+mn-lt"/>
                <a:ea typeface="+mn-ea"/>
                <a:cs typeface="+mn-cs"/>
              </a:rPr>
              <a:t> cause systemic lupus and a host of other serious reactions.</a:t>
            </a:r>
            <a:endParaRPr lang="en-US" dirty="0"/>
          </a:p>
        </p:txBody>
      </p:sp>
      <p:sp>
        <p:nvSpPr>
          <p:cNvPr id="4" name="Slide Number Placeholder 3"/>
          <p:cNvSpPr>
            <a:spLocks noGrp="1"/>
          </p:cNvSpPr>
          <p:nvPr>
            <p:ph type="sldNum" sz="quarter" idx="10"/>
          </p:nvPr>
        </p:nvSpPr>
        <p:spPr/>
        <p:txBody>
          <a:bodyPr/>
          <a:lstStyle/>
          <a:p>
            <a:fld id="{80BF770E-C02A-47BE-AEFF-185C0F091A33}"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BF770E-C02A-47BE-AEFF-185C0F091A3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BF770E-C02A-47BE-AEFF-185C0F091A33}"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BF770E-C02A-47BE-AEFF-185C0F091A33}"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BF770E-C02A-47BE-AEFF-185C0F091A33}"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BF770E-C02A-47BE-AEFF-185C0F091A33}"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Image: </a:t>
            </a:r>
            <a:r>
              <a:rPr lang="en-US" dirty="0" smtClean="0">
                <a:hlinkClick r:id="rId3"/>
              </a:rPr>
              <a:t>http://www.picstopin.com/851/cute-puppies-sleep-animal-wallpapersupnet/http:%7C%7Cwallpapersup*net%</a:t>
            </a:r>
          </a:p>
          <a:p>
            <a:r>
              <a:rPr lang="en-US" dirty="0" smtClean="0">
                <a:hlinkClick r:id="rId3"/>
              </a:rPr>
              <a:t>7Cwallpapers%7C2012%7C01%7Ccute-puppies-sleep-animal-315x851*jpg/</a:t>
            </a:r>
            <a:endParaRPr lang="en-US" dirty="0"/>
          </a:p>
        </p:txBody>
      </p:sp>
      <p:sp>
        <p:nvSpPr>
          <p:cNvPr id="4" name="Slide Number Placeholder 3"/>
          <p:cNvSpPr>
            <a:spLocks noGrp="1"/>
          </p:cNvSpPr>
          <p:nvPr>
            <p:ph type="sldNum" sz="quarter" idx="10"/>
          </p:nvPr>
        </p:nvSpPr>
        <p:spPr/>
        <p:txBody>
          <a:bodyPr/>
          <a:lstStyle/>
          <a:p>
            <a:fld id="{80BF770E-C02A-47BE-AEFF-185C0F091A33}"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Image</a:t>
            </a:r>
            <a:r>
              <a:rPr lang="en-US" baseline="0" dirty="0" smtClean="0"/>
              <a:t> 1</a:t>
            </a:r>
            <a:r>
              <a:rPr lang="en-US" dirty="0" smtClean="0"/>
              <a:t>: </a:t>
            </a:r>
            <a:r>
              <a:rPr lang="en-US" dirty="0" smtClean="0">
                <a:hlinkClick r:id="rId3"/>
              </a:rPr>
              <a:t>http://eastsidefriendsofseniors.org/help-with-managing-medications</a:t>
            </a:r>
            <a:r>
              <a:rPr lang="en-US" dirty="0" smtClean="0">
                <a:hlinkClick r:id="rId3"/>
              </a:rPr>
              <a:t>/</a:t>
            </a:r>
            <a:endParaRPr lang="en-US" dirty="0" smtClean="0"/>
          </a:p>
          <a:p>
            <a:endParaRPr lang="en-US" dirty="0" smtClean="0"/>
          </a:p>
          <a:p>
            <a:r>
              <a:rPr lang="en-US" dirty="0" smtClean="0"/>
              <a:t>-Pharmacokinetics: the processes that affect</a:t>
            </a:r>
            <a:r>
              <a:rPr lang="en-US" baseline="0" dirty="0" smtClean="0"/>
              <a:t> drug movement in the body; absorption, distribution, metabolism and excretion are components of pharmacokinetics affected by age, size, </a:t>
            </a:r>
            <a:r>
              <a:rPr lang="en-US" baseline="0" dirty="0" err="1" smtClean="0"/>
              <a:t>polypharmacy</a:t>
            </a:r>
            <a:r>
              <a:rPr lang="en-US" baseline="0" dirty="0" smtClean="0"/>
              <a:t>, </a:t>
            </a:r>
            <a:r>
              <a:rPr lang="en-US" baseline="0" dirty="0" err="1" smtClean="0"/>
              <a:t>hyperpharmacotherapy</a:t>
            </a:r>
            <a:r>
              <a:rPr lang="en-US" baseline="0" dirty="0" smtClean="0"/>
              <a:t> and other risk </a:t>
            </a:r>
            <a:r>
              <a:rPr lang="en-US" baseline="0" dirty="0" smtClean="0"/>
              <a:t>factors</a:t>
            </a:r>
          </a:p>
          <a:p>
            <a:endParaRPr lang="en-US" baseline="0" dirty="0" smtClean="0"/>
          </a:p>
          <a:p>
            <a:r>
              <a:rPr lang="en-US" b="1" baseline="0" dirty="0" smtClean="0"/>
              <a:t>-Pharmacokinetics represents the biggest risk factor for ADE’s </a:t>
            </a:r>
          </a:p>
          <a:p>
            <a:r>
              <a:rPr lang="en-US" baseline="0" dirty="0" smtClean="0"/>
              <a:t>-ADE’s: any unexpected, unwanted, abnormal, dangerous or harmful reaction or response to a medication</a:t>
            </a:r>
          </a:p>
          <a:p>
            <a:r>
              <a:rPr lang="en-US" baseline="0" dirty="0" smtClean="0"/>
              <a:t>-Most ADE’s are medication reactions or side effects. </a:t>
            </a:r>
          </a:p>
          <a:p>
            <a:r>
              <a:rPr lang="en-US" baseline="0" dirty="0" smtClean="0"/>
              <a:t>-Drug-drug </a:t>
            </a:r>
            <a:r>
              <a:rPr lang="en-US" baseline="0" dirty="0" smtClean="0"/>
              <a:t>interaction occurs when </a:t>
            </a:r>
            <a:r>
              <a:rPr lang="en-US" baseline="0" dirty="0" smtClean="0"/>
              <a:t>meds interact unfavorably, possibly adding to the pharmacologic effects.</a:t>
            </a:r>
          </a:p>
          <a:p>
            <a:r>
              <a:rPr lang="en-US" baseline="0" dirty="0" smtClean="0"/>
              <a:t>-Drug-disease </a:t>
            </a:r>
            <a:r>
              <a:rPr lang="en-US" baseline="0" dirty="0" smtClean="0"/>
              <a:t>interaction occurs </a:t>
            </a:r>
            <a:r>
              <a:rPr lang="en-US" baseline="0" dirty="0" smtClean="0"/>
              <a:t>when a medication causes an existing disease to </a:t>
            </a:r>
            <a:r>
              <a:rPr lang="en-US" baseline="0" dirty="0" smtClean="0"/>
              <a:t>worsen.</a:t>
            </a:r>
            <a:endParaRPr lang="en-US" dirty="0" smtClean="0"/>
          </a:p>
        </p:txBody>
      </p:sp>
      <p:sp>
        <p:nvSpPr>
          <p:cNvPr id="4" name="Slide Number Placeholder 3"/>
          <p:cNvSpPr>
            <a:spLocks noGrp="1"/>
          </p:cNvSpPr>
          <p:nvPr>
            <p:ph type="sldNum" sz="quarter" idx="10"/>
          </p:nvPr>
        </p:nvSpPr>
        <p:spPr/>
        <p:txBody>
          <a:bodyPr/>
          <a:lstStyle/>
          <a:p>
            <a:fld id="{80BF770E-C02A-47BE-AEFF-185C0F091A3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Image: (</a:t>
            </a:r>
            <a:r>
              <a:rPr lang="en-US" dirty="0" smtClean="0">
                <a:hlinkClick r:id="rId3"/>
              </a:rPr>
              <a:t>http://www.telegraph.co.uk/health/healthnews/4932032/GPs-are-medicalising-healthy-elderly-people-professor-warns.html</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a:t>
            </a:r>
            <a:r>
              <a:rPr lang="en-US" baseline="0" dirty="0" smtClean="0"/>
              <a:t> older populations</a:t>
            </a:r>
            <a:r>
              <a:rPr lang="en-US" b="1" baseline="0" dirty="0" smtClean="0"/>
              <a:t>, drug SE’s can occur even w/ low doses that usually produce no SE’s in younger populations</a:t>
            </a:r>
            <a:r>
              <a:rPr lang="en-US" baseline="0" dirty="0" smtClean="0"/>
              <a:t>. And older </a:t>
            </a:r>
            <a:r>
              <a:rPr lang="en-US" baseline="0" dirty="0" err="1" smtClean="0"/>
              <a:t>ppl</a:t>
            </a:r>
            <a:r>
              <a:rPr lang="en-US" baseline="0" dirty="0" smtClean="0"/>
              <a:t>, especially those who are taking multiple drugs are 2-3x more likely to have ADE’s compared to younger and middle aged adults.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-women metabolize</a:t>
            </a:r>
            <a:r>
              <a:rPr lang="en-US" baseline="0" dirty="0" smtClean="0"/>
              <a:t> drugs differently throughout the month as influenced by hormonal changes associated w/ </a:t>
            </a:r>
            <a:r>
              <a:rPr lang="en-US" baseline="0" dirty="0" err="1" smtClean="0"/>
              <a:t>menstral</a:t>
            </a:r>
            <a:r>
              <a:rPr lang="en-US" baseline="0" dirty="0" smtClean="0"/>
              <a:t> cycle. </a:t>
            </a:r>
            <a:endParaRPr lang="en-US" dirty="0" smtClean="0"/>
          </a:p>
          <a:p>
            <a:endParaRPr lang="en-US" b="1" dirty="0" smtClean="0"/>
          </a:p>
          <a:p>
            <a:r>
              <a:rPr lang="en-US" b="1" dirty="0" smtClean="0"/>
              <a:t>-</a:t>
            </a:r>
            <a:r>
              <a:rPr lang="en-US" b="1" dirty="0" err="1" smtClean="0"/>
              <a:t>Hyperpharmacotherapy</a:t>
            </a:r>
            <a:r>
              <a:rPr lang="en-US" dirty="0" smtClean="0"/>
              <a:t>: term used to describe the excessive</a:t>
            </a:r>
            <a:r>
              <a:rPr lang="en-US" baseline="0" dirty="0" smtClean="0"/>
              <a:t> use of drugs to treat disease, including the use of more medications than are clinically indicated or the unnecessary use of medications. </a:t>
            </a:r>
          </a:p>
          <a:p>
            <a:endParaRPr lang="en-US" baseline="0" dirty="0" smtClean="0"/>
          </a:p>
          <a:p>
            <a:r>
              <a:rPr lang="en-US" baseline="0" dirty="0" smtClean="0"/>
              <a:t>-</a:t>
            </a:r>
            <a:r>
              <a:rPr lang="en-US" b="1" baseline="0" dirty="0" err="1" smtClean="0"/>
              <a:t>Polypharmacy</a:t>
            </a:r>
            <a:r>
              <a:rPr lang="en-US" b="1" baseline="0" dirty="0" smtClean="0"/>
              <a:t>: </a:t>
            </a:r>
            <a:r>
              <a:rPr lang="en-US" baseline="0" dirty="0" smtClean="0"/>
              <a:t>the use of multiple medications to treat health problems, the use of multiple pharmacies to fill the same (or other) prescriptions, high-frequency medications, or </a:t>
            </a:r>
            <a:r>
              <a:rPr lang="en-US" baseline="0" dirty="0" err="1" smtClean="0"/>
              <a:t>mulitple</a:t>
            </a:r>
            <a:r>
              <a:rPr lang="en-US" baseline="0" dirty="0" smtClean="0"/>
              <a:t>-dose medications.</a:t>
            </a:r>
          </a:p>
          <a:p>
            <a:endParaRPr lang="en-US" baseline="0" dirty="0" smtClean="0"/>
          </a:p>
          <a:p>
            <a:r>
              <a:rPr lang="en-US" baseline="0" dirty="0" smtClean="0"/>
              <a:t>-</a:t>
            </a:r>
            <a:r>
              <a:rPr lang="en-US" b="1" baseline="0" dirty="0" smtClean="0"/>
              <a:t>Prescribing cascade</a:t>
            </a:r>
            <a:r>
              <a:rPr lang="en-US" baseline="0" dirty="0" smtClean="0"/>
              <a:t>: failure to recognize </a:t>
            </a:r>
            <a:r>
              <a:rPr lang="en-US" baseline="0" dirty="0" err="1" smtClean="0"/>
              <a:t>sxs</a:t>
            </a:r>
            <a:r>
              <a:rPr lang="en-US" baseline="0" dirty="0" smtClean="0"/>
              <a:t> as an ADE and treating it as the onset of a new illness; taking medications to counteract side effects of another medications. </a:t>
            </a:r>
          </a:p>
          <a:p>
            <a:r>
              <a:rPr lang="en-US" baseline="0" dirty="0" smtClean="0"/>
              <a:t>-different ethnic groups may use home or herbal remedies that can be harmful or interact with some meds.</a:t>
            </a:r>
          </a:p>
          <a:p>
            <a:r>
              <a:rPr lang="en-US" baseline="0" dirty="0" smtClean="0"/>
              <a:t>-Some racial groups respond differently to medications b/c of differences in metabolic rate, etc. </a:t>
            </a:r>
          </a:p>
        </p:txBody>
      </p:sp>
      <p:sp>
        <p:nvSpPr>
          <p:cNvPr id="4" name="Slide Number Placeholder 3"/>
          <p:cNvSpPr>
            <a:spLocks noGrp="1"/>
          </p:cNvSpPr>
          <p:nvPr>
            <p:ph type="sldNum" sz="quarter" idx="10"/>
          </p:nvPr>
        </p:nvSpPr>
        <p:spPr/>
        <p:txBody>
          <a:bodyPr/>
          <a:lstStyle/>
          <a:p>
            <a:fld id="{80BF770E-C02A-47BE-AEFF-185C0F091A3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BF770E-C02A-47BE-AEFF-185C0F091A3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-Falls can</a:t>
            </a:r>
            <a:r>
              <a:rPr lang="en-US" baseline="0" dirty="0" smtClean="0"/>
              <a:t> be caused by almost any drug that acts on the brain or on the circulation. </a:t>
            </a:r>
          </a:p>
          <a:p>
            <a:r>
              <a:rPr lang="en-US" baseline="0" dirty="0" smtClean="0"/>
              <a:t>-Falls may be the consequence of recent medication changes, but are usually caused by medicines that have been given for some time. </a:t>
            </a:r>
          </a:p>
          <a:p>
            <a:r>
              <a:rPr lang="en-US" baseline="0" dirty="0" smtClean="0"/>
              <a:t>-sedation: w/ slowing of reaction times and impaired balance</a:t>
            </a:r>
          </a:p>
          <a:p>
            <a:r>
              <a:rPr lang="en-US" baseline="0" dirty="0" smtClean="0"/>
              <a:t>-hypotension: includes the 3 syndromes of paroxysmal hypotension, orthostatic hypotension, </a:t>
            </a:r>
            <a:r>
              <a:rPr lang="en-US" baseline="0" dirty="0" err="1" smtClean="0"/>
              <a:t>vasovagal</a:t>
            </a:r>
            <a:r>
              <a:rPr lang="en-US" baseline="0" dirty="0" smtClean="0"/>
              <a:t> syndrome and vasodepressor carotid sinus hypersensitivity.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Image: </a:t>
            </a:r>
            <a:r>
              <a:rPr lang="en-US" dirty="0" smtClean="0">
                <a:hlinkClick r:id="rId3"/>
              </a:rPr>
              <a:t>http://www.presstv.ir/detail/218170.html</a:t>
            </a:r>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0BF770E-C02A-47BE-AEFF-185C0F091A3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Image: </a:t>
            </a:r>
            <a:r>
              <a:rPr lang="en-US" dirty="0" smtClean="0">
                <a:hlinkClick r:id="rId3"/>
              </a:rPr>
              <a:t>http://www.fastcoexist.com/1679703/3-d-printed-medication-could-turn-your-home-into-the-drugstore</a:t>
            </a:r>
            <a:endParaRPr lang="en-US" dirty="0" smtClean="0"/>
          </a:p>
          <a:p>
            <a:endParaRPr lang="en-US" dirty="0"/>
          </a:p>
        </p:txBody>
      </p:sp>
      <p:sp>
        <p:nvSpPr>
          <p:cNvPr id="4" name="Slide Number Placeholder 3"/>
          <p:cNvSpPr>
            <a:spLocks noGrp="1"/>
          </p:cNvSpPr>
          <p:nvPr>
            <p:ph type="sldNum" sz="quarter" idx="10"/>
          </p:nvPr>
        </p:nvSpPr>
        <p:spPr/>
        <p:txBody>
          <a:bodyPr/>
          <a:lstStyle/>
          <a:p>
            <a:fld id="{80BF770E-C02A-47BE-AEFF-185C0F091A3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Any drug that reduces the blood</a:t>
            </a:r>
            <a:r>
              <a:rPr lang="en-US" b="1" baseline="0" dirty="0" smtClean="0"/>
              <a:t> pressure or slows the heart can cause falls </a:t>
            </a:r>
            <a:r>
              <a:rPr lang="en-US" baseline="0" dirty="0" smtClean="0"/>
              <a:t>(or feeling faint or loss of consciousness or “legs giving way.”</a:t>
            </a:r>
          </a:p>
          <a:p>
            <a:r>
              <a:rPr lang="en-US" baseline="0" dirty="0" smtClean="0"/>
              <a:t>In some instances the cause is clear (</a:t>
            </a:r>
            <a:r>
              <a:rPr lang="en-US" baseline="0" dirty="0" err="1" smtClean="0"/>
              <a:t>hypotensive</a:t>
            </a:r>
            <a:r>
              <a:rPr lang="en-US" baseline="0" dirty="0" smtClean="0"/>
              <a:t>, syncope or </a:t>
            </a:r>
            <a:r>
              <a:rPr lang="en-US" baseline="0" dirty="0" err="1" smtClean="0"/>
              <a:t>presyncope</a:t>
            </a:r>
            <a:r>
              <a:rPr lang="en-US" baseline="0" dirty="0" smtClean="0"/>
              <a:t>) </a:t>
            </a:r>
          </a:p>
          <a:p>
            <a:r>
              <a:rPr lang="en-US" b="1" baseline="0" dirty="0" smtClean="0"/>
              <a:t>In older people a systolic BP of 110 mmHg or below is associated with an increased risk of falls. </a:t>
            </a:r>
            <a:endParaRPr lang="en-US" b="1" dirty="0"/>
          </a:p>
        </p:txBody>
      </p:sp>
      <p:sp>
        <p:nvSpPr>
          <p:cNvPr id="4" name="Slide Number Placeholder 3"/>
          <p:cNvSpPr>
            <a:spLocks noGrp="1"/>
          </p:cNvSpPr>
          <p:nvPr>
            <p:ph type="sldNum" sz="quarter" idx="10"/>
          </p:nvPr>
        </p:nvSpPr>
        <p:spPr/>
        <p:txBody>
          <a:bodyPr/>
          <a:lstStyle/>
          <a:p>
            <a:fld id="{80BF770E-C02A-47BE-AEFF-185C0F091A3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Beta blockers block epinephrine and </a:t>
            </a:r>
            <a:r>
              <a:rPr lang="en-US" sz="1200" b="0" i="0" kern="1200" dirty="0" err="1" smtClean="0">
                <a:solidFill>
                  <a:schemeClr val="tx1"/>
                </a:solidFill>
                <a:latin typeface="+mn-lt"/>
                <a:ea typeface="+mn-ea"/>
                <a:cs typeface="+mn-cs"/>
              </a:rPr>
              <a:t>norepinephrine</a:t>
            </a:r>
            <a:r>
              <a:rPr lang="en-US" sz="1200" b="0" i="0" kern="1200" baseline="0" dirty="0" smtClean="0">
                <a:solidFill>
                  <a:schemeClr val="tx1"/>
                </a:solidFill>
                <a:latin typeface="+mn-lt"/>
                <a:ea typeface="+mn-ea"/>
                <a:cs typeface="+mn-cs"/>
              </a:rPr>
              <a:t> so some times you won’t see an expected increase in HR w/ activity or exercise. </a:t>
            </a:r>
            <a:endParaRPr lang="en-US" sz="1200" b="0" i="0" kern="1200" dirty="0" smtClean="0">
              <a:solidFill>
                <a:schemeClr val="tx1"/>
              </a:solidFill>
              <a:latin typeface="+mn-lt"/>
              <a:ea typeface="+mn-ea"/>
              <a:cs typeface="+mn-cs"/>
            </a:endParaRP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ACE </a:t>
            </a:r>
            <a:r>
              <a:rPr lang="en-US" sz="1200" b="0" i="0" kern="1200" dirty="0" smtClean="0">
                <a:solidFill>
                  <a:schemeClr val="tx1"/>
                </a:solidFill>
                <a:latin typeface="+mn-lt"/>
                <a:ea typeface="+mn-ea"/>
                <a:cs typeface="+mn-cs"/>
              </a:rPr>
              <a:t>inhibitors are used for controlling blood pressure, treating </a:t>
            </a:r>
            <a:r>
              <a:rPr lang="en-US" sz="1200" b="0" i="0" u="sng" kern="1200" dirty="0" smtClean="0">
                <a:solidFill>
                  <a:schemeClr val="tx1"/>
                </a:solidFill>
                <a:latin typeface="+mn-lt"/>
                <a:ea typeface="+mn-ea"/>
                <a:cs typeface="+mn-cs"/>
                <a:hlinkClick r:id="rId3"/>
              </a:rPr>
              <a:t>heart failure</a:t>
            </a:r>
            <a:r>
              <a:rPr lang="en-US" sz="1200" b="0" i="0" kern="1200" dirty="0" smtClean="0">
                <a:solidFill>
                  <a:schemeClr val="tx1"/>
                </a:solidFill>
                <a:latin typeface="+mn-lt"/>
                <a:ea typeface="+mn-ea"/>
                <a:cs typeface="+mn-cs"/>
              </a:rPr>
              <a:t>, preventing </a:t>
            </a:r>
            <a:r>
              <a:rPr lang="en-US" sz="1200" b="0" i="0" u="sng" kern="1200" dirty="0" smtClean="0">
                <a:solidFill>
                  <a:schemeClr val="tx1"/>
                </a:solidFill>
                <a:latin typeface="+mn-lt"/>
                <a:ea typeface="+mn-ea"/>
                <a:cs typeface="+mn-cs"/>
                <a:hlinkClick r:id="rId4"/>
              </a:rPr>
              <a:t>strokes</a:t>
            </a:r>
            <a:r>
              <a:rPr lang="en-US" sz="1200" b="0" i="0" kern="1200" dirty="0" smtClean="0">
                <a:solidFill>
                  <a:schemeClr val="tx1"/>
                </a:solidFill>
                <a:latin typeface="+mn-lt"/>
                <a:ea typeface="+mn-ea"/>
                <a:cs typeface="+mn-cs"/>
              </a:rPr>
              <a:t>, and preventing kidney damage in people with hypertension or diabetes. They also improve survival after </a:t>
            </a:r>
            <a:r>
              <a:rPr lang="en-US" sz="1200" b="0" i="0" u="sng" kern="1200" dirty="0" smtClean="0">
                <a:solidFill>
                  <a:schemeClr val="tx1"/>
                </a:solidFill>
                <a:latin typeface="+mn-lt"/>
                <a:ea typeface="+mn-ea"/>
                <a:cs typeface="+mn-cs"/>
                <a:hlinkClick r:id="rId5"/>
              </a:rPr>
              <a:t>heart attacks</a:t>
            </a:r>
            <a:r>
              <a:rPr lang="en-US" sz="1200" b="0" i="0" kern="1200" dirty="0" smtClean="0">
                <a:solidFill>
                  <a:schemeClr val="tx1"/>
                </a:solidFill>
                <a:latin typeface="+mn-lt"/>
                <a:ea typeface="+mn-ea"/>
                <a:cs typeface="+mn-cs"/>
              </a:rPr>
              <a:t>.</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They cause the blood vessels to relax and become larger and, as a result, blood pressure is lowered. When blood pressure is reduced, the heart has an easier time pumping blood. This is especially beneficial when the heart is failing. ACE inhibitors also cause the process of hypertensive- and diabetes-related kidney diseases to slow down and prevent early deaths associated with high blood pressure. ACE inhibitors cannot be taken during pregnancy since they may cause birth defects. </a:t>
            </a:r>
            <a:endParaRPr lang="en-US" dirty="0"/>
          </a:p>
        </p:txBody>
      </p:sp>
      <p:sp>
        <p:nvSpPr>
          <p:cNvPr id="4" name="Slide Number Placeholder 3"/>
          <p:cNvSpPr>
            <a:spLocks noGrp="1"/>
          </p:cNvSpPr>
          <p:nvPr>
            <p:ph type="sldNum" sz="quarter" idx="10"/>
          </p:nvPr>
        </p:nvSpPr>
        <p:spPr/>
        <p:txBody>
          <a:bodyPr/>
          <a:lstStyle/>
          <a:p>
            <a:fld id="{80BF770E-C02A-47BE-AEFF-185C0F091A3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E262014-9603-4E38-81BF-72A56B7AAC00}" type="datetimeFigureOut">
              <a:rPr lang="en-US" smtClean="0"/>
              <a:pPr/>
              <a:t>4/23/2013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FAF579F-3B8F-4032-BAEF-71F92D197B4E}"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E262014-9603-4E38-81BF-72A56B7AAC00}" type="datetimeFigureOut">
              <a:rPr lang="en-US" smtClean="0"/>
              <a:pPr/>
              <a:t>4/23/2013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AF579F-3B8F-4032-BAEF-71F92D197B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E262014-9603-4E38-81BF-72A56B7AAC00}" type="datetimeFigureOut">
              <a:rPr lang="en-US" smtClean="0"/>
              <a:pPr/>
              <a:t>4/23/2013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AF579F-3B8F-4032-BAEF-71F92D197B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E262014-9603-4E38-81BF-72A56B7AAC00}" type="datetimeFigureOut">
              <a:rPr lang="en-US" smtClean="0"/>
              <a:pPr/>
              <a:t>4/23/2013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AF579F-3B8F-4032-BAEF-71F92D197B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E262014-9603-4E38-81BF-72A56B7AAC00}" type="datetimeFigureOut">
              <a:rPr lang="en-US" smtClean="0"/>
              <a:pPr/>
              <a:t>4/23/2013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AF579F-3B8F-4032-BAEF-71F92D197B4E}"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E262014-9603-4E38-81BF-72A56B7AAC00}" type="datetimeFigureOut">
              <a:rPr lang="en-US" smtClean="0"/>
              <a:pPr/>
              <a:t>4/23/2013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FAF579F-3B8F-4032-BAEF-71F92D197B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E262014-9603-4E38-81BF-72A56B7AAC00}" type="datetimeFigureOut">
              <a:rPr lang="en-US" smtClean="0"/>
              <a:pPr/>
              <a:t>4/23/2013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FAF579F-3B8F-4032-BAEF-71F92D197B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E262014-9603-4E38-81BF-72A56B7AAC00}" type="datetimeFigureOut">
              <a:rPr lang="en-US" smtClean="0"/>
              <a:pPr/>
              <a:t>4/23/2013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FAF579F-3B8F-4032-BAEF-71F92D197B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E262014-9603-4E38-81BF-72A56B7AAC00}" type="datetimeFigureOut">
              <a:rPr lang="en-US" smtClean="0"/>
              <a:pPr/>
              <a:t>4/23/2013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FAF579F-3B8F-4032-BAEF-71F92D197B4E}"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E262014-9603-4E38-81BF-72A56B7AAC00}" type="datetimeFigureOut">
              <a:rPr lang="en-US" smtClean="0"/>
              <a:pPr/>
              <a:t>4/23/2013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FAF579F-3B8F-4032-BAEF-71F92D197B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E262014-9603-4E38-81BF-72A56B7AAC00}" type="datetimeFigureOut">
              <a:rPr lang="en-US" smtClean="0"/>
              <a:pPr/>
              <a:t>4/23/2013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FAF579F-3B8F-4032-BAEF-71F92D197B4E}"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E262014-9603-4E38-81BF-72A56B7AAC00}" type="datetimeFigureOut">
              <a:rPr lang="en-US" smtClean="0"/>
              <a:pPr/>
              <a:t>4/23/2013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FAF579F-3B8F-4032-BAEF-71F92D197B4E}"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online.epocrates.com/noFrame/"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www.medicinenet.com/script/main/hp.asp"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752600"/>
            <a:ext cx="7772400" cy="1905000"/>
          </a:xfrm>
        </p:spPr>
        <p:txBody>
          <a:bodyPr>
            <a:normAutofit fontScale="90000"/>
          </a:bodyPr>
          <a:lstStyle/>
          <a:p>
            <a:r>
              <a:rPr lang="en-US" b="1" dirty="0" smtClean="0"/>
              <a:t>Common Medications in the Acute Setting &amp; Their Impact on Physical Therapy</a:t>
            </a:r>
            <a:endParaRPr lang="en-US" b="1" dirty="0"/>
          </a:p>
        </p:txBody>
      </p:sp>
      <p:sp>
        <p:nvSpPr>
          <p:cNvPr id="3" name="Subtitle 2"/>
          <p:cNvSpPr>
            <a:spLocks noGrp="1"/>
          </p:cNvSpPr>
          <p:nvPr>
            <p:ph type="subTitle" idx="1"/>
          </p:nvPr>
        </p:nvSpPr>
        <p:spPr>
          <a:xfrm>
            <a:off x="1219200" y="3886200"/>
            <a:ext cx="5791200" cy="1316664"/>
          </a:xfrm>
        </p:spPr>
        <p:txBody>
          <a:bodyPr>
            <a:normAutofit lnSpcReduction="10000"/>
          </a:bodyPr>
          <a:lstStyle/>
          <a:p>
            <a:r>
              <a:rPr lang="en-US" dirty="0" smtClean="0"/>
              <a:t>Beverly Knight</a:t>
            </a:r>
          </a:p>
          <a:p>
            <a:r>
              <a:rPr lang="en-US" dirty="0" smtClean="0"/>
              <a:t>PHYT 764 In-service</a:t>
            </a:r>
          </a:p>
          <a:p>
            <a:r>
              <a:rPr lang="en-US" dirty="0" smtClean="0"/>
              <a:t>UNC DPT 2014</a:t>
            </a:r>
            <a:endParaRPr lang="en-US" dirty="0"/>
          </a:p>
        </p:txBody>
      </p:sp>
      <p:pic>
        <p:nvPicPr>
          <p:cNvPr id="25602" name="Picture 2" descr="https://encrypted-tbn3.gstatic.com/images?q=tbn:ANd9GcR3TkRb0dLt2_ICOhJDrqAEXq42WU6yPSaOFZFxmhSE96CAhs7-"/>
          <p:cNvPicPr>
            <a:picLocks noChangeAspect="1" noChangeArrowheads="1"/>
          </p:cNvPicPr>
          <p:nvPr/>
        </p:nvPicPr>
        <p:blipFill>
          <a:blip r:embed="rId3" cstate="print"/>
          <a:srcRect/>
          <a:stretch>
            <a:fillRect/>
          </a:stretch>
        </p:blipFill>
        <p:spPr bwMode="auto">
          <a:xfrm>
            <a:off x="6524625" y="0"/>
            <a:ext cx="2619375" cy="1743076"/>
          </a:xfrm>
          <a:prstGeom prst="rect">
            <a:avLst/>
          </a:prstGeom>
          <a:noFill/>
        </p:spPr>
      </p:pic>
      <p:pic>
        <p:nvPicPr>
          <p:cNvPr id="62466" name="Picture 2" descr="https://encrypted-tbn2.gstatic.com/images?q=tbn:ANd9GcTNyi2B4yKQMjww2YbbkaqI_xJp3JfyoOsabdQvh8rDyCWcfKqSdg"/>
          <p:cNvPicPr>
            <a:picLocks noChangeAspect="1" noChangeArrowheads="1"/>
          </p:cNvPicPr>
          <p:nvPr/>
        </p:nvPicPr>
        <p:blipFill>
          <a:blip r:embed="rId4" cstate="print"/>
          <a:srcRect/>
          <a:stretch>
            <a:fillRect/>
          </a:stretch>
        </p:blipFill>
        <p:spPr bwMode="auto">
          <a:xfrm>
            <a:off x="7000875" y="3657600"/>
            <a:ext cx="2143125" cy="21431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Digoxin</a:t>
            </a:r>
            <a:endParaRPr lang="en-US" sz="2800" dirty="0"/>
          </a:p>
        </p:txBody>
      </p:sp>
      <p:sp>
        <p:nvSpPr>
          <p:cNvPr id="3" name="Content Placeholder 2"/>
          <p:cNvSpPr>
            <a:spLocks noGrp="1"/>
          </p:cNvSpPr>
          <p:nvPr>
            <p:ph idx="1"/>
          </p:nvPr>
        </p:nvSpPr>
        <p:spPr/>
        <p:txBody>
          <a:bodyPr/>
          <a:lstStyle/>
          <a:p>
            <a:r>
              <a:rPr lang="en-US" dirty="0" err="1" smtClean="0"/>
              <a:t>Antidysrhrthmic</a:t>
            </a:r>
            <a:r>
              <a:rPr lang="en-US" dirty="0" smtClean="0"/>
              <a:t> drug used to treat CHF and </a:t>
            </a:r>
            <a:r>
              <a:rPr lang="en-US" dirty="0" err="1" smtClean="0"/>
              <a:t>atrial</a:t>
            </a:r>
            <a:r>
              <a:rPr lang="en-US" dirty="0" smtClean="0"/>
              <a:t> fibrillation. </a:t>
            </a:r>
            <a:endParaRPr lang="en-US" dirty="0" smtClean="0"/>
          </a:p>
          <a:p>
            <a:r>
              <a:rPr lang="en-US" dirty="0" smtClean="0"/>
              <a:t>Oral or injection drug</a:t>
            </a:r>
            <a:endParaRPr lang="en-US" dirty="0" smtClean="0"/>
          </a:p>
          <a:p>
            <a:r>
              <a:rPr lang="en-US" dirty="0" smtClean="0"/>
              <a:t>May cause </a:t>
            </a:r>
            <a:r>
              <a:rPr lang="en-US" dirty="0" err="1" smtClean="0"/>
              <a:t>bradycardia</a:t>
            </a:r>
            <a:r>
              <a:rPr lang="en-US" dirty="0" smtClean="0"/>
              <a:t> and other arrhythmias</a:t>
            </a:r>
            <a:r>
              <a:rPr lang="en-US" baseline="30000" dirty="0" smtClean="0"/>
              <a:t>2 </a:t>
            </a:r>
            <a:r>
              <a:rPr lang="en-US" dirty="0" smtClean="0"/>
              <a:t>, visual </a:t>
            </a:r>
            <a:r>
              <a:rPr lang="en-US" dirty="0" smtClean="0"/>
              <a:t>disturbances</a:t>
            </a:r>
            <a:r>
              <a:rPr lang="en-US" baseline="30000" dirty="0" smtClean="0"/>
              <a:t>4</a:t>
            </a:r>
          </a:p>
          <a:p>
            <a:r>
              <a:rPr lang="en-US" u="sng" dirty="0" smtClean="0"/>
              <a:t>SE’s:</a:t>
            </a:r>
            <a:r>
              <a:rPr lang="en-US" dirty="0" smtClean="0"/>
              <a:t> are dose dependent </a:t>
            </a:r>
          </a:p>
          <a:p>
            <a:pPr lvl="1"/>
            <a:r>
              <a:rPr lang="en-US" dirty="0" smtClean="0"/>
              <a:t>The usual starting dose is 0.0625-0.25 mg daily depending on age and kidney function.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Non-Steroidal Anti-inflammatory Drugs (NSAIDs)</a:t>
            </a:r>
            <a:endParaRPr lang="en-US" dirty="0"/>
          </a:p>
        </p:txBody>
      </p:sp>
      <p:sp>
        <p:nvSpPr>
          <p:cNvPr id="3" name="Content Placeholder 2"/>
          <p:cNvSpPr>
            <a:spLocks noGrp="1"/>
          </p:cNvSpPr>
          <p:nvPr>
            <p:ph idx="1"/>
          </p:nvPr>
        </p:nvSpPr>
        <p:spPr/>
        <p:txBody>
          <a:bodyPr/>
          <a:lstStyle/>
          <a:p>
            <a:r>
              <a:rPr lang="en-US" u="sng" dirty="0" smtClean="0"/>
              <a:t>Purpose: </a:t>
            </a:r>
            <a:r>
              <a:rPr lang="en-US" dirty="0" smtClean="0"/>
              <a:t>to treat inflammation; analgesics</a:t>
            </a:r>
          </a:p>
          <a:p>
            <a:r>
              <a:rPr lang="en-US" u="sng" dirty="0" smtClean="0"/>
              <a:t>SE’s: </a:t>
            </a:r>
            <a:r>
              <a:rPr lang="en-US" dirty="0" smtClean="0"/>
              <a:t>stomach upset and pain</a:t>
            </a:r>
          </a:p>
          <a:p>
            <a:r>
              <a:rPr lang="en-US" dirty="0" smtClean="0"/>
              <a:t>Among surgical pts can cause postoperative complications, such as wound hematoma, upper GI tract bleeding, hypotension, and impaired bone or tendon healing.</a:t>
            </a:r>
            <a:r>
              <a:rPr lang="en-US" baseline="30000" dirty="0" smtClean="0"/>
              <a:t>1</a:t>
            </a:r>
            <a:endParaRPr lang="en-US" baseline="30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NSAIDS continued….</a:t>
            </a:r>
            <a:endParaRPr lang="en-US" dirty="0"/>
          </a:p>
        </p:txBody>
      </p:sp>
      <p:sp>
        <p:nvSpPr>
          <p:cNvPr id="3" name="Content Placeholder 2"/>
          <p:cNvSpPr>
            <a:spLocks noGrp="1"/>
          </p:cNvSpPr>
          <p:nvPr>
            <p:ph idx="1"/>
          </p:nvPr>
        </p:nvSpPr>
        <p:spPr/>
        <p:txBody>
          <a:bodyPr/>
          <a:lstStyle/>
          <a:p>
            <a:r>
              <a:rPr lang="en-US" dirty="0" smtClean="0"/>
              <a:t>May cause increased blood pressure and peripheral edema</a:t>
            </a:r>
          </a:p>
          <a:p>
            <a:r>
              <a:rPr lang="en-US" dirty="0" smtClean="0"/>
              <a:t>Renal complications</a:t>
            </a:r>
          </a:p>
          <a:p>
            <a:r>
              <a:rPr lang="en-US" dirty="0" smtClean="0"/>
              <a:t>Myocardial event</a:t>
            </a:r>
          </a:p>
          <a:p>
            <a:r>
              <a:rPr lang="en-US" dirty="0" smtClean="0"/>
              <a:t>Confusion and memory loss in the older adult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Acetaminophen</a:t>
            </a:r>
            <a:endParaRPr lang="en-US" dirty="0"/>
          </a:p>
        </p:txBody>
      </p:sp>
      <p:sp>
        <p:nvSpPr>
          <p:cNvPr id="3" name="Content Placeholder 2"/>
          <p:cNvSpPr>
            <a:spLocks noGrp="1"/>
          </p:cNvSpPr>
          <p:nvPr>
            <p:ph idx="1"/>
          </p:nvPr>
        </p:nvSpPr>
        <p:spPr/>
        <p:txBody>
          <a:bodyPr/>
          <a:lstStyle/>
          <a:p>
            <a:r>
              <a:rPr lang="en-US" u="sng" dirty="0" smtClean="0"/>
              <a:t>Uses: </a:t>
            </a:r>
            <a:r>
              <a:rPr lang="en-US" dirty="0" smtClean="0"/>
              <a:t>Pain </a:t>
            </a:r>
            <a:r>
              <a:rPr lang="en-US" dirty="0" smtClean="0"/>
              <a:t>reliever, fever reducer</a:t>
            </a:r>
          </a:p>
          <a:p>
            <a:r>
              <a:rPr lang="en-US" u="sng" dirty="0" smtClean="0"/>
              <a:t>SE’s:  </a:t>
            </a:r>
            <a:r>
              <a:rPr lang="en-US" dirty="0" smtClean="0"/>
              <a:t>not common,</a:t>
            </a:r>
            <a:r>
              <a:rPr lang="en-US" baseline="30000" dirty="0" smtClean="0"/>
              <a:t>4</a:t>
            </a:r>
            <a:r>
              <a:rPr lang="en-US" dirty="0" smtClean="0"/>
              <a:t> most severe is liver damage</a:t>
            </a:r>
          </a:p>
          <a:p>
            <a:r>
              <a:rPr lang="en-US" u="sng" dirty="0" smtClean="0"/>
              <a:t>Dosing: </a:t>
            </a:r>
            <a:r>
              <a:rPr lang="en-US" u="sng" dirty="0" smtClean="0"/>
              <a:t> </a:t>
            </a:r>
            <a:r>
              <a:rPr lang="en-US" dirty="0" smtClean="0"/>
              <a:t>for </a:t>
            </a:r>
            <a:r>
              <a:rPr lang="en-US" dirty="0" smtClean="0"/>
              <a:t>adults is 325 to 650 mg every 4 hours or 500 mg every 8 hours when using immediate release formulations.</a:t>
            </a:r>
          </a:p>
          <a:p>
            <a:pPr lvl="1"/>
            <a:r>
              <a:rPr lang="en-US" dirty="0" smtClean="0"/>
              <a:t>Max daily dose of 4 grams.</a:t>
            </a:r>
          </a:p>
          <a:p>
            <a:pPr lvl="1">
              <a:buNone/>
            </a:pPr>
            <a:endParaRPr lang="en-US" dirty="0" smtClean="0"/>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Opioids</a:t>
            </a:r>
            <a:endParaRPr lang="en-US" dirty="0"/>
          </a:p>
        </p:txBody>
      </p:sp>
      <p:sp>
        <p:nvSpPr>
          <p:cNvPr id="3" name="Content Placeholder 2"/>
          <p:cNvSpPr>
            <a:spLocks noGrp="1"/>
          </p:cNvSpPr>
          <p:nvPr>
            <p:ph idx="1"/>
          </p:nvPr>
        </p:nvSpPr>
        <p:spPr/>
        <p:txBody>
          <a:bodyPr/>
          <a:lstStyle/>
          <a:p>
            <a:r>
              <a:rPr lang="en-US" u="sng" dirty="0" smtClean="0"/>
              <a:t>Uses: </a:t>
            </a:r>
            <a:r>
              <a:rPr lang="en-US" u="sng" dirty="0" smtClean="0"/>
              <a:t> </a:t>
            </a:r>
            <a:r>
              <a:rPr lang="en-US" dirty="0" smtClean="0"/>
              <a:t>to </a:t>
            </a:r>
            <a:r>
              <a:rPr lang="en-US" dirty="0" smtClean="0"/>
              <a:t>treat mild to moderately </a:t>
            </a:r>
          </a:p>
          <a:p>
            <a:pPr>
              <a:buNone/>
            </a:pPr>
            <a:r>
              <a:rPr lang="en-US" dirty="0" smtClean="0"/>
              <a:t>   severe pain</a:t>
            </a:r>
          </a:p>
          <a:p>
            <a:r>
              <a:rPr lang="en-US" dirty="0" smtClean="0"/>
              <a:t>Codeine, morphine, </a:t>
            </a:r>
            <a:r>
              <a:rPr lang="en-US" dirty="0" err="1" smtClean="0"/>
              <a:t>tramadol</a:t>
            </a:r>
            <a:r>
              <a:rPr lang="en-US" dirty="0" smtClean="0"/>
              <a:t>, </a:t>
            </a:r>
            <a:r>
              <a:rPr lang="en-US" dirty="0" err="1" smtClean="0"/>
              <a:t>hydrocodone</a:t>
            </a:r>
            <a:r>
              <a:rPr lang="en-US" dirty="0" smtClean="0"/>
              <a:t>, </a:t>
            </a:r>
            <a:r>
              <a:rPr lang="en-US" dirty="0" err="1" smtClean="0"/>
              <a:t>oxycodone</a:t>
            </a:r>
            <a:r>
              <a:rPr lang="en-US" dirty="0" smtClean="0"/>
              <a:t>, </a:t>
            </a:r>
            <a:r>
              <a:rPr lang="en-US" dirty="0" err="1" smtClean="0"/>
              <a:t>hydromorphone</a:t>
            </a:r>
            <a:r>
              <a:rPr lang="en-US" dirty="0" smtClean="0"/>
              <a:t> (</a:t>
            </a:r>
            <a:r>
              <a:rPr lang="en-US" dirty="0" err="1" smtClean="0"/>
              <a:t>Diladid</a:t>
            </a:r>
            <a:r>
              <a:rPr lang="en-US" dirty="0" smtClean="0"/>
              <a:t>)</a:t>
            </a:r>
          </a:p>
          <a:p>
            <a:r>
              <a:rPr lang="en-US" u="sng" dirty="0" smtClean="0"/>
              <a:t>SE’s:  </a:t>
            </a:r>
            <a:r>
              <a:rPr lang="en-US" dirty="0" smtClean="0"/>
              <a:t>headache, nausea, constipation, dry mouth, </a:t>
            </a:r>
            <a:r>
              <a:rPr lang="en-US" u="sng" dirty="0" smtClean="0"/>
              <a:t>impaired balance</a:t>
            </a:r>
            <a:r>
              <a:rPr lang="en-US" dirty="0" smtClean="0"/>
              <a:t>, </a:t>
            </a:r>
            <a:r>
              <a:rPr lang="en-US" u="sng" dirty="0" smtClean="0"/>
              <a:t>drowsiness </a:t>
            </a:r>
            <a:r>
              <a:rPr lang="en-US" dirty="0" smtClean="0"/>
              <a:t>or </a:t>
            </a:r>
            <a:r>
              <a:rPr lang="en-US" u="sng" dirty="0" smtClean="0"/>
              <a:t>dizziness</a:t>
            </a:r>
            <a:r>
              <a:rPr lang="en-US" dirty="0" smtClean="0"/>
              <a:t>..........</a:t>
            </a:r>
            <a:endParaRPr lang="en-US" u="sng" dirty="0" smtClean="0"/>
          </a:p>
          <a:p>
            <a:endParaRPr lang="en-US" dirty="0" smtClean="0"/>
          </a:p>
          <a:p>
            <a:endParaRPr lang="en-US" dirty="0"/>
          </a:p>
        </p:txBody>
      </p:sp>
      <p:pic>
        <p:nvPicPr>
          <p:cNvPr id="38916" name="Picture 4" descr="codeine sulfate (generic) sulfate 30 mg"/>
          <p:cNvPicPr>
            <a:picLocks noChangeAspect="1" noChangeArrowheads="1"/>
          </p:cNvPicPr>
          <p:nvPr/>
        </p:nvPicPr>
        <p:blipFill>
          <a:blip r:embed="rId3" cstate="print"/>
          <a:srcRect/>
          <a:stretch>
            <a:fillRect/>
          </a:stretch>
        </p:blipFill>
        <p:spPr bwMode="auto">
          <a:xfrm>
            <a:off x="5638800" y="0"/>
            <a:ext cx="1752600" cy="1314451"/>
          </a:xfrm>
          <a:prstGeom prst="rect">
            <a:avLst/>
          </a:prstGeom>
          <a:noFill/>
        </p:spPr>
      </p:pic>
      <p:pic>
        <p:nvPicPr>
          <p:cNvPr id="38918" name="Picture 6" descr="Dilaudid (hydromorphone) 1 mg/ml"/>
          <p:cNvPicPr>
            <a:picLocks noChangeAspect="1" noChangeArrowheads="1"/>
          </p:cNvPicPr>
          <p:nvPr/>
        </p:nvPicPr>
        <p:blipFill>
          <a:blip r:embed="rId4" cstate="print"/>
          <a:srcRect/>
          <a:stretch>
            <a:fillRect/>
          </a:stretch>
        </p:blipFill>
        <p:spPr bwMode="auto">
          <a:xfrm>
            <a:off x="7391400" y="1219200"/>
            <a:ext cx="1600200" cy="1314451"/>
          </a:xfrm>
          <a:prstGeom prst="rect">
            <a:avLst/>
          </a:prstGeom>
          <a:noFill/>
        </p:spPr>
      </p:pic>
      <p:pic>
        <p:nvPicPr>
          <p:cNvPr id="38920" name="Picture 8" descr="Dilaudid (hydromorphone) 2 mg"/>
          <p:cNvPicPr>
            <a:picLocks noChangeAspect="1" noChangeArrowheads="1"/>
          </p:cNvPicPr>
          <p:nvPr/>
        </p:nvPicPr>
        <p:blipFill>
          <a:blip r:embed="rId5" cstate="print"/>
          <a:srcRect/>
          <a:stretch>
            <a:fillRect/>
          </a:stretch>
        </p:blipFill>
        <p:spPr bwMode="auto">
          <a:xfrm>
            <a:off x="7391400" y="0"/>
            <a:ext cx="1600199" cy="12573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Opioids</a:t>
            </a:r>
            <a:r>
              <a:rPr lang="en-US" dirty="0" smtClean="0"/>
              <a:t> continued….</a:t>
            </a:r>
            <a:endParaRPr lang="en-US" dirty="0"/>
          </a:p>
        </p:txBody>
      </p:sp>
      <p:sp>
        <p:nvSpPr>
          <p:cNvPr id="3" name="Content Placeholder 2"/>
          <p:cNvSpPr>
            <a:spLocks noGrp="1"/>
          </p:cNvSpPr>
          <p:nvPr>
            <p:ph idx="1"/>
          </p:nvPr>
        </p:nvSpPr>
        <p:spPr/>
        <p:txBody>
          <a:bodyPr/>
          <a:lstStyle/>
          <a:p>
            <a:r>
              <a:rPr lang="en-US" dirty="0" smtClean="0"/>
              <a:t>Sedation, slow reactions, impaired balance, delirium.</a:t>
            </a:r>
            <a:r>
              <a:rPr lang="en-US" baseline="30000" dirty="0" smtClean="0"/>
              <a:t>2</a:t>
            </a:r>
            <a:endParaRPr lang="en-US" dirty="0" smtClean="0"/>
          </a:p>
          <a:p>
            <a:r>
              <a:rPr lang="en-US" u="sng" dirty="0" smtClean="0"/>
              <a:t>Adverse Events: </a:t>
            </a:r>
            <a:r>
              <a:rPr lang="en-US" dirty="0" smtClean="0"/>
              <a:t>increase the risk of </a:t>
            </a:r>
            <a:r>
              <a:rPr lang="en-US" u="sng" dirty="0" smtClean="0"/>
              <a:t>falls</a:t>
            </a:r>
            <a:r>
              <a:rPr lang="en-US" dirty="0" smtClean="0"/>
              <a:t>. </a:t>
            </a:r>
          </a:p>
          <a:p>
            <a:pPr lvl="1"/>
            <a:r>
              <a:rPr lang="en-US" dirty="0" smtClean="0"/>
              <a:t>High risk: can commonly cause falls alone or in combination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Coumadin (</a:t>
            </a:r>
            <a:r>
              <a:rPr lang="en-US" dirty="0" err="1" smtClean="0"/>
              <a:t>Warfarin</a:t>
            </a:r>
            <a:r>
              <a:rPr lang="en-US" dirty="0" smtClean="0"/>
              <a:t>)</a:t>
            </a:r>
            <a:r>
              <a:rPr lang="en-US" baseline="30000" dirty="0" smtClean="0"/>
              <a:t>4</a:t>
            </a:r>
            <a:endParaRPr lang="en-US" dirty="0"/>
          </a:p>
        </p:txBody>
      </p:sp>
      <p:sp>
        <p:nvSpPr>
          <p:cNvPr id="3" name="Content Placeholder 2"/>
          <p:cNvSpPr>
            <a:spLocks noGrp="1"/>
          </p:cNvSpPr>
          <p:nvPr>
            <p:ph idx="1"/>
          </p:nvPr>
        </p:nvSpPr>
        <p:spPr/>
        <p:txBody>
          <a:bodyPr/>
          <a:lstStyle/>
          <a:p>
            <a:r>
              <a:rPr lang="en-US" dirty="0" err="1" smtClean="0"/>
              <a:t>Warfarin</a:t>
            </a:r>
            <a:r>
              <a:rPr lang="en-US" dirty="0" smtClean="0"/>
              <a:t> is an oral anticoagulant, a drug that inhibits the clotting of blood.</a:t>
            </a:r>
          </a:p>
          <a:p>
            <a:r>
              <a:rPr lang="en-US" u="sng" dirty="0" smtClean="0"/>
              <a:t>Uses: </a:t>
            </a:r>
            <a:r>
              <a:rPr lang="en-US" dirty="0" smtClean="0"/>
              <a:t>DVT</a:t>
            </a:r>
            <a:r>
              <a:rPr lang="en-US" dirty="0" smtClean="0"/>
              <a:t>, post-MI, TKA/THA, reduce risk of PE and stroke</a:t>
            </a:r>
            <a:r>
              <a:rPr lang="en-US" dirty="0" smtClean="0"/>
              <a:t>.</a:t>
            </a:r>
          </a:p>
          <a:p>
            <a:r>
              <a:rPr lang="en-US" u="sng" dirty="0" smtClean="0"/>
              <a:t>Dosing: </a:t>
            </a:r>
            <a:r>
              <a:rPr lang="en-US" dirty="0" smtClean="0"/>
              <a:t> starts at 2-5mg 1x/daily and adjusted based on INR. </a:t>
            </a:r>
            <a:endParaRPr lang="en-US" dirty="0" smtClean="0"/>
          </a:p>
          <a:p>
            <a:r>
              <a:rPr lang="en-US" u="sng" dirty="0" smtClean="0"/>
              <a:t>SE’s: </a:t>
            </a:r>
            <a:r>
              <a:rPr lang="en-US" dirty="0" smtClean="0"/>
              <a:t> The </a:t>
            </a:r>
            <a:r>
              <a:rPr lang="en-US" dirty="0" smtClean="0"/>
              <a:t>two most serious side effects </a:t>
            </a:r>
            <a:r>
              <a:rPr lang="en-US" dirty="0" smtClean="0"/>
              <a:t>are </a:t>
            </a:r>
            <a:r>
              <a:rPr lang="en-US" dirty="0" smtClean="0"/>
              <a:t>bleeding </a:t>
            </a:r>
            <a:r>
              <a:rPr lang="en-US" dirty="0" smtClean="0"/>
              <a:t>and necrosis (gangrene) of the skin (</a:t>
            </a:r>
            <a:r>
              <a:rPr lang="en-US" sz="2000" dirty="0" smtClean="0"/>
              <a:t>bleeding can occur in any organ or tissue</a:t>
            </a:r>
            <a:r>
              <a:rPr lang="en-US" sz="2000" dirty="0" smtClean="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Heparin</a:t>
            </a:r>
            <a:endParaRPr lang="en-US" dirty="0"/>
          </a:p>
        </p:txBody>
      </p:sp>
      <p:sp>
        <p:nvSpPr>
          <p:cNvPr id="3" name="Content Placeholder 2"/>
          <p:cNvSpPr>
            <a:spLocks noGrp="1"/>
          </p:cNvSpPr>
          <p:nvPr>
            <p:ph idx="1"/>
          </p:nvPr>
        </p:nvSpPr>
        <p:spPr/>
        <p:txBody>
          <a:bodyPr>
            <a:normAutofit/>
          </a:bodyPr>
          <a:lstStyle/>
          <a:p>
            <a:r>
              <a:rPr lang="en-US" sz="2800" u="sng" dirty="0" smtClean="0"/>
              <a:t>Uses: </a:t>
            </a:r>
            <a:r>
              <a:rPr lang="en-US" sz="2800" dirty="0" smtClean="0"/>
              <a:t> </a:t>
            </a:r>
            <a:r>
              <a:rPr lang="en-US" sz="2800" dirty="0" smtClean="0"/>
              <a:t>prevent and treat blood clots</a:t>
            </a:r>
          </a:p>
          <a:p>
            <a:r>
              <a:rPr lang="en-US" sz="2800" dirty="0" smtClean="0"/>
              <a:t>Injection into vein or subcutaneously</a:t>
            </a:r>
          </a:p>
          <a:p>
            <a:r>
              <a:rPr lang="en-US" u="sng" dirty="0" smtClean="0"/>
              <a:t>Dosage:  </a:t>
            </a:r>
            <a:r>
              <a:rPr lang="en-US" sz="2800" dirty="0" smtClean="0"/>
              <a:t>based on your medical condition, weight, and response to treatment.</a:t>
            </a:r>
            <a:r>
              <a:rPr lang="en-US" sz="2800" baseline="30000" dirty="0" smtClean="0"/>
              <a:t>4</a:t>
            </a:r>
          </a:p>
          <a:p>
            <a:r>
              <a:rPr lang="en-US" u="sng" dirty="0" smtClean="0"/>
              <a:t>SE’s:</a:t>
            </a:r>
            <a:r>
              <a:rPr lang="en-US" sz="2800" u="sng" dirty="0" smtClean="0"/>
              <a:t> </a:t>
            </a:r>
            <a:r>
              <a:rPr lang="en-US" sz="2800" dirty="0" smtClean="0"/>
              <a:t>bleeding, thrombocytopenia (HIT or HITT), pain, severe headache,  dizziness, </a:t>
            </a:r>
          </a:p>
          <a:p>
            <a:r>
              <a:rPr lang="en-US" u="sng" dirty="0" smtClean="0"/>
              <a:t>Rare SE’s: </a:t>
            </a:r>
            <a:r>
              <a:rPr lang="en-US" sz="2800" dirty="0" smtClean="0"/>
              <a:t>pain/loss of feeling in arms/legs, chest pain, trouble breathing, confusion, weakness on one side of body, vision changes. </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Lovenox</a:t>
            </a:r>
            <a:r>
              <a:rPr lang="en-US" dirty="0" smtClean="0"/>
              <a:t> (</a:t>
            </a:r>
            <a:r>
              <a:rPr lang="en-US" dirty="0" err="1" smtClean="0"/>
              <a:t>Enoxaparin</a:t>
            </a:r>
            <a:r>
              <a:rPr lang="en-US" dirty="0" smtClean="0"/>
              <a:t>)</a:t>
            </a:r>
            <a:endParaRPr lang="en-US" dirty="0"/>
          </a:p>
        </p:txBody>
      </p:sp>
      <p:sp>
        <p:nvSpPr>
          <p:cNvPr id="3" name="Content Placeholder 2"/>
          <p:cNvSpPr>
            <a:spLocks noGrp="1"/>
          </p:cNvSpPr>
          <p:nvPr>
            <p:ph idx="1"/>
          </p:nvPr>
        </p:nvSpPr>
        <p:spPr/>
        <p:txBody>
          <a:bodyPr/>
          <a:lstStyle/>
          <a:p>
            <a:r>
              <a:rPr lang="en-US" dirty="0" smtClean="0"/>
              <a:t>Anticoagulant</a:t>
            </a:r>
          </a:p>
          <a:p>
            <a:r>
              <a:rPr lang="en-US" dirty="0" smtClean="0"/>
              <a:t>Low molecular weight heparin (LMWH)</a:t>
            </a:r>
          </a:p>
          <a:p>
            <a:r>
              <a:rPr lang="en-US" u="sng" dirty="0" smtClean="0"/>
              <a:t>Dosing: </a:t>
            </a:r>
            <a:r>
              <a:rPr lang="en-US" u="sng" dirty="0" smtClean="0"/>
              <a:t> </a:t>
            </a:r>
            <a:r>
              <a:rPr lang="en-US" dirty="0" smtClean="0"/>
              <a:t>administered </a:t>
            </a:r>
            <a:r>
              <a:rPr lang="en-US" dirty="0" smtClean="0"/>
              <a:t>by injection under the skin (subcutaneous) or intravenously.</a:t>
            </a:r>
          </a:p>
          <a:p>
            <a:pPr lvl="1"/>
            <a:r>
              <a:rPr lang="en-US" dirty="0" smtClean="0"/>
              <a:t>Dose varies</a:t>
            </a:r>
            <a:endParaRPr lang="en-US" dirty="0"/>
          </a:p>
          <a:p>
            <a:r>
              <a:rPr lang="en-US" u="sng" dirty="0" smtClean="0"/>
              <a:t>SE’s: </a:t>
            </a:r>
            <a:r>
              <a:rPr lang="en-US" dirty="0" smtClean="0"/>
              <a:t>bleeding,  anemia, thrombocytopenia, fever, diarrhea, fluid retention, </a:t>
            </a:r>
          </a:p>
          <a:p>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Minocycline</a:t>
            </a:r>
            <a:endParaRPr lang="en-US" dirty="0"/>
          </a:p>
        </p:txBody>
      </p:sp>
      <p:sp>
        <p:nvSpPr>
          <p:cNvPr id="3" name="Content Placeholder 2"/>
          <p:cNvSpPr>
            <a:spLocks noGrp="1"/>
          </p:cNvSpPr>
          <p:nvPr>
            <p:ph idx="1"/>
          </p:nvPr>
        </p:nvSpPr>
        <p:spPr/>
        <p:txBody>
          <a:bodyPr/>
          <a:lstStyle/>
          <a:p>
            <a:r>
              <a:rPr lang="en-US" u="sng" dirty="0" smtClean="0"/>
              <a:t>Uses:  </a:t>
            </a:r>
            <a:r>
              <a:rPr lang="en-US" dirty="0" smtClean="0"/>
              <a:t>treats a variety of bacterial infections;  build up of fluid around </a:t>
            </a:r>
            <a:r>
              <a:rPr lang="en-US" dirty="0" smtClean="0"/>
              <a:t>the lungs (</a:t>
            </a:r>
            <a:r>
              <a:rPr lang="en-US" dirty="0" smtClean="0"/>
              <a:t>pleural effusion).</a:t>
            </a:r>
          </a:p>
          <a:p>
            <a:r>
              <a:rPr lang="en-US" u="sng" dirty="0" smtClean="0"/>
              <a:t>SE’s:  </a:t>
            </a:r>
            <a:r>
              <a:rPr lang="en-US" dirty="0" smtClean="0"/>
              <a:t>nausea</a:t>
            </a:r>
            <a:r>
              <a:rPr lang="en-US" dirty="0" smtClean="0"/>
              <a:t>, vomiting, </a:t>
            </a:r>
            <a:r>
              <a:rPr lang="en-US" dirty="0" smtClean="0"/>
              <a:t>diarrhea, </a:t>
            </a:r>
            <a:r>
              <a:rPr lang="en-US" dirty="0" smtClean="0"/>
              <a:t>lightheadedness, dizziness, unsteadiness, drowsiness,  </a:t>
            </a:r>
            <a:r>
              <a:rPr lang="en-US" dirty="0" smtClean="0"/>
              <a:t>vertigo,  ataxia. </a:t>
            </a:r>
            <a:r>
              <a:rPr lang="en-US" baseline="30000" dirty="0" smtClean="0"/>
              <a:t>3,4</a:t>
            </a:r>
            <a:r>
              <a:rPr lang="en-US" dirty="0" smtClean="0"/>
              <a:t> </a:t>
            </a:r>
            <a:endParaRPr lang="en-US" dirty="0" smtClean="0"/>
          </a:p>
          <a:p>
            <a:r>
              <a:rPr lang="en-US" dirty="0" smtClean="0"/>
              <a:t>Injection or oral medication</a:t>
            </a:r>
          </a:p>
          <a:p>
            <a:r>
              <a:rPr lang="en-US" u="sng" dirty="0" smtClean="0"/>
              <a:t>Dose: </a:t>
            </a:r>
            <a:r>
              <a:rPr lang="en-US" dirty="0" smtClean="0"/>
              <a:t> 2x daily every 12 hours (venous injection)</a:t>
            </a:r>
          </a:p>
          <a:p>
            <a:pPr lvl="1">
              <a:buNone/>
            </a:pP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71600"/>
            <a:ext cx="8229600" cy="2971800"/>
          </a:xfrm>
        </p:spPr>
        <p:txBody>
          <a:bodyPr>
            <a:normAutofit fontScale="90000"/>
          </a:bodyPr>
          <a:lstStyle/>
          <a:p>
            <a:r>
              <a:rPr lang="en-US" dirty="0" smtClean="0"/>
              <a:t>“</a:t>
            </a:r>
            <a:r>
              <a:rPr lang="en-US" b="1" dirty="0" smtClean="0"/>
              <a:t>Side effects of medications can present as an impairment of the </a:t>
            </a:r>
            <a:r>
              <a:rPr lang="en-US" b="1" dirty="0" err="1" smtClean="0"/>
              <a:t>integumentary</a:t>
            </a:r>
            <a:r>
              <a:rPr lang="en-US" b="1" dirty="0" smtClean="0"/>
              <a:t>, musculoskeletal, cardiovascular/pulmonary, or neuromuscular system.”</a:t>
            </a:r>
            <a:r>
              <a:rPr lang="en-US" baseline="30000" dirty="0" smtClean="0"/>
              <a:t>1</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Implication for PT:</a:t>
            </a:r>
            <a:endParaRPr lang="en-US" dirty="0"/>
          </a:p>
        </p:txBody>
      </p:sp>
      <p:sp>
        <p:nvSpPr>
          <p:cNvPr id="3" name="Content Placeholder 2"/>
          <p:cNvSpPr>
            <a:spLocks noGrp="1"/>
          </p:cNvSpPr>
          <p:nvPr>
            <p:ph idx="1"/>
          </p:nvPr>
        </p:nvSpPr>
        <p:spPr/>
        <p:txBody>
          <a:bodyPr/>
          <a:lstStyle/>
          <a:p>
            <a:r>
              <a:rPr lang="en-US" u="sng" dirty="0" smtClean="0"/>
              <a:t>Side effects: </a:t>
            </a:r>
            <a:r>
              <a:rPr lang="en-US" dirty="0" smtClean="0"/>
              <a:t>weakness,  dizziness, impaired coordination, drowsiness, nausea,  anemia, etc.</a:t>
            </a:r>
          </a:p>
          <a:p>
            <a:r>
              <a:rPr lang="en-US" u="sng" dirty="0" smtClean="0"/>
              <a:t>Adverse Events:  </a:t>
            </a:r>
            <a:r>
              <a:rPr lang="en-US" dirty="0" smtClean="0"/>
              <a:t>FALLS, fatigue, constipation.</a:t>
            </a:r>
          </a:p>
          <a:p>
            <a:r>
              <a:rPr lang="en-US" dirty="0" smtClean="0"/>
              <a:t>Vitals</a:t>
            </a:r>
          </a:p>
          <a:p>
            <a:r>
              <a:rPr lang="en-US" dirty="0" smtClean="0"/>
              <a:t>Safety!!!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u="sng" dirty="0" smtClean="0"/>
              <a:t>Clinical Pearls:</a:t>
            </a:r>
            <a:r>
              <a:rPr lang="en-US" baseline="30000" dirty="0" smtClean="0"/>
              <a:t>1</a:t>
            </a:r>
            <a:endParaRPr lang="en-US" dirty="0"/>
          </a:p>
        </p:txBody>
      </p:sp>
      <p:sp>
        <p:nvSpPr>
          <p:cNvPr id="3" name="Content Placeholder 2"/>
          <p:cNvSpPr>
            <a:spLocks noGrp="1"/>
          </p:cNvSpPr>
          <p:nvPr>
            <p:ph idx="1"/>
          </p:nvPr>
        </p:nvSpPr>
        <p:spPr/>
        <p:txBody>
          <a:bodyPr>
            <a:normAutofit/>
          </a:bodyPr>
          <a:lstStyle/>
          <a:p>
            <a:r>
              <a:rPr lang="en-US" sz="2400" dirty="0" smtClean="0"/>
              <a:t>“Older adults taking NSAIDS and antihypertensive agents must be monitored carefully. Regardless of the NSAID chosen, it is important to check blood pressure when exercise is initiated and periodically afterwards.”</a:t>
            </a:r>
          </a:p>
          <a:p>
            <a:pPr>
              <a:buNone/>
            </a:pPr>
            <a:endParaRPr lang="en-US" sz="2400" dirty="0" smtClean="0"/>
          </a:p>
          <a:p>
            <a:r>
              <a:rPr lang="en-US" sz="2400" dirty="0" smtClean="0"/>
              <a:t>“The therapist may be the first one to recognize a problem with medication or dosage. Bringing this to the attention to the doctor is a valuable service to the client.”</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t>
            </a:r>
            <a:endParaRPr lang="en-US" dirty="0"/>
          </a:p>
        </p:txBody>
      </p:sp>
      <p:sp>
        <p:nvSpPr>
          <p:cNvPr id="3" name="Content Placeholder 2"/>
          <p:cNvSpPr>
            <a:spLocks noGrp="1"/>
          </p:cNvSpPr>
          <p:nvPr>
            <p:ph idx="1"/>
          </p:nvPr>
        </p:nvSpPr>
        <p:spPr/>
        <p:txBody>
          <a:bodyPr/>
          <a:lstStyle/>
          <a:p>
            <a:r>
              <a:rPr lang="en-US" dirty="0" err="1" smtClean="0"/>
              <a:t>Epocrates</a:t>
            </a:r>
            <a:r>
              <a:rPr lang="en-US" dirty="0" smtClean="0"/>
              <a:t> online</a:t>
            </a:r>
          </a:p>
          <a:p>
            <a:r>
              <a:rPr lang="en-US" dirty="0" err="1" smtClean="0"/>
              <a:t>MedicineNet</a:t>
            </a:r>
            <a:endParaRPr lang="en-US" dirty="0" smtClean="0"/>
          </a:p>
          <a:p>
            <a:r>
              <a:rPr lang="en-US" dirty="0" err="1" smtClean="0"/>
              <a:t>Medscape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pPr>
              <a:buFont typeface="+mj-lt"/>
              <a:buAutoNum type="arabicPeriod"/>
            </a:pPr>
            <a:r>
              <a:rPr lang="en-US" sz="2000" dirty="0" smtClean="0"/>
              <a:t>Goodman, C., and T. Snyder. "Differential diagnosis for physical therapists."</a:t>
            </a:r>
            <a:r>
              <a:rPr lang="en-US" sz="2000" i="1" dirty="0" smtClean="0"/>
              <a:t>Screening for referral. Missouri: Saunders Elsevier</a:t>
            </a:r>
            <a:r>
              <a:rPr lang="en-US" sz="2000" dirty="0" smtClean="0"/>
              <a:t> (2007).</a:t>
            </a:r>
          </a:p>
          <a:p>
            <a:pPr>
              <a:buFont typeface="+mj-lt"/>
              <a:buAutoNum type="arabicPeriod"/>
            </a:pPr>
            <a:r>
              <a:rPr lang="en-US" sz="2000" dirty="0" smtClean="0"/>
              <a:t>Dwight, Jeremy. "Medicines and Falls in Hospital: Guidance Sheet.“</a:t>
            </a:r>
          </a:p>
          <a:p>
            <a:pPr>
              <a:buFont typeface="+mj-lt"/>
              <a:buAutoNum type="arabicPeriod"/>
            </a:pPr>
            <a:r>
              <a:rPr lang="en-US" sz="2000" dirty="0" err="1" smtClean="0"/>
              <a:t>Epocrates</a:t>
            </a:r>
            <a:r>
              <a:rPr lang="en-US" sz="2000" dirty="0" smtClean="0"/>
              <a:t> Online: An </a:t>
            </a:r>
            <a:r>
              <a:rPr lang="en-US" sz="2000" dirty="0" err="1" smtClean="0"/>
              <a:t>Athenahealth</a:t>
            </a:r>
            <a:r>
              <a:rPr lang="en-US" sz="2000" dirty="0" smtClean="0"/>
              <a:t> Company. Available at: </a:t>
            </a:r>
            <a:r>
              <a:rPr lang="en-US" sz="2000" dirty="0" smtClean="0">
                <a:hlinkClick r:id="rId3"/>
              </a:rPr>
              <a:t>https://online.epocrates.com/noFrame/</a:t>
            </a:r>
            <a:r>
              <a:rPr lang="en-US" sz="2000" dirty="0" smtClean="0"/>
              <a:t>. Accessed April 16, 2013.</a:t>
            </a:r>
          </a:p>
          <a:p>
            <a:pPr>
              <a:buFont typeface="+mj-lt"/>
              <a:buAutoNum type="arabicPeriod"/>
            </a:pPr>
            <a:r>
              <a:rPr lang="en-US" sz="2000" dirty="0" err="1" smtClean="0"/>
              <a:t>MedicineNet</a:t>
            </a:r>
            <a:r>
              <a:rPr lang="en-US" sz="2000" dirty="0" smtClean="0"/>
              <a:t>:  We Bring Doctor’s Knowledge to You.  Available at: </a:t>
            </a:r>
            <a:r>
              <a:rPr lang="en-US" sz="2000" dirty="0" smtClean="0">
                <a:hlinkClick r:id="rId4"/>
              </a:rPr>
              <a:t>http://www.medicinenet.com/script/main/hp.asp</a:t>
            </a:r>
            <a:r>
              <a:rPr lang="en-US" sz="2000" dirty="0" smtClean="0"/>
              <a:t>.  Accessed April 16, 2013.  </a:t>
            </a:r>
            <a:endParaRPr lang="en-US"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pic>
        <p:nvPicPr>
          <p:cNvPr id="51202" name="Picture 2" descr="http://www.funnypuppysite.com/pictures/how_cute_puppies_sleep.jpg"/>
          <p:cNvPicPr>
            <a:picLocks noChangeAspect="1" noChangeArrowheads="1"/>
          </p:cNvPicPr>
          <p:nvPr/>
        </p:nvPicPr>
        <p:blipFill>
          <a:blip r:embed="rId3" cstate="print"/>
          <a:srcRect/>
          <a:stretch>
            <a:fillRect/>
          </a:stretch>
        </p:blipFill>
        <p:spPr bwMode="auto">
          <a:xfrm>
            <a:off x="1219200" y="1676400"/>
            <a:ext cx="7353300" cy="515146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Risk Factors for Adverse Drug Events (ADE’s)</a:t>
            </a:r>
            <a:r>
              <a:rPr lang="en-US" baseline="30000" dirty="0" smtClean="0"/>
              <a:t>1</a:t>
            </a:r>
            <a:endParaRPr lang="en-US" dirty="0"/>
          </a:p>
        </p:txBody>
      </p:sp>
      <p:sp>
        <p:nvSpPr>
          <p:cNvPr id="3" name="Content Placeholder 2"/>
          <p:cNvSpPr>
            <a:spLocks noGrp="1"/>
          </p:cNvSpPr>
          <p:nvPr>
            <p:ph sz="half" idx="1"/>
          </p:nvPr>
        </p:nvSpPr>
        <p:spPr/>
        <p:txBody>
          <a:bodyPr/>
          <a:lstStyle/>
          <a:p>
            <a:r>
              <a:rPr lang="en-US" dirty="0" smtClean="0"/>
              <a:t>Pharmacokinetics</a:t>
            </a:r>
          </a:p>
          <a:p>
            <a:r>
              <a:rPr lang="en-US" dirty="0" smtClean="0"/>
              <a:t>ADE’s</a:t>
            </a:r>
          </a:p>
          <a:p>
            <a:r>
              <a:rPr lang="en-US" dirty="0" smtClean="0"/>
              <a:t>Drug-drug interaction</a:t>
            </a:r>
          </a:p>
          <a:p>
            <a:r>
              <a:rPr lang="en-US" dirty="0" smtClean="0"/>
              <a:t>Drug-disease interaction</a:t>
            </a:r>
          </a:p>
          <a:p>
            <a:endParaRPr lang="en-US" dirty="0"/>
          </a:p>
        </p:txBody>
      </p:sp>
      <p:pic>
        <p:nvPicPr>
          <p:cNvPr id="1026" name="Picture 2" descr="https://encrypted-tbn1.gstatic.com/images?q=tbn:ANd9GcShglKqwCDWyHjQTrQ_t5fYxuWsAbUSjTdDbAkz7kw5KNuwGgow6g"/>
          <p:cNvPicPr>
            <a:picLocks noChangeAspect="1" noChangeArrowheads="1"/>
          </p:cNvPicPr>
          <p:nvPr/>
        </p:nvPicPr>
        <p:blipFill>
          <a:blip r:embed="rId3" cstate="print"/>
          <a:srcRect/>
          <a:stretch>
            <a:fillRect/>
          </a:stretch>
        </p:blipFill>
        <p:spPr bwMode="auto">
          <a:xfrm>
            <a:off x="5867400" y="3886200"/>
            <a:ext cx="3067050" cy="20596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Risk Factors for Adverse Drug Events (ADE’s)</a:t>
            </a:r>
            <a:endParaRPr lang="en-US" dirty="0"/>
          </a:p>
        </p:txBody>
      </p:sp>
      <p:sp>
        <p:nvSpPr>
          <p:cNvPr id="3" name="Content Placeholder 2"/>
          <p:cNvSpPr>
            <a:spLocks noGrp="1"/>
          </p:cNvSpPr>
          <p:nvPr>
            <p:ph idx="1"/>
          </p:nvPr>
        </p:nvSpPr>
        <p:spPr>
          <a:xfrm>
            <a:off x="990600" y="1600200"/>
            <a:ext cx="7696200" cy="4525963"/>
          </a:xfrm>
        </p:spPr>
        <p:txBody>
          <a:bodyPr>
            <a:normAutofit lnSpcReduction="10000"/>
          </a:bodyPr>
          <a:lstStyle/>
          <a:p>
            <a:r>
              <a:rPr lang="en-US" dirty="0" smtClean="0"/>
              <a:t>Age (over 65)</a:t>
            </a:r>
          </a:p>
          <a:p>
            <a:r>
              <a:rPr lang="en-US" dirty="0" smtClean="0"/>
              <a:t>Sex</a:t>
            </a:r>
          </a:p>
          <a:p>
            <a:r>
              <a:rPr lang="en-US" dirty="0" smtClean="0"/>
              <a:t>Small physical size or stature</a:t>
            </a:r>
          </a:p>
          <a:p>
            <a:r>
              <a:rPr lang="en-US" dirty="0" err="1" smtClean="0"/>
              <a:t>Hyperpharmacotherapy</a:t>
            </a:r>
            <a:endParaRPr lang="en-US" dirty="0" smtClean="0"/>
          </a:p>
          <a:p>
            <a:r>
              <a:rPr lang="en-US" dirty="0" err="1" smtClean="0"/>
              <a:t>Polypharmacy</a:t>
            </a:r>
            <a:endParaRPr lang="en-US" dirty="0" smtClean="0"/>
          </a:p>
          <a:p>
            <a:r>
              <a:rPr lang="en-US" dirty="0" smtClean="0"/>
              <a:t>Prescribing cascade</a:t>
            </a:r>
          </a:p>
          <a:p>
            <a:r>
              <a:rPr lang="en-US" dirty="0" smtClean="0"/>
              <a:t>History of ADE’s</a:t>
            </a:r>
          </a:p>
          <a:p>
            <a:r>
              <a:rPr lang="en-US" dirty="0" smtClean="0"/>
              <a:t>Racial and ethnic variations </a:t>
            </a:r>
          </a:p>
          <a:p>
            <a:endParaRPr lang="en-US" dirty="0" smtClean="0"/>
          </a:p>
          <a:p>
            <a:endParaRPr lang="en-US" dirty="0"/>
          </a:p>
        </p:txBody>
      </p:sp>
      <p:pic>
        <p:nvPicPr>
          <p:cNvPr id="57346" name="Picture 2" descr="https://encrypted-tbn0.gstatic.com/images?q=tbn:ANd9GcRUrhN7G57rjWiWHjOLVcpGSH8jJiaPWEYwzChaiGvhZHSKQjUg"/>
          <p:cNvPicPr>
            <a:picLocks noChangeAspect="1" noChangeArrowheads="1"/>
          </p:cNvPicPr>
          <p:nvPr/>
        </p:nvPicPr>
        <p:blipFill>
          <a:blip r:embed="rId3" cstate="print"/>
          <a:srcRect/>
          <a:stretch>
            <a:fillRect/>
          </a:stretch>
        </p:blipFill>
        <p:spPr bwMode="auto">
          <a:xfrm>
            <a:off x="5715000" y="914400"/>
            <a:ext cx="3009900" cy="188648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Drug Side Effects</a:t>
            </a:r>
            <a:r>
              <a:rPr lang="en-US" baseline="30000" dirty="0" smtClean="0"/>
              <a:t>1</a:t>
            </a:r>
            <a:r>
              <a:rPr lang="en-US" dirty="0" smtClean="0"/>
              <a:t>:</a:t>
            </a:r>
            <a:endParaRPr lang="en-US" dirty="0"/>
          </a:p>
        </p:txBody>
      </p:sp>
      <p:sp>
        <p:nvSpPr>
          <p:cNvPr id="3" name="Content Placeholder 2"/>
          <p:cNvSpPr>
            <a:spLocks noGrp="1"/>
          </p:cNvSpPr>
          <p:nvPr>
            <p:ph idx="1"/>
          </p:nvPr>
        </p:nvSpPr>
        <p:spPr/>
        <p:txBody>
          <a:bodyPr>
            <a:normAutofit/>
          </a:bodyPr>
          <a:lstStyle/>
          <a:p>
            <a:r>
              <a:rPr lang="en-US" sz="2400" b="1" dirty="0" smtClean="0"/>
              <a:t>Side effects: </a:t>
            </a:r>
            <a:r>
              <a:rPr lang="en-US" sz="2400" dirty="0" smtClean="0"/>
              <a:t>predictable pharmacologic effects that occur within therapeutic dose ranges and are undesirable in the given therapeutic situation. </a:t>
            </a:r>
          </a:p>
          <a:p>
            <a:r>
              <a:rPr lang="en-US" sz="2400" b="1" dirty="0" smtClean="0"/>
              <a:t>Most common SE’s: </a:t>
            </a:r>
            <a:r>
              <a:rPr lang="en-US" sz="2400" dirty="0" smtClean="0"/>
              <a:t>constipation or diarrhea, nausea, abdominal pain and sedation</a:t>
            </a:r>
          </a:p>
          <a:p>
            <a:r>
              <a:rPr lang="en-US" sz="2400" b="1" dirty="0" smtClean="0"/>
              <a:t>More severe SE’s: </a:t>
            </a:r>
            <a:r>
              <a:rPr lang="en-US" sz="2400" dirty="0" smtClean="0"/>
              <a:t>confusion, drowsiness, weakness, and loss of coordination</a:t>
            </a:r>
          </a:p>
          <a:p>
            <a:r>
              <a:rPr lang="en-US" sz="2400" b="1" dirty="0" smtClean="0"/>
              <a:t>Adverse events: </a:t>
            </a:r>
            <a:r>
              <a:rPr lang="en-US" sz="2400" dirty="0" smtClean="0"/>
              <a:t>falls, anorexia, fatigue, cognitive impairment, urinary incontinence and constipation.</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Medicines and Falls in the Hospital</a:t>
            </a:r>
            <a:endParaRPr lang="en-US" dirty="0"/>
          </a:p>
        </p:txBody>
      </p:sp>
      <p:sp>
        <p:nvSpPr>
          <p:cNvPr id="3" name="Content Placeholder 2"/>
          <p:cNvSpPr>
            <a:spLocks noGrp="1"/>
          </p:cNvSpPr>
          <p:nvPr>
            <p:ph idx="1"/>
          </p:nvPr>
        </p:nvSpPr>
        <p:spPr/>
        <p:txBody>
          <a:bodyPr/>
          <a:lstStyle/>
          <a:p>
            <a:r>
              <a:rPr lang="en-US" dirty="0" smtClean="0"/>
              <a:t>Mechanisms leading to a fall is one or more of: </a:t>
            </a:r>
          </a:p>
          <a:p>
            <a:pPr lvl="1"/>
            <a:r>
              <a:rPr lang="en-US" dirty="0" smtClean="0"/>
              <a:t>Sedation</a:t>
            </a:r>
            <a:endParaRPr lang="en-US" dirty="0"/>
          </a:p>
          <a:p>
            <a:pPr lvl="1"/>
            <a:r>
              <a:rPr lang="en-US" dirty="0" smtClean="0"/>
              <a:t>Hypotension</a:t>
            </a:r>
          </a:p>
          <a:p>
            <a:pPr lvl="1"/>
            <a:r>
              <a:rPr lang="en-US" dirty="0" err="1" smtClean="0"/>
              <a:t>Bradycardia</a:t>
            </a:r>
            <a:r>
              <a:rPr lang="en-US" dirty="0" smtClean="0"/>
              <a:t>, tachycardia or periods of </a:t>
            </a:r>
            <a:r>
              <a:rPr lang="en-US" dirty="0" err="1" smtClean="0"/>
              <a:t>asystole</a:t>
            </a:r>
            <a:endParaRPr lang="en-US" dirty="0" smtClean="0"/>
          </a:p>
        </p:txBody>
      </p:sp>
      <p:pic>
        <p:nvPicPr>
          <p:cNvPr id="28674" name="Picture 2" descr="http://previous.presstv.ir/photo/20111228/mortazavi20111228085651843.jpg"/>
          <p:cNvPicPr>
            <a:picLocks noChangeAspect="1" noChangeArrowheads="1"/>
          </p:cNvPicPr>
          <p:nvPr/>
        </p:nvPicPr>
        <p:blipFill>
          <a:blip r:embed="rId3" cstate="print"/>
          <a:srcRect/>
          <a:stretch>
            <a:fillRect/>
          </a:stretch>
        </p:blipFill>
        <p:spPr bwMode="auto">
          <a:xfrm>
            <a:off x="4953000" y="4305300"/>
            <a:ext cx="3829050" cy="25527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So let’s talk about specific </a:t>
            </a:r>
            <a:r>
              <a:rPr lang="en-US" b="1" dirty="0" smtClean="0"/>
              <a:t>medications and drug categories</a:t>
            </a:r>
            <a:r>
              <a:rPr lang="en-US" b="1" dirty="0" smtClean="0"/>
              <a:t>…..</a:t>
            </a:r>
            <a:endParaRPr lang="en-US" b="1" dirty="0"/>
          </a:p>
        </p:txBody>
      </p:sp>
      <p:sp>
        <p:nvSpPr>
          <p:cNvPr id="3" name="Subtitle 2"/>
          <p:cNvSpPr>
            <a:spLocks noGrp="1"/>
          </p:cNvSpPr>
          <p:nvPr>
            <p:ph type="subTitle" idx="1"/>
          </p:nvPr>
        </p:nvSpPr>
        <p:spPr/>
        <p:txBody>
          <a:bodyPr/>
          <a:lstStyle/>
          <a:p>
            <a:endParaRPr lang="en-US"/>
          </a:p>
        </p:txBody>
      </p:sp>
      <p:pic>
        <p:nvPicPr>
          <p:cNvPr id="4" name="Picture 3" descr="http://www.fastcoexist.com/multisite_files/coexist/imagecache/960/article_feature/1280-3d-printed-drug-store.jpg"/>
          <p:cNvPicPr>
            <a:picLocks noChangeAspect="1" noChangeArrowheads="1"/>
          </p:cNvPicPr>
          <p:nvPr/>
        </p:nvPicPr>
        <p:blipFill>
          <a:blip r:embed="rId3" cstate="print"/>
          <a:srcRect/>
          <a:stretch>
            <a:fillRect/>
          </a:stretch>
        </p:blipFill>
        <p:spPr bwMode="auto">
          <a:xfrm>
            <a:off x="2514600" y="2514600"/>
            <a:ext cx="4334933" cy="24384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Drugs acting of the heart &amp; circulation:</a:t>
            </a:r>
            <a:endParaRPr lang="en-US" dirty="0"/>
          </a:p>
        </p:txBody>
      </p:sp>
      <p:sp>
        <p:nvSpPr>
          <p:cNvPr id="3" name="Content Placeholder 2"/>
          <p:cNvSpPr>
            <a:spLocks noGrp="1"/>
          </p:cNvSpPr>
          <p:nvPr>
            <p:ph idx="1"/>
          </p:nvPr>
        </p:nvSpPr>
        <p:spPr/>
        <p:txBody>
          <a:bodyPr/>
          <a:lstStyle/>
          <a:p>
            <a:r>
              <a:rPr lang="en-US" dirty="0" smtClean="0"/>
              <a:t>Maintaining consciousness and an upright posture requires adequate blood flow to the brain.</a:t>
            </a:r>
          </a:p>
          <a:p>
            <a:pPr lvl="1"/>
            <a:r>
              <a:rPr lang="en-US" dirty="0" smtClean="0"/>
              <a:t>Requires a pulse and blood pressure</a:t>
            </a:r>
          </a:p>
          <a:p>
            <a:pPr lvl="1"/>
            <a:r>
              <a:rPr lang="en-US" dirty="0" smtClean="0"/>
              <a:t>BP of 110mmHg or below in older adults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Anti-hypertensive drugs:</a:t>
            </a:r>
            <a:endParaRPr lang="en-US" dirty="0"/>
          </a:p>
        </p:txBody>
      </p:sp>
      <p:sp>
        <p:nvSpPr>
          <p:cNvPr id="3" name="Content Placeholder 2"/>
          <p:cNvSpPr>
            <a:spLocks noGrp="1"/>
          </p:cNvSpPr>
          <p:nvPr>
            <p:ph idx="1"/>
          </p:nvPr>
        </p:nvSpPr>
        <p:spPr/>
        <p:txBody>
          <a:bodyPr>
            <a:normAutofit lnSpcReduction="10000"/>
          </a:bodyPr>
          <a:lstStyle/>
          <a:p>
            <a:r>
              <a:rPr lang="en-US" u="sng" dirty="0" smtClean="0"/>
              <a:t>Beta Blockers:</a:t>
            </a:r>
          </a:p>
          <a:p>
            <a:pPr lvl="1"/>
            <a:r>
              <a:rPr lang="en-US" dirty="0" smtClean="0"/>
              <a:t>High BP</a:t>
            </a:r>
          </a:p>
          <a:p>
            <a:pPr lvl="1"/>
            <a:r>
              <a:rPr lang="en-US" dirty="0" smtClean="0"/>
              <a:t>-</a:t>
            </a:r>
            <a:r>
              <a:rPr lang="en-US" dirty="0" err="1" smtClean="0"/>
              <a:t>olol</a:t>
            </a:r>
            <a:r>
              <a:rPr lang="en-US" dirty="0" smtClean="0"/>
              <a:t> (</a:t>
            </a:r>
            <a:r>
              <a:rPr lang="en-US" dirty="0" err="1" smtClean="0"/>
              <a:t>Atenolol</a:t>
            </a:r>
            <a:r>
              <a:rPr lang="en-US" dirty="0" smtClean="0"/>
              <a:t>, </a:t>
            </a:r>
            <a:r>
              <a:rPr lang="en-US" dirty="0" err="1" smtClean="0"/>
              <a:t>sotalol</a:t>
            </a:r>
            <a:r>
              <a:rPr lang="en-US" dirty="0" smtClean="0"/>
              <a:t>, </a:t>
            </a:r>
            <a:r>
              <a:rPr lang="en-US" dirty="0" err="1" smtClean="0"/>
              <a:t>bisoprolol</a:t>
            </a:r>
            <a:r>
              <a:rPr lang="en-US" dirty="0" smtClean="0"/>
              <a:t>, </a:t>
            </a:r>
            <a:r>
              <a:rPr lang="en-US" dirty="0" err="1" smtClean="0"/>
              <a:t>timolol</a:t>
            </a:r>
            <a:r>
              <a:rPr lang="en-US" dirty="0" smtClean="0"/>
              <a:t>)</a:t>
            </a:r>
          </a:p>
          <a:p>
            <a:pPr lvl="1"/>
            <a:r>
              <a:rPr lang="en-US" dirty="0" smtClean="0"/>
              <a:t>SE’s: </a:t>
            </a:r>
            <a:r>
              <a:rPr lang="en-US" dirty="0" err="1" smtClean="0"/>
              <a:t>Bradycardia</a:t>
            </a:r>
            <a:r>
              <a:rPr lang="en-US" dirty="0" smtClean="0"/>
              <a:t>, hypotension, orthostatic hypotension, </a:t>
            </a:r>
            <a:r>
              <a:rPr lang="en-US" dirty="0" err="1" smtClean="0"/>
              <a:t>vasovagal</a:t>
            </a:r>
            <a:r>
              <a:rPr lang="en-US" dirty="0" smtClean="0"/>
              <a:t> syndrome</a:t>
            </a:r>
          </a:p>
          <a:p>
            <a:r>
              <a:rPr lang="en-US" u="sng" dirty="0" smtClean="0"/>
              <a:t>ACE Inhibitors</a:t>
            </a:r>
          </a:p>
          <a:p>
            <a:pPr lvl="1"/>
            <a:r>
              <a:rPr lang="en-US" dirty="0" smtClean="0"/>
              <a:t>High BP and CHF</a:t>
            </a:r>
          </a:p>
          <a:p>
            <a:pPr lvl="1"/>
            <a:r>
              <a:rPr lang="en-US" dirty="0" smtClean="0"/>
              <a:t>-</a:t>
            </a:r>
            <a:r>
              <a:rPr lang="en-US" dirty="0" err="1" smtClean="0"/>
              <a:t>pril</a:t>
            </a:r>
            <a:r>
              <a:rPr lang="en-US" dirty="0" smtClean="0"/>
              <a:t> (</a:t>
            </a:r>
            <a:r>
              <a:rPr lang="en-US" dirty="0" err="1" smtClean="0"/>
              <a:t>lisopril</a:t>
            </a:r>
            <a:r>
              <a:rPr lang="en-US" dirty="0" smtClean="0"/>
              <a:t>, </a:t>
            </a:r>
            <a:r>
              <a:rPr lang="en-US" dirty="0" err="1" smtClean="0"/>
              <a:t>enalapril</a:t>
            </a:r>
            <a:r>
              <a:rPr lang="en-US" dirty="0" smtClean="0"/>
              <a:t>, etc.)</a:t>
            </a:r>
          </a:p>
          <a:p>
            <a:pPr lvl="1"/>
            <a:r>
              <a:rPr lang="en-US" dirty="0" smtClean="0"/>
              <a:t>-SE’s: low </a:t>
            </a:r>
            <a:r>
              <a:rPr lang="en-US" dirty="0" smtClean="0"/>
              <a:t>BP, dizziness, headache, drowsiness, weakness</a:t>
            </a:r>
            <a:r>
              <a:rPr lang="en-US" baseline="30000" dirty="0" smtClean="0"/>
              <a:t>4</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746</TotalTime>
  <Words>1897</Words>
  <Application>Microsoft Office PowerPoint</Application>
  <PresentationFormat>On-screen Show (4:3)</PresentationFormat>
  <Paragraphs>235</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Solstice</vt:lpstr>
      <vt:lpstr>Common Medications in the Acute Setting &amp; Their Impact on Physical Therapy</vt:lpstr>
      <vt:lpstr>“Side effects of medications can present as an impairment of the integumentary, musculoskeletal, cardiovascular/pulmonary, or neuromuscular system.”1</vt:lpstr>
      <vt:lpstr>Risk Factors for Adverse Drug Events (ADE’s)1</vt:lpstr>
      <vt:lpstr>Risk Factors for Adverse Drug Events (ADE’s)</vt:lpstr>
      <vt:lpstr>Potential Drug Side Effects1:</vt:lpstr>
      <vt:lpstr>Medicines and Falls in the Hospital</vt:lpstr>
      <vt:lpstr>So let’s talk about specific medications and drug categories…..</vt:lpstr>
      <vt:lpstr>Drugs acting of the heart &amp; circulation:</vt:lpstr>
      <vt:lpstr>Anti-hypertensive drugs:</vt:lpstr>
      <vt:lpstr>Digoxin</vt:lpstr>
      <vt:lpstr>Non-Steroidal Anti-inflammatory Drugs (NSAIDs)</vt:lpstr>
      <vt:lpstr>NSAIDS continued….</vt:lpstr>
      <vt:lpstr>Acetaminophen</vt:lpstr>
      <vt:lpstr>Opioids</vt:lpstr>
      <vt:lpstr>Opioids continued….</vt:lpstr>
      <vt:lpstr>Coumadin (Warfarin)4</vt:lpstr>
      <vt:lpstr>Heparin</vt:lpstr>
      <vt:lpstr>Lovenox (Enoxaparin)</vt:lpstr>
      <vt:lpstr>Minocycline</vt:lpstr>
      <vt:lpstr>Implication for PT:</vt:lpstr>
      <vt:lpstr>Clinical Pearls:1</vt:lpstr>
      <vt:lpstr>Resources: </vt:lpstr>
      <vt:lpstr>References</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Medications in the Acute Setting &amp; Their Impact on Physical Therapy</dc:title>
  <dc:creator>Beverly</dc:creator>
  <cp:lastModifiedBy>Beverly</cp:lastModifiedBy>
  <cp:revision>23</cp:revision>
  <dcterms:created xsi:type="dcterms:W3CDTF">2013-04-18T22:29:53Z</dcterms:created>
  <dcterms:modified xsi:type="dcterms:W3CDTF">2013-04-24T01:41:27Z</dcterms:modified>
</cp:coreProperties>
</file>