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3" ContentType="audi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30"/>
  </p:notesMasterIdLst>
  <p:sldIdLst>
    <p:sldId id="256" r:id="rId14"/>
    <p:sldId id="257" r:id="rId15"/>
    <p:sldId id="258" r:id="rId16"/>
    <p:sldId id="259" r:id="rId17"/>
    <p:sldId id="260" r:id="rId18"/>
    <p:sldId id="261" r:id="rId19"/>
    <p:sldId id="269" r:id="rId20"/>
    <p:sldId id="262" r:id="rId21"/>
    <p:sldId id="263" r:id="rId22"/>
    <p:sldId id="264" r:id="rId23"/>
    <p:sldId id="270" r:id="rId24"/>
    <p:sldId id="271" r:id="rId25"/>
    <p:sldId id="265" r:id="rId26"/>
    <p:sldId id="266" r:id="rId27"/>
    <p:sldId id="267" r:id="rId28"/>
    <p:sldId id="268" r:id="rId29"/>
  </p:sldIdLst>
  <p:sldSz cx="13004800" cy="9753600"/>
  <p:notesSz cx="6858000" cy="9144000"/>
  <p:defaultTextStyle>
    <a:defPPr>
      <a:defRPr lang="en-US"/>
    </a:defPPr>
    <a:lvl1pPr algn="ctr" rtl="0" fontAlgn="base">
      <a:spcBef>
        <a:spcPct val="0"/>
      </a:spcBef>
      <a:spcAft>
        <a:spcPct val="0"/>
      </a:spcAft>
      <a:defRPr sz="3200" kern="1200">
        <a:solidFill>
          <a:srgbClr val="424D43"/>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3200" kern="1200">
        <a:solidFill>
          <a:srgbClr val="424D43"/>
        </a:solidFill>
        <a:latin typeface="Palatino" charset="0"/>
        <a:ea typeface="ヒラギノ明朝 ProN W3" charset="0"/>
        <a:cs typeface="ヒラギノ明朝 ProN W3" charset="0"/>
        <a:sym typeface="Palatino" charset="0"/>
      </a:defRPr>
    </a:lvl2pPr>
    <a:lvl3pPr marL="914400" algn="ctr" rtl="0" fontAlgn="base">
      <a:spcBef>
        <a:spcPct val="0"/>
      </a:spcBef>
      <a:spcAft>
        <a:spcPct val="0"/>
      </a:spcAft>
      <a:defRPr sz="3200" kern="1200">
        <a:solidFill>
          <a:srgbClr val="424D43"/>
        </a:solidFill>
        <a:latin typeface="Palatino" charset="0"/>
        <a:ea typeface="ヒラギノ明朝 ProN W3" charset="0"/>
        <a:cs typeface="ヒラギノ明朝 ProN W3" charset="0"/>
        <a:sym typeface="Palatino" charset="0"/>
      </a:defRPr>
    </a:lvl3pPr>
    <a:lvl4pPr marL="1371600" algn="ctr" rtl="0" fontAlgn="base">
      <a:spcBef>
        <a:spcPct val="0"/>
      </a:spcBef>
      <a:spcAft>
        <a:spcPct val="0"/>
      </a:spcAft>
      <a:defRPr sz="3200" kern="1200">
        <a:solidFill>
          <a:srgbClr val="424D43"/>
        </a:solidFill>
        <a:latin typeface="Palatino" charset="0"/>
        <a:ea typeface="ヒラギノ明朝 ProN W3" charset="0"/>
        <a:cs typeface="ヒラギノ明朝 ProN W3" charset="0"/>
        <a:sym typeface="Palatino" charset="0"/>
      </a:defRPr>
    </a:lvl4pPr>
    <a:lvl5pPr marL="1828800" algn="ctr" rtl="0" fontAlgn="base">
      <a:spcBef>
        <a:spcPct val="0"/>
      </a:spcBef>
      <a:spcAft>
        <a:spcPct val="0"/>
      </a:spcAft>
      <a:defRPr sz="3200" kern="1200">
        <a:solidFill>
          <a:srgbClr val="424D43"/>
        </a:solidFill>
        <a:latin typeface="Palatino" charset="0"/>
        <a:ea typeface="ヒラギノ明朝 ProN W3" charset="0"/>
        <a:cs typeface="ヒラギノ明朝 ProN W3" charset="0"/>
        <a:sym typeface="Palatino" charset="0"/>
      </a:defRPr>
    </a:lvl5pPr>
    <a:lvl6pPr marL="2286000" algn="l" defTabSz="457200" rtl="0" eaLnBrk="1" latinLnBrk="0" hangingPunct="1">
      <a:defRPr sz="3200" kern="1200">
        <a:solidFill>
          <a:srgbClr val="424D43"/>
        </a:solidFill>
        <a:latin typeface="Palatino" charset="0"/>
        <a:ea typeface="ヒラギノ明朝 ProN W3" charset="0"/>
        <a:cs typeface="ヒラギノ明朝 ProN W3" charset="0"/>
        <a:sym typeface="Palatino" charset="0"/>
      </a:defRPr>
    </a:lvl6pPr>
    <a:lvl7pPr marL="2743200" algn="l" defTabSz="457200" rtl="0" eaLnBrk="1" latinLnBrk="0" hangingPunct="1">
      <a:defRPr sz="3200" kern="1200">
        <a:solidFill>
          <a:srgbClr val="424D43"/>
        </a:solidFill>
        <a:latin typeface="Palatino" charset="0"/>
        <a:ea typeface="ヒラギノ明朝 ProN W3" charset="0"/>
        <a:cs typeface="ヒラギノ明朝 ProN W3" charset="0"/>
        <a:sym typeface="Palatino" charset="0"/>
      </a:defRPr>
    </a:lvl7pPr>
    <a:lvl8pPr marL="3200400" algn="l" defTabSz="457200" rtl="0" eaLnBrk="1" latinLnBrk="0" hangingPunct="1">
      <a:defRPr sz="3200" kern="1200">
        <a:solidFill>
          <a:srgbClr val="424D43"/>
        </a:solidFill>
        <a:latin typeface="Palatino" charset="0"/>
        <a:ea typeface="ヒラギノ明朝 ProN W3" charset="0"/>
        <a:cs typeface="ヒラギノ明朝 ProN W3" charset="0"/>
        <a:sym typeface="Palatino" charset="0"/>
      </a:defRPr>
    </a:lvl8pPr>
    <a:lvl9pPr marL="3657600" algn="l" defTabSz="457200" rtl="0" eaLnBrk="1" latinLnBrk="0" hangingPunct="1">
      <a:defRPr sz="3200" kern="1200">
        <a:solidFill>
          <a:srgbClr val="424D43"/>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2"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5868270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Palatino"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Palatino"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Palatino"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Palatino"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Palatino"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a:solidFill>
            <a:srgbClr val="FFFFFF"/>
          </a:solidFill>
          <a:ln/>
        </p:spPr>
      </p:sp>
      <p:sp>
        <p:nvSpPr>
          <p:cNvPr id="16386" name="Rectangle 2"/>
          <p:cNvSpPr>
            <a:spLocks noGrp="1" noChangeArrowheads="1"/>
          </p:cNvSpPr>
          <p:nvPr>
            <p:ph type="body" idx="1"/>
          </p:nvPr>
        </p:nvSpPr>
        <p:spPr>
          <a:ln/>
        </p:spPr>
        <p:txBody>
          <a:bodyPr/>
          <a:lstStyle/>
          <a:p>
            <a:pPr eaLnBrk="1" hangingPunct="1">
              <a:defRPr/>
            </a:pPr>
            <a:r>
              <a:rPr lang="en-US" sz="1800" dirty="0" smtClean="0">
                <a:latin typeface="Times New Roman" charset="0"/>
                <a:cs typeface="Times New Roman" charset="0"/>
                <a:sym typeface="Times New Roman" charset="0"/>
              </a:rPr>
              <a:t>Crying is a primary means of infant communication for infants up to 3 months of age, and it continues to serve as a means of expression and communication in varying degrees throughout the life span.</a:t>
            </a:r>
            <a:r>
              <a:rPr lang="en-US" sz="1800" baseline="0" dirty="0" smtClean="0">
                <a:latin typeface="Times New Roman" charset="0"/>
                <a:cs typeface="Times New Roman" charset="0"/>
                <a:sym typeface="Times New Roman" charset="0"/>
              </a:rPr>
              <a:t> </a:t>
            </a:r>
            <a:r>
              <a:rPr lang="en-US" sz="1800" dirty="0" smtClean="0">
                <a:latin typeface="Times New Roman" charset="0"/>
                <a:cs typeface="Times New Roman" charset="0"/>
                <a:sym typeface="Times New Roman" charset="0"/>
              </a:rPr>
              <a:t>It is often the first sound we hear from a baby when it makes its way into the world. Although in the past an initial infant cry was thought to be necessary at delivery to oxygenate the lungs, this fortunately has been proven otherwise and the baby is no longer prompted to cry.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a:solidFill>
            <a:srgbClr val="FFFFFF"/>
          </a:solidFill>
          <a:ln/>
        </p:spPr>
      </p:sp>
      <p:sp>
        <p:nvSpPr>
          <p:cNvPr id="34818" name="Rectangle 2"/>
          <p:cNvSpPr>
            <a:spLocks noGrp="1" noChangeArrowheads="1"/>
          </p:cNvSpPr>
          <p:nvPr>
            <p:ph type="body" idx="1"/>
          </p:nvPr>
        </p:nvSpPr>
        <p:spPr>
          <a:ln/>
        </p:spPr>
        <p:txBody>
          <a:bodyPr/>
          <a:lstStyle/>
          <a:p>
            <a:pPr eaLnBrk="1" hangingPunct="1">
              <a:defRPr/>
            </a:pPr>
            <a:r>
              <a:rPr lang="en-US" sz="1800" dirty="0" smtClean="0">
                <a:latin typeface="Times New Roman" charset="0"/>
                <a:cs typeface="Times New Roman" charset="0"/>
                <a:sym typeface="Times New Roman" charset="0"/>
              </a:rPr>
              <a:t>There are several educational efforts for parents and caregivers to help improve understanding of the patterns of early infant crying, providing strategies to help calm both the baby and caregivers, and the prevent the danger of shaking babies to quiet them. These</a:t>
            </a:r>
            <a:r>
              <a:rPr lang="en-US" sz="1800" baseline="0" dirty="0" smtClean="0">
                <a:latin typeface="Times New Roman" charset="0"/>
                <a:cs typeface="Times New Roman" charset="0"/>
                <a:sym typeface="Times New Roman" charset="0"/>
              </a:rPr>
              <a:t> strategies will be discussed in the next slides.</a:t>
            </a:r>
            <a:endParaRPr lang="en-US" sz="1800" dirty="0" smtClean="0">
              <a:latin typeface="Times New Roman" charset="0"/>
              <a:cs typeface="Times New Roman" charset="0"/>
              <a:sym typeface="Times New Roman" charset="0"/>
            </a:endParaRPr>
          </a:p>
          <a:p>
            <a:pPr eaLnBrk="1" hangingPunct="1">
              <a:defRPr/>
            </a:pPr>
            <a:r>
              <a:rPr lang="en-US" sz="1800" dirty="0" smtClean="0">
                <a:latin typeface="Times New Roman" charset="0"/>
                <a:cs typeface="Times New Roman" charset="0"/>
                <a:sym typeface="Times New Roman" charset="0"/>
              </a:rPr>
              <a:t>	</a:t>
            </a: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a:solidFill>
            <a:srgbClr val="FFFFFF"/>
          </a:solidFill>
          <a:ln/>
        </p:spPr>
      </p:sp>
      <p:sp>
        <p:nvSpPr>
          <p:cNvPr id="36866" name="Rectangle 2"/>
          <p:cNvSpPr>
            <a:spLocks noGrp="1" noChangeArrowheads="1"/>
          </p:cNvSpPr>
          <p:nvPr>
            <p:ph type="body" idx="1"/>
          </p:nvPr>
        </p:nvSpPr>
        <p:spPr>
          <a:ln/>
        </p:spPr>
        <p:txBody>
          <a:bodyPr/>
          <a:lstStyle/>
          <a:p>
            <a:pPr eaLnBrk="1" hangingPunct="1">
              <a:defRPr/>
            </a:pPr>
            <a:r>
              <a:rPr lang="en-US" sz="1800" smtClean="0">
                <a:latin typeface="Times New Roman" charset="0"/>
                <a:cs typeface="Times New Roman" charset="0"/>
                <a:sym typeface="Times New Roman" charset="0"/>
              </a:rPr>
              <a:t>The Period of Purple crying is an educational program, consisting of a short booklet and DVD that is geared to parents of newborns to provide information on the patterns of early infant crying and the dangers of shaking their baby as a way to quiet them. It is being used in over 800 hospitals and organizations, and available in l0 languages and close captioned for the hearing impaired. For more information about program, refer to the links at the bottom of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defRPr/>
            </a:pPr>
            <a:r>
              <a:rPr lang="en-US" sz="1800" smtClean="0">
                <a:latin typeface="Times New Roman" charset="0"/>
                <a:cs typeface="Times New Roman" charset="0"/>
                <a:sym typeface="Times New Roman" charset="0"/>
              </a:rPr>
              <a:t>The Johnson &amp; Johnson Pediatric Institute has a library of resources for both professionals and parents. This booklet is available on Early Infant Crying is available for download, and contains a  diary in the appendix which may be a useful way for parents to obtain more objective data on crying and other infant behaviors to share with other caregivers, doctors, or other service providers.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ln/>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The REST theoretical model was described by Keene et al  as a useful framework for providing intervention services to infants and parents to promote better infant self-regulation behaviors and improve the parent</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s ability to develop strategies to help calm and soothe their babies without become overwhelmed in the process.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Times New Roman" charset="0"/>
              <a:cs typeface="Times New Roman"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In looking at the middle </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Intervention</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 column of this slide.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For the Infant, it is important to provide the parent education and means for improved: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R</a:t>
            </a:r>
            <a:r>
              <a:rPr lang="en-US" sz="1800" dirty="0" smtClean="0">
                <a:latin typeface="Times New Roman" charset="0"/>
                <a:cs typeface="Times New Roman" charset="0"/>
                <a:sym typeface="Times New Roman" charset="0"/>
              </a:rPr>
              <a:t>egulation = prevent over-stimulation &amp; over-fatigue by improving the parent</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s sensitivity to early infant cues of overload, and to observe and reinforce the infant</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s sleep/wake cycles and patterns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E</a:t>
            </a:r>
            <a:r>
              <a:rPr lang="en-US" sz="1800" dirty="0" smtClean="0">
                <a:latin typeface="Times New Roman" charset="0"/>
                <a:cs typeface="Times New Roman" charset="0"/>
                <a:sym typeface="Times New Roman" charset="0"/>
              </a:rPr>
              <a:t>ntertainment = provide age appropriate support for infant social, emotional, and motor development.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S</a:t>
            </a:r>
            <a:r>
              <a:rPr lang="en-US" sz="1800" dirty="0" smtClean="0">
                <a:latin typeface="Times New Roman" charset="0"/>
                <a:cs typeface="Times New Roman" charset="0"/>
                <a:sym typeface="Times New Roman" charset="0"/>
              </a:rPr>
              <a:t>tructure – includes scheduling &amp; providing a ritual to reinforce regular sleep &amp; waking states, as well as providing a supportive environment by varying light and noise levels based upon the function of either awake or resting state.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T</a:t>
            </a:r>
            <a:r>
              <a:rPr lang="en-US" sz="1800" dirty="0" smtClean="0">
                <a:latin typeface="Times New Roman" charset="0"/>
                <a:cs typeface="Times New Roman" charset="0"/>
                <a:sym typeface="Times New Roman" charset="0"/>
              </a:rPr>
              <a:t>ouch –firm hold, good support, rocking and gentle vestibular, sensorimotor stimulation tailored to the infant</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For the parent, interventions by the home nursing provider would be to provide:</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R</a:t>
            </a:r>
            <a:r>
              <a:rPr lang="en-US" sz="1800" dirty="0" smtClean="0">
                <a:latin typeface="Times New Roman" charset="0"/>
                <a:cs typeface="Times New Roman" charset="0"/>
                <a:sym typeface="Times New Roman" charset="0"/>
              </a:rPr>
              <a:t>eassurance – helping to rule out if there are medical concerns contributing to the problems, monitoring the babies weight</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E</a:t>
            </a:r>
            <a:r>
              <a:rPr lang="en-US" sz="1800" dirty="0" smtClean="0">
                <a:latin typeface="Times New Roman" charset="0"/>
                <a:cs typeface="Times New Roman" charset="0"/>
                <a:sym typeface="Times New Roman" charset="0"/>
              </a:rPr>
              <a:t>mpathy, and I would also add here, Education</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S</a:t>
            </a:r>
            <a:r>
              <a:rPr lang="en-US" sz="1800" dirty="0" smtClean="0">
                <a:latin typeface="Times New Roman" charset="0"/>
                <a:cs typeface="Times New Roman" charset="0"/>
                <a:sym typeface="Times New Roman" charset="0"/>
              </a:rPr>
              <a:t>upport –assisting the to parent obtain effective social and emotional support, and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b="1" dirty="0" smtClean="0">
                <a:latin typeface="Times New Roman" charset="0"/>
                <a:cs typeface="Times New Roman" charset="0"/>
                <a:sym typeface="Times New Roman" charset="0"/>
              </a:rPr>
              <a:t>T</a:t>
            </a:r>
            <a:r>
              <a:rPr lang="en-US" sz="1800" dirty="0" smtClean="0">
                <a:latin typeface="Times New Roman" charset="0"/>
                <a:cs typeface="Times New Roman" charset="0"/>
                <a:sym typeface="Times New Roman" charset="0"/>
              </a:rPr>
              <a:t>ime-Out – helping the parent to problem solve ways to de-stress and have time outside of infant care.</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Times New Roman" charset="0"/>
              <a:cs typeface="Times New Roman"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This schematic speaks to importance of addressing infant and parent behaviors and responses in tandem and gives a sense of the complexity or multiple steps and strategies that may be involved towards getting to a better outcome.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b="1" dirty="0" smtClean="0">
              <a:latin typeface="Times New Roman" charset="0"/>
              <a:cs typeface="Times"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a:solidFill>
            <a:srgbClr val="FFFFFF"/>
          </a:solidFill>
          <a:ln/>
        </p:spPr>
      </p:sp>
      <p:sp>
        <p:nvSpPr>
          <p:cNvPr id="43010" name="Rectangle 2"/>
          <p:cNvSpPr>
            <a:spLocks noGrp="1" noChangeArrowheads="1"/>
          </p:cNvSpPr>
          <p:nvPr>
            <p:ph type="body" idx="1"/>
          </p:nvPr>
        </p:nvSpPr>
        <p:spPr>
          <a:ln/>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Moving on from looking at infants with excessive crying behaviors, let</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s look at the association of crying and other disabilities.</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First off, it</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s important to know that if a child continues to cry for prolonged periods of time, to the point of affecting sleeping and eating, after the age of 4 months that it may be an indicator of poor infant social and emotional development in the future. This has also been associated with dysfunctional parenting skills or support.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exposure to neurotoxic substances </a:t>
            </a:r>
            <a:r>
              <a:rPr lang="en-US" sz="1800" i="1" dirty="0" smtClean="0">
                <a:latin typeface="Times New Roman" charset="0"/>
                <a:cs typeface="Times New Roman" charset="0"/>
                <a:sym typeface="Times New Roman" charset="0"/>
              </a:rPr>
              <a:t>in utero</a:t>
            </a:r>
            <a:r>
              <a:rPr lang="en-US" sz="1800" dirty="0" smtClean="0">
                <a:latin typeface="Times New Roman" charset="0"/>
                <a:cs typeface="Times New Roman" charset="0"/>
                <a:sym typeface="Times New Roman" charset="0"/>
              </a:rPr>
              <a:t> may increase hyperirritability, particularly when undergoing withdrawal </a:t>
            </a:r>
            <a:r>
              <a:rPr lang="en-US" sz="1800" dirty="0" err="1" smtClean="0">
                <a:latin typeface="Times New Roman" charset="0"/>
                <a:cs typeface="Times New Roman" charset="0"/>
                <a:sym typeface="Times New Roman" charset="0"/>
              </a:rPr>
              <a:t>postnatally</a:t>
            </a:r>
            <a:endParaRPr lang="en-US" sz="1800" dirty="0" smtClean="0">
              <a:latin typeface="Times New Roman" charset="0"/>
              <a:cs typeface="Times New Roman"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delay of communication skills may prolong use of crying behaviors as means of functional communication.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 It is also important to realize that, for some babies, the typical signs of crying may not be present  - the following slide will give an example of this situation.</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a:solidFill>
            <a:srgbClr val="FFFFFF"/>
          </a:solidFill>
          <a:ln/>
        </p:spPr>
      </p:sp>
      <p:sp>
        <p:nvSpPr>
          <p:cNvPr id="45058" name="Rectangle 2"/>
          <p:cNvSpPr>
            <a:spLocks noGrp="1" noChangeArrowheads="1"/>
          </p:cNvSpPr>
          <p:nvPr>
            <p:ph type="body" idx="1"/>
          </p:nvPr>
        </p:nvSpPr>
        <p:spPr>
          <a:ln/>
        </p:spPr>
        <p:txBody>
          <a:bodyPr/>
          <a:lstStyle/>
          <a:p>
            <a:pPr eaLnBrk="1" hangingPunct="1">
              <a:defRPr/>
            </a:pPr>
            <a:r>
              <a:rPr lang="en-US" sz="1800" dirty="0" smtClean="0">
                <a:latin typeface="Times New Roman" charset="0"/>
                <a:cs typeface="Times New Roman" charset="0"/>
                <a:sym typeface="Times New Roman" charset="0"/>
              </a:rPr>
              <a:t>Please view the </a:t>
            </a:r>
            <a:r>
              <a:rPr lang="en-US" sz="1800" dirty="0" err="1" smtClean="0">
                <a:latin typeface="Times New Roman" charset="0"/>
                <a:cs typeface="Times New Roman" charset="0"/>
                <a:sym typeface="Times New Roman" charset="0"/>
              </a:rPr>
              <a:t>videoclip</a:t>
            </a:r>
            <a:r>
              <a:rPr lang="en-US" sz="1800" dirty="0" smtClean="0">
                <a:latin typeface="Times New Roman" charset="0"/>
                <a:cs typeface="Times New Roman" charset="0"/>
                <a:sym typeface="Times New Roman" charset="0"/>
              </a:rPr>
              <a:t> on Matthew.. He is 11 months old. His crying cannot be heard because he has a tracheostomy which limits his ability to produce sounds. He also has significant </a:t>
            </a:r>
            <a:r>
              <a:rPr lang="en-US" sz="1800" dirty="0" err="1" smtClean="0">
                <a:latin typeface="Times New Roman" charset="0"/>
                <a:cs typeface="Times New Roman" charset="0"/>
                <a:sym typeface="Times New Roman" charset="0"/>
              </a:rPr>
              <a:t>hypotonia</a:t>
            </a:r>
            <a:r>
              <a:rPr lang="en-US" sz="1800" dirty="0" smtClean="0">
                <a:latin typeface="Times New Roman" charset="0"/>
                <a:cs typeface="Times New Roman" charset="0"/>
                <a:sym typeface="Times New Roman" charset="0"/>
              </a:rPr>
              <a:t> and Mobius syndrome, which is a rare congenital neurological disability involving paralysis of the 6</a:t>
            </a:r>
            <a:r>
              <a:rPr lang="en-US" sz="1800" baseline="32000" dirty="0" smtClean="0">
                <a:latin typeface="Times New Roman" charset="0"/>
                <a:cs typeface="Times New Roman" charset="0"/>
                <a:sym typeface="Times New Roman" charset="0"/>
              </a:rPr>
              <a:t>th</a:t>
            </a:r>
            <a:r>
              <a:rPr lang="en-US" sz="1800" dirty="0" smtClean="0">
                <a:latin typeface="Times New Roman" charset="0"/>
                <a:cs typeface="Times New Roman" charset="0"/>
                <a:sym typeface="Times New Roman" charset="0"/>
              </a:rPr>
              <a:t> &amp; 7</a:t>
            </a:r>
            <a:r>
              <a:rPr lang="en-US" sz="1800" baseline="32000" dirty="0" smtClean="0">
                <a:latin typeface="Times New Roman" charset="0"/>
                <a:cs typeface="Times New Roman" charset="0"/>
                <a:sym typeface="Times New Roman" charset="0"/>
              </a:rPr>
              <a:t>th</a:t>
            </a:r>
            <a:r>
              <a:rPr lang="en-US" sz="1800" dirty="0" smtClean="0">
                <a:latin typeface="Times New Roman" charset="0"/>
                <a:cs typeface="Times New Roman" charset="0"/>
                <a:sym typeface="Times New Roman" charset="0"/>
              </a:rPr>
              <a:t> cranial nerve. As a result, he has partial facial paralysis and therefore cannot demonstrate the usual facial responses of crying. When providing physical therapy services for Matthew, I would rely upon the input from his parents or nurse to help ensure he was not getting too upset during therapy – this change was usually noted by a change in his respiration pattern. His parents were gracious enough to provide this clip of Matthew, taken when he was tired and fussy.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a:solidFill>
            <a:srgbClr val="FFFFFF"/>
          </a:solidFill>
          <a:ln/>
        </p:spPr>
      </p:sp>
      <p:sp>
        <p:nvSpPr>
          <p:cNvPr id="47106" name="Rectangle 2"/>
          <p:cNvSpPr>
            <a:spLocks noGrp="1" noChangeArrowheads="1"/>
          </p:cNvSpPr>
          <p:nvPr>
            <p:ph type="body" idx="1"/>
          </p:nvPr>
        </p:nvSpPr>
        <p:spPr>
          <a:ln/>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dirty="0" smtClean="0">
                <a:latin typeface="Times New Roman" charset="0"/>
                <a:cs typeface="Times New Roman" charset="0"/>
                <a:sym typeface="Times New Roman" charset="0"/>
              </a:rPr>
              <a:t>In closing, here are the references that I used to create this program; perhaps these can be a resource for you in the future. I hope that this presentation has you thinking a little more about the complexity of crying behaviors for infants and some of the supports and strategies that are being used to help support and expand the infants</a:t>
            </a:r>
            <a:r>
              <a:rPr lang="ja-JP" altLang="en-US" sz="1800" dirty="0" smtClean="0">
                <a:latin typeface="Arial"/>
                <a:cs typeface="Times New Roman" charset="0"/>
                <a:sym typeface="Times New Roman" charset="0"/>
              </a:rPr>
              <a:t>’</a:t>
            </a:r>
            <a:r>
              <a:rPr lang="en-US" sz="1800" dirty="0" smtClean="0">
                <a:latin typeface="Times New Roman" charset="0"/>
                <a:cs typeface="Times New Roman" charset="0"/>
                <a:sym typeface="Times New Roman" charset="0"/>
              </a:rPr>
              <a:t> capacity for self-regulation and to further their social and emotional development. I look forward to reading about your experiences with infant crying and your strategies with promoting positive interactions and play in your Discussion Board posts. Please refer back to the syllabus with instructions on how to continue along with this module. </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sz="1800" dirty="0" smtClean="0">
              <a:latin typeface="Times New Roman" charset="0"/>
              <a:cs typeface="Times"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ln/>
        </p:spPr>
        <p:txBody>
          <a:bodyPr/>
          <a:lstStyle/>
          <a:p>
            <a:pPr eaLnBrk="1" hangingPunct="1">
              <a:defRPr/>
            </a:pPr>
            <a:r>
              <a:rPr lang="en-US" sz="1800" u="sng" dirty="0" smtClean="0">
                <a:latin typeface="Times New Roman" charset="0"/>
                <a:cs typeface="Times New Roman" charset="0"/>
                <a:sym typeface="Times New Roman" charset="0"/>
              </a:rPr>
              <a:t>Typically, a cry has four movements</a:t>
            </a:r>
            <a:r>
              <a:rPr lang="en-US" sz="1800" dirty="0" smtClean="0">
                <a:latin typeface="Times New Roman" charset="0"/>
                <a:cs typeface="Times New Roman" charset="0"/>
                <a:sym typeface="Times New Roman" charset="0"/>
              </a:rPr>
              <a:t>:</a:t>
            </a:r>
            <a:r>
              <a:rPr lang="en-US" sz="1800" baseline="32000" dirty="0" smtClean="0">
                <a:latin typeface="Times New Roman" charset="0"/>
                <a:cs typeface="Times New Roman" charset="0"/>
                <a:sym typeface="Times New Roman" charset="0"/>
              </a:rPr>
              <a:t>1</a:t>
            </a:r>
          </a:p>
          <a:p>
            <a:pPr eaLnBrk="1" hangingPunct="1">
              <a:defRPr/>
            </a:pPr>
            <a:r>
              <a:rPr lang="en-US" sz="1800" dirty="0" smtClean="0">
                <a:latin typeface="Times New Roman" charset="0"/>
                <a:cs typeface="Times New Roman" charset="0"/>
                <a:sym typeface="Times New Roman" charset="0"/>
              </a:rPr>
              <a:t>A strain phase (inspiration):</a:t>
            </a:r>
            <a:r>
              <a:rPr lang="en-US" sz="1800" baseline="0" dirty="0" smtClean="0">
                <a:latin typeface="Times New Roman" charset="0"/>
                <a:cs typeface="Times New Roman" charset="0"/>
                <a:sym typeface="Times New Roman" charset="0"/>
              </a:rPr>
              <a:t> a sigh phase (exhalation or expiratory) – this is when you hear the cry; a pause; and then a quick, short inspiratory gasp. Click on the icon to hear a variety of cries and listen for these phases.</a:t>
            </a:r>
            <a:endParaRPr lang="en-US" sz="1800" dirty="0" smtClean="0">
              <a:latin typeface="Times New Roman" charset="0"/>
              <a:cs typeface="Times New Roman" charset="0"/>
              <a:sym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US" sz="1800" u="none" dirty="0" smtClean="0">
                <a:latin typeface="Times New Roman" charset="0"/>
                <a:cs typeface="Times New Roman" charset="0"/>
                <a:sym typeface="Times New Roman" charset="0"/>
              </a:rPr>
              <a:t>Physiologic effects of</a:t>
            </a:r>
            <a:r>
              <a:rPr lang="en-US" sz="1800" u="none" baseline="0" dirty="0" smtClean="0">
                <a:latin typeface="Times New Roman" charset="0"/>
                <a:cs typeface="Times New Roman" charset="0"/>
                <a:sym typeface="Times New Roman" charset="0"/>
              </a:rPr>
              <a:t> crying for</a:t>
            </a:r>
            <a:r>
              <a:rPr lang="en-US" sz="1800" u="none" dirty="0" smtClean="0">
                <a:latin typeface="Times New Roman" charset="0"/>
                <a:cs typeface="Times New Roman" charset="0"/>
                <a:sym typeface="Times New Roman" charset="0"/>
              </a:rPr>
              <a:t> the baby may</a:t>
            </a:r>
            <a:r>
              <a:rPr lang="en-US" sz="1800" u="none" baseline="0" dirty="0" smtClean="0">
                <a:latin typeface="Times New Roman" charset="0"/>
                <a:cs typeface="Times New Roman" charset="0"/>
                <a:sym typeface="Times New Roman" charset="0"/>
              </a:rPr>
              <a:t> include: increased heart rate and blood pressure, reduced oxygen levels, increased cortisol levels as a stress response that is proportional to the duration of crying, and depleted energy reserves. A decrease in white blood cell count has also been associated with vigorous crying, which may affect immunity.</a:t>
            </a:r>
            <a:endParaRPr lang="en-US" sz="1800" dirty="0" smtClean="0">
              <a:latin typeface="Times New Roman" charset="0"/>
              <a:cs typeface="Times New Roman" charset="0"/>
              <a:sym typeface="Times New Roman" charset="0"/>
            </a:endParaRPr>
          </a:p>
          <a:p>
            <a:pPr eaLnBrk="1" hangingPunct="1">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solidFill>
            <a:srgbClr val="FFFFFF"/>
          </a:solidFill>
          <a:ln/>
        </p:spPr>
      </p:sp>
      <p:sp>
        <p:nvSpPr>
          <p:cNvPr id="22530" name="Rectangle 2"/>
          <p:cNvSpPr>
            <a:spLocks noGrp="1" noChangeArrowheads="1"/>
          </p:cNvSpPr>
          <p:nvPr>
            <p:ph type="body" idx="1"/>
          </p:nvPr>
        </p:nvSpPr>
        <p:spPr>
          <a:ln/>
        </p:spPr>
        <p:txBody>
          <a:bodyPr/>
          <a:lstStyle/>
          <a:p>
            <a:pPr marL="114300" indent="-114300" eaLnBrk="1" hangingPunct="1">
              <a:defRPr/>
            </a:pPr>
            <a:r>
              <a:rPr lang="en-US" sz="1800" u="none" dirty="0" smtClean="0">
                <a:latin typeface="Times New Roman" charset="0"/>
                <a:cs typeface="Times New Roman" charset="0"/>
                <a:sym typeface="Times New Roman" charset="0"/>
              </a:rPr>
              <a:t>Infant</a:t>
            </a:r>
            <a:r>
              <a:rPr lang="en-US" sz="1800" u="none" baseline="0" dirty="0" smtClean="0">
                <a:latin typeface="Times New Roman" charset="0"/>
                <a:cs typeface="Times New Roman" charset="0"/>
                <a:sym typeface="Times New Roman" charset="0"/>
              </a:rPr>
              <a:t> </a:t>
            </a:r>
            <a:r>
              <a:rPr lang="en-US" sz="1800" u="none" dirty="0" smtClean="0">
                <a:latin typeface="Times New Roman" charset="0"/>
                <a:cs typeface="Times New Roman" charset="0"/>
                <a:sym typeface="Times New Roman" charset="0"/>
              </a:rPr>
              <a:t>crying</a:t>
            </a:r>
            <a:r>
              <a:rPr lang="en-US" sz="1800" u="none" baseline="0" dirty="0" smtClean="0">
                <a:latin typeface="Times New Roman" charset="0"/>
                <a:cs typeface="Times New Roman" charset="0"/>
                <a:sym typeface="Times New Roman" charset="0"/>
              </a:rPr>
              <a:t> may also cause </a:t>
            </a:r>
            <a:r>
              <a:rPr lang="en-US" sz="1800" u="none" dirty="0" smtClean="0">
                <a:latin typeface="Times New Roman" charset="0"/>
                <a:cs typeface="Times New Roman" charset="0"/>
                <a:sym typeface="Times New Roman" charset="0"/>
              </a:rPr>
              <a:t>physiologic effects for the caregiver</a:t>
            </a:r>
            <a:r>
              <a:rPr lang="en-US" sz="1800" u="sng" dirty="0" smtClean="0">
                <a:latin typeface="Times New Roman" charset="0"/>
                <a:cs typeface="Times New Roman" charset="0"/>
                <a:sym typeface="Times New Roman" charset="0"/>
              </a:rPr>
              <a:t>,</a:t>
            </a:r>
            <a:r>
              <a:rPr lang="en-US" sz="1800" dirty="0" smtClean="0">
                <a:latin typeface="Times New Roman" charset="0"/>
                <a:cs typeface="Times New Roman" charset="0"/>
                <a:sym typeface="Times New Roman" charset="0"/>
              </a:rPr>
              <a:t> Crying is natural irritant – designed to get immediate response.</a:t>
            </a:r>
            <a:r>
              <a:rPr lang="en-US" sz="1800" baseline="0" dirty="0" smtClean="0">
                <a:latin typeface="Times New Roman" charset="0"/>
                <a:cs typeface="Times New Roman" charset="0"/>
                <a:sym typeface="Times New Roman" charset="0"/>
              </a:rPr>
              <a:t> The</a:t>
            </a:r>
            <a:r>
              <a:rPr lang="en-US" sz="1800" dirty="0" smtClean="0">
                <a:latin typeface="Times New Roman" charset="0"/>
                <a:cs typeface="Times New Roman" charset="0"/>
                <a:sym typeface="Times New Roman" charset="0"/>
              </a:rPr>
              <a:t> caregiver(s) response to crying can be influenced by the</a:t>
            </a:r>
            <a:r>
              <a:rPr lang="en-US" sz="1800" baseline="0" dirty="0" smtClean="0">
                <a:latin typeface="Times New Roman" charset="0"/>
                <a:cs typeface="Times New Roman" charset="0"/>
                <a:sym typeface="Times New Roman" charset="0"/>
              </a:rPr>
              <a:t> individual’s </a:t>
            </a:r>
            <a:r>
              <a:rPr lang="en-US" sz="1800" dirty="0" smtClean="0">
                <a:latin typeface="Times New Roman" charset="0"/>
                <a:cs typeface="Times New Roman" charset="0"/>
                <a:sym typeface="Times New Roman" charset="0"/>
              </a:rPr>
              <a:t>personal ability to deal with stress,</a:t>
            </a:r>
            <a:r>
              <a:rPr lang="en-US" sz="1800" baseline="0" dirty="0" smtClean="0">
                <a:latin typeface="Times New Roman" charset="0"/>
                <a:cs typeface="Times New Roman" charset="0"/>
                <a:sym typeface="Times New Roman" charset="0"/>
              </a:rPr>
              <a:t> by </a:t>
            </a:r>
            <a:r>
              <a:rPr lang="en-US" sz="1800" dirty="0" smtClean="0">
                <a:latin typeface="Times New Roman" charset="0"/>
                <a:cs typeface="Times New Roman" charset="0"/>
                <a:sym typeface="Times New Roman" charset="0"/>
              </a:rPr>
              <a:t>post partum depression or other mental illness, and by the degree of social support</a:t>
            </a:r>
            <a:r>
              <a:rPr lang="en-US" sz="1800" baseline="0" dirty="0" smtClean="0">
                <a:latin typeface="Times New Roman" charset="0"/>
                <a:cs typeface="Times New Roman" charset="0"/>
                <a:sym typeface="Times New Roman" charset="0"/>
              </a:rPr>
              <a:t> that is available.</a:t>
            </a:r>
            <a:endParaRPr lang="en-US" sz="1800" dirty="0" smtClean="0">
              <a:latin typeface="Times New Roman" charset="0"/>
              <a:cs typeface="Times New Roman" charset="0"/>
              <a:sym typeface="Times New Roman" charset="0"/>
            </a:endParaRPr>
          </a:p>
          <a:p>
            <a:pPr marL="114300" indent="-114300" eaLnBrk="1" hangingPunct="1">
              <a:defRPr/>
            </a:pPr>
            <a:endParaRPr lang="en-US" sz="1800" dirty="0" smtClean="0">
              <a:latin typeface="Times New Roman" charset="0"/>
              <a:cs typeface="Times New Roman" charset="0"/>
              <a:sym typeface="Times New Roman" charset="0"/>
            </a:endParaRPr>
          </a:p>
          <a:p>
            <a:pPr marL="114300" indent="-114300" eaLnBrk="1" hangingPunct="1">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a:solidFill>
            <a:srgbClr val="FFFFFF"/>
          </a:solidFill>
          <a:ln/>
        </p:spPr>
      </p:sp>
      <p:sp>
        <p:nvSpPr>
          <p:cNvPr id="24578" name="Rectangle 2"/>
          <p:cNvSpPr>
            <a:spLocks noGrp="1" noChangeArrowheads="1"/>
          </p:cNvSpPr>
          <p:nvPr>
            <p:ph type="body" idx="1"/>
          </p:nvPr>
        </p:nvSpPr>
        <p:spPr>
          <a:ln/>
        </p:spPr>
        <p:txBody>
          <a:bodyPr/>
          <a:lstStyle/>
          <a:p>
            <a:pPr eaLnBrk="1" hangingPunct="1">
              <a:defRPr/>
            </a:pPr>
            <a:r>
              <a:rPr lang="en-US" sz="1800" smtClean="0">
                <a:latin typeface="Times New Roman" charset="0"/>
                <a:cs typeface="Times New Roman" charset="0"/>
                <a:sym typeface="Times New Roman" charset="0"/>
              </a:rPr>
              <a:t>Crying signals that the baby is upset, and the intensity of the crying may give CUES to the reasons, but the problem solving and strategies to help calm or soothe a crying baby are not always simple or effective.</a:t>
            </a:r>
          </a:p>
          <a:p>
            <a:pPr eaLnBrk="1" hangingPunct="1">
              <a:defRPr/>
            </a:pPr>
            <a:endParaRPr lang="en-US" sz="1800" smtClean="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a:solidFill>
            <a:srgbClr val="FFFFFF"/>
          </a:solidFill>
          <a:ln/>
        </p:spPr>
      </p:sp>
      <p:sp>
        <p:nvSpPr>
          <p:cNvPr id="26626" name="Rectangle 2"/>
          <p:cNvSpPr>
            <a:spLocks noGrp="1" noChangeArrowheads="1"/>
          </p:cNvSpPr>
          <p:nvPr>
            <p:ph type="body" idx="1"/>
          </p:nvPr>
        </p:nvSpPr>
        <p:spPr>
          <a:ln/>
        </p:spPr>
        <p:txBody>
          <a:bodyPr/>
          <a:lstStyle/>
          <a:p>
            <a:pPr eaLnBrk="1" hangingPunct="1">
              <a:defRPr/>
            </a:pPr>
            <a:r>
              <a:rPr lang="en-US" sz="1800" u="none" dirty="0" smtClean="0">
                <a:latin typeface="Times New Roman" charset="0"/>
                <a:cs typeface="Times New Roman" charset="0"/>
                <a:sym typeface="Times New Roman" charset="0"/>
              </a:rPr>
              <a:t>The above slide shows the early Infant crying patterns of healthy term infants.</a:t>
            </a:r>
            <a:r>
              <a:rPr lang="en-US" sz="1800" u="none" baseline="0" dirty="0" smtClean="0">
                <a:latin typeface="Times New Roman" charset="0"/>
                <a:cs typeface="Times New Roman" charset="0"/>
                <a:sym typeface="Times New Roman" charset="0"/>
              </a:rPr>
              <a:t> For the first 3 days, the mean time for crying is 6.7 hours/day! By 6 weeks, this decreases to a mean of 43-120 minutes/day. Generally, there continues to be a reduction of crying behaviors until at  13 weeks the mean duration of crying is down to  29 minutes/day. Infant crying behaviors occur </a:t>
            </a:r>
            <a:r>
              <a:rPr lang="en-US" sz="1800" dirty="0" smtClean="0">
                <a:latin typeface="Times New Roman" charset="0"/>
                <a:cs typeface="Times New Roman" charset="0"/>
                <a:sym typeface="Times New Roman" charset="0"/>
              </a:rPr>
              <a:t>mainly in late afternoon/early evening.</a:t>
            </a:r>
            <a:r>
              <a:rPr lang="en-US" sz="1800" baseline="0" dirty="0" smtClean="0">
                <a:latin typeface="Times New Roman" charset="0"/>
                <a:cs typeface="Times New Roman" charset="0"/>
                <a:sym typeface="Times New Roman" charset="0"/>
              </a:rPr>
              <a:t> This crying pattern has been found to be similar among many cultures, which indicates that this may be a process of innate maturation. In premature infants, the crying patterns are similar at their adjusted age.</a:t>
            </a:r>
            <a:endParaRPr lang="en-US" sz="1800" dirty="0" smtClean="0">
              <a:latin typeface="Times New Roman" charset="0"/>
              <a:cs typeface="Times New Roman" charset="0"/>
              <a:sym typeface="Times New Roman" charset="0"/>
            </a:endParaRPr>
          </a:p>
          <a:p>
            <a:pPr eaLnBrk="1" hangingPunct="1">
              <a:defRPr/>
            </a:pPr>
            <a:endParaRPr lang="en-US" sz="1800" dirty="0" smtClean="0">
              <a:latin typeface="Times New Roman" charset="0"/>
              <a:cs typeface="Times" charset="0"/>
              <a:sym typeface="Times New Roman" charset="0"/>
            </a:endParaRPr>
          </a:p>
          <a:p>
            <a:pPr eaLnBrk="1" hangingPunct="1">
              <a:defRPr/>
            </a:pPr>
            <a:endParaRPr lang="en-US" sz="1800" dirty="0" smtClean="0">
              <a:latin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a:solidFill>
            <a:srgbClr val="FFFFFF"/>
          </a:solidFill>
          <a:ln/>
        </p:spPr>
      </p:sp>
      <p:sp>
        <p:nvSpPr>
          <p:cNvPr id="28674" name="Rectangle 2"/>
          <p:cNvSpPr>
            <a:spLocks noGrp="1" noChangeArrowheads="1"/>
          </p:cNvSpPr>
          <p:nvPr>
            <p:ph type="body" idx="1"/>
          </p:nvPr>
        </p:nvSpPr>
        <p:spPr>
          <a:ln/>
        </p:spPr>
        <p:txBody>
          <a:bodyPr/>
          <a:lstStyle/>
          <a:p>
            <a:pPr marL="114300" indent="-114300"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smtClean="0">
                <a:latin typeface="Times New Roman" charset="0"/>
                <a:cs typeface="Times New Roman" charset="0"/>
                <a:sym typeface="Times New Roman" charset="0"/>
              </a:rPr>
              <a:t>Dr. T Berry Brazelton was one of the first pediatricians to report on a trend of normal crying behaviors, based upon a study of the data that parents recorded in crying dairies of their infants. The results showed a </a:t>
            </a:r>
            <a:r>
              <a:rPr lang="ja-JP" altLang="en-US" sz="1800" smtClean="0">
                <a:latin typeface="Arial"/>
                <a:cs typeface="Times New Roman" charset="0"/>
                <a:sym typeface="Times New Roman" charset="0"/>
              </a:rPr>
              <a:t>“</a:t>
            </a:r>
            <a:r>
              <a:rPr lang="en-US" sz="1800" smtClean="0">
                <a:latin typeface="Times New Roman" charset="0"/>
                <a:cs typeface="Times New Roman" charset="0"/>
                <a:sym typeface="Times New Roman" charset="0"/>
              </a:rPr>
              <a:t>n-shaped</a:t>
            </a:r>
            <a:r>
              <a:rPr lang="ja-JP" altLang="en-US" sz="1800" smtClean="0">
                <a:latin typeface="Arial"/>
                <a:cs typeface="Times New Roman" charset="0"/>
                <a:sym typeface="Times New Roman" charset="0"/>
              </a:rPr>
              <a:t>”</a:t>
            </a:r>
            <a:r>
              <a:rPr lang="en-US" sz="1800" smtClean="0">
                <a:latin typeface="Times New Roman" charset="0"/>
                <a:cs typeface="Times New Roman" charset="0"/>
                <a:sym typeface="Times New Roman" charset="0"/>
              </a:rPr>
              <a:t> developmental curve starting at 2-3 weeks, peaking at 5-6 weeks and then decreasing through the first year. This chart was taken from his seminal 1962 article on infant crying, and subsequent studies have found this trending to be similar.</a:t>
            </a:r>
          </a:p>
          <a:p>
            <a:pPr marL="114300" indent="-114300"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sz="1800" smtClean="0">
              <a:latin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New Roman" charset="0"/>
                <a:sym typeface="Times New Roman" charset="0"/>
              </a:rPr>
              <a:t>Taking a look at the upper end of this spectrum of this “n-curve”  of crying</a:t>
            </a:r>
            <a:r>
              <a:rPr lang="en-US" sz="1800" baseline="0" dirty="0" smtClean="0">
                <a:latin typeface="Times New Roman" charset="0"/>
                <a:cs typeface="Times New Roman" charset="0"/>
                <a:sym typeface="Times New Roman" charset="0"/>
              </a:rPr>
              <a:t> </a:t>
            </a:r>
            <a:r>
              <a:rPr lang="en-US" sz="1800" dirty="0" smtClean="0">
                <a:latin typeface="Times New Roman" charset="0"/>
                <a:cs typeface="Times New Roman" charset="0"/>
                <a:sym typeface="Times New Roman" charset="0"/>
              </a:rPr>
              <a:t>it is estimated that, for infants </a:t>
            </a:r>
            <a:r>
              <a:rPr lang="en-US" sz="1800" u="none" dirty="0" smtClean="0">
                <a:latin typeface="Times New Roman" charset="0"/>
                <a:cs typeface="Times New Roman" charset="0"/>
                <a:sym typeface="Times New Roman" charset="0"/>
              </a:rPr>
              <a:t>up to 3 months of age,</a:t>
            </a:r>
            <a:r>
              <a:rPr lang="en-US" sz="1800" u="none" baseline="0" dirty="0" smtClean="0">
                <a:latin typeface="Times New Roman" charset="0"/>
                <a:cs typeface="Times New Roman" charset="0"/>
                <a:sym typeface="Times New Roman" charset="0"/>
              </a:rPr>
              <a:t> </a:t>
            </a:r>
            <a:r>
              <a:rPr lang="en-US" sz="1800" dirty="0" smtClean="0">
                <a:latin typeface="Times New Roman" charset="0"/>
                <a:cs typeface="Times" charset="0"/>
                <a:sym typeface="Times New Roman" charset="0"/>
              </a:rPr>
              <a:t>25% of infants will cry for &gt; 3 ½ hours day.</a:t>
            </a:r>
            <a:r>
              <a:rPr lang="en-US" sz="1800" baseline="0" dirty="0" smtClean="0">
                <a:latin typeface="Times New Roman" charset="0"/>
                <a:cs typeface="Times" charset="0"/>
                <a:sym typeface="Times New Roman" charset="0"/>
              </a:rPr>
              <a:t> </a:t>
            </a:r>
            <a:r>
              <a:rPr lang="en-US" sz="1800" dirty="0" smtClean="0">
                <a:latin typeface="Times New Roman" charset="0"/>
                <a:cs typeface="Times" charset="0"/>
                <a:sym typeface="Times New Roman" charset="0"/>
              </a:rPr>
              <a:t>10-20% of infants may be what is termed </a:t>
            </a:r>
            <a:r>
              <a:rPr lang="ja-JP" altLang="en-US" sz="1800" dirty="0" smtClean="0">
                <a:latin typeface="Arial"/>
                <a:cs typeface="Times" charset="0"/>
                <a:sym typeface="Times New Roman" charset="0"/>
              </a:rPr>
              <a:t>“</a:t>
            </a:r>
            <a:r>
              <a:rPr lang="en-US" sz="1800" dirty="0" smtClean="0">
                <a:latin typeface="Times New Roman" charset="0"/>
                <a:cs typeface="Times" charset="0"/>
                <a:sym typeface="Times New Roman" charset="0"/>
              </a:rPr>
              <a:t>excessive</a:t>
            </a:r>
            <a:r>
              <a:rPr lang="ja-JP" altLang="en-US" sz="1800" dirty="0" smtClean="0">
                <a:latin typeface="Arial"/>
                <a:cs typeface="Times" charset="0"/>
                <a:sym typeface="Times New Roman" charset="0"/>
              </a:rPr>
              <a:t>”</a:t>
            </a:r>
            <a:r>
              <a:rPr lang="en-US" sz="1800" dirty="0" smtClean="0">
                <a:latin typeface="Times New Roman" charset="0"/>
                <a:cs typeface="Times" charset="0"/>
                <a:sym typeface="Times New Roman" charset="0"/>
              </a:rPr>
              <a:t> or </a:t>
            </a:r>
            <a:r>
              <a:rPr lang="ja-JP" altLang="en-US" sz="1800" dirty="0" smtClean="0">
                <a:latin typeface="Arial"/>
                <a:cs typeface="Times" charset="0"/>
                <a:sym typeface="Times New Roman" charset="0"/>
              </a:rPr>
              <a:t>“</a:t>
            </a:r>
            <a:r>
              <a:rPr lang="en-US" sz="1800" dirty="0" smtClean="0">
                <a:latin typeface="Times New Roman" charset="0"/>
                <a:cs typeface="Times" charset="0"/>
                <a:sym typeface="Times New Roman" charset="0"/>
              </a:rPr>
              <a:t>colicky</a:t>
            </a:r>
            <a:r>
              <a:rPr lang="ja-JP" altLang="en-US" sz="1800" dirty="0" smtClean="0">
                <a:latin typeface="Arial"/>
                <a:cs typeface="Times" charset="0"/>
                <a:sym typeface="Times New Roman" charset="0"/>
              </a:rPr>
              <a:t>”</a:t>
            </a:r>
            <a:r>
              <a:rPr lang="en-US" sz="1800" dirty="0" smtClean="0">
                <a:latin typeface="Times New Roman" charset="0"/>
                <a:cs typeface="Times" charset="0"/>
                <a:sym typeface="Times New Roman" charset="0"/>
              </a:rPr>
              <a:t> criers. Colic is</a:t>
            </a:r>
            <a:r>
              <a:rPr lang="en-US" sz="1800" baseline="0" dirty="0" smtClean="0">
                <a:latin typeface="Times New Roman" charset="0"/>
                <a:cs typeface="Times" charset="0"/>
                <a:sym typeface="Times New Roman" charset="0"/>
              </a:rPr>
              <a:t> a</a:t>
            </a:r>
            <a:r>
              <a:rPr lang="en-US" sz="1800" dirty="0" smtClean="0">
                <a:latin typeface="Times New Roman" charset="0"/>
                <a:cs typeface="Times" charset="0"/>
                <a:sym typeface="Times New Roman" charset="0"/>
              </a:rPr>
              <a:t> term used for digestive issues, but this may not be a factor for the majority of excessive criers. It</a:t>
            </a:r>
            <a:r>
              <a:rPr lang="en-US" sz="1800" baseline="0" dirty="0" smtClean="0">
                <a:latin typeface="Times New Roman" charset="0"/>
                <a:cs typeface="Times" charset="0"/>
                <a:sym typeface="Times New Roman" charset="0"/>
              </a:rPr>
              <a:t> is e</a:t>
            </a:r>
            <a:r>
              <a:rPr lang="en-US" sz="1800" dirty="0" smtClean="0">
                <a:latin typeface="Times New Roman" charset="0"/>
                <a:cs typeface="Times" charset="0"/>
                <a:sym typeface="Times New Roman" charset="0"/>
              </a:rPr>
              <a:t>stimated that only 5% of infants &lt;3 </a:t>
            </a:r>
            <a:r>
              <a:rPr lang="en-US" sz="1800" dirty="0" err="1" smtClean="0">
                <a:latin typeface="Times New Roman" charset="0"/>
                <a:cs typeface="Times" charset="0"/>
                <a:sym typeface="Times New Roman" charset="0"/>
              </a:rPr>
              <a:t>mos</a:t>
            </a:r>
            <a:r>
              <a:rPr lang="en-US" sz="1800" dirty="0" smtClean="0">
                <a:latin typeface="Times New Roman" charset="0"/>
                <a:cs typeface="Times" charset="0"/>
                <a:sym typeface="Times New Roman" charset="0"/>
              </a:rPr>
              <a:t> that were described as colicky had associated gastro-esophageal reflux. Current guidelines for defining colic or excessive </a:t>
            </a:r>
            <a:r>
              <a:rPr lang="en-US" sz="1800" dirty="0" err="1" smtClean="0">
                <a:latin typeface="Times New Roman" charset="0"/>
                <a:cs typeface="Times" charset="0"/>
                <a:sym typeface="Times New Roman" charset="0"/>
              </a:rPr>
              <a:t>cryer</a:t>
            </a:r>
            <a:r>
              <a:rPr lang="en-US" sz="1800" baseline="0" dirty="0" err="1" smtClean="0">
                <a:latin typeface="Times New Roman" charset="0"/>
                <a:cs typeface="Times" charset="0"/>
                <a:sym typeface="Times New Roman" charset="0"/>
              </a:rPr>
              <a:t>s</a:t>
            </a:r>
            <a:r>
              <a:rPr lang="en-US" sz="1800" baseline="0" dirty="0" smtClean="0">
                <a:latin typeface="Times New Roman" charset="0"/>
                <a:cs typeface="Times" charset="0"/>
                <a:sym typeface="Times New Roman" charset="0"/>
              </a:rPr>
              <a:t> is by following the “</a:t>
            </a:r>
            <a:r>
              <a:rPr lang="en-US" sz="1800" dirty="0" smtClean="0">
                <a:latin typeface="Times New Roman" charset="0"/>
                <a:cs typeface="Times" charset="0"/>
                <a:sym typeface="Times New Roman" charset="0"/>
              </a:rPr>
              <a:t>Rule of 3</a:t>
            </a:r>
            <a:r>
              <a:rPr lang="ja-JP" altLang="en-US" sz="1800" dirty="0" smtClean="0">
                <a:latin typeface="Arial"/>
                <a:cs typeface="Times" charset="0"/>
                <a:sym typeface="Times New Roman" charset="0"/>
              </a:rPr>
              <a:t>’</a:t>
            </a:r>
            <a:r>
              <a:rPr lang="en-US" sz="1800" dirty="0" smtClean="0">
                <a:latin typeface="Times New Roman" charset="0"/>
                <a:cs typeface="Times" charset="0"/>
                <a:sym typeface="Times New Roman" charset="0"/>
              </a:rPr>
              <a:t>s” - crying &gt;3 continuous hours/day @ least 3 days/wk. Immediate contact with the</a:t>
            </a:r>
            <a:r>
              <a:rPr lang="en-US" sz="1800" baseline="0" dirty="0" smtClean="0">
                <a:latin typeface="Times New Roman" charset="0"/>
                <a:cs typeface="Times" charset="0"/>
                <a:sym typeface="Times New Roman" charset="0"/>
              </a:rPr>
              <a:t> child’s healthcare provider is recommended for weight loss, blood in vomit or stools, fever, or persistent diarrhea.</a:t>
            </a:r>
            <a:endParaRPr lang="en-US" sz="1800" dirty="0" smtClean="0">
              <a:latin typeface="Times New Roman" charset="0"/>
              <a:cs typeface="Times"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Times New Roman" charset="0"/>
              <a:cs typeface="Times"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800" dirty="0" smtClean="0">
                <a:latin typeface="Times New Roman" charset="0"/>
                <a:cs typeface="Times" charset="0"/>
                <a:sym typeface="Times New Roman" charset="0"/>
              </a:rPr>
              <a:t> </a:t>
            </a:r>
            <a:endParaRPr lang="en-US" sz="2200" dirty="0" smtClean="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a:solidFill>
            <a:srgbClr val="FFFFFF"/>
          </a:solidFill>
          <a:ln/>
        </p:spPr>
      </p:sp>
      <p:sp>
        <p:nvSpPr>
          <p:cNvPr id="32770" name="Rectangle 2"/>
          <p:cNvSpPr>
            <a:spLocks noGrp="1" noChangeArrowheads="1"/>
          </p:cNvSpPr>
          <p:nvPr>
            <p:ph type="body" idx="1"/>
          </p:nvPr>
        </p:nvSpPr>
        <p:spPr>
          <a:ln/>
        </p:spPr>
        <p:txBody>
          <a:bodyPr/>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r>
              <a:rPr lang="en-US" sz="1200" kern="1200" dirty="0" smtClean="0">
                <a:solidFill>
                  <a:schemeClr val="tx1"/>
                </a:solidFill>
                <a:effectLst/>
                <a:latin typeface="Palatino" charset="0"/>
                <a:ea typeface="ＭＳ Ｐゴシック" charset="0"/>
                <a:cs typeface="ＭＳ Ｐゴシック" charset="0"/>
              </a:rPr>
              <a:t>There is higher incidence of abusive head</a:t>
            </a:r>
            <a:r>
              <a:rPr lang="en-US" sz="1200" kern="1200" baseline="0" dirty="0" smtClean="0">
                <a:solidFill>
                  <a:schemeClr val="tx1"/>
                </a:solidFill>
                <a:effectLst/>
                <a:latin typeface="Palatino" charset="0"/>
                <a:ea typeface="ＭＳ Ｐゴシック" charset="0"/>
                <a:cs typeface="ＭＳ Ｐゴシック" charset="0"/>
              </a:rPr>
              <a:t> trauma, also more popularly called “shaken baby syndrome”</a:t>
            </a:r>
            <a:r>
              <a:rPr lang="en-US" sz="1200" kern="1200" dirty="0" smtClean="0">
                <a:solidFill>
                  <a:schemeClr val="tx1"/>
                </a:solidFill>
                <a:effectLst/>
                <a:latin typeface="Palatino" charset="0"/>
                <a:ea typeface="ＭＳ Ｐゴシック" charset="0"/>
                <a:cs typeface="ＭＳ Ｐゴシック" charset="0"/>
              </a:rPr>
              <a:t> with the</a:t>
            </a:r>
            <a:r>
              <a:rPr lang="en-US" sz="1200" kern="1200" baseline="0" dirty="0" smtClean="0">
                <a:solidFill>
                  <a:schemeClr val="tx1"/>
                </a:solidFill>
                <a:effectLst/>
                <a:latin typeface="Palatino" charset="0"/>
                <a:ea typeface="ＭＳ Ｐゴシック" charset="0"/>
                <a:cs typeface="ＭＳ Ｐゴシック" charset="0"/>
              </a:rPr>
              <a:t> babies </a:t>
            </a:r>
            <a:r>
              <a:rPr lang="en-US" sz="1200" kern="1200" dirty="0" smtClean="0">
                <a:solidFill>
                  <a:schemeClr val="tx1"/>
                </a:solidFill>
                <a:effectLst/>
                <a:latin typeface="Palatino" charset="0"/>
                <a:ea typeface="ＭＳ Ｐゴシック" charset="0"/>
                <a:cs typeface="ＭＳ Ｐゴシック" charset="0"/>
              </a:rPr>
              <a:t> &lt;1 year.</a:t>
            </a:r>
            <a:r>
              <a:rPr lang="en-US" sz="1200" kern="1200" baseline="0" dirty="0" smtClean="0">
                <a:solidFill>
                  <a:schemeClr val="tx1"/>
                </a:solidFill>
                <a:effectLst/>
                <a:latin typeface="Palatino" charset="0"/>
                <a:ea typeface="ＭＳ Ｐゴシック" charset="0"/>
                <a:cs typeface="ＭＳ Ｐゴシック" charset="0"/>
              </a:rPr>
              <a:t> This has been </a:t>
            </a:r>
            <a:r>
              <a:rPr lang="en-US" sz="1200" kern="1200" dirty="0" smtClean="0">
                <a:solidFill>
                  <a:schemeClr val="tx1"/>
                </a:solidFill>
                <a:effectLst/>
                <a:latin typeface="Palatino" charset="0"/>
                <a:ea typeface="ＭＳ Ｐゴシック" charset="0"/>
                <a:cs typeface="ＭＳ Ｐゴシック" charset="0"/>
              </a:rPr>
              <a:t>tied to responses by shaking the children in attempts to quiet them. In a study comparing the data of the duration of crying behaviors in normal infants and the frequency of AHT, a correspondence was found between these two curves. As shown</a:t>
            </a:r>
            <a:r>
              <a:rPr lang="en-US" sz="1200" kern="1200" baseline="0" dirty="0" smtClean="0">
                <a:solidFill>
                  <a:schemeClr val="tx1"/>
                </a:solidFill>
                <a:effectLst/>
                <a:latin typeface="Palatino" charset="0"/>
                <a:ea typeface="ＭＳ Ｐゴシック" charset="0"/>
                <a:cs typeface="ＭＳ Ｐゴシック" charset="0"/>
              </a:rPr>
              <a:t> previously, n</a:t>
            </a:r>
            <a:r>
              <a:rPr lang="en-US" sz="1200" kern="1200" dirty="0" smtClean="0">
                <a:solidFill>
                  <a:schemeClr val="tx1"/>
                </a:solidFill>
                <a:effectLst/>
                <a:latin typeface="Palatino" charset="0"/>
                <a:ea typeface="ＭＳ Ｐゴシック" charset="0"/>
                <a:cs typeface="ＭＳ Ｐゴシック" charset="0"/>
              </a:rPr>
              <a:t>ormal crying behaviors show a “n-shaped” developmental curve starting at 2-3 weeks, peaking at 5-6 weeks and then decreasing through the first year. The incidence of AHT starts at 2-3 weeks, peaks at l0-13 weeks, shows a gradual incline into 36 weeks, plateaus at 36-52 weeks, then continues to show a decline after the first year. Both curves show a similar starting point and a similar curve, but with a later peaking of the SBS curve. This is thought to be possibly related to the later diagnosing that would follow the cumulative damage of shaking episodes, or due to the delayed response time of the caregivers in seeking help for the child</a:t>
            </a:r>
            <a:r>
              <a:rPr lang="en-US" sz="1800" dirty="0" smtClean="0">
                <a:effectLst/>
              </a:rPr>
              <a:t> </a:t>
            </a:r>
            <a:endParaRPr lang="en-US" sz="1800" dirty="0" smtClean="0">
              <a:latin typeface="Times New Roman" charset="0"/>
              <a:cs typeface="Times" charset="0"/>
              <a:sym typeface="Times New Roman" charset="0"/>
            </a:endParaRP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defRPr/>
            </a:pPr>
            <a:endParaRPr lang="en-US" sz="1800" dirty="0" smtClean="0">
              <a:latin typeface="Times New Roman" charset="0"/>
              <a:cs typeface="Times" charset="0"/>
              <a:sym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9217871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212235"/>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816660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5177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121470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50735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76580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911747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28150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232858"/>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033255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70616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6578600"/>
            <a:ext cx="2927350" cy="269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578600"/>
            <a:ext cx="8629650" cy="269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604352"/>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276475"/>
            <a:ext cx="2927350" cy="6994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276475"/>
            <a:ext cx="8629650" cy="6994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65697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526077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44672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584354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74522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465954"/>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26282615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52165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933683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80571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584676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74021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4131897"/>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4919702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2546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826058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47700" y="647700"/>
            <a:ext cx="57785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647700"/>
            <a:ext cx="57785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2773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50036"/>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430156302"/>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52116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405881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6400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1726244"/>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3934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7153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390525"/>
            <a:ext cx="8629650" cy="8715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71647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8404873"/>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10087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855516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4889500"/>
            <a:ext cx="2851150"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1250" y="4889500"/>
            <a:ext cx="2851150" cy="421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681508"/>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868566"/>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4098046"/>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2466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24884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40348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8878864"/>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02219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725" y="647700"/>
            <a:ext cx="1463675"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647700"/>
            <a:ext cx="4238625" cy="845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43982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0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3295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39978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362519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379259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9981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04020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21048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223210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525707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95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95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62676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547998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43748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487071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28900"/>
            <a:ext cx="57785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28900"/>
            <a:ext cx="57785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25401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22356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697979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80404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607037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001245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837337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13138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95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95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95156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820640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07824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717981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31356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00751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8756837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7988300"/>
            <a:ext cx="5778500" cy="128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88300"/>
            <a:ext cx="5778500" cy="128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993142"/>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21763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19858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135577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623274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85380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510335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99279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697603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28900"/>
            <a:ext cx="57785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28900"/>
            <a:ext cx="57785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59294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22690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00531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5017914"/>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700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293145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823580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041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95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95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977417"/>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170747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45011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134654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88163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8879581"/>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23765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589152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197627"/>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22818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73438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97258"/>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55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83373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614620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64415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25137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35592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58358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864832"/>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020802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619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705070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361103"/>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44619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2276475"/>
            <a:ext cx="29273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276475"/>
            <a:ext cx="86296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24276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72333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41409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387588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591495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2425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5757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44172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8849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9162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071790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435887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92159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95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95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34640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2400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3936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921972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739157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24250" y="2628900"/>
            <a:ext cx="272415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93422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36112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12614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65500"/>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397482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531290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73598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52400"/>
            <a:ext cx="2927350" cy="895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2400"/>
            <a:ext cx="8629650" cy="895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4192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4.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4.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4.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5.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47700" y="6578600"/>
            <a:ext cx="11709400"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latino" charset="0"/>
              </a:rPr>
              <a:t>Click to edit Master title style</a:t>
            </a:r>
          </a:p>
        </p:txBody>
      </p:sp>
      <p:sp>
        <p:nvSpPr>
          <p:cNvPr id="1026" name="Rectangle 2"/>
          <p:cNvSpPr>
            <a:spLocks noGrp="1" noChangeArrowheads="1"/>
          </p:cNvSpPr>
          <p:nvPr>
            <p:ph type="body" idx="1"/>
          </p:nvPr>
        </p:nvSpPr>
        <p:spPr bwMode="auto">
          <a:xfrm>
            <a:off x="647700" y="7988300"/>
            <a:ext cx="117094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7500">
          <a:solidFill>
            <a:schemeClr val="tx1"/>
          </a:solidFill>
          <a:latin typeface="+mj-lt"/>
          <a:ea typeface="+mj-ea"/>
          <a:cs typeface="+mj-cs"/>
          <a:sym typeface="Palatino" charset="0"/>
        </a:defRPr>
      </a:lvl1pPr>
      <a:lvl2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2pPr>
      <a:lvl3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3pPr>
      <a:lvl4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4pPr>
      <a:lvl5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5pPr>
      <a:lvl6pPr marL="4572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6pPr>
      <a:lvl7pPr marL="9144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7pPr>
      <a:lvl8pPr marL="13716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8pPr>
      <a:lvl9pPr marL="18288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9pPr>
    </p:titleStyle>
    <p:bodyStyle>
      <a:lvl1pPr marL="342900" indent="-342900" algn="ctr" rtl="0" eaLnBrk="0" fontAlgn="base" hangingPunct="0">
        <a:lnSpc>
          <a:spcPct val="110000"/>
        </a:lnSpc>
        <a:spcBef>
          <a:spcPct val="0"/>
        </a:spcBef>
        <a:spcAft>
          <a:spcPct val="0"/>
        </a:spcAft>
        <a:defRPr sz="3200" i="1">
          <a:solidFill>
            <a:srgbClr val="5D6A61"/>
          </a:solidFill>
          <a:latin typeface="+mn-lt"/>
          <a:ea typeface="+mn-ea"/>
          <a:cs typeface="+mn-cs"/>
          <a:sym typeface="Hoefler Text" charset="0"/>
        </a:defRPr>
      </a:lvl1pPr>
      <a:lvl2pPr marL="742950" indent="-285750" algn="ctr" rtl="0" eaLnBrk="0" fontAlgn="base" hangingPunct="0">
        <a:lnSpc>
          <a:spcPct val="110000"/>
        </a:lnSpc>
        <a:spcBef>
          <a:spcPct val="0"/>
        </a:spcBef>
        <a:spcAft>
          <a:spcPct val="0"/>
        </a:spcAft>
        <a:defRPr sz="3200" i="1">
          <a:solidFill>
            <a:srgbClr val="5D6A61"/>
          </a:solidFill>
          <a:latin typeface="+mn-lt"/>
          <a:ea typeface="+mn-ea"/>
          <a:cs typeface="+mn-cs"/>
          <a:sym typeface="Hoefler Text" charset="0"/>
        </a:defRPr>
      </a:lvl2pPr>
      <a:lvl3pPr marL="1143000" indent="-228600" algn="ctr" rtl="0" eaLnBrk="0" fontAlgn="base" hangingPunct="0">
        <a:lnSpc>
          <a:spcPct val="110000"/>
        </a:lnSpc>
        <a:spcBef>
          <a:spcPct val="0"/>
        </a:spcBef>
        <a:spcAft>
          <a:spcPct val="0"/>
        </a:spcAft>
        <a:defRPr sz="3200" i="1">
          <a:solidFill>
            <a:srgbClr val="5D6A61"/>
          </a:solidFill>
          <a:latin typeface="+mn-lt"/>
          <a:ea typeface="+mn-ea"/>
          <a:cs typeface="+mn-cs"/>
          <a:sym typeface="Hoefler Text" charset="0"/>
        </a:defRPr>
      </a:lvl3pPr>
      <a:lvl4pPr marL="1600200" indent="-228600" algn="ctr" rtl="0" eaLnBrk="0" fontAlgn="base" hangingPunct="0">
        <a:lnSpc>
          <a:spcPct val="110000"/>
        </a:lnSpc>
        <a:spcBef>
          <a:spcPct val="0"/>
        </a:spcBef>
        <a:spcAft>
          <a:spcPct val="0"/>
        </a:spcAft>
        <a:defRPr sz="3200" i="1">
          <a:solidFill>
            <a:srgbClr val="5D6A61"/>
          </a:solidFill>
          <a:latin typeface="+mn-lt"/>
          <a:ea typeface="+mn-ea"/>
          <a:cs typeface="+mn-cs"/>
          <a:sym typeface="Hoefler Text" charset="0"/>
        </a:defRPr>
      </a:lvl4pPr>
      <a:lvl5pPr marL="2057400" indent="-228600" algn="ctr" rtl="0" eaLnBrk="0" fontAlgn="base" hangingPunct="0">
        <a:lnSpc>
          <a:spcPct val="110000"/>
        </a:lnSpc>
        <a:spcBef>
          <a:spcPct val="0"/>
        </a:spcBef>
        <a:spcAft>
          <a:spcPct val="0"/>
        </a:spcAft>
        <a:defRPr sz="3200" i="1">
          <a:solidFill>
            <a:srgbClr val="5D6A61"/>
          </a:solidFill>
          <a:latin typeface="+mn-lt"/>
          <a:ea typeface="+mn-ea"/>
          <a:cs typeface="+mn-cs"/>
          <a:sym typeface="Hoefler Text" charset="0"/>
        </a:defRPr>
      </a:lvl5pPr>
      <a:lvl6pPr marL="457200" algn="ctr" rtl="0" fontAlgn="base">
        <a:lnSpc>
          <a:spcPct val="110000"/>
        </a:lnSpc>
        <a:spcBef>
          <a:spcPct val="0"/>
        </a:spcBef>
        <a:spcAft>
          <a:spcPct val="0"/>
        </a:spcAft>
        <a:defRPr sz="3200" i="1">
          <a:solidFill>
            <a:srgbClr val="5D6A61"/>
          </a:solidFill>
          <a:latin typeface="+mn-lt"/>
          <a:ea typeface="+mn-ea"/>
          <a:cs typeface="+mn-cs"/>
          <a:sym typeface="Hoefler Text" charset="0"/>
        </a:defRPr>
      </a:lvl6pPr>
      <a:lvl7pPr marL="914400" algn="ctr" rtl="0" fontAlgn="base">
        <a:lnSpc>
          <a:spcPct val="110000"/>
        </a:lnSpc>
        <a:spcBef>
          <a:spcPct val="0"/>
        </a:spcBef>
        <a:spcAft>
          <a:spcPct val="0"/>
        </a:spcAft>
        <a:defRPr sz="3200" i="1">
          <a:solidFill>
            <a:srgbClr val="5D6A61"/>
          </a:solidFill>
          <a:latin typeface="+mn-lt"/>
          <a:ea typeface="+mn-ea"/>
          <a:cs typeface="+mn-cs"/>
          <a:sym typeface="Hoefler Text" charset="0"/>
        </a:defRPr>
      </a:lvl7pPr>
      <a:lvl8pPr marL="1371600" algn="ctr" rtl="0" fontAlgn="base">
        <a:lnSpc>
          <a:spcPct val="110000"/>
        </a:lnSpc>
        <a:spcBef>
          <a:spcPct val="0"/>
        </a:spcBef>
        <a:spcAft>
          <a:spcPct val="0"/>
        </a:spcAft>
        <a:defRPr sz="3200" i="1">
          <a:solidFill>
            <a:srgbClr val="5D6A61"/>
          </a:solidFill>
          <a:latin typeface="+mn-lt"/>
          <a:ea typeface="+mn-ea"/>
          <a:cs typeface="+mn-cs"/>
          <a:sym typeface="Hoefler Text" charset="0"/>
        </a:defRPr>
      </a:lvl8pPr>
      <a:lvl9pPr marL="1828800" algn="ctr" rtl="0" fontAlgn="base">
        <a:lnSpc>
          <a:spcPct val="110000"/>
        </a:lnSpc>
        <a:spcBef>
          <a:spcPct val="0"/>
        </a:spcBef>
        <a:spcAft>
          <a:spcPct val="0"/>
        </a:spcAft>
        <a:defRPr sz="3200" i="1">
          <a:solidFill>
            <a:srgbClr val="5D6A61"/>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647700" y="6578600"/>
            <a:ext cx="117094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txStyles>
    <p:titleStyle>
      <a:lvl1pPr algn="ctr" rtl="0" eaLnBrk="0" fontAlgn="base" hangingPunct="0">
        <a:spcBef>
          <a:spcPct val="0"/>
        </a:spcBef>
        <a:spcAft>
          <a:spcPct val="0"/>
        </a:spcAft>
        <a:defRPr sz="7500">
          <a:solidFill>
            <a:schemeClr val="tx1"/>
          </a:solidFill>
          <a:latin typeface="+mj-lt"/>
          <a:ea typeface="+mj-ea"/>
          <a:cs typeface="+mj-cs"/>
          <a:sym typeface="Palatino" charset="0"/>
        </a:defRPr>
      </a:lvl1pPr>
      <a:lvl2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2pPr>
      <a:lvl3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3pPr>
      <a:lvl4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4pPr>
      <a:lvl5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5pPr>
      <a:lvl6pPr marL="4572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6pPr>
      <a:lvl7pPr marL="9144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7pPr>
      <a:lvl8pPr marL="13716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8pPr>
      <a:lvl9pPr marL="18288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9pPr>
    </p:titleStyle>
    <p:bodyStyle>
      <a:lvl1pPr marL="342900" indent="-342900" algn="ctr" rtl="0" eaLnBrk="0" fontAlgn="base" hangingPunct="0">
        <a:lnSpc>
          <a:spcPct val="120000"/>
        </a:lnSpc>
        <a:spcBef>
          <a:spcPct val="0"/>
        </a:spcBef>
        <a:spcAft>
          <a:spcPct val="0"/>
        </a:spcAft>
        <a:defRPr sz="3200" i="1">
          <a:solidFill>
            <a:srgbClr val="5D6A61"/>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rgbClr val="5D6A61"/>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rgbClr val="5D6A61"/>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rgbClr val="5D6A61"/>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rgbClr val="5D6A61"/>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rgbClr val="5D6A61"/>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rgbClr val="5D6A61"/>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rgbClr val="5D6A61"/>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rgbClr val="5D6A61"/>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txStyles>
    <p:titleStyle>
      <a:lvl1pPr algn="l" rtl="0" eaLnBrk="0" fontAlgn="base" hangingPunct="0">
        <a:spcBef>
          <a:spcPct val="0"/>
        </a:spcBef>
        <a:spcAft>
          <a:spcPct val="0"/>
        </a:spcAft>
        <a:defRPr sz="8100">
          <a:solidFill>
            <a:schemeClr val="tx1"/>
          </a:solidFill>
          <a:latin typeface="+mj-lt"/>
          <a:ea typeface="+mj-ea"/>
          <a:cs typeface="+mj-cs"/>
          <a:sym typeface="Palatino" charset="0"/>
        </a:defRPr>
      </a:lvl1pPr>
      <a:lvl2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89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333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78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222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797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136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94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51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647700" y="647700"/>
            <a:ext cx="117094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xmlns:p14="http://schemas.microsoft.com/office/powerpoint/2010/main"/>
  <p:txStyles>
    <p:titleStyle>
      <a:lvl1pPr algn="l" rtl="0" eaLnBrk="0" fontAlgn="base" hangingPunct="0">
        <a:spcBef>
          <a:spcPct val="0"/>
        </a:spcBef>
        <a:spcAft>
          <a:spcPct val="0"/>
        </a:spcAft>
        <a:defRPr sz="8100">
          <a:solidFill>
            <a:schemeClr val="tx1"/>
          </a:solidFill>
          <a:latin typeface="+mj-lt"/>
          <a:ea typeface="+mj-ea"/>
          <a:cs typeface="+mj-cs"/>
          <a:sym typeface="Palatino" charset="0"/>
        </a:defRPr>
      </a:lvl1pPr>
      <a:lvl2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charset="0"/>
        </a:defRPr>
      </a:lvl1pPr>
      <a:lvl2pPr marL="8382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charset="0"/>
        </a:defRPr>
      </a:lvl2pPr>
      <a:lvl3pPr marL="12827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charset="0"/>
        </a:defRPr>
      </a:lvl3pPr>
      <a:lvl4pPr marL="17272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charset="0"/>
        </a:defRPr>
      </a:lvl4pPr>
      <a:lvl5pPr marL="2171700" indent="-444500" algn="l" rtl="0" eaLnBrk="0" fontAlgn="base" hangingPunct="0">
        <a:lnSpc>
          <a:spcPct val="120000"/>
        </a:lnSpc>
        <a:spcBef>
          <a:spcPts val="4700"/>
        </a:spcBef>
        <a:spcAft>
          <a:spcPct val="0"/>
        </a:spcAft>
        <a:buSzPct val="93000"/>
        <a:buChar char="•"/>
        <a:defRPr sz="4300">
          <a:solidFill>
            <a:schemeClr val="tx1"/>
          </a:solidFill>
          <a:latin typeface="+mn-lt"/>
          <a:ea typeface="+mn-ea"/>
          <a:cs typeface="+mn-cs"/>
          <a:sym typeface="Palatino" charset="0"/>
        </a:defRPr>
      </a:lvl5pPr>
      <a:lvl6pPr marL="2628900" indent="-444500" algn="l" rtl="0" fontAlgn="base">
        <a:lnSpc>
          <a:spcPct val="120000"/>
        </a:lnSpc>
        <a:spcBef>
          <a:spcPts val="4700"/>
        </a:spcBef>
        <a:spcAft>
          <a:spcPct val="0"/>
        </a:spcAft>
        <a:buSzPct val="93000"/>
        <a:buChar char="•"/>
        <a:defRPr sz="4300">
          <a:solidFill>
            <a:schemeClr val="tx1"/>
          </a:solidFill>
          <a:latin typeface="+mn-lt"/>
          <a:ea typeface="+mn-ea"/>
          <a:cs typeface="+mn-cs"/>
          <a:sym typeface="Palatino" charset="0"/>
        </a:defRPr>
      </a:lvl6pPr>
      <a:lvl7pPr marL="3086100" indent="-444500" algn="l" rtl="0" fontAlgn="base">
        <a:lnSpc>
          <a:spcPct val="120000"/>
        </a:lnSpc>
        <a:spcBef>
          <a:spcPts val="4700"/>
        </a:spcBef>
        <a:spcAft>
          <a:spcPct val="0"/>
        </a:spcAft>
        <a:buSzPct val="93000"/>
        <a:buChar char="•"/>
        <a:defRPr sz="4300">
          <a:solidFill>
            <a:schemeClr val="tx1"/>
          </a:solidFill>
          <a:latin typeface="+mn-lt"/>
          <a:ea typeface="+mn-ea"/>
          <a:cs typeface="+mn-cs"/>
          <a:sym typeface="Palatino" charset="0"/>
        </a:defRPr>
      </a:lvl7pPr>
      <a:lvl8pPr marL="3543300" indent="-444500" algn="l" rtl="0" fontAlgn="base">
        <a:lnSpc>
          <a:spcPct val="120000"/>
        </a:lnSpc>
        <a:spcBef>
          <a:spcPts val="4700"/>
        </a:spcBef>
        <a:spcAft>
          <a:spcPct val="0"/>
        </a:spcAft>
        <a:buSzPct val="93000"/>
        <a:buChar char="•"/>
        <a:defRPr sz="4300">
          <a:solidFill>
            <a:schemeClr val="tx1"/>
          </a:solidFill>
          <a:latin typeface="+mn-lt"/>
          <a:ea typeface="+mn-ea"/>
          <a:cs typeface="+mn-cs"/>
          <a:sym typeface="Palatino" charset="0"/>
        </a:defRPr>
      </a:lvl8pPr>
      <a:lvl9pPr marL="4000500" indent="-444500" algn="l" rtl="0" fontAlgn="base">
        <a:lnSpc>
          <a:spcPct val="120000"/>
        </a:lnSpc>
        <a:spcBef>
          <a:spcPts val="4700"/>
        </a:spcBef>
        <a:spcAft>
          <a:spcPct val="0"/>
        </a:spcAft>
        <a:buSzPct val="93000"/>
        <a:buChar char="•"/>
        <a:defRPr sz="43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647700" y="647700"/>
            <a:ext cx="58547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latino" charset="0"/>
              </a:rPr>
              <a:t>Click to edit Master title style</a:t>
            </a:r>
          </a:p>
        </p:txBody>
      </p:sp>
      <p:sp>
        <p:nvSpPr>
          <p:cNvPr id="13314" name="Rectangle 2"/>
          <p:cNvSpPr>
            <a:spLocks noGrp="1" noChangeArrowheads="1"/>
          </p:cNvSpPr>
          <p:nvPr>
            <p:ph type="body" idx="1"/>
          </p:nvPr>
        </p:nvSpPr>
        <p:spPr bwMode="auto">
          <a:xfrm>
            <a:off x="647700" y="4889500"/>
            <a:ext cx="5854700" cy="421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txStyles>
    <p:titleStyle>
      <a:lvl1pPr algn="ctr" rtl="0" eaLnBrk="0" fontAlgn="base" hangingPunct="0">
        <a:lnSpc>
          <a:spcPct val="90000"/>
        </a:lnSpc>
        <a:spcBef>
          <a:spcPct val="0"/>
        </a:spcBef>
        <a:spcAft>
          <a:spcPct val="0"/>
        </a:spcAft>
        <a:defRPr sz="7500">
          <a:solidFill>
            <a:schemeClr val="tx1"/>
          </a:solidFill>
          <a:latin typeface="+mj-lt"/>
          <a:ea typeface="+mj-ea"/>
          <a:cs typeface="+mj-cs"/>
          <a:sym typeface="Palatino" charset="0"/>
        </a:defRPr>
      </a:lvl1pPr>
      <a:lvl2pPr algn="ctr" rtl="0" eaLnBrk="0" fontAlgn="base" hangingPunct="0">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2pPr>
      <a:lvl3pPr algn="ctr" rtl="0" eaLnBrk="0" fontAlgn="base" hangingPunct="0">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3pPr>
      <a:lvl4pPr algn="ctr" rtl="0" eaLnBrk="0" fontAlgn="base" hangingPunct="0">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4pPr>
      <a:lvl5pPr algn="ctr" rtl="0" eaLnBrk="0" fontAlgn="base" hangingPunct="0">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5pPr>
      <a:lvl6pPr marL="457200" algn="ctr" rtl="0" fontAlgn="base">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6pPr>
      <a:lvl7pPr marL="914400" algn="ctr" rtl="0" fontAlgn="base">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7pPr>
      <a:lvl8pPr marL="1371600" algn="ctr" rtl="0" fontAlgn="base">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8pPr>
      <a:lvl9pPr marL="1828800" algn="ctr" rtl="0" fontAlgn="base">
        <a:lnSpc>
          <a:spcPct val="90000"/>
        </a:lnSpc>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9pPr>
    </p:titleStyle>
    <p:bodyStyle>
      <a:lvl1pPr marL="342900" indent="-342900" algn="ctr" rtl="0" eaLnBrk="0" fontAlgn="base" hangingPunct="0">
        <a:spcBef>
          <a:spcPts val="1200"/>
        </a:spcBef>
        <a:spcAft>
          <a:spcPct val="0"/>
        </a:spcAft>
        <a:defRPr sz="3200" i="1">
          <a:solidFill>
            <a:schemeClr val="tx1"/>
          </a:solidFill>
          <a:latin typeface="+mn-lt"/>
          <a:ea typeface="+mn-ea"/>
          <a:cs typeface="+mn-cs"/>
          <a:sym typeface="Hoefler Text" charset="0"/>
        </a:defRPr>
      </a:lvl1pPr>
      <a:lvl2pPr marL="742950" indent="-285750" algn="ctr" rtl="0" eaLnBrk="0" fontAlgn="base" hangingPunct="0">
        <a:spcBef>
          <a:spcPts val="1200"/>
        </a:spcBef>
        <a:spcAft>
          <a:spcPct val="0"/>
        </a:spcAft>
        <a:defRPr sz="3200" i="1">
          <a:solidFill>
            <a:schemeClr val="tx1"/>
          </a:solidFill>
          <a:latin typeface="+mn-lt"/>
          <a:ea typeface="+mn-ea"/>
          <a:cs typeface="+mn-cs"/>
          <a:sym typeface="Hoefler Text" charset="0"/>
        </a:defRPr>
      </a:lvl2pPr>
      <a:lvl3pPr marL="1143000" indent="-228600" algn="ctr" rtl="0" eaLnBrk="0" fontAlgn="base" hangingPunct="0">
        <a:spcBef>
          <a:spcPts val="1200"/>
        </a:spcBef>
        <a:spcAft>
          <a:spcPct val="0"/>
        </a:spcAft>
        <a:defRPr sz="3200" i="1">
          <a:solidFill>
            <a:schemeClr val="tx1"/>
          </a:solidFill>
          <a:latin typeface="+mn-lt"/>
          <a:ea typeface="+mn-ea"/>
          <a:cs typeface="+mn-cs"/>
          <a:sym typeface="Hoefler Text" charset="0"/>
        </a:defRPr>
      </a:lvl3pPr>
      <a:lvl4pPr marL="1600200" indent="-228600" algn="ctr" rtl="0" eaLnBrk="0" fontAlgn="base" hangingPunct="0">
        <a:spcBef>
          <a:spcPts val="1200"/>
        </a:spcBef>
        <a:spcAft>
          <a:spcPct val="0"/>
        </a:spcAft>
        <a:defRPr sz="3200" i="1">
          <a:solidFill>
            <a:schemeClr val="tx1"/>
          </a:solidFill>
          <a:latin typeface="+mn-lt"/>
          <a:ea typeface="+mn-ea"/>
          <a:cs typeface="+mn-cs"/>
          <a:sym typeface="Hoefler Text" charset="0"/>
        </a:defRPr>
      </a:lvl4pPr>
      <a:lvl5pPr marL="2057400" indent="-228600" algn="ctr" rtl="0" eaLnBrk="0" fontAlgn="base" hangingPunct="0">
        <a:spcBef>
          <a:spcPts val="1200"/>
        </a:spcBef>
        <a:spcAft>
          <a:spcPct val="0"/>
        </a:spcAft>
        <a:defRPr sz="3200" i="1">
          <a:solidFill>
            <a:schemeClr val="tx1"/>
          </a:solidFill>
          <a:latin typeface="+mn-lt"/>
          <a:ea typeface="+mn-ea"/>
          <a:cs typeface="+mn-cs"/>
          <a:sym typeface="Hoefler Text" charset="0"/>
        </a:defRPr>
      </a:lvl5pPr>
      <a:lvl6pPr marL="457200" algn="ctr" rtl="0" fontAlgn="base">
        <a:spcBef>
          <a:spcPts val="1200"/>
        </a:spcBef>
        <a:spcAft>
          <a:spcPct val="0"/>
        </a:spcAft>
        <a:defRPr sz="3200" i="1">
          <a:solidFill>
            <a:schemeClr val="tx1"/>
          </a:solidFill>
          <a:latin typeface="+mn-lt"/>
          <a:ea typeface="+mn-ea"/>
          <a:cs typeface="+mn-cs"/>
          <a:sym typeface="Hoefler Text" charset="0"/>
        </a:defRPr>
      </a:lvl6pPr>
      <a:lvl7pPr marL="914400" algn="ctr" rtl="0" fontAlgn="base">
        <a:spcBef>
          <a:spcPts val="1200"/>
        </a:spcBef>
        <a:spcAft>
          <a:spcPct val="0"/>
        </a:spcAft>
        <a:defRPr sz="3200" i="1">
          <a:solidFill>
            <a:schemeClr val="tx1"/>
          </a:solidFill>
          <a:latin typeface="+mn-lt"/>
          <a:ea typeface="+mn-ea"/>
          <a:cs typeface="+mn-cs"/>
          <a:sym typeface="Hoefler Text" charset="0"/>
        </a:defRPr>
      </a:lvl7pPr>
      <a:lvl8pPr marL="1371600" algn="ctr" rtl="0" fontAlgn="base">
        <a:spcBef>
          <a:spcPts val="1200"/>
        </a:spcBef>
        <a:spcAft>
          <a:spcPct val="0"/>
        </a:spcAft>
        <a:defRPr sz="3200" i="1">
          <a:solidFill>
            <a:schemeClr val="tx1"/>
          </a:solidFill>
          <a:latin typeface="+mn-lt"/>
          <a:ea typeface="+mn-ea"/>
          <a:cs typeface="+mn-cs"/>
          <a:sym typeface="Hoefler Text" charset="0"/>
        </a:defRPr>
      </a:lvl8pPr>
      <a:lvl9pPr marL="1828800" algn="ctr" rtl="0" fontAlgn="base">
        <a:spcBef>
          <a:spcPts val="1200"/>
        </a:spcBef>
        <a:spcAft>
          <a:spcPct val="0"/>
        </a:spcAft>
        <a:defRPr sz="3200" i="1">
          <a:solidFill>
            <a:schemeClr val="tx1"/>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
        <p:nvSpPr>
          <p:cNvPr id="2050" name="Rectangle 2"/>
          <p:cNvSpPr>
            <a:spLocks noGrp="1" noChangeArrowheads="1"/>
          </p:cNvSpPr>
          <p:nvPr>
            <p:ph type="body" idx="1"/>
          </p:nvPr>
        </p:nvSpPr>
        <p:spPr bwMode="auto">
          <a:xfrm>
            <a:off x="6756400" y="2628900"/>
            <a:ext cx="56007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38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282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27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171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28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086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43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005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
        <p:nvSpPr>
          <p:cNvPr id="3074" name="Rectangle 2"/>
          <p:cNvSpPr>
            <a:spLocks noGrp="1" noChangeArrowheads="1"/>
          </p:cNvSpPr>
          <p:nvPr>
            <p:ph type="body" idx="1"/>
          </p:nvPr>
        </p:nvSpPr>
        <p:spPr bwMode="auto">
          <a:xfrm>
            <a:off x="647700" y="2628900"/>
            <a:ext cx="117094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38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282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27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171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28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086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43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005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xmlns:p14="http://schemas.microsoft.com/office/powerpoint/2010/main"/>
  <p:txStyles>
    <p:titleStyle>
      <a:lvl1pPr algn="l" rtl="0" eaLnBrk="0" fontAlgn="base" hangingPunct="0">
        <a:spcBef>
          <a:spcPct val="0"/>
        </a:spcBef>
        <a:spcAft>
          <a:spcPct val="0"/>
        </a:spcAft>
        <a:defRPr sz="8100">
          <a:solidFill>
            <a:schemeClr val="tx1"/>
          </a:solidFill>
          <a:latin typeface="+mj-lt"/>
          <a:ea typeface="+mj-ea"/>
          <a:cs typeface="+mj-cs"/>
          <a:sym typeface="Palatino" charset="0"/>
        </a:defRPr>
      </a:lvl1pPr>
      <a:lvl2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chemeClr val="tx1"/>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89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333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78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222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797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136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94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51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
        <p:nvSpPr>
          <p:cNvPr id="5122" name="Rectangle 2"/>
          <p:cNvSpPr>
            <a:spLocks noGrp="1" noChangeArrowheads="1"/>
          </p:cNvSpPr>
          <p:nvPr>
            <p:ph type="body" idx="1"/>
          </p:nvPr>
        </p:nvSpPr>
        <p:spPr bwMode="auto">
          <a:xfrm>
            <a:off x="647700" y="2628900"/>
            <a:ext cx="117094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38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282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27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171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28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086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43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005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89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333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780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222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797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136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94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51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47700" y="2628900"/>
            <a:ext cx="117094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xmlns:p14="http://schemas.microsoft.com/office/powerpoint/2010/main"/>
  <p:txStyles>
    <p:titleStyle>
      <a:lvl1pPr algn="ctr" rtl="0" eaLnBrk="0" fontAlgn="base" hangingPunct="0">
        <a:spcBef>
          <a:spcPct val="0"/>
        </a:spcBef>
        <a:spcAft>
          <a:spcPct val="0"/>
        </a:spcAft>
        <a:defRPr sz="7500">
          <a:solidFill>
            <a:schemeClr val="tx1"/>
          </a:solidFill>
          <a:latin typeface="+mj-lt"/>
          <a:ea typeface="+mj-ea"/>
          <a:cs typeface="+mj-cs"/>
          <a:sym typeface="Palatino" charset="0"/>
        </a:defRPr>
      </a:lvl1pPr>
      <a:lvl2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2pPr>
      <a:lvl3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3pPr>
      <a:lvl4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4pPr>
      <a:lvl5pPr algn="ctr" rtl="0" eaLnBrk="0" fontAlgn="base" hangingPunct="0">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5pPr>
      <a:lvl6pPr marL="4572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6pPr>
      <a:lvl7pPr marL="9144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7pPr>
      <a:lvl8pPr marL="13716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8pPr>
      <a:lvl9pPr marL="1828800" algn="ctr" rtl="0" fontAlgn="base">
        <a:spcBef>
          <a:spcPct val="0"/>
        </a:spcBef>
        <a:spcAft>
          <a:spcPct val="0"/>
        </a:spcAft>
        <a:defRPr sz="7500">
          <a:solidFill>
            <a:schemeClr val="tx1"/>
          </a:solidFill>
          <a:latin typeface="Palatino" charset="0"/>
          <a:ea typeface="ヒラギノ明朝 ProN W3" charset="0"/>
          <a:cs typeface="ヒラギノ明朝 ProN W3" charset="0"/>
          <a:sym typeface="Palatino" charset="0"/>
        </a:defRPr>
      </a:lvl9pPr>
    </p:titleStyle>
    <p:bodyStyle>
      <a:lvl1pPr marL="342900" indent="-34290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chemeClr val="tx1"/>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chemeClr val="tx1"/>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chemeClr val="tx1"/>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chemeClr val="tx1"/>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chemeClr val="tx1"/>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
        <p:nvSpPr>
          <p:cNvPr id="8194" name="Rectangle 2"/>
          <p:cNvSpPr>
            <a:spLocks noGrp="1" noChangeArrowheads="1"/>
          </p:cNvSpPr>
          <p:nvPr>
            <p:ph type="body" idx="1"/>
          </p:nvPr>
        </p:nvSpPr>
        <p:spPr bwMode="auto">
          <a:xfrm>
            <a:off x="647700" y="2628900"/>
            <a:ext cx="56007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38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282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27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171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28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086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43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005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647700" y="152400"/>
            <a:ext cx="11709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title style</a:t>
            </a:r>
          </a:p>
        </p:txBody>
      </p:sp>
      <p:sp>
        <p:nvSpPr>
          <p:cNvPr id="9218" name="Rectangle 2"/>
          <p:cNvSpPr>
            <a:spLocks noGrp="1" noChangeArrowheads="1"/>
          </p:cNvSpPr>
          <p:nvPr>
            <p:ph type="body" idx="1"/>
          </p:nvPr>
        </p:nvSpPr>
        <p:spPr bwMode="auto">
          <a:xfrm>
            <a:off x="647700" y="2628900"/>
            <a:ext cx="56007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xmlns:p14="http://schemas.microsoft.com/office/powerpoint/2010/main"/>
  <p:txStyles>
    <p:titleStyle>
      <a:lvl1pPr algn="l" rtl="0" eaLnBrk="0" fontAlgn="base" hangingPunct="0">
        <a:spcBef>
          <a:spcPct val="0"/>
        </a:spcBef>
        <a:spcAft>
          <a:spcPct val="0"/>
        </a:spcAft>
        <a:defRPr sz="8100">
          <a:solidFill>
            <a:srgbClr val="FEFFFE"/>
          </a:solidFill>
          <a:latin typeface="+mj-lt"/>
          <a:ea typeface="+mj-ea"/>
          <a:cs typeface="+mj-cs"/>
          <a:sym typeface="Palatino" charset="0"/>
        </a:defRPr>
      </a:lvl1pPr>
      <a:lvl2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2pPr>
      <a:lvl3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3pPr>
      <a:lvl4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4pPr>
      <a:lvl5pPr algn="l" rtl="0" eaLnBrk="0" fontAlgn="base" hangingPunct="0">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5pPr>
      <a:lvl6pPr marL="4572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6pPr>
      <a:lvl7pPr marL="9144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7pPr>
      <a:lvl8pPr marL="13716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8pPr>
      <a:lvl9pPr marL="1828800" algn="l" rtl="0" fontAlgn="base">
        <a:spcBef>
          <a:spcPct val="0"/>
        </a:spcBef>
        <a:spcAft>
          <a:spcPct val="0"/>
        </a:spcAft>
        <a:defRPr sz="8100">
          <a:solidFill>
            <a:srgbClr val="FEFFFE"/>
          </a:solidFill>
          <a:latin typeface="Palatino" charset="0"/>
          <a:ea typeface="ヒラギノ明朝 ProN W3" charset="0"/>
          <a:cs typeface="ヒラギノ明朝 ProN W3" charset="0"/>
          <a:sym typeface="Palatino" charset="0"/>
        </a:defRPr>
      </a:lvl9pPr>
    </p:titleStyle>
    <p:bodyStyle>
      <a:lvl1pPr marL="4445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1pPr>
      <a:lvl2pPr marL="838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2pPr>
      <a:lvl3pPr marL="1282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3pPr>
      <a:lvl4pPr marL="17272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4pPr>
      <a:lvl5pPr marL="2171700" indent="-444500" algn="l" rtl="0" eaLnBrk="0" fontAlgn="base" hangingPunct="0">
        <a:lnSpc>
          <a:spcPct val="120000"/>
        </a:lnSpc>
        <a:spcBef>
          <a:spcPts val="2400"/>
        </a:spcBef>
        <a:spcAft>
          <a:spcPct val="0"/>
        </a:spcAft>
        <a:buSzPct val="93000"/>
        <a:buChar char="•"/>
        <a:defRPr sz="3200">
          <a:solidFill>
            <a:schemeClr val="tx1"/>
          </a:solidFill>
          <a:latin typeface="+mn-lt"/>
          <a:ea typeface="+mn-ea"/>
          <a:cs typeface="+mn-cs"/>
          <a:sym typeface="Palatino" charset="0"/>
        </a:defRPr>
      </a:lvl5pPr>
      <a:lvl6pPr marL="26289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6pPr>
      <a:lvl7pPr marL="30861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7pPr>
      <a:lvl8pPr marL="35433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8pPr>
      <a:lvl9pPr marL="4000500" indent="-444500" algn="l" rtl="0" fontAlgn="base">
        <a:lnSpc>
          <a:spcPct val="120000"/>
        </a:lnSpc>
        <a:spcBef>
          <a:spcPts val="2400"/>
        </a:spcBef>
        <a:spcAft>
          <a:spcPct val="0"/>
        </a:spcAft>
        <a:buSzPct val="93000"/>
        <a:buChar char="•"/>
        <a:defRPr sz="32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localhost/Users/debra%201/Desktop/crybaby"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purplecrying.info" TargetMode="External"/><Relationship Id="rId1" Type="http://schemas.openxmlformats.org/officeDocument/2006/relationships/slideLayout" Target="../slideLayouts/slideLayout5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baby.com/jjpi/baby-car" TargetMode="External"/><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NjkNNDuAb9A" TargetMode="External"/><Relationship Id="rId4" Type="http://schemas.openxmlformats.org/officeDocument/2006/relationships/hyperlink" Target="http://www.child-encyclopedia.com/pages/PDF/Crying_behaviour.pdf" TargetMode="External"/><Relationship Id="rId5" Type="http://schemas.openxmlformats.org/officeDocument/2006/relationships/hyperlink" Target="http://purplecrying.info/sub-pages/what-is-the-period-of-purple-crying/components-of-the-program.php" TargetMode="External"/><Relationship Id="rId6" Type="http://schemas.openxmlformats.org/officeDocument/2006/relationships/hyperlink" Target="http://www.baby.com/jjpi/baby-care/Early-Infant-Crying-A-Guide-to-Parents-and-Caregivers.pdf" TargetMode="External"/><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2.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hlinkClick r:id="rId3" action="ppaction://hlinkfile"/>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15900"/>
            <a:ext cx="68326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8" name="Rectangle 2"/>
          <p:cNvSpPr>
            <a:spLocks noGrp="1" noChangeArrowheads="1"/>
          </p:cNvSpPr>
          <p:nvPr>
            <p:ph type="title"/>
          </p:nvPr>
        </p:nvSpPr>
        <p:spPr/>
        <p:txBody>
          <a:bodyPr/>
          <a:lstStyle/>
          <a:p>
            <a:pPr eaLnBrk="1" hangingPunct="1">
              <a:defRPr/>
            </a:pPr>
            <a:r>
              <a:rPr lang="en-US" smtClean="0"/>
              <a:t>Infant Crying Behaviors</a:t>
            </a:r>
          </a:p>
        </p:txBody>
      </p:sp>
      <p:sp>
        <p:nvSpPr>
          <p:cNvPr id="14339" name="Rectangle 3"/>
          <p:cNvSpPr>
            <a:spLocks noGrp="1" noChangeArrowheads="1"/>
          </p:cNvSpPr>
          <p:nvPr>
            <p:ph type="body" idx="1"/>
          </p:nvPr>
        </p:nvSpPr>
        <p:spPr/>
        <p:txBody>
          <a:bodyPr/>
          <a:lstStyle/>
          <a:p>
            <a:pPr marL="0" indent="0" eaLnBrk="1" hangingPunct="1">
              <a:defRPr/>
            </a:pPr>
            <a:r>
              <a:rPr lang="en-US" sz="6400" smtClean="0"/>
              <a:t>&amp; Interventions</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eaLnBrk="1" hangingPunct="1">
              <a:defRPr/>
            </a:pPr>
            <a:r>
              <a:rPr lang="en-US" sz="6400" smtClean="0"/>
              <a:t>Education &amp; Intervention</a:t>
            </a:r>
          </a:p>
        </p:txBody>
      </p:sp>
      <p:sp>
        <p:nvSpPr>
          <p:cNvPr id="33794" name="Rectangle 2"/>
          <p:cNvSpPr>
            <a:spLocks noGrp="1" noChangeArrowheads="1"/>
          </p:cNvSpPr>
          <p:nvPr>
            <p:ph type="body" idx="1"/>
          </p:nvPr>
        </p:nvSpPr>
        <p:spPr/>
        <p:txBody>
          <a:bodyPr/>
          <a:lstStyle/>
          <a:p>
            <a:pPr eaLnBrk="1" hangingPunct="1">
              <a:buFontTx/>
              <a:buBlip>
                <a:blip r:embed="rId3"/>
              </a:buBlip>
              <a:defRPr/>
            </a:pPr>
            <a:r>
              <a:rPr lang="en-US" smtClean="0"/>
              <a:t>Period of Purple Crying®</a:t>
            </a:r>
          </a:p>
          <a:p>
            <a:pPr eaLnBrk="1" hangingPunct="1">
              <a:buFontTx/>
              <a:buBlip>
                <a:blip r:embed="rId3"/>
              </a:buBlip>
              <a:defRPr/>
            </a:pPr>
            <a:r>
              <a:rPr lang="en-US" smtClean="0"/>
              <a:t>Early Infant Crying: A Guide for Parents &amp; Caregivers - Johnson &amp; Johnson Pediatric Institute</a:t>
            </a:r>
          </a:p>
          <a:p>
            <a:pPr eaLnBrk="1" hangingPunct="1">
              <a:buFontTx/>
              <a:buBlip>
                <a:blip r:embed="rId3"/>
              </a:buBlip>
              <a:defRPr/>
            </a:pPr>
            <a:r>
              <a:rPr lang="en-US" smtClean="0"/>
              <a:t>REST routine </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2395538"/>
            <a:ext cx="115189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2" name="Rectangle 2"/>
          <p:cNvSpPr>
            <a:spLocks noGrp="1" noChangeArrowheads="1"/>
          </p:cNvSpPr>
          <p:nvPr>
            <p:ph type="title"/>
          </p:nvPr>
        </p:nvSpPr>
        <p:spPr/>
        <p:txBody>
          <a:bodyPr/>
          <a:lstStyle/>
          <a:p>
            <a:pPr eaLnBrk="1" hangingPunct="1">
              <a:defRPr/>
            </a:pPr>
            <a:r>
              <a:rPr lang="en-US" sz="7200" smtClean="0">
                <a:solidFill>
                  <a:srgbClr val="8500AF"/>
                </a:solidFill>
              </a:rPr>
              <a:t>Period of Purple</a:t>
            </a:r>
            <a:r>
              <a:rPr lang="en-US" smtClean="0">
                <a:solidFill>
                  <a:srgbClr val="8500AF"/>
                </a:solidFill>
              </a:rPr>
              <a:t> Crying</a:t>
            </a:r>
            <a:r>
              <a:rPr lang="en-US" sz="4800" baseline="32000" smtClean="0">
                <a:solidFill>
                  <a:srgbClr val="8500AF"/>
                </a:solidFill>
              </a:rPr>
              <a:t>®</a:t>
            </a:r>
            <a:r>
              <a:rPr lang="en-US" smtClean="0">
                <a:solidFill>
                  <a:srgbClr val="8500AF"/>
                </a:solidFill>
              </a:rPr>
              <a:t> </a:t>
            </a:r>
            <a:r>
              <a:rPr lang="en-US" smtClean="0"/>
              <a:t>CryingCrying®</a:t>
            </a:r>
          </a:p>
        </p:txBody>
      </p:sp>
      <p:sp>
        <p:nvSpPr>
          <p:cNvPr id="35843" name="Rectangle 3"/>
          <p:cNvSpPr>
            <a:spLocks/>
          </p:cNvSpPr>
          <p:nvPr/>
        </p:nvSpPr>
        <p:spPr bwMode="auto">
          <a:xfrm>
            <a:off x="482600" y="9055100"/>
            <a:ext cx="1170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400">
                <a:solidFill>
                  <a:srgbClr val="66008D"/>
                </a:solidFill>
                <a:ea typeface="ＭＳ Ｐゴシック" charset="0"/>
                <a:cs typeface="ＭＳ Ｐゴシック" charset="0"/>
              </a:rPr>
              <a:t>Sources: </a:t>
            </a:r>
            <a:r>
              <a:rPr lang="en-US" sz="2400" u="sng">
                <a:solidFill>
                  <a:srgbClr val="66008D"/>
                </a:solidFill>
                <a:ea typeface="ＭＳ Ｐゴシック" charset="0"/>
                <a:cs typeface="ＭＳ Ｐゴシック" charset="0"/>
                <a:hlinkClick r:id="rId4"/>
              </a:rPr>
              <a:t>http://purplecrying.info</a:t>
            </a:r>
            <a:r>
              <a:rPr lang="en-US" sz="1800">
                <a:solidFill>
                  <a:srgbClr val="4D0069"/>
                </a:solidFill>
                <a:ea typeface="ＭＳ Ｐゴシック" charset="0"/>
                <a:cs typeface="ＭＳ Ｐゴシック" charset="0"/>
              </a:rPr>
              <a:t> &amp; </a:t>
            </a:r>
            <a:r>
              <a:rPr lang="en-US" sz="2400" u="sng">
                <a:solidFill>
                  <a:srgbClr val="4D0069"/>
                </a:solidFill>
                <a:ea typeface="ＭＳ Ｐゴシック" charset="0"/>
                <a:cs typeface="ＭＳ Ｐゴシック" charset="0"/>
              </a:rPr>
              <a:t>www.dontshake.org</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lnSpc>
                <a:spcPct val="120000"/>
              </a:lnSpc>
              <a:defRPr/>
            </a:pPr>
            <a:r>
              <a:rPr lang="en-US" sz="4800" smtClean="0">
                <a:solidFill>
                  <a:srgbClr val="FFFFFF"/>
                </a:solidFill>
              </a:rPr>
              <a:t>Johnson &amp; Johnson Pediatric Institute</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2425700"/>
            <a:ext cx="42926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1" name="Rectangle 3"/>
          <p:cNvSpPr>
            <a:spLocks/>
          </p:cNvSpPr>
          <p:nvPr/>
        </p:nvSpPr>
        <p:spPr bwMode="auto">
          <a:xfrm>
            <a:off x="1801813" y="8216900"/>
            <a:ext cx="9398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400" dirty="0">
                <a:solidFill>
                  <a:schemeClr val="tx1"/>
                </a:solidFill>
                <a:ea typeface="ＭＳ Ｐゴシック" charset="0"/>
                <a:cs typeface="ＭＳ Ｐゴシック" charset="0"/>
              </a:rPr>
              <a:t>Source: </a:t>
            </a:r>
            <a:r>
              <a:rPr lang="en-US" sz="1800" dirty="0">
                <a:solidFill>
                  <a:schemeClr val="tx1"/>
                </a:solidFill>
                <a:latin typeface="Times New Roman" charset="0"/>
                <a:ea typeface="ＭＳ Ｐゴシック" charset="0"/>
                <a:cs typeface="ＭＳ Ｐゴシック" charset="0"/>
                <a:sym typeface="Times New Roman" charset="0"/>
              </a:rPr>
              <a:t>Barr R, James-Roberts I, Keefe M. Early Infant Crying: A Guide for Parents and Caregivers. Johnson &amp; Johnson Pediatric Institute. 2007.   </a:t>
            </a:r>
            <a:r>
              <a:rPr lang="en-US" sz="1800" u="sng" dirty="0">
                <a:solidFill>
                  <a:srgbClr val="0000FF"/>
                </a:solidFill>
                <a:latin typeface="Times New Roman" charset="0"/>
                <a:ea typeface="ＭＳ Ｐゴシック" charset="0"/>
                <a:cs typeface="ＭＳ Ｐゴシック" charset="0"/>
                <a:sym typeface="Times New Roman" charset="0"/>
                <a:hlinkClick r:id="rId4"/>
              </a:rPr>
              <a:t>http://www.baby.com/jjpi/baby-care/Early-Infant-Crying-A-Guide-to-Parents-and-</a:t>
            </a:r>
            <a:r>
              <a:rPr lang="en-US" sz="1800" u="sng" dirty="0" smtClean="0">
                <a:solidFill>
                  <a:srgbClr val="0000FF"/>
                </a:solidFill>
                <a:latin typeface="Times New Roman" charset="0"/>
                <a:ea typeface="ＭＳ Ｐゴシック" charset="0"/>
                <a:cs typeface="ＭＳ Ｐゴシック" charset="0"/>
                <a:sym typeface="Times New Roman" charset="0"/>
                <a:hlinkClick r:id="rId4"/>
              </a:rPr>
              <a:t>Caregivers.pdf</a:t>
            </a:r>
            <a:r>
              <a:rPr lang="en-US" sz="1800" dirty="0" smtClean="0">
                <a:solidFill>
                  <a:schemeClr val="tx1"/>
                </a:solidFill>
                <a:latin typeface="Times New Roman" charset="0"/>
                <a:ea typeface="ＭＳ Ｐゴシック" charset="0"/>
                <a:cs typeface="ＭＳ Ｐゴシック" charset="0"/>
                <a:sym typeface="Times New Roman" charset="0"/>
              </a:rPr>
              <a:t> </a:t>
            </a:r>
            <a:endParaRPr lang="en-US" sz="1800" dirty="0">
              <a:solidFill>
                <a:schemeClr val="tx1"/>
              </a:solidFill>
              <a:latin typeface="Times New Roman" charset="0"/>
              <a:ea typeface="ＭＳ Ｐゴシック" charset="0"/>
              <a:cs typeface="ＭＳ Ｐゴシック" charset="0"/>
              <a:sym typeface="Times New Roman" charset="0"/>
            </a:endParaRP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693738"/>
            <a:ext cx="88773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38" name="Rectangle 2"/>
          <p:cNvSpPr>
            <a:spLocks/>
          </p:cNvSpPr>
          <p:nvPr/>
        </p:nvSpPr>
        <p:spPr bwMode="auto">
          <a:xfrm>
            <a:off x="1154113" y="7086600"/>
            <a:ext cx="106807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400">
                <a:solidFill>
                  <a:schemeClr val="tx1"/>
                </a:solidFill>
                <a:ea typeface="ＭＳ Ｐゴシック" charset="0"/>
                <a:cs typeface="ＭＳ Ｐゴシック" charset="0"/>
              </a:rPr>
              <a:t>Source: </a:t>
            </a:r>
            <a:r>
              <a:rPr lang="en-US" sz="2400">
                <a:solidFill>
                  <a:schemeClr val="tx1"/>
                </a:solidFill>
                <a:latin typeface="Times New Roman" charset="0"/>
                <a:ea typeface="ＭＳ Ｐゴシック" charset="0"/>
                <a:cs typeface="ＭＳ Ｐゴシック" charset="0"/>
                <a:sym typeface="Times New Roman" charset="0"/>
              </a:rPr>
              <a:t>Keefe M, Barbosa G, Froese-Fretz A, Kotzer A, Lobo M. An Intervention Program for Families with Irritable Infants. </a:t>
            </a:r>
            <a:r>
              <a:rPr lang="en-US" sz="2400" i="1">
                <a:solidFill>
                  <a:schemeClr val="tx1"/>
                </a:solidFill>
                <a:latin typeface="Times New Roman" charset="0"/>
                <a:ea typeface="ＭＳ Ｐゴシック" charset="0"/>
                <a:cs typeface="ＭＳ Ｐゴシック" charset="0"/>
                <a:sym typeface="Times New Roman" charset="0"/>
              </a:rPr>
              <a:t>The American Journal of Maternal/Child</a:t>
            </a:r>
            <a:r>
              <a:rPr lang="en-US" sz="2400">
                <a:solidFill>
                  <a:schemeClr val="tx1"/>
                </a:solidFill>
                <a:latin typeface="Times New Roman" charset="0"/>
                <a:ea typeface="ＭＳ Ｐゴシック" charset="0"/>
                <a:cs typeface="ＭＳ Ｐゴシック" charset="0"/>
                <a:sym typeface="Times New Roman" charset="0"/>
              </a:rPr>
              <a:t>. 2005; 30(4): 232.</a:t>
            </a:r>
          </a:p>
        </p:txBody>
      </p:sp>
      <p:sp>
        <p:nvSpPr>
          <p:cNvPr id="39939" name="Rectangle 3"/>
          <p:cNvSpPr>
            <a:spLocks/>
          </p:cNvSpPr>
          <p:nvPr/>
        </p:nvSpPr>
        <p:spPr bwMode="auto">
          <a:xfrm>
            <a:off x="539750" y="1028700"/>
            <a:ext cx="153511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rgbClr val="005A7C"/>
                </a:solidFill>
                <a:ea typeface="ＭＳ Ｐゴシック" charset="0"/>
                <a:cs typeface="ＭＳ Ｐゴシック" charset="0"/>
              </a:rPr>
              <a:t>The</a:t>
            </a:r>
          </a:p>
          <a:p>
            <a:r>
              <a:rPr lang="en-US">
                <a:solidFill>
                  <a:srgbClr val="005A7C"/>
                </a:solidFill>
                <a:ea typeface="ＭＳ Ｐゴシック" charset="0"/>
                <a:cs typeface="ＭＳ Ｐゴシック" charset="0"/>
              </a:rPr>
              <a:t>REST</a:t>
            </a:r>
          </a:p>
          <a:p>
            <a:r>
              <a:rPr lang="en-US">
                <a:solidFill>
                  <a:srgbClr val="005A7C"/>
                </a:solidFill>
                <a:ea typeface="ＭＳ Ｐゴシック" charset="0"/>
                <a:cs typeface="ＭＳ Ｐゴシック" charset="0"/>
              </a:rPr>
              <a:t>Routine</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smtClean="0"/>
              <a:t>Crying and Disabilities</a:t>
            </a:r>
          </a:p>
        </p:txBody>
      </p:sp>
      <p:sp>
        <p:nvSpPr>
          <p:cNvPr id="41986" name="Rectangle 2"/>
          <p:cNvSpPr>
            <a:spLocks noGrp="1" noChangeArrowheads="1"/>
          </p:cNvSpPr>
          <p:nvPr>
            <p:ph type="body" idx="1"/>
          </p:nvPr>
        </p:nvSpPr>
        <p:spPr/>
        <p:txBody>
          <a:bodyPr/>
          <a:lstStyle/>
          <a:p>
            <a:pPr eaLnBrk="1" hangingPunct="1">
              <a:buFontTx/>
              <a:buBlip>
                <a:blip r:embed="rId3"/>
              </a:buBlip>
              <a:defRPr/>
            </a:pPr>
            <a:r>
              <a:rPr lang="en-US" sz="2400" smtClean="0">
                <a:solidFill>
                  <a:srgbClr val="000000"/>
                </a:solidFill>
                <a:latin typeface="Times New Roman" charset="0"/>
                <a:cs typeface="Times New Roman" charset="0"/>
                <a:sym typeface="Times New Roman" charset="0"/>
              </a:rPr>
              <a:t> persistent crying associated w/ sleeping &amp; feeding problems &gt;4 mos of age may be associated with multiple parental psychosocial risk factors &amp; can be a predictor of poor infant social &amp; emotional development</a:t>
            </a:r>
            <a:endParaRPr lang="en-US" sz="2400" smtClean="0">
              <a:solidFill>
                <a:srgbClr val="000000"/>
              </a:solidFill>
              <a:latin typeface="Times New Roman" charset="0"/>
              <a:sym typeface="Times New Roman" charset="0"/>
            </a:endParaRPr>
          </a:p>
          <a:p>
            <a:pPr eaLnBrk="1" hangingPunct="1">
              <a:buFontTx/>
              <a:buBlip>
                <a:blip r:embed="rId3"/>
              </a:buBlip>
              <a:defRPr/>
            </a:pPr>
            <a:r>
              <a:rPr lang="en-US" sz="2400" smtClean="0">
                <a:solidFill>
                  <a:srgbClr val="000000"/>
                </a:solidFill>
                <a:latin typeface="Times New Roman" charset="0"/>
                <a:cs typeface="Times New Roman" charset="0"/>
                <a:sym typeface="Times New Roman" charset="0"/>
              </a:rPr>
              <a:t>exposure to neurotoxic substances </a:t>
            </a:r>
            <a:r>
              <a:rPr lang="en-US" sz="2400" i="1" smtClean="0">
                <a:solidFill>
                  <a:srgbClr val="000000"/>
                </a:solidFill>
                <a:latin typeface="Times New Roman" charset="0"/>
                <a:cs typeface="Times New Roman" charset="0"/>
                <a:sym typeface="Times New Roman" charset="0"/>
              </a:rPr>
              <a:t>in utero</a:t>
            </a:r>
            <a:r>
              <a:rPr lang="en-US" sz="2400" smtClean="0">
                <a:solidFill>
                  <a:srgbClr val="000000"/>
                </a:solidFill>
                <a:latin typeface="Times New Roman" charset="0"/>
                <a:cs typeface="Times New Roman" charset="0"/>
                <a:sym typeface="Times New Roman" charset="0"/>
              </a:rPr>
              <a:t> may increase hyperirritability, particularly when undergoing withdrawal postnatally</a:t>
            </a:r>
            <a:endParaRPr lang="en-US" sz="2400" smtClean="0">
              <a:solidFill>
                <a:srgbClr val="000000"/>
              </a:solidFill>
              <a:latin typeface="Times New Roman" charset="0"/>
              <a:sym typeface="Times New Roman" charset="0"/>
            </a:endParaRPr>
          </a:p>
          <a:p>
            <a:pPr eaLnBrk="1" hangingPunct="1">
              <a:buFontTx/>
              <a:buBlip>
                <a:blip r:embed="rId3"/>
              </a:buBlip>
              <a:defRPr/>
            </a:pPr>
            <a:r>
              <a:rPr lang="en-US" sz="2400" smtClean="0">
                <a:solidFill>
                  <a:srgbClr val="000000"/>
                </a:solidFill>
                <a:latin typeface="Times New Roman" charset="0"/>
                <a:cs typeface="Times New Roman" charset="0"/>
                <a:sym typeface="Times New Roman" charset="0"/>
              </a:rPr>
              <a:t>delay of communication skills may prolong use of crying behaviors as means of functional communication. </a:t>
            </a:r>
            <a:endParaRPr lang="en-US" sz="2400" smtClean="0">
              <a:solidFill>
                <a:srgbClr val="000000"/>
              </a:solidFill>
              <a:latin typeface="Times New Roman" charset="0"/>
              <a:sym typeface="Times New Roman" charset="0"/>
            </a:endParaRPr>
          </a:p>
          <a:p>
            <a:pPr eaLnBrk="1" hangingPunct="1">
              <a:buFontTx/>
              <a:buBlip>
                <a:blip r:embed="rId3"/>
              </a:buBlip>
              <a:defRPr/>
            </a:pPr>
            <a:r>
              <a:rPr lang="en-US" sz="2400" smtClean="0">
                <a:solidFill>
                  <a:srgbClr val="000000"/>
                </a:solidFill>
                <a:latin typeface="Times New Roman" charset="0"/>
                <a:cs typeface="Times New Roman" charset="0"/>
                <a:sym typeface="Times New Roman" charset="0"/>
              </a:rPr>
              <a:t>signs of crying may or may not be typical due to disability </a:t>
            </a:r>
            <a:endParaRPr lang="en-US" sz="2400" smtClean="0">
              <a:solidFill>
                <a:srgbClr val="000000"/>
              </a:solidFill>
              <a:latin typeface="Times New Roman" charset="0"/>
              <a:sym typeface="Times New Roman" charset="0"/>
            </a:endParaRP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901700" y="863600"/>
            <a:ext cx="1134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FFFFFF"/>
                </a:solidFill>
                <a:ea typeface="ＭＳ Ｐゴシック" charset="0"/>
                <a:cs typeface="ＭＳ Ｐゴシック" charset="0"/>
              </a:rPr>
              <a:t>ATYPICAL  CRYING  EXAMPLE</a:t>
            </a:r>
          </a:p>
        </p:txBody>
      </p:sp>
      <p:sp>
        <p:nvSpPr>
          <p:cNvPr id="44034" name="Rectangle 2"/>
          <p:cNvSpPr>
            <a:spLocks/>
          </p:cNvSpPr>
          <p:nvPr/>
        </p:nvSpPr>
        <p:spPr bwMode="auto">
          <a:xfrm>
            <a:off x="6197600" y="5486400"/>
            <a:ext cx="609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600">
                <a:solidFill>
                  <a:srgbClr val="808080"/>
                </a:solidFill>
                <a:ea typeface="ＭＳ Ｐゴシック" charset="0"/>
                <a:cs typeface="ＭＳ Ｐゴシック" charset="0"/>
              </a:rPr>
              <a:t>► Tracheostomy</a:t>
            </a:r>
          </a:p>
          <a:p>
            <a:pPr algn="l"/>
            <a:r>
              <a:rPr lang="en-US" sz="3600">
                <a:solidFill>
                  <a:srgbClr val="808080"/>
                </a:solidFill>
                <a:ea typeface="ＭＳ Ｐゴシック" charset="0"/>
                <a:cs typeface="ＭＳ Ｐゴシック" charset="0"/>
              </a:rPr>
              <a:t>► Mobius syndrome</a:t>
            </a:r>
          </a:p>
        </p:txBody>
      </p:sp>
      <p:sp>
        <p:nvSpPr>
          <p:cNvPr id="44035" name="Rectangle 5"/>
          <p:cNvSpPr>
            <a:spLocks/>
          </p:cNvSpPr>
          <p:nvPr/>
        </p:nvSpPr>
        <p:spPr bwMode="auto">
          <a:xfrm>
            <a:off x="1778000" y="3803650"/>
            <a:ext cx="100584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US" sz="7200">
                <a:solidFill>
                  <a:srgbClr val="001F67"/>
                </a:solidFill>
                <a:latin typeface="Palatino Italic" charset="0"/>
                <a:ea typeface="ＭＳ Ｐゴシック" charset="0"/>
                <a:cs typeface="ＭＳ Ｐゴシック" charset="0"/>
                <a:sym typeface="Palatino Italic" charset="0"/>
              </a:rPr>
              <a:t>Matthew*</a:t>
            </a:r>
          </a:p>
        </p:txBody>
      </p:sp>
      <p:sp>
        <p:nvSpPr>
          <p:cNvPr id="44036" name="Rectangle 6"/>
          <p:cNvSpPr>
            <a:spLocks/>
          </p:cNvSpPr>
          <p:nvPr/>
        </p:nvSpPr>
        <p:spPr bwMode="auto">
          <a:xfrm>
            <a:off x="382588" y="8858250"/>
            <a:ext cx="1417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400">
                <a:solidFill>
                  <a:schemeClr val="tx1"/>
                </a:solidFill>
                <a:ea typeface="ＭＳ Ｐゴシック" charset="0"/>
                <a:cs typeface="ＭＳ Ｐゴシック" charset="0"/>
              </a:rPr>
              <a:t>* Name changed</a:t>
            </a:r>
          </a:p>
        </p:txBody>
      </p:sp>
      <p:sp>
        <p:nvSpPr>
          <p:cNvPr id="44037" name="TextBox 1"/>
          <p:cNvSpPr txBox="1">
            <a:spLocks noChangeArrowheads="1"/>
          </p:cNvSpPr>
          <p:nvPr/>
        </p:nvSpPr>
        <p:spPr bwMode="auto">
          <a:xfrm>
            <a:off x="558800" y="32004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424D43"/>
                </a:solidFill>
                <a:latin typeface="Palatino" charset="0"/>
                <a:ea typeface="ヒラギノ明朝 ProN W3" charset="0"/>
                <a:cs typeface="ヒラギノ明朝 ProN W3" charset="0"/>
                <a:sym typeface="Palatino" charset="0"/>
              </a:defRPr>
            </a:lvl1pPr>
            <a:lvl2pPr marL="742950" indent="-285750" eaLnBrk="0" hangingPunct="0">
              <a:defRPr sz="3200">
                <a:solidFill>
                  <a:srgbClr val="424D43"/>
                </a:solidFill>
                <a:latin typeface="Palatino" charset="0"/>
                <a:ea typeface="ヒラギノ明朝 ProN W3" charset="0"/>
                <a:cs typeface="ヒラギノ明朝 ProN W3" charset="0"/>
                <a:sym typeface="Palatino" charset="0"/>
              </a:defRPr>
            </a:lvl2pPr>
            <a:lvl3pPr marL="1143000" indent="-228600" eaLnBrk="0" hangingPunct="0">
              <a:defRPr sz="3200">
                <a:solidFill>
                  <a:srgbClr val="424D43"/>
                </a:solidFill>
                <a:latin typeface="Palatino" charset="0"/>
                <a:ea typeface="ヒラギノ明朝 ProN W3" charset="0"/>
                <a:cs typeface="ヒラギノ明朝 ProN W3" charset="0"/>
                <a:sym typeface="Palatino" charset="0"/>
              </a:defRPr>
            </a:lvl3pPr>
            <a:lvl4pPr marL="1600200" indent="-228600" eaLnBrk="0" hangingPunct="0">
              <a:defRPr sz="3200">
                <a:solidFill>
                  <a:srgbClr val="424D43"/>
                </a:solidFill>
                <a:latin typeface="Palatino" charset="0"/>
                <a:ea typeface="ヒラギノ明朝 ProN W3" charset="0"/>
                <a:cs typeface="ヒラギノ明朝 ProN W3" charset="0"/>
                <a:sym typeface="Palatino" charset="0"/>
              </a:defRPr>
            </a:lvl4pPr>
            <a:lvl5pPr marL="2057400" indent="-228600" eaLnBrk="0" hangingPunct="0">
              <a:defRPr sz="3200">
                <a:solidFill>
                  <a:srgbClr val="424D43"/>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200">
                <a:solidFill>
                  <a:srgbClr val="424D43"/>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200">
                <a:solidFill>
                  <a:srgbClr val="424D43"/>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200">
                <a:solidFill>
                  <a:srgbClr val="424D43"/>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200">
                <a:solidFill>
                  <a:srgbClr val="424D43"/>
                </a:solidFill>
                <a:latin typeface="Palatino" charset="0"/>
                <a:ea typeface="ヒラギノ明朝 ProN W3" charset="0"/>
                <a:cs typeface="ヒラギノ明朝 ProN W3" charset="0"/>
                <a:sym typeface="Palatino" charset="0"/>
              </a:defRPr>
            </a:lvl9pPr>
          </a:lstStyle>
          <a:p>
            <a:pPr eaLnBrk="1" hangingPunct="1"/>
            <a:r>
              <a:rPr lang="en-US" i="1"/>
              <a:t>View videoclip of: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5480050" y="736600"/>
            <a:ext cx="20431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References</a:t>
            </a:r>
          </a:p>
        </p:txBody>
      </p:sp>
      <p:sp>
        <p:nvSpPr>
          <p:cNvPr id="46082" name="Rectangle 2"/>
          <p:cNvSpPr>
            <a:spLocks/>
          </p:cNvSpPr>
          <p:nvPr/>
        </p:nvSpPr>
        <p:spPr bwMode="auto">
          <a:xfrm>
            <a:off x="862013" y="1219200"/>
            <a:ext cx="11507787"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0" bIns="0" anchor="ctr"/>
          <a:lstStyle/>
          <a:p>
            <a:pPr marL="171450" indent="-171450" algn="l">
              <a:lnSpc>
                <a:spcPct val="120000"/>
              </a:lnSpc>
              <a:tabLst>
                <a:tab pos="114300" algn="l"/>
              </a:tabLst>
            </a:pPr>
            <a:endParaRPr lang="en-US" sz="1800" dirty="0">
              <a:solidFill>
                <a:schemeClr val="tx1"/>
              </a:solidFill>
              <a:latin typeface="Times New Roman" charset="0"/>
              <a:ea typeface="ＭＳ Ｐゴシック" charset="0"/>
              <a:cs typeface="ＭＳ Ｐゴシック" charset="0"/>
              <a:sym typeface="Times New Roman" charset="0"/>
            </a:endParaRPr>
          </a:p>
          <a:p>
            <a:pPr marL="171450" indent="-171450" algn="l">
              <a:lnSpc>
                <a:spcPct val="120000"/>
              </a:lnSpc>
              <a:tabLst>
                <a:tab pos="114300" algn="l"/>
              </a:tabLst>
            </a:pPr>
            <a:r>
              <a:rPr lang="en-US" sz="1800" dirty="0" smtClean="0">
                <a:solidFill>
                  <a:schemeClr val="tx1"/>
                </a:solidFill>
                <a:latin typeface="Times New Roman" charset="0"/>
                <a:ea typeface="ＭＳ Ｐゴシック" charset="0"/>
                <a:cs typeface="ＭＳ Ｐゴシック" charset="0"/>
                <a:sym typeface="Times New Roman" charset="0"/>
              </a:rPr>
              <a:t>1. Crying </a:t>
            </a:r>
            <a:r>
              <a:rPr lang="en-US" sz="1800" dirty="0">
                <a:solidFill>
                  <a:schemeClr val="tx1"/>
                </a:solidFill>
                <a:latin typeface="Times New Roman" charset="0"/>
                <a:ea typeface="ＭＳ Ｐゴシック" charset="0"/>
                <a:cs typeface="ＭＳ Ｐゴシック" charset="0"/>
                <a:sym typeface="Times New Roman" charset="0"/>
              </a:rPr>
              <a:t>sounds </a:t>
            </a:r>
            <a:r>
              <a:rPr lang="en-US" sz="1800" dirty="0" err="1" smtClean="0">
                <a:solidFill>
                  <a:schemeClr val="tx1"/>
                </a:solidFill>
                <a:latin typeface="Times New Roman" charset="0"/>
                <a:ea typeface="ＭＳ Ｐゴシック" charset="0"/>
                <a:cs typeface="ＭＳ Ｐゴシック" charset="0"/>
                <a:sym typeface="Times New Roman" charset="0"/>
              </a:rPr>
              <a:t>audioclip</a:t>
            </a:r>
            <a:r>
              <a:rPr lang="en-US" sz="1800" dirty="0" smtClean="0">
                <a:solidFill>
                  <a:schemeClr val="tx1"/>
                </a:solidFill>
                <a:latin typeface="Times New Roman" charset="0"/>
                <a:ea typeface="ＭＳ Ｐゴシック" charset="0"/>
                <a:cs typeface="ＭＳ Ｐゴシック" charset="0"/>
                <a:sym typeface="Times New Roman" charset="0"/>
              </a:rPr>
              <a:t>. Audio Productions YouTube. </a:t>
            </a:r>
            <a:r>
              <a:rPr lang="en-US" sz="1800" dirty="0" smtClean="0">
                <a:solidFill>
                  <a:schemeClr val="tx1"/>
                </a:solidFill>
                <a:latin typeface="Times New Roman" charset="0"/>
                <a:ea typeface="ＭＳ Ｐゴシック" charset="0"/>
                <a:cs typeface="ＭＳ Ｐゴシック" charset="0"/>
                <a:sym typeface="Times New Roman" charset="0"/>
                <a:hlinkClick r:id="rId3"/>
              </a:rPr>
              <a:t>http://www.youtube.com/watch?v=NjkNNDuAb9A</a:t>
            </a:r>
            <a:r>
              <a:rPr lang="en-US" sz="1800" dirty="0" smtClean="0">
                <a:solidFill>
                  <a:schemeClr val="tx1"/>
                </a:solidFill>
                <a:latin typeface="Times New Roman" charset="0"/>
                <a:ea typeface="ＭＳ Ｐゴシック" charset="0"/>
                <a:cs typeface="ＭＳ Ｐゴシック" charset="0"/>
                <a:sym typeface="Times New Roman" charset="0"/>
              </a:rPr>
              <a:t>. Accessed December 10, 2013.</a:t>
            </a:r>
            <a:endParaRPr lang="en-US" sz="1800" dirty="0">
              <a:solidFill>
                <a:schemeClr val="tx1"/>
              </a:solidFill>
              <a:latin typeface="Times New Roman" charset="0"/>
              <a:ea typeface="ＭＳ Ｐゴシック" charset="0"/>
              <a:cs typeface="ＭＳ Ｐゴシック" charset="0"/>
              <a:sym typeface="Times New Roman" charset="0"/>
            </a:endParaRPr>
          </a:p>
          <a:p>
            <a:pPr marL="171450" indent="-171450" algn="l">
              <a:lnSpc>
                <a:spcPct val="120000"/>
              </a:lnSpc>
              <a:tabLst>
                <a:tab pos="114300" algn="l"/>
              </a:tabLst>
            </a:pPr>
            <a:r>
              <a:rPr lang="en-US" sz="1800" dirty="0">
                <a:solidFill>
                  <a:schemeClr val="tx1"/>
                </a:solidFill>
                <a:latin typeface="Times New Roman" charset="0"/>
                <a:ea typeface="ＭＳ Ｐゴシック" charset="0"/>
                <a:cs typeface="ＭＳ Ｐゴシック" charset="0"/>
                <a:sym typeface="Times New Roman" charset="0"/>
              </a:rPr>
              <a:t>2. Ludington-Hoe S, Cong X, </a:t>
            </a:r>
            <a:r>
              <a:rPr lang="en-US" sz="1800" dirty="0" err="1">
                <a:solidFill>
                  <a:schemeClr val="tx1"/>
                </a:solidFill>
                <a:latin typeface="Times New Roman" charset="0"/>
                <a:ea typeface="ＭＳ Ｐゴシック" charset="0"/>
                <a:cs typeface="ＭＳ Ｐゴシック" charset="0"/>
                <a:sym typeface="Times New Roman" charset="0"/>
              </a:rPr>
              <a:t>Hashemi</a:t>
            </a:r>
            <a:r>
              <a:rPr lang="en-US" sz="1800" dirty="0">
                <a:solidFill>
                  <a:schemeClr val="tx1"/>
                </a:solidFill>
                <a:latin typeface="Times New Roman" charset="0"/>
                <a:ea typeface="ＭＳ Ｐゴシック" charset="0"/>
                <a:cs typeface="ＭＳ Ｐゴシック" charset="0"/>
                <a:sym typeface="Times New Roman" charset="0"/>
              </a:rPr>
              <a:t>. Infant Crying: Nature, Physiologic Consequences, and Select Interventions. Neonatal Network. 2002,; 21(2): 29-36.</a:t>
            </a:r>
          </a:p>
          <a:p>
            <a:pPr marL="171450" indent="-171450" algn="l">
              <a:lnSpc>
                <a:spcPct val="120000"/>
              </a:lnSpc>
              <a:tabLst>
                <a:tab pos="114300" algn="l"/>
              </a:tabLst>
            </a:pPr>
            <a:r>
              <a:rPr lang="en-US" sz="1800" dirty="0">
                <a:solidFill>
                  <a:schemeClr val="tx1"/>
                </a:solidFill>
                <a:latin typeface="Times New Roman" charset="0"/>
                <a:ea typeface="ＭＳ Ｐゴシック" charset="0"/>
                <a:cs typeface="ＭＳ Ｐゴシック" charset="0"/>
                <a:sym typeface="Times New Roman" charset="0"/>
              </a:rPr>
              <a:t>3. Synthesis on crying behavior. Encyclopedia on Early Childhood Development. </a:t>
            </a:r>
            <a:r>
              <a:rPr lang="en-US" sz="1800" u="sng" dirty="0">
                <a:solidFill>
                  <a:srgbClr val="0000FF"/>
                </a:solidFill>
                <a:latin typeface="Times New Roman" charset="0"/>
                <a:ea typeface="ＭＳ Ｐゴシック" charset="0"/>
                <a:cs typeface="ＭＳ Ｐゴシック" charset="0"/>
                <a:sym typeface="Times New Roman" charset="0"/>
                <a:hlinkClick r:id="rId4"/>
              </a:rPr>
              <a:t>http://www.child-encyclopedia.com/pages/PDF/Crying_behaviour.pdf</a:t>
            </a:r>
            <a:r>
              <a:rPr lang="en-US" sz="1800" u="sng" dirty="0">
                <a:solidFill>
                  <a:srgbClr val="0000FF"/>
                </a:solidFill>
                <a:latin typeface="Times New Roman" charset="0"/>
                <a:ea typeface="ＭＳ Ｐゴシック" charset="0"/>
                <a:cs typeface="ＭＳ Ｐゴシック" charset="0"/>
                <a:sym typeface="Times New Roman" charset="0"/>
              </a:rPr>
              <a:t>. </a:t>
            </a:r>
            <a:r>
              <a:rPr lang="en-US" sz="1800" dirty="0">
                <a:solidFill>
                  <a:schemeClr val="tx1"/>
                </a:solidFill>
                <a:latin typeface="Times New Roman" charset="0"/>
                <a:ea typeface="ＭＳ Ｐゴシック" charset="0"/>
                <a:cs typeface="ＭＳ Ｐゴシック" charset="0"/>
                <a:sym typeface="Times New Roman" charset="0"/>
              </a:rPr>
              <a:t>Updated November 4, 2008. Accessed online July 21, 2013. </a:t>
            </a:r>
          </a:p>
          <a:p>
            <a:pPr marL="171450" indent="-171450" algn="l">
              <a:lnSpc>
                <a:spcPct val="120000"/>
              </a:lnSpc>
              <a:tabLst>
                <a:tab pos="114300" algn="l"/>
              </a:tabLst>
            </a:pPr>
            <a:r>
              <a:rPr lang="en-US" sz="1800" dirty="0">
                <a:solidFill>
                  <a:schemeClr val="tx1"/>
                </a:solidFill>
                <a:latin typeface="Times New Roman" charset="0"/>
                <a:ea typeface="ＭＳ Ｐゴシック" charset="0"/>
                <a:cs typeface="ＭＳ Ｐゴシック" charset="0"/>
                <a:sym typeface="Times New Roman" charset="0"/>
              </a:rPr>
              <a:t>4. </a:t>
            </a:r>
            <a:r>
              <a:rPr lang="en-US" sz="1800" dirty="0" err="1">
                <a:solidFill>
                  <a:schemeClr val="tx1"/>
                </a:solidFill>
                <a:latin typeface="Times New Roman" charset="0"/>
                <a:ea typeface="ＭＳ Ｐゴシック" charset="0"/>
                <a:cs typeface="ＭＳ Ｐゴシック" charset="0"/>
                <a:sym typeface="Times New Roman" charset="0"/>
              </a:rPr>
              <a:t>Brazelton</a:t>
            </a:r>
            <a:r>
              <a:rPr lang="en-US" sz="1800" dirty="0">
                <a:solidFill>
                  <a:schemeClr val="tx1"/>
                </a:solidFill>
                <a:latin typeface="Times New Roman" charset="0"/>
                <a:ea typeface="ＭＳ Ｐゴシック" charset="0"/>
                <a:cs typeface="ＭＳ Ｐゴシック" charset="0"/>
                <a:sym typeface="Times New Roman" charset="0"/>
              </a:rPr>
              <a:t> T. Crying in Infancy. </a:t>
            </a:r>
            <a:r>
              <a:rPr lang="en-US" sz="1800" i="1" dirty="0">
                <a:solidFill>
                  <a:schemeClr val="tx1"/>
                </a:solidFill>
                <a:latin typeface="Times New Roman" charset="0"/>
                <a:ea typeface="ＭＳ Ｐゴシック" charset="0"/>
                <a:cs typeface="ＭＳ Ｐゴシック" charset="0"/>
                <a:sym typeface="Times New Roman" charset="0"/>
              </a:rPr>
              <a:t>Pediatrics. </a:t>
            </a:r>
            <a:r>
              <a:rPr lang="en-US" sz="1800" dirty="0">
                <a:solidFill>
                  <a:schemeClr val="tx1"/>
                </a:solidFill>
                <a:latin typeface="Times New Roman" charset="0"/>
                <a:ea typeface="ＭＳ Ｐゴシック" charset="0"/>
                <a:cs typeface="ＭＳ Ｐゴシック" charset="0"/>
                <a:sym typeface="Times New Roman" charset="0"/>
              </a:rPr>
              <a:t>1962; 29:579-588.</a:t>
            </a:r>
          </a:p>
          <a:p>
            <a:pPr marL="171450" indent="-171450" algn="l">
              <a:lnSpc>
                <a:spcPct val="120000"/>
              </a:lnSpc>
              <a:tabLst>
                <a:tab pos="114300" algn="l"/>
              </a:tabLst>
            </a:pPr>
            <a:r>
              <a:rPr lang="en-US" sz="1800" dirty="0">
                <a:solidFill>
                  <a:schemeClr val="tx1"/>
                </a:solidFill>
                <a:latin typeface="Times New Roman" charset="0"/>
                <a:ea typeface="ＭＳ Ｐゴシック" charset="0"/>
                <a:cs typeface="ＭＳ Ｐゴシック" charset="0"/>
                <a:sym typeface="Times New Roman" charset="0"/>
              </a:rPr>
              <a:t>5. Barr R, Trent R, Cross J. Age-related incidence curve of hospitalized Shaken Baby Syndrome cases: Convergent evidence for crying as a trigger to shaking. </a:t>
            </a:r>
            <a:r>
              <a:rPr lang="en-US" sz="1800" i="1" dirty="0">
                <a:solidFill>
                  <a:schemeClr val="tx1"/>
                </a:solidFill>
                <a:latin typeface="Times New Roman" charset="0"/>
                <a:ea typeface="ＭＳ Ｐゴシック" charset="0"/>
                <a:cs typeface="ＭＳ Ｐゴシック" charset="0"/>
                <a:sym typeface="Times New Roman" charset="0"/>
              </a:rPr>
              <a:t>Child Abuse &amp; Neglect</a:t>
            </a:r>
            <a:r>
              <a:rPr lang="en-US" sz="1800" dirty="0">
                <a:solidFill>
                  <a:schemeClr val="tx1"/>
                </a:solidFill>
                <a:latin typeface="Times New Roman" charset="0"/>
                <a:ea typeface="ＭＳ Ｐゴシック" charset="0"/>
                <a:cs typeface="ＭＳ Ｐゴシック" charset="0"/>
                <a:sym typeface="Times New Roman" charset="0"/>
              </a:rPr>
              <a:t>. 2006; 30:7-16.</a:t>
            </a:r>
          </a:p>
          <a:p>
            <a:pPr marL="171450" indent="-171450" algn="l">
              <a:lnSpc>
                <a:spcPct val="120000"/>
              </a:lnSpc>
              <a:tabLst>
                <a:tab pos="114300" algn="l"/>
              </a:tabLst>
            </a:pPr>
            <a:r>
              <a:rPr lang="en-US" sz="1800" dirty="0">
                <a:solidFill>
                  <a:schemeClr val="tx1"/>
                </a:solidFill>
                <a:latin typeface="Times New Roman" charset="0"/>
                <a:ea typeface="ＭＳ Ｐゴシック" charset="0"/>
                <a:cs typeface="ＭＳ Ｐゴシック" charset="0"/>
                <a:sym typeface="Times New Roman" charset="0"/>
              </a:rPr>
              <a:t>6. </a:t>
            </a:r>
            <a:r>
              <a:rPr lang="en-US" sz="1800" dirty="0" err="1">
                <a:solidFill>
                  <a:schemeClr val="tx1"/>
                </a:solidFill>
                <a:latin typeface="Times New Roman" charset="0"/>
                <a:ea typeface="ＭＳ Ｐゴシック" charset="0"/>
                <a:cs typeface="ＭＳ Ｐゴシック" charset="0"/>
                <a:sym typeface="Times New Roman" charset="0"/>
              </a:rPr>
              <a:t>Treem</a:t>
            </a:r>
            <a:r>
              <a:rPr lang="en-US" sz="1800" dirty="0">
                <a:solidFill>
                  <a:schemeClr val="tx1"/>
                </a:solidFill>
                <a:latin typeface="Times New Roman" charset="0"/>
                <a:ea typeface="ＭＳ Ｐゴシック" charset="0"/>
                <a:cs typeface="ＭＳ Ｐゴシック" charset="0"/>
                <a:sym typeface="Times New Roman" charset="0"/>
              </a:rPr>
              <a:t> W. Assessing Crying Complaints: The interactions with </a:t>
            </a:r>
            <a:r>
              <a:rPr lang="en-US" sz="1800" dirty="0" err="1">
                <a:solidFill>
                  <a:schemeClr val="tx1"/>
                </a:solidFill>
                <a:latin typeface="Times New Roman" charset="0"/>
                <a:ea typeface="ＭＳ Ｐゴシック" charset="0"/>
                <a:cs typeface="ＭＳ Ｐゴシック" charset="0"/>
                <a:sym typeface="Times New Roman" charset="0"/>
              </a:rPr>
              <a:t>Gastroesophageal</a:t>
            </a:r>
            <a:r>
              <a:rPr lang="en-US" sz="1800" dirty="0">
                <a:solidFill>
                  <a:schemeClr val="tx1"/>
                </a:solidFill>
                <a:latin typeface="Times New Roman" charset="0"/>
                <a:ea typeface="ＭＳ Ｐゴシック" charset="0"/>
                <a:cs typeface="ＭＳ Ｐゴシック" charset="0"/>
                <a:sym typeface="Times New Roman" charset="0"/>
              </a:rPr>
              <a:t> Reflux and Cow</a:t>
            </a:r>
            <a:r>
              <a:rPr lang="ja-JP" altLang="en-US" sz="1800" dirty="0">
                <a:solidFill>
                  <a:schemeClr val="tx1"/>
                </a:solidFill>
                <a:latin typeface="Arial" charset="0"/>
                <a:ea typeface="ＭＳ Ｐゴシック" charset="0"/>
                <a:cs typeface="ＭＳ Ｐゴシック" charset="0"/>
                <a:sym typeface="Times New Roman" charset="0"/>
              </a:rPr>
              <a:t>’</a:t>
            </a:r>
            <a:r>
              <a:rPr lang="en-US" altLang="ja-JP" sz="1800" dirty="0">
                <a:solidFill>
                  <a:schemeClr val="tx1"/>
                </a:solidFill>
                <a:latin typeface="Times New Roman" charset="0"/>
                <a:cs typeface="Times New Roman" charset="0"/>
                <a:sym typeface="Times New Roman" charset="0"/>
              </a:rPr>
              <a:t>s Milk Protein Intolerance. In: Barr R, James-Roberts I, Keefe M. New Evidence on Unexplained Early Infant Crying: Its Origins, Nature, and Management. Johnson &amp; Johnson Pediatric Institute. 2001: 165-176. </a:t>
            </a:r>
            <a:r>
              <a:rPr lang="en-US" altLang="ja-JP" sz="1800" u="sng" dirty="0">
                <a:solidFill>
                  <a:srgbClr val="0000FF"/>
                </a:solidFill>
                <a:latin typeface="Times New Roman" charset="0"/>
                <a:cs typeface="Times New Roman" charset="0"/>
                <a:sym typeface="Times New Roman" charset="0"/>
              </a:rPr>
              <a:t>http://</a:t>
            </a:r>
            <a:r>
              <a:rPr lang="en-US" altLang="ja-JP" sz="1800" u="sng" dirty="0" err="1">
                <a:solidFill>
                  <a:srgbClr val="0000FF"/>
                </a:solidFill>
                <a:latin typeface="Times New Roman" charset="0"/>
                <a:cs typeface="Times New Roman" charset="0"/>
                <a:sym typeface="Times New Roman" charset="0"/>
              </a:rPr>
              <a:t>www.baby.com</a:t>
            </a:r>
            <a:r>
              <a:rPr lang="en-US" altLang="ja-JP" sz="1800" u="sng" dirty="0">
                <a:solidFill>
                  <a:srgbClr val="0000FF"/>
                </a:solidFill>
                <a:latin typeface="Times New Roman" charset="0"/>
                <a:cs typeface="Times New Roman" charset="0"/>
                <a:sym typeface="Times New Roman" charset="0"/>
              </a:rPr>
              <a:t>/</a:t>
            </a:r>
            <a:r>
              <a:rPr lang="en-US" altLang="ja-JP" sz="1800" u="sng" dirty="0" err="1">
                <a:solidFill>
                  <a:srgbClr val="0000FF"/>
                </a:solidFill>
                <a:latin typeface="Times New Roman" charset="0"/>
                <a:cs typeface="Times New Roman" charset="0"/>
                <a:sym typeface="Times New Roman" charset="0"/>
              </a:rPr>
              <a:t>jjpi</a:t>
            </a:r>
            <a:r>
              <a:rPr lang="en-US" altLang="ja-JP" sz="1800" u="sng" dirty="0">
                <a:solidFill>
                  <a:srgbClr val="0000FF"/>
                </a:solidFill>
                <a:latin typeface="Times New Roman" charset="0"/>
                <a:cs typeface="Times New Roman" charset="0"/>
                <a:sym typeface="Times New Roman" charset="0"/>
              </a:rPr>
              <a:t>/for-professionals/New-Evidence-on-Unexplained-Early-Infant-Crying-Its-Origins-Nature-and-Management.pdf</a:t>
            </a:r>
            <a:r>
              <a:rPr lang="en-US" altLang="ja-JP" sz="1800" dirty="0">
                <a:solidFill>
                  <a:schemeClr val="tx1"/>
                </a:solidFill>
                <a:latin typeface="Times New Roman" charset="0"/>
                <a:cs typeface="Times New Roman" charset="0"/>
                <a:sym typeface="Times New Roman" charset="0"/>
              </a:rPr>
              <a:t>. </a:t>
            </a:r>
          </a:p>
          <a:p>
            <a:pPr marL="171450" indent="-171450" algn="l">
              <a:lnSpc>
                <a:spcPct val="120000"/>
              </a:lnSpc>
              <a:tabLst>
                <a:tab pos="114300" algn="l"/>
              </a:tabLst>
            </a:pPr>
            <a:r>
              <a:rPr lang="en-US" sz="1800" dirty="0">
                <a:solidFill>
                  <a:schemeClr val="tx1"/>
                </a:solidFill>
                <a:latin typeface="Times New Roman" charset="0"/>
                <a:cs typeface="Times New Roman" charset="0"/>
                <a:sym typeface="Times New Roman" charset="0"/>
              </a:rPr>
              <a:t>7.  National Center on Shaken Baby Syndrome. The Period of Purple Crying. Accessed Online July 22, 2013. </a:t>
            </a:r>
            <a:r>
              <a:rPr lang="en-US" sz="1800" u="sng" dirty="0">
                <a:solidFill>
                  <a:srgbClr val="0000FF"/>
                </a:solidFill>
                <a:latin typeface="Times New Roman" charset="0"/>
                <a:cs typeface="Times New Roman" charset="0"/>
                <a:sym typeface="Times New Roman" charset="0"/>
              </a:rPr>
              <a:t>http://</a:t>
            </a:r>
            <a:r>
              <a:rPr lang="en-US" sz="1800" u="sng" dirty="0" err="1">
                <a:solidFill>
                  <a:srgbClr val="0000FF"/>
                </a:solidFill>
                <a:latin typeface="Times New Roman" charset="0"/>
                <a:cs typeface="Times New Roman" charset="0"/>
                <a:sym typeface="Times New Roman" charset="0"/>
              </a:rPr>
              <a:t>purplecrying.info</a:t>
            </a:r>
            <a:r>
              <a:rPr lang="en-US" sz="1800" u="sng" dirty="0">
                <a:solidFill>
                  <a:srgbClr val="0000FF"/>
                </a:solidFill>
                <a:latin typeface="Times New Roman" charset="0"/>
                <a:cs typeface="Times New Roman" charset="0"/>
                <a:sym typeface="Times New Roman" charset="0"/>
              </a:rPr>
              <a:t>/sub-pages/what-is-the-period-of-purple-crying/components-of-the-</a:t>
            </a:r>
            <a:r>
              <a:rPr lang="en-US" sz="1800" u="sng" dirty="0" err="1">
                <a:solidFill>
                  <a:srgbClr val="0000FF"/>
                </a:solidFill>
                <a:latin typeface="Times New Roman" charset="0"/>
                <a:cs typeface="Times New Roman" charset="0"/>
                <a:sym typeface="Times New Roman" charset="0"/>
              </a:rPr>
              <a:t>program.php</a:t>
            </a:r>
            <a:r>
              <a:rPr lang="en-US" sz="1800" dirty="0">
                <a:solidFill>
                  <a:schemeClr val="tx1"/>
                </a:solidFill>
                <a:latin typeface="Times New Roman" charset="0"/>
                <a:cs typeface="Times New Roman" charset="0"/>
                <a:sym typeface="Times New Roman" charset="0"/>
              </a:rPr>
              <a:t>.</a:t>
            </a:r>
          </a:p>
          <a:p>
            <a:pPr marL="171450" indent="-171450" algn="l">
              <a:lnSpc>
                <a:spcPct val="120000"/>
              </a:lnSpc>
              <a:tabLst>
                <a:tab pos="114300" algn="l"/>
              </a:tabLst>
            </a:pPr>
            <a:r>
              <a:rPr lang="en-US" sz="1800" dirty="0">
                <a:solidFill>
                  <a:schemeClr val="tx1"/>
                </a:solidFill>
                <a:latin typeface="Times New Roman" charset="0"/>
                <a:cs typeface="Times New Roman" charset="0"/>
                <a:sym typeface="Times New Roman" charset="0"/>
              </a:rPr>
              <a:t>8.  Barr R, James-Roberts I, Keefe M. Early Infant Crying: A Guide for Parents and Caregivers. Johnson &amp; Johnson Pediatric Institute . 2007. Accessed Online July 22, 2013.</a:t>
            </a:r>
            <a:r>
              <a:rPr lang="en-US" sz="1800" dirty="0">
                <a:solidFill>
                  <a:schemeClr val="tx1"/>
                </a:solidFill>
                <a:latin typeface="Times New Roman" charset="0"/>
                <a:cs typeface="Times New Roman" charset="0"/>
                <a:sym typeface="Times New Roman" charset="0"/>
                <a:hlinkClick r:id="rId5"/>
              </a:rPr>
              <a:t> </a:t>
            </a:r>
            <a:r>
              <a:rPr lang="en-US" sz="1800" u="sng" dirty="0">
                <a:solidFill>
                  <a:srgbClr val="0000FF"/>
                </a:solidFill>
                <a:latin typeface="Times New Roman" charset="0"/>
                <a:cs typeface="Times New Roman" charset="0"/>
                <a:sym typeface="Times New Roman" charset="0"/>
                <a:hlinkClick r:id="rId6"/>
              </a:rPr>
              <a:t>http://www.baby.com/jjpi/baby-care/Early-Infant-Crying-A-Guide-to-Parents-and-Caregivers.pdf</a:t>
            </a:r>
            <a:r>
              <a:rPr lang="en-US" sz="1800" u="sng" dirty="0">
                <a:solidFill>
                  <a:srgbClr val="0000FF"/>
                </a:solidFill>
                <a:latin typeface="Times New Roman" charset="0"/>
                <a:cs typeface="Times New Roman" charset="0"/>
                <a:sym typeface="Times New Roman" charset="0"/>
              </a:rPr>
              <a:t>. </a:t>
            </a:r>
            <a:r>
              <a:rPr lang="en-US" sz="1800" dirty="0">
                <a:solidFill>
                  <a:schemeClr val="tx1"/>
                </a:solidFill>
                <a:latin typeface="Times New Roman" charset="0"/>
                <a:cs typeface="Times New Roman" charset="0"/>
                <a:sym typeface="Times New Roman" charset="0"/>
              </a:rPr>
              <a:t> </a:t>
            </a:r>
          </a:p>
          <a:p>
            <a:pPr marL="171450" indent="-171450" algn="l">
              <a:lnSpc>
                <a:spcPct val="120000"/>
              </a:lnSpc>
              <a:tabLst>
                <a:tab pos="114300" algn="l"/>
              </a:tabLst>
            </a:pPr>
            <a:r>
              <a:rPr lang="en-US" sz="1800" dirty="0">
                <a:solidFill>
                  <a:schemeClr val="tx1"/>
                </a:solidFill>
                <a:latin typeface="Times New Roman" charset="0"/>
                <a:cs typeface="Times New Roman" charset="0"/>
                <a:sym typeface="Times New Roman" charset="0"/>
              </a:rPr>
              <a:t>9. Keefe M, Barbosa G, </a:t>
            </a:r>
            <a:r>
              <a:rPr lang="en-US" sz="1800" dirty="0" err="1">
                <a:solidFill>
                  <a:schemeClr val="tx1"/>
                </a:solidFill>
                <a:latin typeface="Times New Roman" charset="0"/>
                <a:cs typeface="Times New Roman" charset="0"/>
                <a:sym typeface="Times New Roman" charset="0"/>
              </a:rPr>
              <a:t>Froese-Fretz</a:t>
            </a:r>
            <a:r>
              <a:rPr lang="en-US" sz="1800" dirty="0">
                <a:solidFill>
                  <a:schemeClr val="tx1"/>
                </a:solidFill>
                <a:latin typeface="Times New Roman" charset="0"/>
                <a:cs typeface="Times New Roman" charset="0"/>
                <a:sym typeface="Times New Roman" charset="0"/>
              </a:rPr>
              <a:t> A, </a:t>
            </a:r>
            <a:r>
              <a:rPr lang="en-US" sz="1800" dirty="0" err="1">
                <a:solidFill>
                  <a:schemeClr val="tx1"/>
                </a:solidFill>
                <a:latin typeface="Times New Roman" charset="0"/>
                <a:cs typeface="Times New Roman" charset="0"/>
                <a:sym typeface="Times New Roman" charset="0"/>
              </a:rPr>
              <a:t>Kotzer</a:t>
            </a:r>
            <a:r>
              <a:rPr lang="en-US" sz="1800" dirty="0">
                <a:solidFill>
                  <a:schemeClr val="tx1"/>
                </a:solidFill>
                <a:latin typeface="Times New Roman" charset="0"/>
                <a:cs typeface="Times New Roman" charset="0"/>
                <a:sym typeface="Times New Roman" charset="0"/>
              </a:rPr>
              <a:t> A, Lobo M. An Intervention Program for Families with Irritable Infants. </a:t>
            </a:r>
            <a:r>
              <a:rPr lang="en-US" sz="1800" i="1" dirty="0">
                <a:solidFill>
                  <a:schemeClr val="tx1"/>
                </a:solidFill>
                <a:latin typeface="Times New Roman" charset="0"/>
                <a:cs typeface="Times New Roman" charset="0"/>
                <a:sym typeface="Times New Roman" charset="0"/>
              </a:rPr>
              <a:t>The American Journal of Maternal/Child</a:t>
            </a:r>
            <a:r>
              <a:rPr lang="en-US" sz="1800" dirty="0">
                <a:solidFill>
                  <a:schemeClr val="tx1"/>
                </a:solidFill>
                <a:latin typeface="Times New Roman" charset="0"/>
                <a:cs typeface="Times New Roman" charset="0"/>
                <a:sym typeface="Times New Roman" charset="0"/>
              </a:rPr>
              <a:t>. 2005; 30(4): 230-237. </a:t>
            </a:r>
          </a:p>
          <a:p>
            <a:pPr marL="171450" indent="-171450" algn="l">
              <a:lnSpc>
                <a:spcPct val="120000"/>
              </a:lnSpc>
              <a:tabLst>
                <a:tab pos="114300" algn="l"/>
              </a:tabLst>
            </a:pPr>
            <a:r>
              <a:rPr lang="en-US" sz="1800" dirty="0">
                <a:solidFill>
                  <a:schemeClr val="tx1"/>
                </a:solidFill>
                <a:latin typeface="Times New Roman" charset="0"/>
                <a:cs typeface="Times New Roman" charset="0"/>
                <a:sym typeface="Times New Roman" charset="0"/>
              </a:rPr>
              <a:t>10. Douglas P, Hill P. The crying baby: what approach? </a:t>
            </a:r>
            <a:r>
              <a:rPr lang="en-US" sz="1800" i="1" dirty="0">
                <a:solidFill>
                  <a:schemeClr val="tx1"/>
                </a:solidFill>
                <a:latin typeface="Times New Roman" charset="0"/>
                <a:cs typeface="Times New Roman" charset="0"/>
                <a:sym typeface="Times New Roman" charset="0"/>
              </a:rPr>
              <a:t>Current Opinion in Pediatrics</a:t>
            </a:r>
            <a:r>
              <a:rPr lang="en-US" sz="1800" dirty="0">
                <a:solidFill>
                  <a:schemeClr val="tx1"/>
                </a:solidFill>
                <a:latin typeface="Times New Roman" charset="0"/>
                <a:cs typeface="Times New Roman" charset="0"/>
                <a:sym typeface="Times New Roman" charset="0"/>
              </a:rPr>
              <a:t>. 2001; 23:523-529. </a:t>
            </a:r>
          </a:p>
          <a:p>
            <a:pPr marL="171450" indent="-171450" algn="l">
              <a:lnSpc>
                <a:spcPct val="120000"/>
              </a:lnSpc>
              <a:tabLst>
                <a:tab pos="114300" algn="l"/>
              </a:tabLst>
            </a:pPr>
            <a:r>
              <a:rPr lang="en-US" sz="1800" dirty="0">
                <a:solidFill>
                  <a:schemeClr val="tx1"/>
                </a:solidFill>
                <a:latin typeface="Times New Roman" charset="0"/>
                <a:cs typeface="Times New Roman" charset="0"/>
                <a:sym typeface="Times New Roman" charset="0"/>
              </a:rPr>
              <a:t>11. </a:t>
            </a:r>
            <a:r>
              <a:rPr lang="en-US" sz="1800" dirty="0" err="1">
                <a:solidFill>
                  <a:schemeClr val="tx1"/>
                </a:solidFill>
                <a:latin typeface="Times New Roman" charset="0"/>
                <a:cs typeface="Times New Roman" charset="0"/>
                <a:sym typeface="Times New Roman" charset="0"/>
              </a:rPr>
              <a:t>Hemmi</a:t>
            </a:r>
            <a:r>
              <a:rPr lang="en-US" sz="1800" dirty="0">
                <a:solidFill>
                  <a:schemeClr val="tx1"/>
                </a:solidFill>
                <a:latin typeface="Times New Roman" charset="0"/>
                <a:cs typeface="Times New Roman" charset="0"/>
                <a:sym typeface="Times New Roman" charset="0"/>
              </a:rPr>
              <a:t> M, </a:t>
            </a:r>
            <a:r>
              <a:rPr lang="en-US" sz="1800" dirty="0" err="1">
                <a:solidFill>
                  <a:schemeClr val="tx1"/>
                </a:solidFill>
                <a:latin typeface="Times New Roman" charset="0"/>
                <a:cs typeface="Times New Roman" charset="0"/>
                <a:sym typeface="Times New Roman" charset="0"/>
              </a:rPr>
              <a:t>Wolke</a:t>
            </a:r>
            <a:r>
              <a:rPr lang="en-US" sz="1800" dirty="0">
                <a:solidFill>
                  <a:schemeClr val="tx1"/>
                </a:solidFill>
                <a:latin typeface="Times New Roman" charset="0"/>
                <a:cs typeface="Times New Roman" charset="0"/>
                <a:sym typeface="Times New Roman" charset="0"/>
              </a:rPr>
              <a:t> D, Schneider S. Associations between problems with crying, sleeping and/or feeding in infancy   and long-term behavioral outcomes in childhood: a meta-analysis. </a:t>
            </a:r>
            <a:r>
              <a:rPr lang="en-US" sz="1800" i="1" dirty="0">
                <a:solidFill>
                  <a:schemeClr val="tx1"/>
                </a:solidFill>
                <a:latin typeface="Times New Roman" charset="0"/>
                <a:cs typeface="Times New Roman" charset="0"/>
                <a:sym typeface="Times New Roman" charset="0"/>
              </a:rPr>
              <a:t>Arch Dis Child</a:t>
            </a:r>
            <a:r>
              <a:rPr lang="en-US" sz="1800" dirty="0">
                <a:solidFill>
                  <a:schemeClr val="tx1"/>
                </a:solidFill>
                <a:latin typeface="Times New Roman" charset="0"/>
                <a:cs typeface="Times New Roman" charset="0"/>
                <a:sym typeface="Times New Roman" charset="0"/>
              </a:rPr>
              <a:t>. 2011; 96:622-629.</a:t>
            </a:r>
          </a:p>
          <a:p>
            <a:pPr marL="171450" indent="-171450" algn="l">
              <a:lnSpc>
                <a:spcPct val="120000"/>
              </a:lnSpc>
              <a:tabLst>
                <a:tab pos="114300" algn="l"/>
              </a:tabLst>
            </a:pPr>
            <a:endParaRPr lang="en-US" sz="1800" dirty="0">
              <a:solidFill>
                <a:schemeClr val="tx1"/>
              </a:solidFill>
              <a:cs typeface="Palatino" charset="0"/>
            </a:endParaRP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eaLnBrk="1" hangingPunct="1">
              <a:defRPr/>
            </a:pPr>
            <a:r>
              <a:rPr lang="en-US" smtClean="0"/>
              <a:t>Crying cycle</a:t>
            </a:r>
          </a:p>
        </p:txBody>
      </p:sp>
      <p:sp>
        <p:nvSpPr>
          <p:cNvPr id="17410" name="Rectangle 2"/>
          <p:cNvSpPr>
            <a:spLocks noGrp="1" noChangeArrowheads="1"/>
          </p:cNvSpPr>
          <p:nvPr>
            <p:ph type="body" idx="1"/>
          </p:nvPr>
        </p:nvSpPr>
        <p:spPr/>
        <p:txBody>
          <a:bodyPr/>
          <a:lstStyle/>
          <a:p>
            <a:pPr eaLnBrk="1" hangingPunct="1">
              <a:buFontTx/>
              <a:buBlip>
                <a:blip r:embed="rId5"/>
              </a:buBlip>
              <a:defRPr/>
            </a:pPr>
            <a:r>
              <a:rPr lang="en-US" smtClean="0"/>
              <a:t>strain phase - inspiration</a:t>
            </a:r>
          </a:p>
          <a:p>
            <a:pPr eaLnBrk="1" hangingPunct="1">
              <a:buFontTx/>
              <a:buBlip>
                <a:blip r:embed="rId5"/>
              </a:buBlip>
              <a:defRPr/>
            </a:pPr>
            <a:r>
              <a:rPr lang="en-US" smtClean="0"/>
              <a:t>sigh phase - exhalation</a:t>
            </a:r>
          </a:p>
          <a:p>
            <a:pPr eaLnBrk="1" hangingPunct="1">
              <a:buFontTx/>
              <a:buBlip>
                <a:blip r:embed="rId5"/>
              </a:buBlip>
              <a:defRPr/>
            </a:pPr>
            <a:r>
              <a:rPr lang="en-US" smtClean="0"/>
              <a:t>pause</a:t>
            </a:r>
          </a:p>
          <a:p>
            <a:pPr eaLnBrk="1" hangingPunct="1">
              <a:buFontTx/>
              <a:buBlip>
                <a:blip r:embed="rId5"/>
              </a:buBlip>
              <a:defRPr/>
            </a:pPr>
            <a:r>
              <a:rPr lang="en-US" smtClean="0"/>
              <a:t>quick gasp</a:t>
            </a:r>
          </a:p>
        </p:txBody>
      </p:sp>
      <p:sp>
        <p:nvSpPr>
          <p:cNvPr id="17411" name="Rectangle 3"/>
          <p:cNvSpPr>
            <a:spLocks/>
          </p:cNvSpPr>
          <p:nvPr/>
        </p:nvSpPr>
        <p:spPr bwMode="auto">
          <a:xfrm>
            <a:off x="849313" y="8534400"/>
            <a:ext cx="6261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endParaRPr lang="en-US" sz="1800" u="sng" dirty="0">
              <a:solidFill>
                <a:schemeClr val="tx1"/>
              </a:solidFill>
              <a:ea typeface="ＭＳ Ｐゴシック" charset="0"/>
              <a:cs typeface="ＭＳ Ｐゴシック" charset="0"/>
            </a:endParaRPr>
          </a:p>
        </p:txBody>
      </p:sp>
      <p:sp>
        <p:nvSpPr>
          <p:cNvPr id="17412" name="Rectangle 4"/>
          <p:cNvSpPr>
            <a:spLocks/>
          </p:cNvSpPr>
          <p:nvPr/>
        </p:nvSpPr>
        <p:spPr bwMode="auto">
          <a:xfrm>
            <a:off x="1634737" y="6781800"/>
            <a:ext cx="29331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solidFill>
                  <a:schemeClr val="tx1"/>
                </a:solidFill>
                <a:ea typeface="ＭＳ Ｐゴシック" charset="0"/>
                <a:cs typeface="ＭＳ Ｐゴシック" charset="0"/>
              </a:rPr>
              <a:t>infant </a:t>
            </a:r>
            <a:r>
              <a:rPr lang="en-US" dirty="0" smtClean="0">
                <a:solidFill>
                  <a:schemeClr val="tx1"/>
                </a:solidFill>
                <a:ea typeface="ＭＳ Ｐゴシック" charset="0"/>
                <a:cs typeface="ＭＳ Ｐゴシック" charset="0"/>
              </a:rPr>
              <a:t>cry</a:t>
            </a:r>
            <a:r>
              <a:rPr lang="en-US" baseline="30000" dirty="0" smtClean="0">
                <a:solidFill>
                  <a:schemeClr val="tx1"/>
                </a:solidFill>
                <a:ea typeface="ＭＳ Ｐゴシック" charset="0"/>
                <a:cs typeface="ＭＳ Ｐゴシック" charset="0"/>
              </a:rPr>
              <a:t>1</a:t>
            </a:r>
            <a:endParaRPr lang="en-US" dirty="0">
              <a:solidFill>
                <a:schemeClr val="tx1"/>
              </a:solidFill>
              <a:ea typeface="ＭＳ Ｐゴシック" charset="0"/>
              <a:cs typeface="ＭＳ Ｐゴシック" charset="0"/>
            </a:endParaRPr>
          </a:p>
          <a:p>
            <a:r>
              <a:rPr lang="en-US" sz="1800" dirty="0">
                <a:solidFill>
                  <a:schemeClr val="tx1"/>
                </a:solidFill>
                <a:ea typeface="ＭＳ Ｐゴシック" charset="0"/>
                <a:cs typeface="ＭＳ Ｐゴシック" charset="0"/>
              </a:rPr>
              <a:t>(click on </a:t>
            </a:r>
            <a:r>
              <a:rPr lang="en-US" sz="1800" dirty="0" smtClean="0">
                <a:solidFill>
                  <a:schemeClr val="tx1"/>
                </a:solidFill>
                <a:ea typeface="ＭＳ Ｐゴシック" charset="0"/>
                <a:cs typeface="ＭＳ Ｐゴシック" charset="0"/>
              </a:rPr>
              <a:t>icon and left arrow)</a:t>
            </a:r>
            <a:endParaRPr lang="en-US" sz="1800" dirty="0">
              <a:solidFill>
                <a:schemeClr val="tx1"/>
              </a:solidFill>
              <a:ea typeface="ＭＳ Ｐゴシック" charset="0"/>
              <a:cs typeface="ＭＳ Ｐゴシック" charset="0"/>
            </a:endParaRPr>
          </a:p>
        </p:txBody>
      </p:sp>
      <p:pic>
        <p:nvPicPr>
          <p:cNvPr id="2" name="Picture 1"/>
          <p:cNvPicPr>
            <a:picLocks noChangeAspect="1"/>
          </p:cNvPicPr>
          <p:nvPr/>
        </p:nvPicPr>
        <p:blipFill>
          <a:blip r:embed="rId6"/>
          <a:stretch>
            <a:fillRect/>
          </a:stretch>
        </p:blipFill>
        <p:spPr>
          <a:xfrm>
            <a:off x="6489700" y="4864100"/>
            <a:ext cx="12700" cy="12700"/>
          </a:xfrm>
          <a:prstGeom prst="rect">
            <a:avLst/>
          </a:prstGeom>
        </p:spPr>
      </p:pic>
      <p:pic>
        <p:nvPicPr>
          <p:cNvPr id="4" name="Baby Crying Sound Effect(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44800" y="5638800"/>
            <a:ext cx="812800" cy="812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eaLnBrk="1" hangingPunct="1">
              <a:defRPr/>
            </a:pPr>
            <a:r>
              <a:rPr lang="en-US" smtClean="0"/>
              <a:t>Physiological effects</a:t>
            </a:r>
          </a:p>
        </p:txBody>
      </p:sp>
      <p:sp>
        <p:nvSpPr>
          <p:cNvPr id="19458" name="Rectangle 2"/>
          <p:cNvSpPr>
            <a:spLocks noGrp="1" noChangeArrowheads="1"/>
          </p:cNvSpPr>
          <p:nvPr>
            <p:ph type="body" idx="1"/>
          </p:nvPr>
        </p:nvSpPr>
        <p:spPr>
          <a:xfrm>
            <a:off x="3479800" y="2133600"/>
            <a:ext cx="8877300" cy="6972300"/>
          </a:xfrm>
        </p:spPr>
        <p:txBody>
          <a:bodyPr/>
          <a:lstStyle/>
          <a:p>
            <a:pPr marL="889000" lvl="1" eaLnBrk="1" hangingPunct="1">
              <a:buFontTx/>
              <a:buBlip>
                <a:blip r:embed="rId3"/>
              </a:buBlip>
            </a:pPr>
            <a:endParaRPr lang="en-US">
              <a:latin typeface="Palatino" charset="0"/>
              <a:ea typeface="ヒラギノ明朝 ProN W3" charset="0"/>
              <a:cs typeface="ヒラギノ明朝 ProN W3" charset="0"/>
            </a:endParaRPr>
          </a:p>
          <a:p>
            <a:pPr marL="889000" lvl="1" eaLnBrk="1" hangingPunct="1">
              <a:buFontTx/>
              <a:buBlip>
                <a:blip r:embed="rId3"/>
              </a:buBlip>
            </a:pPr>
            <a:endParaRPr lang="en-US">
              <a:latin typeface="Palatino" charset="0"/>
              <a:ea typeface="ヒラギノ明朝 ProN W3" charset="0"/>
              <a:cs typeface="ヒラギノ明朝 ProN W3" charset="0"/>
            </a:endParaRPr>
          </a:p>
          <a:p>
            <a:pPr marL="889000" lvl="1" eaLnBrk="1" hangingPunct="1">
              <a:buFontTx/>
              <a:buBlip>
                <a:blip r:embed="rId3"/>
              </a:buBlip>
            </a:pPr>
            <a:r>
              <a:rPr lang="en-US">
                <a:latin typeface="Palatino" charset="0"/>
                <a:ea typeface="ＭＳ Ｐゴシック" charset="0"/>
                <a:cs typeface="ＭＳ Ｐゴシック" charset="0"/>
              </a:rPr>
              <a:t>↑ HR &amp; BP</a:t>
            </a:r>
            <a:endParaRPr lang="en-US">
              <a:latin typeface="Palatino" charset="0"/>
              <a:ea typeface="ヒラギノ明朝 ProN W3" charset="0"/>
              <a:cs typeface="ヒラギノ明朝 ProN W3" charset="0"/>
            </a:endParaRPr>
          </a:p>
          <a:p>
            <a:pPr marL="889000" lvl="1" eaLnBrk="1" hangingPunct="1">
              <a:buFontTx/>
              <a:buBlip>
                <a:blip r:embed="rId3"/>
              </a:buBlip>
            </a:pPr>
            <a:r>
              <a:rPr lang="en-US">
                <a:latin typeface="Palatino" charset="0"/>
                <a:ea typeface="ＭＳ Ｐゴシック" charset="0"/>
                <a:cs typeface="ＭＳ Ｐゴシック" charset="0"/>
              </a:rPr>
              <a:t>↓ O₂</a:t>
            </a:r>
            <a:endParaRPr lang="en-US">
              <a:latin typeface="Palatino" charset="0"/>
              <a:ea typeface="ヒラギノ明朝 ProN W3" charset="0"/>
              <a:cs typeface="ヒラギノ明朝 ProN W3" charset="0"/>
            </a:endParaRPr>
          </a:p>
          <a:p>
            <a:pPr marL="889000" lvl="1" eaLnBrk="1" hangingPunct="1">
              <a:buFontTx/>
              <a:buBlip>
                <a:blip r:embed="rId3"/>
              </a:buBlip>
            </a:pPr>
            <a:r>
              <a:rPr lang="en-US">
                <a:latin typeface="Palatino" charset="0"/>
                <a:ea typeface="ＭＳ Ｐゴシック" charset="0"/>
                <a:cs typeface="ＭＳ Ｐゴシック" charset="0"/>
              </a:rPr>
              <a:t>↑ stress response</a:t>
            </a:r>
            <a:endParaRPr lang="en-US">
              <a:latin typeface="Palatino" charset="0"/>
              <a:ea typeface="ヒラギノ明朝 ProN W3" charset="0"/>
              <a:cs typeface="ヒラギノ明朝 ProN W3" charset="0"/>
            </a:endParaRPr>
          </a:p>
          <a:p>
            <a:pPr marL="889000" lvl="1" eaLnBrk="1" hangingPunct="1">
              <a:buFontTx/>
              <a:buBlip>
                <a:blip r:embed="rId3"/>
              </a:buBlip>
            </a:pPr>
            <a:r>
              <a:rPr lang="en-US">
                <a:latin typeface="Palatino" charset="0"/>
                <a:ea typeface="ＭＳ Ｐゴシック" charset="0"/>
                <a:cs typeface="ＭＳ Ｐゴシック" charset="0"/>
              </a:rPr>
              <a:t>↓ energy reserves</a:t>
            </a:r>
            <a:endParaRPr lang="en-US">
              <a:latin typeface="Palatino" charset="0"/>
              <a:ea typeface="ヒラギノ明朝 ProN W3" charset="0"/>
              <a:cs typeface="ヒラギノ明朝 ProN W3" charset="0"/>
            </a:endParaRPr>
          </a:p>
          <a:p>
            <a:pPr marL="889000" lvl="1" eaLnBrk="1" hangingPunct="1">
              <a:buFontTx/>
              <a:buBlip>
                <a:blip r:embed="rId3"/>
              </a:buBlip>
            </a:pPr>
            <a:r>
              <a:rPr lang="en-US">
                <a:latin typeface="Palatino" charset="0"/>
                <a:ea typeface="ＭＳ Ｐゴシック" charset="0"/>
                <a:cs typeface="ＭＳ Ｐゴシック" charset="0"/>
              </a:rPr>
              <a:t>↑wbc association</a:t>
            </a:r>
            <a:endParaRPr lang="en-US">
              <a:latin typeface="Palatino" charset="0"/>
              <a:ea typeface="ヒラギノ明朝 ProN W3" charset="0"/>
              <a:cs typeface="ヒラギノ明朝 ProN W3" charset="0"/>
            </a:endParaRPr>
          </a:p>
        </p:txBody>
      </p:sp>
      <p:sp>
        <p:nvSpPr>
          <p:cNvPr id="19459" name="Rectangle 3"/>
          <p:cNvSpPr>
            <a:spLocks/>
          </p:cNvSpPr>
          <p:nvPr/>
        </p:nvSpPr>
        <p:spPr bwMode="auto">
          <a:xfrm>
            <a:off x="6996113" y="2514600"/>
            <a:ext cx="5105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endParaRPr lang="en-US" sz="3600" u="sng">
              <a:solidFill>
                <a:schemeClr val="tx1"/>
              </a:solidFill>
              <a:latin typeface="Palatino Bold" charset="0"/>
              <a:ea typeface="ＭＳ Ｐゴシック" charset="0"/>
              <a:cs typeface="ＭＳ Ｐゴシック" charset="0"/>
              <a:sym typeface="Palatino Bold" charset="0"/>
            </a:endParaRPr>
          </a:p>
          <a:p>
            <a:endParaRPr lang="en-US" sz="3600" u="sng">
              <a:solidFill>
                <a:schemeClr val="tx1"/>
              </a:solidFill>
              <a:latin typeface="Palatino Bold" charset="0"/>
              <a:ea typeface="ＭＳ Ｐゴシック" charset="0"/>
              <a:cs typeface="ＭＳ Ｐゴシック" charset="0"/>
              <a:sym typeface="Palatino Bold" charset="0"/>
            </a:endParaRPr>
          </a:p>
          <a:p>
            <a:endParaRPr lang="en-US" sz="3600" u="sng">
              <a:solidFill>
                <a:schemeClr val="tx1"/>
              </a:solidFill>
              <a:latin typeface="Palatino Bold" charset="0"/>
              <a:ea typeface="ＭＳ Ｐゴシック" charset="0"/>
              <a:cs typeface="ＭＳ Ｐゴシック" charset="0"/>
              <a:sym typeface="Palatino Bold" charset="0"/>
            </a:endParaRPr>
          </a:p>
          <a:p>
            <a:endParaRPr lang="en-US" u="sng">
              <a:solidFill>
                <a:schemeClr val="tx1"/>
              </a:solidFill>
              <a:latin typeface="Palatino Bold" charset="0"/>
              <a:ea typeface="ＭＳ Ｐゴシック" charset="0"/>
              <a:cs typeface="ＭＳ Ｐゴシック" charset="0"/>
              <a:sym typeface="Palatino Bold" charset="0"/>
            </a:endParaRPr>
          </a:p>
        </p:txBody>
      </p:sp>
      <p:sp>
        <p:nvSpPr>
          <p:cNvPr id="19460" name="Rectangle 4"/>
          <p:cNvSpPr>
            <a:spLocks/>
          </p:cNvSpPr>
          <p:nvPr/>
        </p:nvSpPr>
        <p:spPr bwMode="auto">
          <a:xfrm>
            <a:off x="5618163" y="2806700"/>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3600" u="sng">
                <a:solidFill>
                  <a:schemeClr val="tx1"/>
                </a:solidFill>
                <a:ea typeface="ＭＳ Ｐゴシック" charset="0"/>
                <a:cs typeface="ＭＳ Ｐゴシック" charset="0"/>
              </a:rPr>
              <a:t>BABY</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4805363" y="1041400"/>
            <a:ext cx="293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600" u="sng">
                <a:solidFill>
                  <a:schemeClr val="tx1"/>
                </a:solidFill>
                <a:latin typeface="Palatino Bold" charset="0"/>
                <a:ea typeface="ＭＳ Ｐゴシック" charset="0"/>
                <a:cs typeface="ＭＳ Ｐゴシック" charset="0"/>
                <a:sym typeface="Palatino Bold" charset="0"/>
              </a:rPr>
              <a:t>CAREGIVER</a:t>
            </a:r>
          </a:p>
        </p:txBody>
      </p:sp>
      <p:sp>
        <p:nvSpPr>
          <p:cNvPr id="21506" name="Rectangle 2"/>
          <p:cNvSpPr>
            <a:spLocks/>
          </p:cNvSpPr>
          <p:nvPr/>
        </p:nvSpPr>
        <p:spPr bwMode="auto">
          <a:xfrm>
            <a:off x="1617663" y="2298700"/>
            <a:ext cx="93091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89000" lvl="1"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Cry = natural irritant, designed for quick response</a:t>
            </a:r>
          </a:p>
          <a:p>
            <a:pPr marL="889000" lvl="1"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 BP</a:t>
            </a:r>
          </a:p>
          <a:p>
            <a:pPr marL="889000" lvl="1"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Quality of response influenced by:</a:t>
            </a:r>
          </a:p>
          <a:p>
            <a:pPr marL="1333500" lvl="2"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stress coping mechanisms</a:t>
            </a:r>
          </a:p>
          <a:p>
            <a:pPr marL="1333500" lvl="2"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post partum depression</a:t>
            </a:r>
          </a:p>
          <a:p>
            <a:pPr marL="1333500" lvl="2"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mental illness</a:t>
            </a:r>
          </a:p>
          <a:p>
            <a:pPr marL="1333500" lvl="2"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fatigue</a:t>
            </a:r>
          </a:p>
          <a:p>
            <a:pPr marL="1333500" lvl="2" indent="-444500" algn="l">
              <a:lnSpc>
                <a:spcPct val="50000"/>
              </a:lnSpc>
              <a:spcBef>
                <a:spcPts val="4700"/>
              </a:spcBef>
              <a:buSzPct val="93000"/>
              <a:buFontTx/>
              <a:buBlip>
                <a:blip r:embed="rId3"/>
              </a:buBlip>
            </a:pPr>
            <a:r>
              <a:rPr lang="en-US" sz="2400">
                <a:solidFill>
                  <a:schemeClr val="tx1"/>
                </a:solidFill>
                <a:ea typeface="ＭＳ Ｐゴシック" charset="0"/>
                <a:cs typeface="ＭＳ Ｐゴシック" charset="0"/>
              </a:rPr>
              <a:t>degree of social support</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defRPr/>
            </a:pPr>
            <a:r>
              <a:rPr lang="en-US" smtClean="0"/>
              <a:t>Why?</a:t>
            </a:r>
          </a:p>
        </p:txBody>
      </p:sp>
      <p:sp>
        <p:nvSpPr>
          <p:cNvPr id="23554" name="Rectangle 2"/>
          <p:cNvSpPr>
            <a:spLocks noGrp="1" noChangeArrowheads="1"/>
          </p:cNvSpPr>
          <p:nvPr>
            <p:ph type="body" idx="1"/>
          </p:nvPr>
        </p:nvSpPr>
        <p:spPr>
          <a:xfrm>
            <a:off x="647700" y="1511300"/>
            <a:ext cx="11709400" cy="6477000"/>
          </a:xfrm>
        </p:spPr>
        <p:txBody>
          <a:bodyPr/>
          <a:lstStyle/>
          <a:p>
            <a:pPr eaLnBrk="1" hangingPunct="1">
              <a:buFontTx/>
              <a:buBlip>
                <a:blip r:embed="rId3"/>
              </a:buBlip>
              <a:defRPr/>
            </a:pPr>
            <a:r>
              <a:rPr lang="en-US" smtClean="0"/>
              <a:t>Baby is upset</a:t>
            </a:r>
          </a:p>
          <a:p>
            <a:pPr eaLnBrk="1" hangingPunct="1">
              <a:buFontTx/>
              <a:buBlip>
                <a:blip r:embed="rId3"/>
              </a:buBlip>
              <a:defRPr/>
            </a:pPr>
            <a:r>
              <a:rPr lang="en-US" smtClean="0"/>
              <a:t>Cues and reasons not always clear</a:t>
            </a:r>
          </a:p>
          <a:p>
            <a:pPr eaLnBrk="1" hangingPunct="1">
              <a:buFontTx/>
              <a:buBlip>
                <a:blip r:embed="rId3"/>
              </a:buBlip>
              <a:defRPr/>
            </a:pPr>
            <a:r>
              <a:rPr lang="en-US" smtClean="0"/>
              <a:t>Problem-solving/strategies may not be successful</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a:xfrm>
            <a:off x="647700" y="1041400"/>
            <a:ext cx="11709400" cy="8064500"/>
          </a:xfrm>
        </p:spPr>
        <p:txBody>
          <a:bodyPr/>
          <a:lstStyle/>
          <a:p>
            <a:pPr eaLnBrk="1" hangingPunct="1">
              <a:buFontTx/>
              <a:buBlip>
                <a:blip r:embed="rId3"/>
              </a:buBlip>
              <a:defRPr/>
            </a:pPr>
            <a:endParaRPr lang="en-US" sz="3600" smtClean="0"/>
          </a:p>
          <a:p>
            <a:pPr eaLnBrk="1" hangingPunct="1">
              <a:buFontTx/>
              <a:buBlip>
                <a:blip r:embed="rId3"/>
              </a:buBlip>
              <a:defRPr/>
            </a:pPr>
            <a:r>
              <a:rPr lang="en-US" sz="3600" smtClean="0"/>
              <a:t>1st 3 days - 6.7 hrs/day</a:t>
            </a:r>
          </a:p>
          <a:p>
            <a:pPr eaLnBrk="1" hangingPunct="1">
              <a:buFontTx/>
              <a:buBlip>
                <a:blip r:embed="rId3"/>
              </a:buBlip>
              <a:defRPr/>
            </a:pPr>
            <a:r>
              <a:rPr lang="en-US" sz="3600" smtClean="0"/>
              <a:t>6 wks - Mean duration of crying/day = 43-120 min </a:t>
            </a:r>
          </a:p>
          <a:p>
            <a:pPr eaLnBrk="1" hangingPunct="1">
              <a:buFontTx/>
              <a:buBlip>
                <a:blip r:embed="rId3"/>
              </a:buBlip>
              <a:defRPr/>
            </a:pPr>
            <a:r>
              <a:rPr lang="en-US" sz="3600" smtClean="0">
                <a:cs typeface="Symbol" charset="0"/>
              </a:rPr>
              <a:t>13 wks- ↓ mean duration of 29 min</a:t>
            </a:r>
            <a:endParaRPr lang="en-US" sz="3600" smtClean="0"/>
          </a:p>
          <a:p>
            <a:pPr eaLnBrk="1" hangingPunct="1">
              <a:buFontTx/>
              <a:buBlip>
                <a:blip r:embed="rId3"/>
              </a:buBlip>
              <a:defRPr/>
            </a:pPr>
            <a:r>
              <a:rPr lang="en-US" sz="3600" smtClean="0"/>
              <a:t>Crying mainly in late afternoon/early evening</a:t>
            </a:r>
          </a:p>
          <a:p>
            <a:pPr eaLnBrk="1" hangingPunct="1">
              <a:buFontTx/>
              <a:buBlip>
                <a:blip r:embed="rId3"/>
              </a:buBlip>
              <a:defRPr/>
            </a:pPr>
            <a:r>
              <a:rPr lang="en-US" sz="3600" smtClean="0"/>
              <a:t>Innate maturation - similar among many cultures</a:t>
            </a:r>
          </a:p>
        </p:txBody>
      </p:sp>
      <p:sp>
        <p:nvSpPr>
          <p:cNvPr id="25602" name="Rectangle 2"/>
          <p:cNvSpPr>
            <a:spLocks/>
          </p:cNvSpPr>
          <p:nvPr/>
        </p:nvSpPr>
        <p:spPr bwMode="auto">
          <a:xfrm>
            <a:off x="455613" y="1130300"/>
            <a:ext cx="12077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nSpc>
                <a:spcPct val="110000"/>
              </a:lnSpc>
            </a:pPr>
            <a:r>
              <a:rPr lang="en-US" sz="3600">
                <a:solidFill>
                  <a:srgbClr val="FFFFFF"/>
                </a:solidFill>
                <a:ea typeface="ＭＳ Ｐゴシック" charset="0"/>
                <a:cs typeface="ＭＳ Ｐゴシック" charset="0"/>
              </a:rPr>
              <a:t>Early Infant Crying Patterns</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smtClean="0"/>
              <a:t>Normal crying behaviors</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400300"/>
            <a:ext cx="7137400" cy="624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3"/>
          <p:cNvSpPr>
            <a:spLocks/>
          </p:cNvSpPr>
          <p:nvPr/>
        </p:nvSpPr>
        <p:spPr bwMode="auto">
          <a:xfrm>
            <a:off x="3833813" y="8775700"/>
            <a:ext cx="8369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lvl="3"/>
            <a:r>
              <a:rPr lang="en-US" sz="1800">
                <a:solidFill>
                  <a:schemeClr val="tx1"/>
                </a:solidFill>
                <a:ea typeface="ＭＳ Ｐゴシック" charset="0"/>
                <a:cs typeface="ＭＳ Ｐゴシック" charset="0"/>
              </a:rPr>
              <a:t>Source:  </a:t>
            </a:r>
            <a:r>
              <a:rPr lang="en-US" sz="1800">
                <a:solidFill>
                  <a:schemeClr val="tx1"/>
                </a:solidFill>
                <a:latin typeface="Times New Roman" charset="0"/>
                <a:ea typeface="ＭＳ Ｐゴシック" charset="0"/>
                <a:cs typeface="ＭＳ Ｐゴシック" charset="0"/>
                <a:sym typeface="Times New Roman" charset="0"/>
              </a:rPr>
              <a:t>Brazelton T. Crying in Infancy. </a:t>
            </a:r>
            <a:r>
              <a:rPr lang="en-US" sz="1800" i="1">
                <a:solidFill>
                  <a:schemeClr val="tx1"/>
                </a:solidFill>
                <a:latin typeface="Times New Roman" charset="0"/>
                <a:ea typeface="ＭＳ Ｐゴシック" charset="0"/>
                <a:cs typeface="ＭＳ Ｐゴシック" charset="0"/>
                <a:sym typeface="Times New Roman" charset="0"/>
              </a:rPr>
              <a:t>Pediatrics. </a:t>
            </a:r>
            <a:r>
              <a:rPr lang="en-US" sz="1800">
                <a:solidFill>
                  <a:schemeClr val="tx1"/>
                </a:solidFill>
                <a:latin typeface="Times New Roman" charset="0"/>
                <a:ea typeface="ＭＳ Ｐゴシック" charset="0"/>
                <a:cs typeface="ＭＳ Ｐゴシック" charset="0"/>
                <a:sym typeface="Times New Roman" charset="0"/>
              </a:rPr>
              <a:t>1962; 29:582.</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1103313" y="374650"/>
            <a:ext cx="11582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0" bIns="0" anchor="ctr"/>
          <a:lstStyle/>
          <a:p>
            <a:pPr algn="l"/>
            <a:endParaRPr lang="en-US" sz="3600" u="sng" dirty="0">
              <a:solidFill>
                <a:srgbClr val="343434"/>
              </a:solidFill>
              <a:latin typeface="Times New Roman" charset="0"/>
              <a:ea typeface="ＭＳ Ｐゴシック" charset="0"/>
              <a:cs typeface="ＭＳ Ｐゴシック" charset="0"/>
              <a:sym typeface="Times New Roman" charset="0"/>
            </a:endParaRPr>
          </a:p>
          <a:p>
            <a:pPr algn="l"/>
            <a:r>
              <a:rPr lang="en-US" sz="3600" u="sng" dirty="0">
                <a:solidFill>
                  <a:srgbClr val="343434"/>
                </a:solidFill>
                <a:latin typeface="Times New Roman" charset="0"/>
                <a:ea typeface="ＭＳ Ｐゴシック" charset="0"/>
                <a:cs typeface="ＭＳ Ｐゴシック" charset="0"/>
                <a:sym typeface="Times New Roman" charset="0"/>
              </a:rPr>
              <a:t>Up to 3 months of age:</a:t>
            </a:r>
          </a:p>
          <a:p>
            <a:pPr algn="l"/>
            <a:endParaRPr lang="en-US" sz="3600" u="sng" dirty="0">
              <a:solidFill>
                <a:srgbClr val="343434"/>
              </a:solidFill>
              <a:latin typeface="Times New Roman" charset="0"/>
              <a:ea typeface="ＭＳ Ｐゴシック" charset="0"/>
              <a:cs typeface="ＭＳ Ｐゴシック" charset="0"/>
              <a:sym typeface="Times New Roman" charset="0"/>
            </a:endParaRPr>
          </a:p>
          <a:p>
            <a:pPr algn="l"/>
            <a:endParaRPr lang="en-US" sz="2400" dirty="0">
              <a:solidFill>
                <a:srgbClr val="343434"/>
              </a:solidFill>
              <a:latin typeface="Times New Roman" charset="0"/>
              <a:ea typeface="ＭＳ Ｐゴシック" charset="0"/>
              <a:cs typeface="ＭＳ Ｐゴシック" charset="0"/>
              <a:sym typeface="Times New Roman" charset="0"/>
            </a:endParaRPr>
          </a:p>
          <a:p>
            <a:pPr algn="l"/>
            <a:r>
              <a:rPr lang="en-US" sz="2400" dirty="0">
                <a:solidFill>
                  <a:srgbClr val="343434"/>
                </a:solidFill>
                <a:latin typeface="Times New Roman" charset="0"/>
                <a:ea typeface="ＭＳ Ｐゴシック" charset="0"/>
                <a:cs typeface="ＭＳ Ｐゴシック" charset="0"/>
                <a:sym typeface="Times New Roman" charset="0"/>
              </a:rPr>
              <a:t>► 25% of infants will cry for &gt; 3 ½ hours day. </a:t>
            </a:r>
          </a:p>
          <a:p>
            <a:pPr algn="l"/>
            <a:endParaRPr lang="en-US" sz="2400" dirty="0">
              <a:solidFill>
                <a:srgbClr val="343434"/>
              </a:solidFill>
              <a:latin typeface="Times New Roman" charset="0"/>
              <a:ea typeface="ＭＳ Ｐゴシック" charset="0"/>
              <a:cs typeface="ＭＳ Ｐゴシック" charset="0"/>
              <a:sym typeface="Times New Roman" charset="0"/>
            </a:endParaRPr>
          </a:p>
          <a:p>
            <a:pPr algn="l"/>
            <a:r>
              <a:rPr lang="en-US" sz="2400" dirty="0">
                <a:solidFill>
                  <a:srgbClr val="343434"/>
                </a:solidFill>
                <a:latin typeface="Times New Roman" charset="0"/>
                <a:ea typeface="ＭＳ Ｐゴシック" charset="0"/>
                <a:cs typeface="ＭＳ Ｐゴシック" charset="0"/>
                <a:sym typeface="Times New Roman" charset="0"/>
              </a:rPr>
              <a:t>► 10-20% of infants may be what is termed </a:t>
            </a:r>
            <a:r>
              <a:rPr lang="ja-JP" altLang="en-US" sz="2400" dirty="0">
                <a:solidFill>
                  <a:srgbClr val="343434"/>
                </a:solidFill>
                <a:latin typeface="Arial" charset="0"/>
                <a:ea typeface="ＭＳ Ｐゴシック" charset="0"/>
                <a:cs typeface="ＭＳ Ｐゴシック" charset="0"/>
                <a:sym typeface="Times New Roman" charset="0"/>
              </a:rPr>
              <a:t>“</a:t>
            </a:r>
            <a:r>
              <a:rPr lang="en-US" altLang="ja-JP" sz="2400" dirty="0">
                <a:solidFill>
                  <a:srgbClr val="343434"/>
                </a:solidFill>
                <a:latin typeface="Times New Roman" charset="0"/>
                <a:ea typeface="ＭＳ Ｐゴシック" charset="0"/>
                <a:cs typeface="ＭＳ Ｐゴシック" charset="0"/>
                <a:sym typeface="Times New Roman" charset="0"/>
              </a:rPr>
              <a:t>excessive</a:t>
            </a:r>
            <a:r>
              <a:rPr lang="ja-JP" altLang="en-US" sz="2400" dirty="0">
                <a:solidFill>
                  <a:srgbClr val="343434"/>
                </a:solidFill>
                <a:latin typeface="Arial" charset="0"/>
                <a:ea typeface="ＭＳ Ｐゴシック" charset="0"/>
                <a:cs typeface="ＭＳ Ｐゴシック" charset="0"/>
                <a:sym typeface="Times New Roman" charset="0"/>
              </a:rPr>
              <a:t>”</a:t>
            </a:r>
            <a:r>
              <a:rPr lang="en-US" altLang="ja-JP" sz="2400" dirty="0">
                <a:solidFill>
                  <a:srgbClr val="343434"/>
                </a:solidFill>
                <a:latin typeface="Times New Roman" charset="0"/>
                <a:ea typeface="ＭＳ Ｐゴシック" charset="0"/>
                <a:cs typeface="ＭＳ Ｐゴシック" charset="0"/>
                <a:sym typeface="Times New Roman" charset="0"/>
              </a:rPr>
              <a:t> or </a:t>
            </a:r>
            <a:r>
              <a:rPr lang="ja-JP" altLang="en-US" sz="2400" dirty="0">
                <a:solidFill>
                  <a:srgbClr val="343434"/>
                </a:solidFill>
                <a:latin typeface="Arial" charset="0"/>
                <a:ea typeface="ＭＳ Ｐゴシック" charset="0"/>
                <a:cs typeface="ＭＳ Ｐゴシック" charset="0"/>
                <a:sym typeface="Times New Roman" charset="0"/>
              </a:rPr>
              <a:t>“</a:t>
            </a:r>
            <a:r>
              <a:rPr lang="en-US" altLang="ja-JP" sz="2400" dirty="0">
                <a:solidFill>
                  <a:srgbClr val="343434"/>
                </a:solidFill>
                <a:latin typeface="Times New Roman" charset="0"/>
                <a:ea typeface="ＭＳ Ｐゴシック" charset="0"/>
                <a:cs typeface="ＭＳ Ｐゴシック" charset="0"/>
                <a:sym typeface="Times New Roman" charset="0"/>
              </a:rPr>
              <a:t>colicky</a:t>
            </a:r>
            <a:r>
              <a:rPr lang="ja-JP" altLang="en-US" sz="2400" dirty="0">
                <a:solidFill>
                  <a:srgbClr val="343434"/>
                </a:solidFill>
                <a:latin typeface="Arial" charset="0"/>
                <a:ea typeface="ＭＳ Ｐゴシック" charset="0"/>
                <a:cs typeface="ＭＳ Ｐゴシック" charset="0"/>
                <a:sym typeface="Times New Roman" charset="0"/>
              </a:rPr>
              <a:t>”</a:t>
            </a:r>
            <a:r>
              <a:rPr lang="en-US" altLang="ja-JP" sz="2400" dirty="0">
                <a:solidFill>
                  <a:srgbClr val="343434"/>
                </a:solidFill>
                <a:latin typeface="Times New Roman" charset="0"/>
                <a:ea typeface="ＭＳ Ｐゴシック" charset="0"/>
                <a:cs typeface="ＭＳ Ｐゴシック" charset="0"/>
                <a:sym typeface="Times New Roman" charset="0"/>
              </a:rPr>
              <a:t> criers. </a:t>
            </a:r>
          </a:p>
          <a:p>
            <a:pPr marL="0" lvl="4" algn="l"/>
            <a:r>
              <a:rPr lang="en-US" sz="2400" dirty="0">
                <a:solidFill>
                  <a:srgbClr val="343434"/>
                </a:solidFill>
                <a:latin typeface="Times New Roman" charset="0"/>
                <a:ea typeface="ＭＳ Ｐゴシック" charset="0"/>
                <a:cs typeface="ＭＳ Ｐゴシック" charset="0"/>
                <a:sym typeface="Times New Roman" charset="0"/>
              </a:rPr>
              <a:t>      - Colic due to GERD estimated at only 5% for infants &lt;3 </a:t>
            </a:r>
            <a:r>
              <a:rPr lang="en-US" sz="2400" dirty="0" err="1">
                <a:solidFill>
                  <a:srgbClr val="343434"/>
                </a:solidFill>
                <a:latin typeface="Times New Roman" charset="0"/>
                <a:ea typeface="ＭＳ Ｐゴシック" charset="0"/>
                <a:cs typeface="ＭＳ Ｐゴシック" charset="0"/>
                <a:sym typeface="Times New Roman" charset="0"/>
              </a:rPr>
              <a:t>mos</a:t>
            </a:r>
            <a:r>
              <a:rPr lang="en-US" sz="2400" dirty="0">
                <a:solidFill>
                  <a:srgbClr val="343434"/>
                </a:solidFill>
                <a:latin typeface="Times New Roman" charset="0"/>
                <a:ea typeface="ＭＳ Ｐゴシック" charset="0"/>
                <a:cs typeface="ＭＳ Ｐゴシック" charset="0"/>
                <a:sym typeface="Times New Roman" charset="0"/>
              </a:rPr>
              <a:t>  </a:t>
            </a:r>
          </a:p>
          <a:p>
            <a:pPr marL="0" lvl="4" algn="l"/>
            <a:r>
              <a:rPr lang="en-US" sz="2400" dirty="0">
                <a:solidFill>
                  <a:srgbClr val="343434"/>
                </a:solidFill>
                <a:latin typeface="Times New Roman" charset="0"/>
                <a:ea typeface="ＭＳ Ｐゴシック" charset="0"/>
                <a:cs typeface="ＭＳ Ｐゴシック" charset="0"/>
                <a:sym typeface="Times New Roman" charset="0"/>
              </a:rPr>
              <a:t>       </a:t>
            </a:r>
          </a:p>
          <a:p>
            <a:pPr algn="l"/>
            <a:r>
              <a:rPr lang="en-US" sz="2400" dirty="0">
                <a:solidFill>
                  <a:srgbClr val="343434"/>
                </a:solidFill>
                <a:latin typeface="Times New Roman" charset="0"/>
                <a:ea typeface="ＭＳ Ｐゴシック" charset="0"/>
                <a:cs typeface="ＭＳ Ｐゴシック" charset="0"/>
                <a:sym typeface="Times New Roman" charset="0"/>
              </a:rPr>
              <a:t>► Rule of 3</a:t>
            </a:r>
            <a:r>
              <a:rPr lang="ja-JP" altLang="en-US" sz="2400" dirty="0">
                <a:solidFill>
                  <a:srgbClr val="343434"/>
                </a:solidFill>
                <a:latin typeface="Arial" charset="0"/>
                <a:ea typeface="ＭＳ Ｐゴシック" charset="0"/>
                <a:cs typeface="ＭＳ Ｐゴシック" charset="0"/>
                <a:sym typeface="Times New Roman" charset="0"/>
              </a:rPr>
              <a:t>’</a:t>
            </a:r>
            <a:r>
              <a:rPr lang="en-US" altLang="ja-JP" sz="2400" dirty="0">
                <a:solidFill>
                  <a:srgbClr val="343434"/>
                </a:solidFill>
                <a:latin typeface="Times New Roman" charset="0"/>
                <a:ea typeface="ＭＳ Ｐゴシック" charset="0"/>
                <a:cs typeface="ＭＳ Ｐゴシック" charset="0"/>
                <a:sym typeface="Times New Roman" charset="0"/>
              </a:rPr>
              <a:t>s: crying &gt;3 continuous hours/day @ least 3 days/</a:t>
            </a:r>
            <a:r>
              <a:rPr lang="en-US" altLang="ja-JP" sz="2400" dirty="0" err="1">
                <a:solidFill>
                  <a:srgbClr val="343434"/>
                </a:solidFill>
                <a:latin typeface="Times New Roman" charset="0"/>
                <a:ea typeface="ＭＳ Ｐゴシック" charset="0"/>
                <a:cs typeface="ＭＳ Ｐゴシック" charset="0"/>
                <a:sym typeface="Times New Roman" charset="0"/>
              </a:rPr>
              <a:t>wk</a:t>
            </a:r>
            <a:endParaRPr lang="en-US" altLang="ja-JP" sz="2400" dirty="0">
              <a:solidFill>
                <a:srgbClr val="343434"/>
              </a:solidFill>
              <a:latin typeface="Times New Roman" charset="0"/>
              <a:ea typeface="ＭＳ Ｐゴシック" charset="0"/>
              <a:cs typeface="ＭＳ Ｐゴシック" charset="0"/>
              <a:sym typeface="Times New Roman" charset="0"/>
            </a:endParaRPr>
          </a:p>
          <a:p>
            <a:pPr algn="l"/>
            <a:r>
              <a:rPr lang="en-US" sz="2400" dirty="0">
                <a:solidFill>
                  <a:srgbClr val="343434"/>
                </a:solidFill>
                <a:latin typeface="Times New Roman" charset="0"/>
                <a:ea typeface="ＭＳ Ｐゴシック" charset="0"/>
                <a:cs typeface="ＭＳ Ｐゴシック" charset="0"/>
                <a:sym typeface="Times New Roman" charset="0"/>
              </a:rPr>
              <a:t>         </a:t>
            </a:r>
          </a:p>
          <a:p>
            <a:pPr algn="l"/>
            <a:r>
              <a:rPr lang="en-US" sz="2400" dirty="0">
                <a:solidFill>
                  <a:srgbClr val="343434"/>
                </a:solidFill>
                <a:latin typeface="Times New Roman" charset="0"/>
                <a:ea typeface="ＭＳ Ｐゴシック" charset="0"/>
                <a:cs typeface="ＭＳ Ｐゴシック" charset="0"/>
                <a:sym typeface="Times New Roman" charset="0"/>
              </a:rPr>
              <a:t>► Possible symptoms for advised prompt contact with healthcare provider:</a:t>
            </a:r>
          </a:p>
          <a:p>
            <a:pPr algn="l"/>
            <a:r>
              <a:rPr lang="en-US" sz="2400" dirty="0">
                <a:solidFill>
                  <a:srgbClr val="343434"/>
                </a:solidFill>
                <a:latin typeface="Times New Roman" charset="0"/>
                <a:ea typeface="ＭＳ Ｐゴシック" charset="0"/>
                <a:cs typeface="ＭＳ Ｐゴシック" charset="0"/>
                <a:sym typeface="Times New Roman" charset="0"/>
              </a:rPr>
              <a:t>                • weight loss</a:t>
            </a:r>
          </a:p>
          <a:p>
            <a:pPr algn="l"/>
            <a:r>
              <a:rPr lang="en-US" sz="2400" dirty="0">
                <a:solidFill>
                  <a:srgbClr val="343434"/>
                </a:solidFill>
                <a:latin typeface="Times New Roman" charset="0"/>
                <a:ea typeface="ＭＳ Ｐゴシック" charset="0"/>
                <a:cs typeface="ＭＳ Ｐゴシック" charset="0"/>
                <a:sym typeface="Times New Roman" charset="0"/>
              </a:rPr>
              <a:t>	   </a:t>
            </a:r>
            <a:r>
              <a:rPr lang="en-US" sz="2400" dirty="0" smtClean="0">
                <a:solidFill>
                  <a:srgbClr val="343434"/>
                </a:solidFill>
                <a:latin typeface="Times New Roman" charset="0"/>
                <a:ea typeface="ＭＳ Ｐゴシック" charset="0"/>
                <a:cs typeface="ＭＳ Ｐゴシック" charset="0"/>
                <a:sym typeface="Times New Roman" charset="0"/>
              </a:rPr>
              <a:t> </a:t>
            </a:r>
            <a:r>
              <a:rPr lang="en-US" sz="2400" dirty="0">
                <a:solidFill>
                  <a:srgbClr val="343434"/>
                </a:solidFill>
                <a:latin typeface="Times New Roman" charset="0"/>
                <a:ea typeface="ＭＳ Ｐゴシック" charset="0"/>
                <a:cs typeface="ＭＳ Ｐゴシック" charset="0"/>
                <a:sym typeface="Times New Roman" charset="0"/>
              </a:rPr>
              <a:t>• blood in vomit or stools</a:t>
            </a:r>
          </a:p>
          <a:p>
            <a:pPr algn="l"/>
            <a:r>
              <a:rPr lang="en-US" sz="2400" dirty="0">
                <a:solidFill>
                  <a:srgbClr val="343434"/>
                </a:solidFill>
                <a:latin typeface="Times New Roman" charset="0"/>
                <a:ea typeface="ＭＳ Ｐゴシック" charset="0"/>
                <a:cs typeface="ＭＳ Ｐゴシック" charset="0"/>
                <a:sym typeface="Times New Roman" charset="0"/>
              </a:rPr>
              <a:t>                • fever</a:t>
            </a:r>
          </a:p>
          <a:p>
            <a:pPr algn="l"/>
            <a:r>
              <a:rPr lang="en-US" sz="2400" dirty="0">
                <a:solidFill>
                  <a:srgbClr val="343434"/>
                </a:solidFill>
                <a:latin typeface="Times New Roman" charset="0"/>
                <a:ea typeface="ＭＳ Ｐゴシック" charset="0"/>
                <a:cs typeface="ＭＳ Ｐゴシック" charset="0"/>
                <a:sym typeface="Times New Roman" charset="0"/>
              </a:rPr>
              <a:t>                • persistent diarrhea</a:t>
            </a:r>
          </a:p>
          <a:p>
            <a:endParaRPr lang="en-US" sz="2400" dirty="0">
              <a:solidFill>
                <a:srgbClr val="343434"/>
              </a:solidFill>
              <a:cs typeface="Palatino" charset="0"/>
            </a:endParaRP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2540000" y="623888"/>
            <a:ext cx="7966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US" sz="3600">
                <a:solidFill>
                  <a:srgbClr val="FEFFFE"/>
                </a:solidFill>
                <a:ea typeface="ＭＳ Ｐゴシック" charset="0"/>
                <a:cs typeface="ＭＳ Ｐゴシック" charset="0"/>
              </a:rPr>
              <a:t> </a:t>
            </a:r>
            <a:r>
              <a:rPr lang="en-US" sz="3600">
                <a:solidFill>
                  <a:srgbClr val="343434"/>
                </a:solidFill>
                <a:ea typeface="ＭＳ Ｐゴシック" charset="0"/>
                <a:cs typeface="ＭＳ Ｐゴシック" charset="0"/>
              </a:rPr>
              <a:t>Association of infant crying behaviors and abusive head trauma (AHT) </a:t>
            </a:r>
          </a:p>
        </p:txBody>
      </p:sp>
      <p:grpSp>
        <p:nvGrpSpPr>
          <p:cNvPr id="31746" name="Group 4"/>
          <p:cNvGrpSpPr>
            <a:grpSpLocks/>
          </p:cNvGrpSpPr>
          <p:nvPr/>
        </p:nvGrpSpPr>
        <p:grpSpPr bwMode="auto">
          <a:xfrm>
            <a:off x="1522413" y="2603500"/>
            <a:ext cx="9958387" cy="4546600"/>
            <a:chOff x="0" y="0"/>
            <a:chExt cx="6272" cy="2864"/>
          </a:xfrm>
        </p:grpSpPr>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72" cy="286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3"/>
            <p:cNvSpPr>
              <a:spLocks/>
            </p:cNvSpPr>
            <p:nvPr/>
          </p:nvSpPr>
          <p:spPr bwMode="auto">
            <a:xfrm>
              <a:off x="5360" y="152"/>
              <a:ext cx="800" cy="800"/>
            </a:xfrm>
            <a:prstGeom prst="rect">
              <a:avLst/>
            </a:prstGeom>
            <a:solidFill>
              <a:schemeClr val="accent1"/>
            </a:solidFill>
            <a:ln>
              <a:noFill/>
            </a:ln>
            <a:extLst>
              <a:ext uri="{91240B29-F687-4f45-9708-019B960494DF}">
                <a14:hiddenLine xmlns:a14="http://schemas.microsoft.com/office/drawing/2010/main" w="6350">
                  <a:solidFill>
                    <a:srgbClr val="FFFFFF">
                      <a:alpha val="29803"/>
                    </a:srgbClr>
                  </a:solidFill>
                  <a:miter lim="800000"/>
                  <a:headEnd/>
                  <a:tailEnd/>
                </a14:hiddenLine>
              </a:ext>
            </a:extLst>
          </p:spPr>
          <p:txBody>
            <a:bodyPr lIns="0" tIns="0" rIns="0" bIns="0"/>
            <a:lstStyle/>
            <a:p>
              <a:endParaRPr lang="en-US"/>
            </a:p>
          </p:txBody>
        </p:sp>
      </p:grpSp>
      <p:sp>
        <p:nvSpPr>
          <p:cNvPr id="31747" name="Rectangle 5"/>
          <p:cNvSpPr>
            <a:spLocks/>
          </p:cNvSpPr>
          <p:nvPr/>
        </p:nvSpPr>
        <p:spPr bwMode="auto">
          <a:xfrm>
            <a:off x="1508125" y="7480300"/>
            <a:ext cx="10083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400">
                <a:solidFill>
                  <a:schemeClr val="tx1"/>
                </a:solidFill>
                <a:ea typeface="ＭＳ Ｐゴシック" charset="0"/>
                <a:cs typeface="ＭＳ Ｐゴシック" charset="0"/>
              </a:rPr>
              <a:t>Source: </a:t>
            </a:r>
            <a:r>
              <a:rPr lang="en-US" sz="1800">
                <a:solidFill>
                  <a:schemeClr val="tx1"/>
                </a:solidFill>
                <a:latin typeface="Times New Roman" charset="0"/>
                <a:ea typeface="ＭＳ Ｐゴシック" charset="0"/>
                <a:cs typeface="ＭＳ Ｐゴシック" charset="0"/>
                <a:sym typeface="Times New Roman" charset="0"/>
              </a:rPr>
              <a:t>Barr R, Trent R, Cross J. Age-related incidence curve of hospitalized Shaken Baby Syndrome cases: Convergent evidence for crying as a trigger to shaking. </a:t>
            </a:r>
            <a:r>
              <a:rPr lang="en-US" sz="1800" i="1">
                <a:solidFill>
                  <a:schemeClr val="tx1"/>
                </a:solidFill>
                <a:latin typeface="Times New Roman" charset="0"/>
                <a:ea typeface="ＭＳ Ｐゴシック" charset="0"/>
                <a:cs typeface="ＭＳ Ｐゴシック" charset="0"/>
                <a:sym typeface="Times New Roman" charset="0"/>
              </a:rPr>
              <a:t>Child Abuse &amp; Neglect</a:t>
            </a:r>
            <a:r>
              <a:rPr lang="en-US" sz="1800">
                <a:solidFill>
                  <a:schemeClr val="tx1"/>
                </a:solidFill>
                <a:latin typeface="Times New Roman" charset="0"/>
                <a:ea typeface="ＭＳ Ｐゴシック" charset="0"/>
                <a:cs typeface="ＭＳ Ｐゴシック" charset="0"/>
                <a:sym typeface="Times New Roman" charset="0"/>
              </a:rPr>
              <a:t>. 2006; 30:11.</a:t>
            </a:r>
          </a:p>
          <a:p>
            <a:r>
              <a:rPr lang="en-US" sz="2400">
                <a:solidFill>
                  <a:schemeClr val="tx1"/>
                </a:solidFill>
                <a:ea typeface="ＭＳ Ｐゴシック" charset="0"/>
                <a:cs typeface="ＭＳ Ｐゴシック" charset="0"/>
              </a:rPr>
              <a:t> </a:t>
            </a:r>
          </a:p>
        </p:txBody>
      </p:sp>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Subtitle">
      <a:majorFont>
        <a:latin typeface="Palatino"/>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Horizontal">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Photo - Horizontal">
      <a:majorFont>
        <a:latin typeface="Palatino"/>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3 Up">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Photo - 3 Up">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Bullets">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Vertical">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Photo - Vertical">
      <a:majorFont>
        <a:latin typeface="Palatino"/>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 Right">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Bullets - Right">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Bullets - 2 Column">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
      <a:dk1>
        <a:srgbClr val="424D43"/>
      </a:dk1>
      <a:lt1>
        <a:srgbClr val="BDB2BC"/>
      </a:lt1>
      <a:dk2>
        <a:srgbClr val="000000"/>
      </a:dk2>
      <a:lt2>
        <a:srgbClr val="808080"/>
      </a:lt2>
      <a:accent1>
        <a:srgbClr val="FFFFFF"/>
      </a:accent1>
      <a:accent2>
        <a:srgbClr val="333399"/>
      </a:accent2>
      <a:accent3>
        <a:srgbClr val="DBD5DA"/>
      </a:accent3>
      <a:accent4>
        <a:srgbClr val="374038"/>
      </a:accent4>
      <a:accent5>
        <a:srgbClr val="FFFFFF"/>
      </a:accent5>
      <a:accent6>
        <a:srgbClr val="2D2D8A"/>
      </a:accent6>
      <a:hlink>
        <a:srgbClr val="009999"/>
      </a:hlink>
      <a:folHlink>
        <a:srgbClr val="99CC00"/>
      </a:folHlink>
    </a:clrScheme>
    <a:fontScheme name="Blank">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Bullets">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 Top">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 Center">
      <a:majorFont>
        <a:latin typeface="Palatino"/>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amp; Bullets - Left">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424D43"/>
      </a:dk1>
      <a:lt1>
        <a:srgbClr val="BDB2BC"/>
      </a:lt1>
      <a:dk2>
        <a:srgbClr val="000000"/>
      </a:dk2>
      <a:lt2>
        <a:srgbClr val="808080"/>
      </a:lt2>
      <a:accent1>
        <a:srgbClr val="BBE0E3"/>
      </a:accent1>
      <a:accent2>
        <a:srgbClr val="333399"/>
      </a:accent2>
      <a:accent3>
        <a:srgbClr val="DBD5DA"/>
      </a:accent3>
      <a:accent4>
        <a:srgbClr val="374038"/>
      </a:accent4>
      <a:accent5>
        <a:srgbClr val="DAEDEF"/>
      </a:accent5>
      <a:accent6>
        <a:srgbClr val="2D2D8A"/>
      </a:accent6>
      <a:hlink>
        <a:srgbClr val="009999"/>
      </a:hlink>
      <a:folHlink>
        <a:srgbClr val="99CC00"/>
      </a:folHlink>
    </a:clrScheme>
    <a:fontScheme name="Title, Bullets &amp; Photo">
      <a:majorFont>
        <a:latin typeface="Palatino"/>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alphaModFix amt="30000"/>
          </a:blip>
          <a:srcRect/>
          <a:tile tx="0" ty="0" sx="100000" sy="100000" flip="none" algn="tl"/>
        </a:blipFill>
        <a:ln>
          <a:noFill/>
        </a:ln>
        <a:effectLst/>
        <a:extLst>
          <a:ext uri="{91240B29-F687-4f45-9708-019B960494DF}">
            <a14:hiddenLine xmlns:a14="http://schemas.microsoft.com/office/drawing/2010/main" w="6350" cap="flat" cmpd="sng" algn="ctr">
              <a:solidFill>
                <a:srgbClr val="FFFFFF">
                  <a:alpha val="29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24D43"/>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TotalTime>
  <Pages>0</Pages>
  <Words>2765</Words>
  <Characters>0</Characters>
  <Application>Microsoft Macintosh PowerPoint</Application>
  <PresentationFormat>Custom</PresentationFormat>
  <Lines>0</Lines>
  <Paragraphs>136</Paragraphs>
  <Slides>16</Slides>
  <Notes>16</Notes>
  <HiddenSlides>0</HiddenSlides>
  <MMClips>1</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Title &amp; Subtitle</vt:lpstr>
      <vt:lpstr>Title &amp; Bullets - Right</vt:lpstr>
      <vt:lpstr>Title &amp; Bullets - 2 Column</vt:lpstr>
      <vt:lpstr>Blank</vt:lpstr>
      <vt:lpstr>Title &amp; Bullets</vt:lpstr>
      <vt:lpstr>Title - Top</vt:lpstr>
      <vt:lpstr>Title - Center</vt:lpstr>
      <vt:lpstr>Title &amp; Bullets - Left</vt:lpstr>
      <vt:lpstr>Title, Bullets &amp; Photo</vt:lpstr>
      <vt:lpstr>Photo - Horizontal</vt:lpstr>
      <vt:lpstr>Photo - 3 Up</vt:lpstr>
      <vt:lpstr>Bullets</vt:lpstr>
      <vt:lpstr>Photo - Vertical</vt:lpstr>
      <vt:lpstr>Infant Crying Behaviors</vt:lpstr>
      <vt:lpstr>Crying cycle</vt:lpstr>
      <vt:lpstr>Physiological effects</vt:lpstr>
      <vt:lpstr>PowerPoint Presentation</vt:lpstr>
      <vt:lpstr>Why?</vt:lpstr>
      <vt:lpstr>PowerPoint Presentation</vt:lpstr>
      <vt:lpstr>Normal crying behaviors</vt:lpstr>
      <vt:lpstr>PowerPoint Presentation</vt:lpstr>
      <vt:lpstr>PowerPoint Presentation</vt:lpstr>
      <vt:lpstr>Education &amp; Intervention</vt:lpstr>
      <vt:lpstr>Period of Purple Crying® CryingCrying®</vt:lpstr>
      <vt:lpstr>Johnson &amp; Johnson Pediatric Institute</vt:lpstr>
      <vt:lpstr>PowerPoint Presentation</vt:lpstr>
      <vt:lpstr>Crying and Disabilities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Crying Behaviors</dc:title>
  <dc:subject/>
  <dc:creator/>
  <cp:keywords/>
  <dc:description/>
  <cp:lastModifiedBy>Debra Gerber</cp:lastModifiedBy>
  <cp:revision>13</cp:revision>
  <dcterms:modified xsi:type="dcterms:W3CDTF">2014-04-27T22:46:03Z</dcterms:modified>
</cp:coreProperties>
</file>