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44"/>
  </p:notesMasterIdLst>
  <p:sldIdLst>
    <p:sldId id="256" r:id="rId2"/>
    <p:sldId id="259" r:id="rId3"/>
    <p:sldId id="257" r:id="rId4"/>
    <p:sldId id="258" r:id="rId5"/>
    <p:sldId id="260" r:id="rId6"/>
    <p:sldId id="261" r:id="rId7"/>
    <p:sldId id="262" r:id="rId8"/>
    <p:sldId id="265" r:id="rId9"/>
    <p:sldId id="288" r:id="rId10"/>
    <p:sldId id="294" r:id="rId11"/>
    <p:sldId id="266" r:id="rId12"/>
    <p:sldId id="295" r:id="rId13"/>
    <p:sldId id="296" r:id="rId14"/>
    <p:sldId id="297" r:id="rId15"/>
    <p:sldId id="298" r:id="rId16"/>
    <p:sldId id="299" r:id="rId17"/>
    <p:sldId id="300" r:id="rId18"/>
    <p:sldId id="267" r:id="rId19"/>
    <p:sldId id="268" r:id="rId20"/>
    <p:sldId id="289" r:id="rId21"/>
    <p:sldId id="272" r:id="rId22"/>
    <p:sldId id="290" r:id="rId23"/>
    <p:sldId id="291" r:id="rId24"/>
    <p:sldId id="273" r:id="rId25"/>
    <p:sldId id="269" r:id="rId26"/>
    <p:sldId id="270" r:id="rId27"/>
    <p:sldId id="292" r:id="rId28"/>
    <p:sldId id="271" r:id="rId29"/>
    <p:sldId id="274" r:id="rId30"/>
    <p:sldId id="275" r:id="rId31"/>
    <p:sldId id="276" r:id="rId32"/>
    <p:sldId id="277" r:id="rId33"/>
    <p:sldId id="278" r:id="rId34"/>
    <p:sldId id="279" r:id="rId35"/>
    <p:sldId id="280" r:id="rId36"/>
    <p:sldId id="281" r:id="rId37"/>
    <p:sldId id="282" r:id="rId38"/>
    <p:sldId id="283" r:id="rId39"/>
    <p:sldId id="287" r:id="rId40"/>
    <p:sldId id="284" r:id="rId41"/>
    <p:sldId id="285" r:id="rId42"/>
    <p:sldId id="286" r:id="rId4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9331" autoAdjust="0"/>
  </p:normalViewPr>
  <p:slideViewPr>
    <p:cSldViewPr snapToGrid="0" snapToObjects="1">
      <p:cViewPr>
        <p:scale>
          <a:sx n="72" d="100"/>
          <a:sy n="72" d="100"/>
        </p:scale>
        <p:origin x="-2152" y="-8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46" Type="http://schemas.openxmlformats.org/officeDocument/2006/relationships/presProps" Target="presProps.xml"/><Relationship Id="rId47" Type="http://schemas.openxmlformats.org/officeDocument/2006/relationships/viewProps" Target="viewProps.xml"/><Relationship Id="rId48" Type="http://schemas.openxmlformats.org/officeDocument/2006/relationships/theme" Target="theme/theme1.xml"/><Relationship Id="rId49"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notesMaster" Target="notesMasters/notesMaster1.xml"/><Relationship Id="rId45" Type="http://schemas.openxmlformats.org/officeDocument/2006/relationships/printerSettings" Target="printerSettings/printerSettings1.bin"/></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8074E2-702F-D847-8004-E5E19905A1BA}" type="datetimeFigureOut">
              <a:rPr lang="en-US" smtClean="0"/>
              <a:t>4/22/13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2D141A7-87F1-C641-BF83-8345CB14A3F3}" type="slidenum">
              <a:rPr lang="en-US" smtClean="0"/>
              <a:t>‹#›</a:t>
            </a:fld>
            <a:endParaRPr lang="en-US"/>
          </a:p>
        </p:txBody>
      </p:sp>
    </p:spTree>
    <p:extLst>
      <p:ext uri="{BB962C8B-B14F-4D97-AF65-F5344CB8AC3E}">
        <p14:creationId xmlns:p14="http://schemas.microsoft.com/office/powerpoint/2010/main" val="231127783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2D141A7-87F1-C641-BF83-8345CB14A3F3}" type="slidenum">
              <a:rPr lang="en-US" smtClean="0"/>
              <a:t>1</a:t>
            </a:fld>
            <a:endParaRPr lang="en-US"/>
          </a:p>
        </p:txBody>
      </p:sp>
    </p:spTree>
    <p:extLst>
      <p:ext uri="{BB962C8B-B14F-4D97-AF65-F5344CB8AC3E}">
        <p14:creationId xmlns:p14="http://schemas.microsoft.com/office/powerpoint/2010/main" val="134620376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One major randomized controlled trial by </a:t>
            </a:r>
            <a:r>
              <a:rPr lang="en-US" sz="1200" kern="1200" dirty="0" err="1" smtClean="0">
                <a:solidFill>
                  <a:schemeClr val="tx1"/>
                </a:solidFill>
                <a:effectLst/>
                <a:latin typeface="+mn-lt"/>
                <a:ea typeface="+mn-ea"/>
                <a:cs typeface="+mn-cs"/>
              </a:rPr>
              <a:t>Ebersbach</a:t>
            </a:r>
            <a:r>
              <a:rPr lang="en-US" sz="1200" kern="1200" dirty="0" smtClean="0">
                <a:solidFill>
                  <a:schemeClr val="tx1"/>
                </a:solidFill>
                <a:effectLst/>
                <a:latin typeface="+mn-lt"/>
                <a:ea typeface="+mn-ea"/>
                <a:cs typeface="+mn-cs"/>
              </a:rPr>
              <a:t> et al compared treatment following the standardized LSVT®BIG protocol with a group that performed Nordic walking and a control group that performed unassisted home exercises. The standard LSVT protocol consists of 16 individual one hour PT sessions (4x/week for 4 weeks) that require intensive motivation and feedback from the therapist</a:t>
            </a:r>
            <a:r>
              <a:rPr lang="en-US" sz="1200" kern="1200" baseline="30000" dirty="0" smtClean="0">
                <a:solidFill>
                  <a:schemeClr val="tx1"/>
                </a:solidFill>
                <a:effectLst/>
                <a:latin typeface="+mn-lt"/>
                <a:ea typeface="+mn-ea"/>
                <a:cs typeface="+mn-cs"/>
              </a:rPr>
              <a:t>13</a:t>
            </a:r>
            <a:r>
              <a:rPr lang="en-US" sz="1200" kern="1200" dirty="0" smtClean="0">
                <a:solidFill>
                  <a:schemeClr val="tx1"/>
                </a:solidFill>
                <a:effectLst/>
                <a:latin typeface="+mn-lt"/>
                <a:ea typeface="+mn-ea"/>
                <a:cs typeface="+mn-cs"/>
              </a:rPr>
              <a:t>. The Nordic walking group received the same number of PT contact hours during treatment but only twice weekly for 8 </a:t>
            </a:r>
            <a:r>
              <a:rPr lang="en-US" sz="1200" kern="1200" dirty="0" err="1" smtClean="0">
                <a:solidFill>
                  <a:schemeClr val="tx1"/>
                </a:solidFill>
                <a:effectLst/>
                <a:latin typeface="+mn-lt"/>
                <a:ea typeface="+mn-ea"/>
                <a:cs typeface="+mn-cs"/>
              </a:rPr>
              <a:t>wks</a:t>
            </a:r>
            <a:r>
              <a:rPr lang="en-US" sz="1200" kern="1200" dirty="0" smtClean="0">
                <a:solidFill>
                  <a:schemeClr val="tx1"/>
                </a:solidFill>
                <a:effectLst/>
                <a:latin typeface="+mn-lt"/>
                <a:ea typeface="+mn-ea"/>
                <a:cs typeface="+mn-cs"/>
              </a:rPr>
              <a:t> which is more consistent with standard care in the OP setting and has been shown to be effective for patients with PD</a:t>
            </a:r>
            <a:r>
              <a:rPr lang="en-US" sz="1200" kern="1200" baseline="30000" dirty="0" smtClean="0">
                <a:solidFill>
                  <a:schemeClr val="tx1"/>
                </a:solidFill>
                <a:effectLst/>
                <a:latin typeface="+mn-lt"/>
                <a:ea typeface="+mn-ea"/>
                <a:cs typeface="+mn-cs"/>
              </a:rPr>
              <a:t>12,13</a:t>
            </a:r>
            <a:r>
              <a:rPr lang="en-US" sz="1200" kern="1200" dirty="0" smtClean="0">
                <a:solidFill>
                  <a:schemeClr val="tx1"/>
                </a:solidFill>
                <a:effectLst/>
                <a:latin typeface="+mn-lt"/>
                <a:ea typeface="+mn-ea"/>
                <a:cs typeface="+mn-cs"/>
              </a:rPr>
              <a:t>. Fifty percent of LSVT treatment sessions consist of standardized multidirectional whole-body </a:t>
            </a:r>
            <a:r>
              <a:rPr lang="en-US" sz="1200" kern="1200" dirty="0" err="1" smtClean="0">
                <a:solidFill>
                  <a:schemeClr val="tx1"/>
                </a:solidFill>
                <a:effectLst/>
                <a:latin typeface="+mn-lt"/>
                <a:ea typeface="+mn-ea"/>
                <a:cs typeface="+mn-cs"/>
              </a:rPr>
              <a:t>movementsthat</a:t>
            </a:r>
            <a:r>
              <a:rPr lang="en-US" sz="1200" kern="1200" dirty="0" smtClean="0">
                <a:solidFill>
                  <a:schemeClr val="tx1"/>
                </a:solidFill>
                <a:effectLst/>
                <a:latin typeface="+mn-lt"/>
                <a:ea typeface="+mn-ea"/>
                <a:cs typeface="+mn-cs"/>
              </a:rPr>
              <a:t> are repetitive and performed with maximal effort and amplitude</a:t>
            </a:r>
            <a:r>
              <a:rPr lang="en-US" sz="1200" kern="1200" baseline="30000" dirty="0" smtClean="0">
                <a:solidFill>
                  <a:schemeClr val="tx1"/>
                </a:solidFill>
                <a:effectLst/>
                <a:latin typeface="+mn-lt"/>
                <a:ea typeface="+mn-ea"/>
                <a:cs typeface="+mn-cs"/>
              </a:rPr>
              <a:t>13</a:t>
            </a:r>
            <a:r>
              <a:rPr lang="en-US" sz="1200" kern="1200" dirty="0" smtClean="0">
                <a:solidFill>
                  <a:schemeClr val="tx1"/>
                </a:solidFill>
                <a:effectLst/>
                <a:latin typeface="+mn-lt"/>
                <a:ea typeface="+mn-ea"/>
                <a:cs typeface="+mn-cs"/>
              </a:rPr>
              <a:t>. The second half of treatments typically include practice of patient chosen, goal directed ADL tasks depending on the needs or desires of the patient, which are performed using high amplitude “BIG” movements</a:t>
            </a:r>
            <a:r>
              <a:rPr lang="en-US" sz="1200" kern="1200" baseline="30000" dirty="0" smtClean="0">
                <a:solidFill>
                  <a:schemeClr val="tx1"/>
                </a:solidFill>
                <a:effectLst/>
                <a:latin typeface="+mn-lt"/>
                <a:ea typeface="+mn-ea"/>
                <a:cs typeface="+mn-cs"/>
              </a:rPr>
              <a:t>13</a:t>
            </a:r>
            <a:r>
              <a:rPr lang="en-US" sz="1200" kern="1200" dirty="0" smtClean="0">
                <a:solidFill>
                  <a:schemeClr val="tx1"/>
                </a:solidFill>
                <a:effectLst/>
                <a:latin typeface="+mn-lt"/>
                <a:ea typeface="+mn-ea"/>
                <a:cs typeface="+mn-cs"/>
              </a:rPr>
              <a:t>. Patients are encouraged to give at least 80% maximal effort and to practice bigger movements with daily activities. The results of the comparative intervention study showed that LSVT®BIG led to significantly improved motor performance on the United Parkinson’s Disease Rating Scale (UPDRS), TUG score, and gait speed</a:t>
            </a:r>
            <a:r>
              <a:rPr lang="en-US" sz="1200" kern="1200" baseline="30000" dirty="0" smtClean="0">
                <a:solidFill>
                  <a:schemeClr val="tx1"/>
                </a:solidFill>
                <a:effectLst/>
                <a:latin typeface="+mn-lt"/>
                <a:ea typeface="+mn-ea"/>
                <a:cs typeface="+mn-cs"/>
              </a:rPr>
              <a:t>13</a:t>
            </a:r>
            <a:r>
              <a:rPr lang="en-US" sz="1200" kern="1200" dirty="0" smtClean="0">
                <a:solidFill>
                  <a:schemeClr val="tx1"/>
                </a:solidFill>
                <a:effectLst/>
                <a:latin typeface="+mn-lt"/>
                <a:ea typeface="+mn-ea"/>
                <a:cs typeface="+mn-cs"/>
              </a:rPr>
              <a:t>. PDQ-39 quality of life score also increased from LSVT BIG interventions</a:t>
            </a:r>
            <a:r>
              <a:rPr lang="en-US" sz="1200" kern="1200" baseline="30000" dirty="0" smtClean="0">
                <a:solidFill>
                  <a:schemeClr val="tx1"/>
                </a:solidFill>
                <a:effectLst/>
                <a:latin typeface="+mn-lt"/>
                <a:ea typeface="+mn-ea"/>
                <a:cs typeface="+mn-cs"/>
              </a:rPr>
              <a:t>13</a:t>
            </a:r>
            <a:r>
              <a:rPr lang="en-US" sz="1200" kern="1200" dirty="0" smtClean="0">
                <a:solidFill>
                  <a:schemeClr val="tx1"/>
                </a:solidFill>
                <a:effectLst/>
                <a:latin typeface="+mn-lt"/>
                <a:ea typeface="+mn-ea"/>
                <a:cs typeface="+mn-cs"/>
              </a:rPr>
              <a:t>. These positive effects were found to be significantly greater than the effects of the Nordic walking intervention in patients with PD</a:t>
            </a:r>
            <a:r>
              <a:rPr lang="en-US" sz="1200" kern="1200" baseline="30000" dirty="0" smtClean="0">
                <a:solidFill>
                  <a:schemeClr val="tx1"/>
                </a:solidFill>
                <a:effectLst/>
                <a:latin typeface="+mn-lt"/>
                <a:ea typeface="+mn-ea"/>
                <a:cs typeface="+mn-cs"/>
              </a:rPr>
              <a:t>13</a:t>
            </a:r>
            <a:r>
              <a:rPr lang="en-US" sz="1200" kern="1200" dirty="0" smtClean="0">
                <a:solidFill>
                  <a:schemeClr val="tx1"/>
                </a:solidFill>
                <a:effectLst/>
                <a:latin typeface="+mn-lt"/>
                <a:ea typeface="+mn-ea"/>
                <a:cs typeface="+mn-cs"/>
              </a:rPr>
              <a:t>.</a:t>
            </a:r>
          </a:p>
          <a:p>
            <a:endParaRPr lang="en-US" dirty="0"/>
          </a:p>
        </p:txBody>
      </p:sp>
      <p:sp>
        <p:nvSpPr>
          <p:cNvPr id="4" name="Slide Number Placeholder 3"/>
          <p:cNvSpPr>
            <a:spLocks noGrp="1"/>
          </p:cNvSpPr>
          <p:nvPr>
            <p:ph type="sldNum" sz="quarter" idx="10"/>
          </p:nvPr>
        </p:nvSpPr>
        <p:spPr/>
        <p:txBody>
          <a:bodyPr/>
          <a:lstStyle/>
          <a:p>
            <a:fld id="{C2D141A7-87F1-C641-BF83-8345CB14A3F3}" type="slidenum">
              <a:rPr lang="en-US" smtClean="0"/>
              <a:t>10</a:t>
            </a:fld>
            <a:endParaRPr lang="en-US"/>
          </a:p>
        </p:txBody>
      </p:sp>
    </p:spTree>
    <p:extLst>
      <p:ext uri="{BB962C8B-B14F-4D97-AF65-F5344CB8AC3E}">
        <p14:creationId xmlns:p14="http://schemas.microsoft.com/office/powerpoint/2010/main" val="34650627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2D141A7-87F1-C641-BF83-8345CB14A3F3}" type="slidenum">
              <a:rPr lang="en-US" smtClean="0"/>
              <a:t>11</a:t>
            </a:fld>
            <a:endParaRPr lang="en-US"/>
          </a:p>
        </p:txBody>
      </p:sp>
    </p:spTree>
    <p:extLst>
      <p:ext uri="{BB962C8B-B14F-4D97-AF65-F5344CB8AC3E}">
        <p14:creationId xmlns:p14="http://schemas.microsoft.com/office/powerpoint/2010/main" val="414878970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err="1" smtClean="0">
                <a:solidFill>
                  <a:schemeClr val="tx1"/>
                </a:solidFill>
                <a:effectLst/>
                <a:latin typeface="+mn-lt"/>
                <a:ea typeface="+mn-ea"/>
                <a:cs typeface="+mn-cs"/>
              </a:rPr>
              <a:t>Hoehn</a:t>
            </a:r>
            <a:r>
              <a:rPr lang="en-US" sz="1200" kern="1200" dirty="0" smtClean="0">
                <a:solidFill>
                  <a:schemeClr val="tx1"/>
                </a:solidFill>
                <a:effectLst/>
                <a:latin typeface="+mn-lt"/>
                <a:ea typeface="+mn-ea"/>
                <a:cs typeface="+mn-cs"/>
              </a:rPr>
              <a:t> and </a:t>
            </a:r>
            <a:r>
              <a:rPr lang="en-US" sz="1200" kern="1200" dirty="0" err="1" smtClean="0">
                <a:solidFill>
                  <a:schemeClr val="tx1"/>
                </a:solidFill>
                <a:effectLst/>
                <a:latin typeface="+mn-lt"/>
                <a:ea typeface="+mn-ea"/>
                <a:cs typeface="+mn-cs"/>
              </a:rPr>
              <a:t>Yahr</a:t>
            </a:r>
            <a:r>
              <a:rPr lang="en-US" sz="1200" kern="1200" dirty="0" smtClean="0">
                <a:solidFill>
                  <a:schemeClr val="tx1"/>
                </a:solidFill>
                <a:effectLst/>
                <a:latin typeface="+mn-lt"/>
                <a:ea typeface="+mn-ea"/>
                <a:cs typeface="+mn-cs"/>
              </a:rPr>
              <a:t> Classification of Disability score of 3</a:t>
            </a:r>
            <a:r>
              <a:rPr lang="en-US" dirty="0" smtClean="0">
                <a:effectLst/>
              </a:rPr>
              <a:t> is</a:t>
            </a:r>
            <a:r>
              <a:rPr lang="en-US" baseline="0" dirty="0" smtClean="0">
                <a:effectLst/>
              </a:rPr>
              <a:t> described as </a:t>
            </a:r>
            <a:r>
              <a:rPr lang="en-US" sz="1200" kern="1200" baseline="0" dirty="0" smtClean="0">
                <a:solidFill>
                  <a:schemeClr val="tx1"/>
                </a:solidFill>
                <a:effectLst/>
                <a:latin typeface="+mn-lt"/>
                <a:ea typeface="+mn-ea"/>
                <a:cs typeface="+mn-cs"/>
              </a:rPr>
              <a:t>m</a:t>
            </a:r>
            <a:r>
              <a:rPr lang="en-US" sz="1200" kern="1200" dirty="0" smtClean="0">
                <a:solidFill>
                  <a:schemeClr val="tx1"/>
                </a:solidFill>
                <a:effectLst/>
                <a:latin typeface="+mn-lt"/>
                <a:ea typeface="+mn-ea"/>
                <a:cs typeface="+mn-cs"/>
              </a:rPr>
              <a:t>ild to moderate bilateral disease; some postural instability</a:t>
            </a:r>
            <a:r>
              <a:rPr lang="en-US" sz="1200" kern="1200" baseline="0" dirty="0" smtClean="0">
                <a:solidFill>
                  <a:schemeClr val="tx1"/>
                </a:solidFill>
                <a:effectLst/>
                <a:latin typeface="+mn-lt"/>
                <a:ea typeface="+mn-ea"/>
                <a:cs typeface="+mn-cs"/>
              </a:rPr>
              <a:t> but</a:t>
            </a:r>
            <a:r>
              <a:rPr lang="en-US" sz="1200" kern="1200" dirty="0" smtClean="0">
                <a:solidFill>
                  <a:schemeClr val="tx1"/>
                </a:solidFill>
                <a:effectLst/>
                <a:latin typeface="+mn-lt"/>
                <a:ea typeface="+mn-ea"/>
                <a:cs typeface="+mn-cs"/>
              </a:rPr>
              <a:t> physically independent</a:t>
            </a:r>
            <a:r>
              <a:rPr lang="en-US" dirty="0" smtClean="0">
                <a:effectLst/>
              </a:rPr>
              <a:t> </a:t>
            </a:r>
            <a:endParaRPr lang="en-US" dirty="0"/>
          </a:p>
        </p:txBody>
      </p:sp>
      <p:sp>
        <p:nvSpPr>
          <p:cNvPr id="4" name="Slide Number Placeholder 3"/>
          <p:cNvSpPr>
            <a:spLocks noGrp="1"/>
          </p:cNvSpPr>
          <p:nvPr>
            <p:ph type="sldNum" sz="quarter" idx="10"/>
          </p:nvPr>
        </p:nvSpPr>
        <p:spPr/>
        <p:txBody>
          <a:bodyPr/>
          <a:lstStyle/>
          <a:p>
            <a:fld id="{C2D141A7-87F1-C641-BF83-8345CB14A3F3}" type="slidenum">
              <a:rPr lang="en-US" smtClean="0"/>
              <a:t>18</a:t>
            </a:fld>
            <a:endParaRPr lang="en-US"/>
          </a:p>
        </p:txBody>
      </p:sp>
    </p:spTree>
    <p:extLst>
      <p:ext uri="{BB962C8B-B14F-4D97-AF65-F5344CB8AC3E}">
        <p14:creationId xmlns:p14="http://schemas.microsoft.com/office/powerpoint/2010/main" val="13246042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At the time of evaluation, she was an existing patient undergoing physical therapy at the geriatric specialty clinic connected to the assisted living facility.</a:t>
            </a:r>
            <a:r>
              <a:rPr lang="en-US" sz="1200" kern="1200" baseline="0" dirty="0" smtClean="0">
                <a:solidFill>
                  <a:schemeClr val="tx1"/>
                </a:solidFill>
                <a:effectLst/>
                <a:latin typeface="+mn-lt"/>
                <a:ea typeface="+mn-ea"/>
                <a:cs typeface="+mn-cs"/>
              </a:rPr>
              <a:t> This was a fairly specialized setting; the clinic was in a retirement community that had independent residents in apartments as well as an assisted living facility and a health care center. At this time the patient was living in the assisted living facility, and being see by physical therapy twice per week. She lived fairly independently with daily nursing checks. </a:t>
            </a:r>
          </a:p>
          <a:p>
            <a:r>
              <a:rPr lang="en-US" sz="1200" kern="1200" baseline="0" dirty="0" smtClean="0">
                <a:solidFill>
                  <a:schemeClr val="tx1"/>
                </a:solidFill>
                <a:effectLst/>
                <a:latin typeface="+mn-lt"/>
                <a:ea typeface="+mn-ea"/>
                <a:cs typeface="+mn-cs"/>
              </a:rPr>
              <a:t>She noted that in the past when she had stopped PT for a few weeks she would notice a decline in her function. </a:t>
            </a:r>
          </a:p>
          <a:p>
            <a:r>
              <a:rPr lang="en-US" sz="1200" kern="1200" baseline="0" dirty="0" smtClean="0">
                <a:solidFill>
                  <a:schemeClr val="tx1"/>
                </a:solidFill>
                <a:effectLst/>
                <a:latin typeface="+mn-lt"/>
                <a:ea typeface="+mn-ea"/>
                <a:cs typeface="+mn-cs"/>
              </a:rPr>
              <a:t>The patient reported she enjoyed the exercises she had been doing for PT but that she hadn’t noticed any improvement lately. After the PT gave her an explanation about a new program (LSVT BIG), she gave consent to incorporate the program into her plan of care. </a:t>
            </a:r>
          </a:p>
          <a:p>
            <a:r>
              <a:rPr lang="en-US" sz="1200" kern="1200" baseline="0" dirty="0" smtClean="0">
                <a:solidFill>
                  <a:schemeClr val="tx1"/>
                </a:solidFill>
                <a:effectLst/>
                <a:latin typeface="+mn-lt"/>
                <a:ea typeface="+mn-ea"/>
                <a:cs typeface="+mn-cs"/>
              </a:rPr>
              <a:t>The only medication </a:t>
            </a:r>
            <a:r>
              <a:rPr lang="en-US" sz="1200" kern="1200" baseline="0" dirty="0" err="1" smtClean="0">
                <a:solidFill>
                  <a:schemeClr val="tx1"/>
                </a:solidFill>
                <a:effectLst/>
                <a:latin typeface="+mn-lt"/>
                <a:ea typeface="+mn-ea"/>
                <a:cs typeface="+mn-cs"/>
              </a:rPr>
              <a:t>Mrs</a:t>
            </a:r>
            <a:r>
              <a:rPr lang="en-US" sz="1200" kern="1200" baseline="0" dirty="0" smtClean="0">
                <a:solidFill>
                  <a:schemeClr val="tx1"/>
                </a:solidFill>
                <a:effectLst/>
                <a:latin typeface="+mn-lt"/>
                <a:ea typeface="+mn-ea"/>
                <a:cs typeface="+mn-cs"/>
              </a:rPr>
              <a:t> T was currently taking was </a:t>
            </a:r>
            <a:r>
              <a:rPr lang="en-US" sz="1200" kern="1200" baseline="0" dirty="0" err="1" smtClean="0">
                <a:solidFill>
                  <a:schemeClr val="tx1"/>
                </a:solidFill>
                <a:effectLst/>
                <a:latin typeface="+mn-lt"/>
                <a:ea typeface="+mn-ea"/>
                <a:cs typeface="+mn-cs"/>
              </a:rPr>
              <a:t>Sinemet</a:t>
            </a:r>
            <a:r>
              <a:rPr lang="en-US" sz="1200" kern="1200" baseline="0" dirty="0" smtClean="0">
                <a:solidFill>
                  <a:schemeClr val="tx1"/>
                </a:solidFill>
                <a:effectLst/>
                <a:latin typeface="+mn-lt"/>
                <a:ea typeface="+mn-ea"/>
                <a:cs typeface="+mn-cs"/>
              </a:rPr>
              <a:t> 5x/day to help control her PD symptoms. </a:t>
            </a:r>
          </a:p>
        </p:txBody>
      </p:sp>
      <p:sp>
        <p:nvSpPr>
          <p:cNvPr id="4" name="Slide Number Placeholder 3"/>
          <p:cNvSpPr>
            <a:spLocks noGrp="1"/>
          </p:cNvSpPr>
          <p:nvPr>
            <p:ph type="sldNum" sz="quarter" idx="10"/>
          </p:nvPr>
        </p:nvSpPr>
        <p:spPr/>
        <p:txBody>
          <a:bodyPr/>
          <a:lstStyle/>
          <a:p>
            <a:fld id="{C2D141A7-87F1-C641-BF83-8345CB14A3F3}" type="slidenum">
              <a:rPr lang="en-US" smtClean="0"/>
              <a:t>19</a:t>
            </a:fld>
            <a:endParaRPr lang="en-US"/>
          </a:p>
        </p:txBody>
      </p:sp>
    </p:spTree>
    <p:extLst>
      <p:ext uri="{BB962C8B-B14F-4D97-AF65-F5344CB8AC3E}">
        <p14:creationId xmlns:p14="http://schemas.microsoft.com/office/powerpoint/2010/main" val="64657344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i="1" kern="1200" dirty="0" smtClean="0">
                <a:solidFill>
                  <a:schemeClr val="tx1"/>
                </a:solidFill>
                <a:effectLst/>
                <a:latin typeface="+mn-lt"/>
                <a:ea typeface="+mn-ea"/>
                <a:cs typeface="+mn-cs"/>
              </a:rPr>
              <a:t>Integumentary system: </a:t>
            </a:r>
            <a:r>
              <a:rPr lang="en-US" sz="1200" kern="1200" dirty="0" smtClean="0">
                <a:solidFill>
                  <a:schemeClr val="tx1"/>
                </a:solidFill>
                <a:effectLst/>
                <a:latin typeface="+mn-lt"/>
                <a:ea typeface="+mn-ea"/>
                <a:cs typeface="+mn-cs"/>
              </a:rPr>
              <a:t>The patient’s integumentary system was grossly normal with no apparent scars and or other signs of injury. The skin had normal pliability, color and integrity.</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i="1" kern="1200" dirty="0" smtClean="0">
                <a:solidFill>
                  <a:schemeClr val="tx1"/>
                </a:solidFill>
                <a:effectLst/>
                <a:latin typeface="+mn-lt"/>
                <a:ea typeface="+mn-ea"/>
                <a:cs typeface="+mn-cs"/>
              </a:rPr>
              <a:t>Musculoskeletal system:</a:t>
            </a:r>
            <a:r>
              <a:rPr lang="en-US" sz="1200" kern="1200" dirty="0" smtClean="0">
                <a:solidFill>
                  <a:schemeClr val="tx1"/>
                </a:solidFill>
                <a:effectLst/>
                <a:latin typeface="+mn-lt"/>
                <a:ea typeface="+mn-ea"/>
                <a:cs typeface="+mn-cs"/>
              </a:rPr>
              <a:t> The patient’s musculoskeletal system was grossly intact.  Active range of motion appeared within normal limits for upper and lower extremities. Gross strength was mildly impaired for bilateral upper and lower extremities. She appeared to have grossly symmetrical musculature in standing and sitting.</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i="1" kern="1200" dirty="0" smtClean="0">
                <a:solidFill>
                  <a:schemeClr val="tx1"/>
                </a:solidFill>
                <a:effectLst/>
                <a:latin typeface="+mn-lt"/>
                <a:ea typeface="+mn-ea"/>
                <a:cs typeface="+mn-cs"/>
              </a:rPr>
              <a:t>Neuromuscular system:</a:t>
            </a:r>
            <a:r>
              <a:rPr lang="en-US" sz="1200" kern="1200" dirty="0" smtClean="0">
                <a:solidFill>
                  <a:schemeClr val="tx1"/>
                </a:solidFill>
                <a:effectLst/>
                <a:latin typeface="+mn-lt"/>
                <a:ea typeface="+mn-ea"/>
                <a:cs typeface="+mn-cs"/>
              </a:rPr>
              <a:t> The patient’s neuromuscular system was impaired showing gross deficits in balance, gait, transfers, and ability for motor control and motor learning. Her sensory systems were intact but she did require eyeglasses for sufficient vision.</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C2D141A7-87F1-C641-BF83-8345CB14A3F3}" type="slidenum">
              <a:rPr lang="en-US" smtClean="0"/>
              <a:t>20</a:t>
            </a:fld>
            <a:endParaRPr lang="en-US"/>
          </a:p>
        </p:txBody>
      </p:sp>
    </p:spTree>
    <p:extLst>
      <p:ext uri="{BB962C8B-B14F-4D97-AF65-F5344CB8AC3E}">
        <p14:creationId xmlns:p14="http://schemas.microsoft.com/office/powerpoint/2010/main" val="39351530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i="1" kern="1200" dirty="0" smtClean="0">
                <a:solidFill>
                  <a:schemeClr val="tx1"/>
                </a:solidFill>
                <a:effectLst/>
                <a:latin typeface="+mn-lt"/>
                <a:ea typeface="+mn-ea"/>
                <a:cs typeface="+mn-cs"/>
              </a:rPr>
              <a:t>Range of Motion:</a:t>
            </a:r>
            <a:r>
              <a:rPr lang="en-US" sz="1200" kern="1200" dirty="0" smtClean="0">
                <a:solidFill>
                  <a:schemeClr val="tx1"/>
                </a:solidFill>
                <a:effectLst/>
                <a:latin typeface="+mn-lt"/>
                <a:ea typeface="+mn-ea"/>
                <a:cs typeface="+mn-cs"/>
              </a:rPr>
              <a:t> Lower extremity and upper extremity ROM was within normal limits.  Trunk flexion, extension, and rotation ROM were decreased approximately 50-75% of normal but were not formally measured.</a:t>
            </a:r>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Strength:</a:t>
            </a:r>
            <a:r>
              <a:rPr lang="en-US" baseline="0" dirty="0" smtClean="0"/>
              <a:t> </a:t>
            </a:r>
            <a:r>
              <a:rPr lang="en-US" sz="1200" kern="1200" dirty="0" smtClean="0">
                <a:solidFill>
                  <a:schemeClr val="tx1"/>
                </a:solidFill>
                <a:effectLst/>
                <a:latin typeface="+mn-lt"/>
                <a:ea typeface="+mn-ea"/>
                <a:cs typeface="+mn-cs"/>
              </a:rPr>
              <a:t>Patients with disorders of the central nervous system who demonstrate deficient or variable voluntary muscle control are typically difficult patients on which to perform detailed muscle testing</a:t>
            </a:r>
            <a:r>
              <a:rPr lang="en-US" sz="1200" kern="1200" baseline="30000" dirty="0" smtClean="0">
                <a:solidFill>
                  <a:schemeClr val="tx1"/>
                </a:solidFill>
                <a:effectLst/>
                <a:latin typeface="+mn-lt"/>
                <a:ea typeface="+mn-ea"/>
                <a:cs typeface="+mn-cs"/>
              </a:rPr>
              <a:t>16</a:t>
            </a:r>
            <a:r>
              <a:rPr lang="en-US" sz="1200" kern="1200" dirty="0" smtClean="0">
                <a:solidFill>
                  <a:schemeClr val="tx1"/>
                </a:solidFill>
                <a:effectLst/>
                <a:latin typeface="+mn-lt"/>
                <a:ea typeface="+mn-ea"/>
                <a:cs typeface="+mn-cs"/>
              </a:rPr>
              <a:t>. It was difficult to assess minor differences in strength due to the patient’s resting tremor, but all muscle groups tested were rated between 4- to 4+/5.</a:t>
            </a:r>
          </a:p>
          <a:p>
            <a:endParaRPr lang="en-US" dirty="0"/>
          </a:p>
        </p:txBody>
      </p:sp>
      <p:sp>
        <p:nvSpPr>
          <p:cNvPr id="4" name="Slide Number Placeholder 3"/>
          <p:cNvSpPr>
            <a:spLocks noGrp="1"/>
          </p:cNvSpPr>
          <p:nvPr>
            <p:ph type="sldNum" sz="quarter" idx="10"/>
          </p:nvPr>
        </p:nvSpPr>
        <p:spPr/>
        <p:txBody>
          <a:bodyPr/>
          <a:lstStyle/>
          <a:p>
            <a:fld id="{C2D141A7-87F1-C641-BF83-8345CB14A3F3}" type="slidenum">
              <a:rPr lang="en-US" smtClean="0"/>
              <a:t>21</a:t>
            </a:fld>
            <a:endParaRPr lang="en-US"/>
          </a:p>
        </p:txBody>
      </p:sp>
    </p:spTree>
    <p:extLst>
      <p:ext uri="{BB962C8B-B14F-4D97-AF65-F5344CB8AC3E}">
        <p14:creationId xmlns:p14="http://schemas.microsoft.com/office/powerpoint/2010/main" val="400207958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Mrs</a:t>
            </a:r>
            <a:r>
              <a:rPr lang="en-US" baseline="0" dirty="0" smtClean="0"/>
              <a:t> T ambulated with a 4-wheeled walker and maintained a </a:t>
            </a:r>
            <a:r>
              <a:rPr lang="en-US" baseline="0" dirty="0" err="1" smtClean="0"/>
              <a:t>kyphotic</a:t>
            </a:r>
            <a:r>
              <a:rPr lang="en-US" baseline="0" dirty="0" smtClean="0"/>
              <a:t>, forward-flexed posture throughout the gait cycle. She had slow gait but maintained a relatively fluid step through gait pattern. </a:t>
            </a:r>
            <a:r>
              <a:rPr lang="en-US" sz="1200" kern="1200" dirty="0" smtClean="0">
                <a:solidFill>
                  <a:schemeClr val="tx1"/>
                </a:solidFill>
                <a:effectLst/>
                <a:latin typeface="+mn-lt"/>
                <a:ea typeface="+mn-ea"/>
                <a:cs typeface="+mn-cs"/>
              </a:rPr>
              <a:t>Gait speed was measured using the 10 meter walk test which has been shown to be predictive of falls, declines in function, hospitalization, and even survival in older adults</a:t>
            </a:r>
            <a:r>
              <a:rPr lang="en-US" sz="1200" kern="1200" baseline="30000" dirty="0" smtClean="0">
                <a:solidFill>
                  <a:schemeClr val="tx1"/>
                </a:solidFill>
                <a:effectLst/>
                <a:latin typeface="+mn-lt"/>
                <a:ea typeface="+mn-ea"/>
                <a:cs typeface="+mn-cs"/>
              </a:rPr>
              <a:t>17</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The Timed Up and Go test (TUG) is another standard test for measuring functional mobility and gait speed and has also been shown to identify fall risk in patients with PD</a:t>
            </a:r>
            <a:r>
              <a:rPr lang="en-US" sz="1200" kern="1200" baseline="30000" dirty="0" smtClean="0">
                <a:solidFill>
                  <a:schemeClr val="tx1"/>
                </a:solidFill>
                <a:effectLst/>
                <a:latin typeface="+mn-lt"/>
                <a:ea typeface="+mn-ea"/>
                <a:cs typeface="+mn-cs"/>
              </a:rPr>
              <a:t>17,18</a:t>
            </a:r>
            <a:r>
              <a:rPr lang="en-US" dirty="0" smtClean="0">
                <a:effectLst/>
              </a:rPr>
              <a:t> </a:t>
            </a:r>
            <a:r>
              <a:rPr lang="en-US" dirty="0" err="1" smtClean="0">
                <a:effectLst/>
              </a:rPr>
              <a:t>Mrs</a:t>
            </a:r>
            <a:r>
              <a:rPr lang="en-US" dirty="0" smtClean="0">
                <a:effectLst/>
              </a:rPr>
              <a:t> T’s results from these tests in on the next slide.</a:t>
            </a:r>
            <a:r>
              <a:rPr lang="en-US" baseline="0" dirty="0" smtClean="0">
                <a:effectLst/>
              </a:rPr>
              <a:t> </a:t>
            </a:r>
            <a:endParaRPr lang="en-US" dirty="0"/>
          </a:p>
        </p:txBody>
      </p:sp>
      <p:sp>
        <p:nvSpPr>
          <p:cNvPr id="4" name="Slide Number Placeholder 3"/>
          <p:cNvSpPr>
            <a:spLocks noGrp="1"/>
          </p:cNvSpPr>
          <p:nvPr>
            <p:ph type="sldNum" sz="quarter" idx="10"/>
          </p:nvPr>
        </p:nvSpPr>
        <p:spPr/>
        <p:txBody>
          <a:bodyPr/>
          <a:lstStyle/>
          <a:p>
            <a:fld id="{C2D141A7-87F1-C641-BF83-8345CB14A3F3}" type="slidenum">
              <a:rPr lang="en-US" smtClean="0"/>
              <a:t>22</a:t>
            </a:fld>
            <a:endParaRPr lang="en-US"/>
          </a:p>
        </p:txBody>
      </p:sp>
    </p:spTree>
    <p:extLst>
      <p:ext uri="{BB962C8B-B14F-4D97-AF65-F5344CB8AC3E}">
        <p14:creationId xmlns:p14="http://schemas.microsoft.com/office/powerpoint/2010/main" val="125138999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She demonstrated good ability to ambulate over flat ground with the use of her walker. She was able to navigate narrow areas and avoid most obstacles when using her walker.</a:t>
            </a:r>
            <a:r>
              <a:rPr lang="en-US" sz="1200" kern="1200" baseline="0" dirty="0" smtClean="0">
                <a:solidFill>
                  <a:schemeClr val="tx1"/>
                </a:solidFill>
                <a:effectLst/>
                <a:latin typeface="+mn-lt"/>
                <a:ea typeface="+mn-ea"/>
                <a:cs typeface="+mn-cs"/>
              </a:rPr>
              <a:t> She </a:t>
            </a:r>
            <a:r>
              <a:rPr lang="en-US" sz="1200" kern="1200" dirty="0" smtClean="0">
                <a:solidFill>
                  <a:schemeClr val="tx1"/>
                </a:solidFill>
                <a:effectLst/>
                <a:latin typeface="+mn-lt"/>
                <a:ea typeface="+mn-ea"/>
                <a:cs typeface="+mn-cs"/>
              </a:rPr>
              <a:t>needed no physical assistance to complete sit to stand transfers. However,</a:t>
            </a:r>
            <a:r>
              <a:rPr lang="en-US" sz="1200" kern="1200" baseline="0" dirty="0" smtClean="0">
                <a:solidFill>
                  <a:schemeClr val="tx1"/>
                </a:solidFill>
                <a:effectLst/>
                <a:latin typeface="+mn-lt"/>
                <a:ea typeface="+mn-ea"/>
                <a:cs typeface="+mn-cs"/>
              </a:rPr>
              <a:t> she was</a:t>
            </a:r>
            <a:r>
              <a:rPr lang="en-US" sz="1200" kern="1200" dirty="0" smtClean="0">
                <a:solidFill>
                  <a:schemeClr val="tx1"/>
                </a:solidFill>
                <a:effectLst/>
                <a:latin typeface="+mn-lt"/>
                <a:ea typeface="+mn-ea"/>
                <a:cs typeface="+mn-cs"/>
              </a:rPr>
              <a:t> unable to climb steps due to balance difficulties without moderate assistance. </a:t>
            </a:r>
            <a:r>
              <a:rPr lang="en-US" sz="1200" kern="1200" dirty="0" err="1" smtClean="0">
                <a:solidFill>
                  <a:schemeClr val="tx1"/>
                </a:solidFill>
                <a:effectLst/>
                <a:latin typeface="+mn-lt"/>
                <a:ea typeface="+mn-ea"/>
                <a:cs typeface="+mn-cs"/>
              </a:rPr>
              <a:t>Mrs</a:t>
            </a:r>
            <a:r>
              <a:rPr lang="en-US" sz="1200" kern="1200" dirty="0" smtClean="0">
                <a:solidFill>
                  <a:schemeClr val="tx1"/>
                </a:solidFill>
                <a:effectLst/>
                <a:latin typeface="+mn-lt"/>
                <a:ea typeface="+mn-ea"/>
                <a:cs typeface="+mn-cs"/>
              </a:rPr>
              <a:t> T was only able to tolerate approximately 15 minutes of continuous standing activity without a break and with no AD.</a:t>
            </a:r>
          </a:p>
          <a:p>
            <a:r>
              <a:rPr lang="en-US" sz="1200" kern="1200" dirty="0" err="1" smtClean="0">
                <a:solidFill>
                  <a:schemeClr val="tx1"/>
                </a:solidFill>
                <a:effectLst/>
                <a:latin typeface="+mn-lt"/>
                <a:ea typeface="+mn-ea"/>
                <a:cs typeface="+mn-cs"/>
              </a:rPr>
              <a:t>Mrs</a:t>
            </a:r>
            <a:r>
              <a:rPr lang="en-US" sz="1200" kern="1200" dirty="0" smtClean="0">
                <a:solidFill>
                  <a:schemeClr val="tx1"/>
                </a:solidFill>
                <a:effectLst/>
                <a:latin typeface="+mn-lt"/>
                <a:ea typeface="+mn-ea"/>
                <a:cs typeface="+mn-cs"/>
              </a:rPr>
              <a:t> T was in general very pleasant and engaged during the physical therapy exam and treatment sessions. On occasion she seemed slightly confused or forgetful but reported no history of diagnosed dementia. Her quality of life was assessed using the Parkinson’s Disease Questionnaire 39 (PDQ-39) which is a 39 item, self-administered test for assessing functional status, well-being, and overall health related quality of life in patients with PD.</a:t>
            </a:r>
            <a:r>
              <a:rPr lang="en-US" sz="1200" kern="1200" baseline="30000" dirty="0" smtClean="0">
                <a:solidFill>
                  <a:schemeClr val="tx1"/>
                </a:solidFill>
                <a:effectLst/>
                <a:latin typeface="+mn-lt"/>
                <a:ea typeface="+mn-ea"/>
                <a:cs typeface="+mn-cs"/>
              </a:rPr>
              <a:t>20</a:t>
            </a:r>
            <a:r>
              <a:rPr lang="en-US" dirty="0" smtClean="0">
                <a:effectLst/>
              </a:rPr>
              <a:t>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C2D141A7-87F1-C641-BF83-8345CB14A3F3}" type="slidenum">
              <a:rPr lang="en-US" smtClean="0"/>
              <a:t>23</a:t>
            </a:fld>
            <a:endParaRPr lang="en-US"/>
          </a:p>
        </p:txBody>
      </p:sp>
    </p:spTree>
    <p:extLst>
      <p:ext uri="{BB962C8B-B14F-4D97-AF65-F5344CB8AC3E}">
        <p14:creationId xmlns:p14="http://schemas.microsoft.com/office/powerpoint/2010/main" val="91371274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Timed Up and Go test (TUG) is another standard test for measuring functional mobility and gait speed and has also been shown to identify fall risk in patients with PD</a:t>
            </a:r>
            <a:r>
              <a:rPr lang="en-US" sz="1200" kern="1200" baseline="30000" dirty="0" smtClean="0">
                <a:solidFill>
                  <a:schemeClr val="tx1"/>
                </a:solidFill>
                <a:effectLst/>
                <a:latin typeface="+mn-lt"/>
                <a:ea typeface="+mn-ea"/>
                <a:cs typeface="+mn-cs"/>
              </a:rPr>
              <a:t>17,18</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The range of 19-24 is associated with moderate fall risk and &lt;19 is associated with high fall risk in the elderly</a:t>
            </a:r>
            <a:r>
              <a:rPr lang="en-US" sz="1200" kern="1200" baseline="30000" dirty="0" smtClean="0">
                <a:solidFill>
                  <a:schemeClr val="tx1"/>
                </a:solidFill>
                <a:effectLst/>
                <a:latin typeface="+mn-lt"/>
                <a:ea typeface="+mn-ea"/>
                <a:cs typeface="+mn-cs"/>
              </a:rPr>
              <a:t>19</a:t>
            </a:r>
            <a:r>
              <a:rPr lang="en-US" sz="1200" kern="1200" dirty="0" smtClean="0">
                <a:solidFill>
                  <a:schemeClr val="tx1"/>
                </a:solidFill>
                <a:effectLst/>
                <a:latin typeface="+mn-lt"/>
                <a:ea typeface="+mn-ea"/>
                <a:cs typeface="+mn-cs"/>
              </a:rPr>
              <a:t>. A study of the reliability and validity of the TMT for assessing fall risk in patients with PD was performed by </a:t>
            </a:r>
            <a:r>
              <a:rPr lang="en-US" sz="1200" kern="1200" dirty="0" err="1" smtClean="0">
                <a:solidFill>
                  <a:schemeClr val="tx1"/>
                </a:solidFill>
                <a:effectLst/>
                <a:latin typeface="+mn-lt"/>
                <a:ea typeface="+mn-ea"/>
                <a:cs typeface="+mn-cs"/>
              </a:rPr>
              <a:t>Kegelmeyer</a:t>
            </a:r>
            <a:r>
              <a:rPr lang="en-US" sz="1200" kern="1200" dirty="0" smtClean="0">
                <a:solidFill>
                  <a:schemeClr val="tx1"/>
                </a:solidFill>
                <a:effectLst/>
                <a:latin typeface="+mn-lt"/>
                <a:ea typeface="+mn-ea"/>
                <a:cs typeface="+mn-cs"/>
              </a:rPr>
              <a:t> et al. and found that the best cutoff score for high fall risk was &lt;20 for the PD population</a:t>
            </a:r>
            <a:r>
              <a:rPr lang="en-US" sz="1200" kern="1200" baseline="30000" dirty="0" smtClean="0">
                <a:solidFill>
                  <a:schemeClr val="tx1"/>
                </a:solidFill>
                <a:effectLst/>
                <a:latin typeface="+mn-lt"/>
                <a:ea typeface="+mn-ea"/>
                <a:cs typeface="+mn-cs"/>
              </a:rPr>
              <a:t>19</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Mrs</a:t>
            </a:r>
            <a:r>
              <a:rPr lang="en-US" sz="1200" kern="1200" baseline="0" dirty="0" smtClean="0">
                <a:solidFill>
                  <a:schemeClr val="tx1"/>
                </a:solidFill>
                <a:effectLst/>
                <a:latin typeface="+mn-lt"/>
                <a:ea typeface="+mn-ea"/>
                <a:cs typeface="+mn-cs"/>
              </a:rPr>
              <a:t> T’</a:t>
            </a:r>
            <a:r>
              <a:rPr lang="en-US" sz="1200" kern="1200" dirty="0" smtClean="0">
                <a:solidFill>
                  <a:schemeClr val="tx1"/>
                </a:solidFill>
                <a:effectLst/>
                <a:latin typeface="+mn-lt"/>
                <a:ea typeface="+mn-ea"/>
                <a:cs typeface="+mn-cs"/>
              </a:rPr>
              <a:t>s TMT score (Table 2) placed her at moderate fall risk and was very close to the cutoff point indicating the need for physical therapy intervention.</a:t>
            </a:r>
          </a:p>
          <a:p>
            <a:endParaRPr lang="en-US" dirty="0"/>
          </a:p>
        </p:txBody>
      </p:sp>
      <p:sp>
        <p:nvSpPr>
          <p:cNvPr id="4" name="Slide Number Placeholder 3"/>
          <p:cNvSpPr>
            <a:spLocks noGrp="1"/>
          </p:cNvSpPr>
          <p:nvPr>
            <p:ph type="sldNum" sz="quarter" idx="10"/>
          </p:nvPr>
        </p:nvSpPr>
        <p:spPr/>
        <p:txBody>
          <a:bodyPr/>
          <a:lstStyle/>
          <a:p>
            <a:fld id="{C2D141A7-87F1-C641-BF83-8345CB14A3F3}" type="slidenum">
              <a:rPr lang="en-US" smtClean="0"/>
              <a:t>24</a:t>
            </a:fld>
            <a:endParaRPr lang="en-US"/>
          </a:p>
        </p:txBody>
      </p:sp>
    </p:spTree>
    <p:extLst>
      <p:ext uri="{BB962C8B-B14F-4D97-AF65-F5344CB8AC3E}">
        <p14:creationId xmlns:p14="http://schemas.microsoft.com/office/powerpoint/2010/main" val="429083181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There do not appear to be clear predictors for who will likely benefit from physical therapy intervention, but the majority of studies reviewed had specific inclusion criteria. Most studies included patients with </a:t>
            </a:r>
            <a:r>
              <a:rPr lang="en-US" sz="1200" kern="1200" dirty="0" err="1" smtClean="0">
                <a:solidFill>
                  <a:schemeClr val="tx1"/>
                </a:solidFill>
                <a:effectLst/>
                <a:latin typeface="+mn-lt"/>
                <a:ea typeface="+mn-ea"/>
                <a:cs typeface="+mn-cs"/>
              </a:rPr>
              <a:t>Hoehn</a:t>
            </a:r>
            <a:r>
              <a:rPr lang="en-US" sz="1200" kern="1200" dirty="0" smtClean="0">
                <a:solidFill>
                  <a:schemeClr val="tx1"/>
                </a:solidFill>
                <a:effectLst/>
                <a:latin typeface="+mn-lt"/>
                <a:ea typeface="+mn-ea"/>
                <a:cs typeface="+mn-cs"/>
              </a:rPr>
              <a:t> &amp; Yahr</a:t>
            </a:r>
            <a:r>
              <a:rPr lang="en-US" sz="1200" kern="1200" baseline="30000" dirty="0" smtClean="0">
                <a:solidFill>
                  <a:schemeClr val="tx1"/>
                </a:solidFill>
                <a:effectLst/>
                <a:latin typeface="+mn-lt"/>
                <a:ea typeface="+mn-ea"/>
                <a:cs typeface="+mn-cs"/>
              </a:rPr>
              <a:t>4</a:t>
            </a:r>
            <a:r>
              <a:rPr lang="en-US" sz="1200" kern="1200" dirty="0" smtClean="0">
                <a:solidFill>
                  <a:schemeClr val="tx1"/>
                </a:solidFill>
                <a:effectLst/>
                <a:latin typeface="+mn-lt"/>
                <a:ea typeface="+mn-ea"/>
                <a:cs typeface="+mn-cs"/>
              </a:rPr>
              <a:t> classifications ranging from I to IV with the majority classified as stages I-III indicating independent mobility. Patients were also typically included if they had no significant cognitive impairment or severe co-morbidities. Many studies have already shown that patients with PD can make significant improvements in muscular strength, endurance, gait speed, and balance following exercise interventions</a:t>
            </a:r>
            <a:r>
              <a:rPr lang="en-US" sz="1200" kern="1200" baseline="30000" dirty="0" smtClean="0">
                <a:solidFill>
                  <a:schemeClr val="tx1"/>
                </a:solidFill>
                <a:effectLst/>
                <a:latin typeface="+mn-lt"/>
                <a:ea typeface="+mn-ea"/>
                <a:cs typeface="+mn-cs"/>
              </a:rPr>
              <a:t>3,7-12,18</a:t>
            </a:r>
            <a:r>
              <a:rPr lang="en-US" sz="1200" kern="1200" dirty="0" smtClean="0">
                <a:solidFill>
                  <a:schemeClr val="tx1"/>
                </a:solidFill>
                <a:effectLst/>
                <a:latin typeface="+mn-lt"/>
                <a:ea typeface="+mn-ea"/>
                <a:cs typeface="+mn-cs"/>
              </a:rPr>
              <a:t>. The patient fit the basic inclusion criteria and had a good prognosis for improving her functional mobility thereby reducing her risk of falls through the use of a LSVT®BIG exercise program coupled with functional strengthening and balance training.  </a:t>
            </a:r>
          </a:p>
          <a:p>
            <a:endParaRPr lang="en-US" dirty="0"/>
          </a:p>
        </p:txBody>
      </p:sp>
      <p:sp>
        <p:nvSpPr>
          <p:cNvPr id="4" name="Slide Number Placeholder 3"/>
          <p:cNvSpPr>
            <a:spLocks noGrp="1"/>
          </p:cNvSpPr>
          <p:nvPr>
            <p:ph type="sldNum" sz="quarter" idx="10"/>
          </p:nvPr>
        </p:nvSpPr>
        <p:spPr/>
        <p:txBody>
          <a:bodyPr/>
          <a:lstStyle/>
          <a:p>
            <a:fld id="{C2D141A7-87F1-C641-BF83-8345CB14A3F3}" type="slidenum">
              <a:rPr lang="en-US" smtClean="0"/>
              <a:t>25</a:t>
            </a:fld>
            <a:endParaRPr lang="en-US"/>
          </a:p>
        </p:txBody>
      </p:sp>
    </p:spTree>
    <p:extLst>
      <p:ext uri="{BB962C8B-B14F-4D97-AF65-F5344CB8AC3E}">
        <p14:creationId xmlns:p14="http://schemas.microsoft.com/office/powerpoint/2010/main" val="7281274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Hi,</a:t>
            </a:r>
            <a:r>
              <a:rPr lang="en-US" baseline="0" dirty="0" smtClean="0"/>
              <a:t> I’m Nick Camilleri and I chose to focus on a specific treatment program for Parkinson’s disease for my capstone project. PD has always been a diagnosis of particular interest for me and as we learned more detailed information about the disease during my DPT, I became more and more curious about different intervention strategies. I realized that our current model for treating this disease focused mostly on trying to bypass the affected pathways and systems. With all of the information we now have on neuroplasticity, I wondered when we would come up with ways to actually retrain these faulty systems. During one of my second year </a:t>
            </a:r>
            <a:r>
              <a:rPr lang="en-US" baseline="0" dirty="0" err="1" smtClean="0"/>
              <a:t>clinicals</a:t>
            </a:r>
            <a:r>
              <a:rPr lang="en-US" baseline="0" dirty="0" smtClean="0"/>
              <a:t>, I worked with a CI who was very familiar with the LSVT BIG program, and as I spent time working with her I learned more and more about this treatment program and the more I learned about it the more it really made sense to me as a treatment option. As I searched the current literature for more information on this topic, I came to realize that there is very little published information out there on the effectiveness of the program. I helped the PT to use many of the aspects of this program in treating one patient in particular, and decided to formally write up the case as a way of establishing more evidence and information for this intervention. I’ve now turned my case report into a presentation for you all to highlight some of the key points. My hope is that this will help you to approach treatment for Parkinson’s disease in a new way and perhaps spark an interest in a new area. </a:t>
            </a:r>
          </a:p>
        </p:txBody>
      </p:sp>
      <p:sp>
        <p:nvSpPr>
          <p:cNvPr id="4" name="Slide Number Placeholder 3"/>
          <p:cNvSpPr>
            <a:spLocks noGrp="1"/>
          </p:cNvSpPr>
          <p:nvPr>
            <p:ph type="sldNum" sz="quarter" idx="10"/>
          </p:nvPr>
        </p:nvSpPr>
        <p:spPr/>
        <p:txBody>
          <a:bodyPr/>
          <a:lstStyle/>
          <a:p>
            <a:fld id="{C2D141A7-87F1-C641-BF83-8345CB14A3F3}" type="slidenum">
              <a:rPr lang="en-US" smtClean="0"/>
              <a:t>2</a:t>
            </a:fld>
            <a:endParaRPr lang="en-US"/>
          </a:p>
        </p:txBody>
      </p:sp>
    </p:spTree>
    <p:extLst>
      <p:ext uri="{BB962C8B-B14F-4D97-AF65-F5344CB8AC3E}">
        <p14:creationId xmlns:p14="http://schemas.microsoft.com/office/powerpoint/2010/main" val="155638398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In order to demonstrate improved functional mobility and decreased fall risk, within 6 weeks:</a:t>
            </a:r>
          </a:p>
          <a:p>
            <a:r>
              <a:rPr lang="en-US" sz="1200" kern="1200" dirty="0" smtClean="0">
                <a:solidFill>
                  <a:schemeClr val="tx1"/>
                </a:solidFill>
                <a:effectLst/>
                <a:latin typeface="+mn-lt"/>
                <a:ea typeface="+mn-ea"/>
                <a:cs typeface="+mn-cs"/>
              </a:rPr>
              <a:t>1.) The patient will improve her </a:t>
            </a:r>
            <a:r>
              <a:rPr lang="en-US" sz="1200" kern="1200" dirty="0" err="1" smtClean="0">
                <a:solidFill>
                  <a:schemeClr val="tx1"/>
                </a:solidFill>
                <a:effectLst/>
                <a:latin typeface="+mn-lt"/>
                <a:ea typeface="+mn-ea"/>
                <a:cs typeface="+mn-cs"/>
              </a:rPr>
              <a:t>Tinetti</a:t>
            </a:r>
            <a:r>
              <a:rPr lang="en-US" sz="1200" kern="1200" dirty="0" smtClean="0">
                <a:solidFill>
                  <a:schemeClr val="tx1"/>
                </a:solidFill>
                <a:effectLst/>
                <a:latin typeface="+mn-lt"/>
                <a:ea typeface="+mn-ea"/>
                <a:cs typeface="+mn-cs"/>
              </a:rPr>
              <a:t> Mobility Test score to ≥ 25/28 indicating low fall risk.</a:t>
            </a:r>
          </a:p>
          <a:p>
            <a:r>
              <a:rPr lang="en-US" sz="1200" kern="1200" dirty="0" smtClean="0">
                <a:solidFill>
                  <a:schemeClr val="tx1"/>
                </a:solidFill>
                <a:effectLst/>
                <a:latin typeface="+mn-lt"/>
                <a:ea typeface="+mn-ea"/>
                <a:cs typeface="+mn-cs"/>
              </a:rPr>
              <a:t>2.) The patient will decrease her Timed Up and Go time to &lt;13.50 seconds indicating low fall risk. 	.</a:t>
            </a:r>
          </a:p>
          <a:p>
            <a:r>
              <a:rPr lang="en-US" sz="1200" kern="1200" dirty="0" smtClean="0">
                <a:solidFill>
                  <a:schemeClr val="tx1"/>
                </a:solidFill>
                <a:effectLst/>
                <a:latin typeface="+mn-lt"/>
                <a:ea typeface="+mn-ea"/>
                <a:cs typeface="+mn-cs"/>
              </a:rPr>
              <a:t>3.) The patient will increase gait speed to &gt;0.8 m/s indicating safe, full community ambulatory status.</a:t>
            </a:r>
          </a:p>
        </p:txBody>
      </p:sp>
      <p:sp>
        <p:nvSpPr>
          <p:cNvPr id="4" name="Slide Number Placeholder 3"/>
          <p:cNvSpPr>
            <a:spLocks noGrp="1"/>
          </p:cNvSpPr>
          <p:nvPr>
            <p:ph type="sldNum" sz="quarter" idx="10"/>
          </p:nvPr>
        </p:nvSpPr>
        <p:spPr/>
        <p:txBody>
          <a:bodyPr/>
          <a:lstStyle/>
          <a:p>
            <a:fld id="{C2D141A7-87F1-C641-BF83-8345CB14A3F3}" type="slidenum">
              <a:rPr lang="en-US" smtClean="0"/>
              <a:t>26</a:t>
            </a:fld>
            <a:endParaRPr lang="en-US"/>
          </a:p>
        </p:txBody>
      </p:sp>
    </p:spTree>
    <p:extLst>
      <p:ext uri="{BB962C8B-B14F-4D97-AF65-F5344CB8AC3E}">
        <p14:creationId xmlns:p14="http://schemas.microsoft.com/office/powerpoint/2010/main" val="232705532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In order to improve physical perception of her condition and enhance HRQOL, within 6 </a:t>
            </a:r>
            <a:r>
              <a:rPr lang="en-US" sz="1200" kern="1200" dirty="0" err="1" smtClean="0">
                <a:solidFill>
                  <a:schemeClr val="tx1"/>
                </a:solidFill>
                <a:effectLst/>
                <a:latin typeface="+mn-lt"/>
                <a:ea typeface="+mn-ea"/>
                <a:cs typeface="+mn-cs"/>
              </a:rPr>
              <a:t>wks</a:t>
            </a:r>
            <a:r>
              <a:rPr lang="en-US" sz="1200" kern="1200" dirty="0" smtClean="0">
                <a:solidFill>
                  <a:schemeClr val="tx1"/>
                </a:solidFill>
                <a:effectLst/>
                <a:latin typeface="+mn-lt"/>
                <a:ea typeface="+mn-ea"/>
                <a:cs typeface="+mn-cs"/>
              </a:rPr>
              <a:t>:</a:t>
            </a:r>
          </a:p>
          <a:p>
            <a:r>
              <a:rPr lang="en-US" sz="1200" kern="1200" dirty="0" smtClean="0">
                <a:solidFill>
                  <a:schemeClr val="tx1"/>
                </a:solidFill>
                <a:effectLst/>
                <a:latin typeface="+mn-lt"/>
                <a:ea typeface="+mn-ea"/>
                <a:cs typeface="+mn-cs"/>
              </a:rPr>
              <a:t>	4.) The patient will improve her total PDQ-39 score by &gt;7.74%, which is the MCID for this tool</a:t>
            </a:r>
            <a:r>
              <a:rPr lang="en-US" sz="1200" kern="1200" baseline="30000" dirty="0" smtClean="0">
                <a:solidFill>
                  <a:schemeClr val="tx1"/>
                </a:solidFill>
                <a:effectLst/>
                <a:latin typeface="+mn-lt"/>
                <a:ea typeface="+mn-ea"/>
                <a:cs typeface="+mn-cs"/>
              </a:rPr>
              <a:t>23</a:t>
            </a:r>
            <a:r>
              <a:rPr lang="en-US" sz="1200" kern="1200" dirty="0" smtClean="0">
                <a:solidFill>
                  <a:schemeClr val="tx1"/>
                </a:solidFill>
                <a:effectLst/>
                <a:latin typeface="+mn-lt"/>
                <a:ea typeface="+mn-ea"/>
                <a:cs typeface="+mn-cs"/>
              </a:rPr>
              <a:t>.</a:t>
            </a:r>
          </a:p>
          <a:p>
            <a:r>
              <a:rPr lang="en-US" sz="1200" kern="1200" dirty="0" smtClean="0">
                <a:solidFill>
                  <a:schemeClr val="tx1"/>
                </a:solidFill>
                <a:effectLst/>
                <a:latin typeface="+mn-lt"/>
                <a:ea typeface="+mn-ea"/>
                <a:cs typeface="+mn-cs"/>
              </a:rPr>
              <a:t>5.) The patient will improve PDQ-39 items #1-16 corresponding to improved mobility and ADL management.</a:t>
            </a:r>
          </a:p>
          <a:p>
            <a:r>
              <a:rPr lang="en-US" sz="1200" kern="1200" dirty="0" smtClean="0">
                <a:solidFill>
                  <a:schemeClr val="tx1"/>
                </a:solidFill>
                <a:effectLst/>
                <a:latin typeface="+mn-lt"/>
                <a:ea typeface="+mn-ea"/>
                <a:cs typeface="+mn-cs"/>
              </a:rPr>
              <a:t>6.) The patient will demonstrate improved posture and endurance for physical activity in order to increase participation in community programs at her ALF.</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C2D141A7-87F1-C641-BF83-8345CB14A3F3}" type="slidenum">
              <a:rPr lang="en-US" smtClean="0"/>
              <a:t>27</a:t>
            </a:fld>
            <a:endParaRPr lang="en-US"/>
          </a:p>
        </p:txBody>
      </p:sp>
    </p:spTree>
    <p:extLst>
      <p:ext uri="{BB962C8B-B14F-4D97-AF65-F5344CB8AC3E}">
        <p14:creationId xmlns:p14="http://schemas.microsoft.com/office/powerpoint/2010/main" val="108711389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Following evaluation during the first treatment, </a:t>
            </a:r>
            <a:r>
              <a:rPr lang="en-US" sz="1200" kern="1200" dirty="0" err="1" smtClean="0">
                <a:solidFill>
                  <a:schemeClr val="tx1"/>
                </a:solidFill>
                <a:effectLst/>
                <a:latin typeface="+mn-lt"/>
                <a:ea typeface="+mn-ea"/>
                <a:cs typeface="+mn-cs"/>
              </a:rPr>
              <a:t>Mrs</a:t>
            </a:r>
            <a:r>
              <a:rPr lang="en-US" sz="1200" kern="1200" baseline="0" dirty="0" smtClean="0">
                <a:solidFill>
                  <a:schemeClr val="tx1"/>
                </a:solidFill>
                <a:effectLst/>
                <a:latin typeface="+mn-lt"/>
                <a:ea typeface="+mn-ea"/>
                <a:cs typeface="+mn-cs"/>
              </a:rPr>
              <a:t> T</a:t>
            </a:r>
            <a:r>
              <a:rPr lang="en-US" sz="1200" kern="1200" dirty="0" smtClean="0">
                <a:solidFill>
                  <a:schemeClr val="tx1"/>
                </a:solidFill>
                <a:effectLst/>
                <a:latin typeface="+mn-lt"/>
                <a:ea typeface="+mn-ea"/>
                <a:cs typeface="+mn-cs"/>
              </a:rPr>
              <a:t> was educated on BIG exercises #1-4,</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completing 10 repetitions of each in order to introduce her to the principles of this treatment technique and instruct her on the level of intensity that was expected during therapy. Standing exercises were performed with the patient wearing a gait belt and the aid of an assistant for maintaining balance and safety as these exercises maximally challenged her balance. The therapist visually modeled the exercises and simultaneously performed them. The full LSVT®BIG program encourages patients to practice the standard exercises at home as part of a home exercise program, but it was determined that this would be unsafe for the patient since she lived alone and didn’t have someone available who could assist her with maintaining balance. She was however given the exercise pictures and instructions to mentally rehearse the routine.</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C2D141A7-87F1-C641-BF83-8345CB14A3F3}" type="slidenum">
              <a:rPr lang="en-US" smtClean="0"/>
              <a:t>29</a:t>
            </a:fld>
            <a:endParaRPr lang="en-US"/>
          </a:p>
        </p:txBody>
      </p:sp>
    </p:spTree>
    <p:extLst>
      <p:ext uri="{BB962C8B-B14F-4D97-AF65-F5344CB8AC3E}">
        <p14:creationId xmlns:p14="http://schemas.microsoft.com/office/powerpoint/2010/main" val="220751736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At the second treatment, the patient worked through 10 repetitions of exercises #1-6. She struggled with form initially, but this improved with verbal and tactile cueing along with visual modeling. She was also given education on how amplitude and intensity are more important than textbook correct form. During these exercises, her BP was measured at 158/60 mmHg with a HR of 87 </a:t>
            </a:r>
            <a:r>
              <a:rPr lang="en-US" sz="1200" kern="1200" dirty="0" err="1" smtClean="0">
                <a:solidFill>
                  <a:schemeClr val="tx1"/>
                </a:solidFill>
                <a:effectLst/>
                <a:latin typeface="+mn-lt"/>
                <a:ea typeface="+mn-ea"/>
                <a:cs typeface="+mn-cs"/>
              </a:rPr>
              <a:t>bpm</a:t>
            </a:r>
            <a:r>
              <a:rPr lang="en-US" sz="1200" kern="1200" dirty="0" smtClean="0">
                <a:solidFill>
                  <a:schemeClr val="tx1"/>
                </a:solidFill>
                <a:effectLst/>
                <a:latin typeface="+mn-lt"/>
                <a:ea typeface="+mn-ea"/>
                <a:cs typeface="+mn-cs"/>
              </a:rPr>
              <a:t> indicating that the exercise placed a level of stress on the cardiovascular system that was not excessive. Following the BIG protocol, she completed various balance/coordination activities such as cone weaving, 4 directional cone foot taps, forward/backward/sideways marching, and a 4 square stepping activity similar to the 4 square step test used for identifying multiple falling older adults</a:t>
            </a:r>
            <a:r>
              <a:rPr lang="en-US" sz="1200" kern="1200" baseline="30000" dirty="0" smtClean="0">
                <a:solidFill>
                  <a:schemeClr val="tx1"/>
                </a:solidFill>
                <a:effectLst/>
                <a:latin typeface="+mn-lt"/>
                <a:ea typeface="+mn-ea"/>
                <a:cs typeface="+mn-cs"/>
              </a:rPr>
              <a:t>24</a:t>
            </a:r>
            <a:r>
              <a:rPr lang="en-US" sz="1200" kern="1200" dirty="0" smtClean="0">
                <a:solidFill>
                  <a:schemeClr val="tx1"/>
                </a:solidFill>
                <a:effectLst/>
                <a:latin typeface="+mn-lt"/>
                <a:ea typeface="+mn-ea"/>
                <a:cs typeface="+mn-cs"/>
              </a:rPr>
              <a:t>. All of these exercises were initiated with the goal of challenging the balance control systems as well as working on turning and transitioning which are typically most difficult in patients with PD</a:t>
            </a:r>
            <a:r>
              <a:rPr lang="en-US" sz="1200" kern="1200" baseline="30000" dirty="0" smtClean="0">
                <a:solidFill>
                  <a:schemeClr val="tx1"/>
                </a:solidFill>
                <a:effectLst/>
                <a:latin typeface="+mn-lt"/>
                <a:ea typeface="+mn-ea"/>
                <a:cs typeface="+mn-cs"/>
              </a:rPr>
              <a:t>19</a:t>
            </a:r>
            <a:r>
              <a:rPr lang="en-US" sz="1200" kern="1200" dirty="0" smtClean="0">
                <a:solidFill>
                  <a:schemeClr val="tx1"/>
                </a:solidFill>
                <a:effectLst/>
                <a:latin typeface="+mn-lt"/>
                <a:ea typeface="+mn-ea"/>
                <a:cs typeface="+mn-cs"/>
              </a:rPr>
              <a:t>.</a:t>
            </a:r>
          </a:p>
          <a:p>
            <a:endParaRPr lang="en-US" dirty="0"/>
          </a:p>
        </p:txBody>
      </p:sp>
      <p:sp>
        <p:nvSpPr>
          <p:cNvPr id="4" name="Slide Number Placeholder 3"/>
          <p:cNvSpPr>
            <a:spLocks noGrp="1"/>
          </p:cNvSpPr>
          <p:nvPr>
            <p:ph type="sldNum" sz="quarter" idx="10"/>
          </p:nvPr>
        </p:nvSpPr>
        <p:spPr/>
        <p:txBody>
          <a:bodyPr/>
          <a:lstStyle/>
          <a:p>
            <a:fld id="{C2D141A7-87F1-C641-BF83-8345CB14A3F3}" type="slidenum">
              <a:rPr lang="en-US" smtClean="0"/>
              <a:t>30</a:t>
            </a:fld>
            <a:endParaRPr lang="en-US"/>
          </a:p>
        </p:txBody>
      </p:sp>
    </p:spTree>
    <p:extLst>
      <p:ext uri="{BB962C8B-B14F-4D97-AF65-F5344CB8AC3E}">
        <p14:creationId xmlns:p14="http://schemas.microsoft.com/office/powerpoint/2010/main" val="294506311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 seventh treatment included the same basic regimen of exercises with the addition of a standing </a:t>
            </a:r>
            <a:r>
              <a:rPr lang="en-US" sz="1200" kern="1200" dirty="0" err="1" smtClean="0">
                <a:solidFill>
                  <a:schemeClr val="tx1"/>
                </a:solidFill>
                <a:effectLst/>
                <a:latin typeface="+mn-lt"/>
                <a:ea typeface="+mn-ea"/>
                <a:cs typeface="+mn-cs"/>
              </a:rPr>
              <a:t>Physioball</a:t>
            </a:r>
            <a:r>
              <a:rPr lang="en-US" sz="1200" kern="1200" dirty="0" smtClean="0">
                <a:solidFill>
                  <a:schemeClr val="tx1"/>
                </a:solidFill>
                <a:effectLst/>
                <a:latin typeface="+mn-lt"/>
                <a:ea typeface="+mn-ea"/>
                <a:cs typeface="+mn-cs"/>
              </a:rPr>
              <a:t> throw-catch exercise to work on anticipatory postural control and coordination.  For the eighth and ninth visits, repetitions for BIG exercises were increased to 12 for all exercises. During both interventions, standing exercises were increased as well as exercises targeting the back extensors to promote improved upright posture and endurance for standing.</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C2D141A7-87F1-C641-BF83-8345CB14A3F3}" type="slidenum">
              <a:rPr lang="en-US" smtClean="0"/>
              <a:t>33</a:t>
            </a:fld>
            <a:endParaRPr lang="en-US"/>
          </a:p>
        </p:txBody>
      </p:sp>
    </p:spTree>
    <p:extLst>
      <p:ext uri="{BB962C8B-B14F-4D97-AF65-F5344CB8AC3E}">
        <p14:creationId xmlns:p14="http://schemas.microsoft.com/office/powerpoint/2010/main" val="158054003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tenth treatment once again included 12 repetitions of the standard LSVT®BIG exercises followed by balance and functional strengthening tasks. The patient’s vitals were once again recorded with BP measured at 132/78 mmHg and HR 64 </a:t>
            </a:r>
            <a:r>
              <a:rPr lang="en-US" sz="1200" kern="1200" dirty="0" err="1" smtClean="0">
                <a:solidFill>
                  <a:schemeClr val="tx1"/>
                </a:solidFill>
                <a:effectLst/>
                <a:latin typeface="+mn-lt"/>
                <a:ea typeface="+mn-ea"/>
                <a:cs typeface="+mn-cs"/>
              </a:rPr>
              <a:t>bpm</a:t>
            </a:r>
            <a:r>
              <a:rPr lang="en-US" sz="1200" kern="1200" dirty="0" smtClean="0">
                <a:solidFill>
                  <a:schemeClr val="tx1"/>
                </a:solidFill>
                <a:effectLst/>
                <a:latin typeface="+mn-lt"/>
                <a:ea typeface="+mn-ea"/>
                <a:cs typeface="+mn-cs"/>
              </a:rPr>
              <a:t>. This treatment also included reassessment of the patient.</a:t>
            </a:r>
          </a:p>
          <a:p>
            <a:endParaRPr lang="en-US" dirty="0"/>
          </a:p>
        </p:txBody>
      </p:sp>
      <p:sp>
        <p:nvSpPr>
          <p:cNvPr id="4" name="Slide Number Placeholder 3"/>
          <p:cNvSpPr>
            <a:spLocks noGrp="1"/>
          </p:cNvSpPr>
          <p:nvPr>
            <p:ph type="sldNum" sz="quarter" idx="10"/>
          </p:nvPr>
        </p:nvSpPr>
        <p:spPr/>
        <p:txBody>
          <a:bodyPr/>
          <a:lstStyle/>
          <a:p>
            <a:fld id="{C2D141A7-87F1-C641-BF83-8345CB14A3F3}" type="slidenum">
              <a:rPr lang="en-US" smtClean="0"/>
              <a:t>34</a:t>
            </a:fld>
            <a:endParaRPr lang="en-US"/>
          </a:p>
        </p:txBody>
      </p:sp>
    </p:spTree>
    <p:extLst>
      <p:ext uri="{BB962C8B-B14F-4D97-AF65-F5344CB8AC3E}">
        <p14:creationId xmlns:p14="http://schemas.microsoft.com/office/powerpoint/2010/main" val="325420232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 improvement in her TUG score was significant based on the MDC value (3.5s).</a:t>
            </a:r>
            <a:r>
              <a:rPr lang="en-US" sz="1200" kern="1200" baseline="0" dirty="0" smtClean="0">
                <a:solidFill>
                  <a:schemeClr val="tx1"/>
                </a:solidFill>
                <a:effectLst/>
                <a:latin typeface="+mn-lt"/>
                <a:ea typeface="+mn-ea"/>
                <a:cs typeface="+mn-cs"/>
              </a:rPr>
              <a:t> She </a:t>
            </a:r>
            <a:r>
              <a:rPr lang="en-US" sz="1200" kern="1200" dirty="0" smtClean="0">
                <a:solidFill>
                  <a:schemeClr val="tx1"/>
                </a:solidFill>
                <a:effectLst/>
                <a:latin typeface="+mn-lt"/>
                <a:ea typeface="+mn-ea"/>
                <a:cs typeface="+mn-cs"/>
              </a:rPr>
              <a:t>fell below the cutoff level of 13.50s, which delineates fall risk in adults</a:t>
            </a:r>
            <a:r>
              <a:rPr lang="en-US" sz="1200" kern="1200" baseline="30000" dirty="0" smtClean="0">
                <a:solidFill>
                  <a:schemeClr val="tx1"/>
                </a:solidFill>
                <a:effectLst/>
                <a:latin typeface="+mn-lt"/>
                <a:ea typeface="+mn-ea"/>
                <a:cs typeface="+mn-cs"/>
              </a:rPr>
              <a:t>19</a:t>
            </a:r>
            <a:r>
              <a:rPr lang="en-US" sz="1200" kern="1200" baseline="0" dirty="0" smtClean="0">
                <a:solidFill>
                  <a:schemeClr val="tx1"/>
                </a:solidFill>
                <a:effectLst/>
                <a:latin typeface="+mn-lt"/>
                <a:ea typeface="+mn-ea"/>
                <a:cs typeface="+mn-cs"/>
              </a:rPr>
              <a:t>.</a:t>
            </a:r>
          </a:p>
          <a:p>
            <a:r>
              <a:rPr lang="en-US" sz="1200" kern="1200" dirty="0" smtClean="0">
                <a:solidFill>
                  <a:schemeClr val="tx1"/>
                </a:solidFill>
                <a:effectLst/>
                <a:latin typeface="+mn-lt"/>
                <a:ea typeface="+mn-ea"/>
                <a:cs typeface="+mn-cs"/>
              </a:rPr>
              <a:t>No change in gait speed following intervention, which remained at 0.71 m/s.</a:t>
            </a:r>
          </a:p>
          <a:p>
            <a:r>
              <a:rPr lang="en-US" sz="1200" kern="1200" dirty="0" smtClean="0">
                <a:solidFill>
                  <a:schemeClr val="tx1"/>
                </a:solidFill>
                <a:effectLst/>
                <a:latin typeface="+mn-lt"/>
                <a:ea typeface="+mn-ea"/>
                <a:cs typeface="+mn-cs"/>
              </a:rPr>
              <a:t>TMT score improved</a:t>
            </a:r>
            <a:r>
              <a:rPr lang="en-US" sz="1200" kern="1200" baseline="0" dirty="0" smtClean="0">
                <a:solidFill>
                  <a:schemeClr val="tx1"/>
                </a:solidFill>
                <a:effectLst/>
                <a:latin typeface="+mn-lt"/>
                <a:ea typeface="+mn-ea"/>
                <a:cs typeface="+mn-cs"/>
              </a:rPr>
              <a:t> but not enough to change her fall risk.</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PDQ-39 self-assessment for Parkinson’s disease related quality of life was also re-administered and this final value was significantly lower than the patient’s initial value.  More specifically for the PDQ-39, the patient’s raw score improved numerically on questions 1-16 that involved mobility and ADLs from a total of 8 initially to 6 following intervention. This suggested that her self-perceived mobility may have improved.  </a:t>
            </a:r>
          </a:p>
          <a:p>
            <a:endParaRPr lang="en-US" dirty="0"/>
          </a:p>
        </p:txBody>
      </p:sp>
      <p:sp>
        <p:nvSpPr>
          <p:cNvPr id="4" name="Slide Number Placeholder 3"/>
          <p:cNvSpPr>
            <a:spLocks noGrp="1"/>
          </p:cNvSpPr>
          <p:nvPr>
            <p:ph type="sldNum" sz="quarter" idx="10"/>
          </p:nvPr>
        </p:nvSpPr>
        <p:spPr/>
        <p:txBody>
          <a:bodyPr/>
          <a:lstStyle/>
          <a:p>
            <a:fld id="{C2D141A7-87F1-C641-BF83-8345CB14A3F3}" type="slidenum">
              <a:rPr lang="en-US" smtClean="0"/>
              <a:t>35</a:t>
            </a:fld>
            <a:endParaRPr lang="en-US"/>
          </a:p>
        </p:txBody>
      </p:sp>
    </p:spTree>
    <p:extLst>
      <p:ext uri="{BB962C8B-B14F-4D97-AF65-F5344CB8AC3E}">
        <p14:creationId xmlns:p14="http://schemas.microsoft.com/office/powerpoint/2010/main" val="308666483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From a qualitative standpoint, the patient was observed to demonstrate improved coordination for BIG exercises as well as some improvement for postural control during balance exercises aimed at destabilization.  She also demonstrated improve tolerance for participating in standing activities with no AD following 6 weeks of therapy as she was able to complete the ~30 min set of BIG exercises without requiring a rest break.</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patient met 4 of the 6 initial goals set for therapy.  Of these goals, only one of the functional mobility/fall risk assessment goals (#2) was met but all of the HRQOL and participation goals (#4, 5, 6) were met. Since not all of the goals were met and the patient still demonstrated limitations in motor performance and mobility that put her at increased risk of falls, it was determined that the patient would benefit from continued physical therapy care to determine if further gains in outcome scores could be made following a longer period of intervention.</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C2D141A7-87F1-C641-BF83-8345CB14A3F3}" type="slidenum">
              <a:rPr lang="en-US" smtClean="0"/>
              <a:t>36</a:t>
            </a:fld>
            <a:endParaRPr lang="en-US"/>
          </a:p>
        </p:txBody>
      </p:sp>
    </p:spTree>
    <p:extLst>
      <p:ext uri="{BB962C8B-B14F-4D97-AF65-F5344CB8AC3E}">
        <p14:creationId xmlns:p14="http://schemas.microsoft.com/office/powerpoint/2010/main" val="54176185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When looking at the overall results related to the physical therapy goals set for this patient, it is interesting to point out that only one of the functional mobility/fall risk assessment goals (#2) was met but all of the HRQOL and participation goals (#4, 5, 6) were met. These results pointed to the possibility that the patient may have benefitted more from the intervention in this case report in the areas of health related quality of life than for improved motor performance, functional mobility, and decreased fall risk. This result was somewhat unexpected since quality of life outcomes were the least improved scores in the “BIG” study, but this may actually be a more significant outcome for the patient in this case than any dramatic change in functional outcome measures as she was largely independent with daily activities required for her life. For example, the patient had a longstanding diagnosis of PD and lived at an assisted living facility.  She also used a wheeled walker for mobility outside of the therapy clinic which supplied her with the stability she needed for her functional mobility requirements, which were relatively low when compared to a younger patient, perhaps with a family.  The patient even rated her perceived level of disability prior to the intervention quite low using the PDQ-39 (16.7%).  This value is quite low compared to the average pre-intervention scores reported in two studies that used the PDQ-39 with similar patients (average range 29.5 – 31.2%) and could have made it more difficult to show real improvement due to a ceiling effect</a:t>
            </a:r>
            <a:r>
              <a:rPr lang="en-US" sz="1200" kern="1200" baseline="30000" dirty="0" smtClean="0">
                <a:solidFill>
                  <a:schemeClr val="tx1"/>
                </a:solidFill>
                <a:effectLst/>
                <a:latin typeface="+mn-lt"/>
                <a:ea typeface="+mn-ea"/>
                <a:cs typeface="+mn-cs"/>
              </a:rPr>
              <a:t>7,13</a:t>
            </a:r>
            <a:r>
              <a:rPr lang="en-US" sz="1200" kern="1200" dirty="0" smtClean="0">
                <a:solidFill>
                  <a:schemeClr val="tx1"/>
                </a:solidFill>
                <a:effectLst/>
                <a:latin typeface="+mn-lt"/>
                <a:ea typeface="+mn-ea"/>
                <a:cs typeface="+mn-cs"/>
              </a:rPr>
              <a:t>. Her improved PDQ-39 score in spite of the relatively low initial rating pointed more strongly toward a significant quality of life improvement for the patient following the intervention. The patient also stated that she felt better physically having completed physical therapy.</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These inconsistent results suggested that from a motor functioning and fall risk standpoint, the intervention applied in this case may not have had a significant effect. It was thought based on literature review that these functional measures might have all improved with the intervention described in this case, but there are many possible explanations for why the patient may have shown limited change.  	</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C2D141A7-87F1-C641-BF83-8345CB14A3F3}" type="slidenum">
              <a:rPr lang="en-US" smtClean="0"/>
              <a:t>37</a:t>
            </a:fld>
            <a:endParaRPr lang="en-US"/>
          </a:p>
        </p:txBody>
      </p:sp>
    </p:spTree>
    <p:extLst>
      <p:ext uri="{BB962C8B-B14F-4D97-AF65-F5344CB8AC3E}">
        <p14:creationId xmlns:p14="http://schemas.microsoft.com/office/powerpoint/2010/main" val="272707203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LSVT Global is the company that</a:t>
            </a:r>
            <a:r>
              <a:rPr lang="en-US" baseline="0" dirty="0" smtClean="0"/>
              <a:t> runs both the LSVT BIG and LSVT LOUD certification programs. There are 2 day courses offered around the country to become certified in this treatment, but if that’s not something you’re interested in, you definitely don’t have to be certified to incorporate the ideas and strategies of the program into your treatment sessions!</a:t>
            </a:r>
            <a:endParaRPr lang="en-US" dirty="0"/>
          </a:p>
        </p:txBody>
      </p:sp>
      <p:sp>
        <p:nvSpPr>
          <p:cNvPr id="4" name="Slide Number Placeholder 3"/>
          <p:cNvSpPr>
            <a:spLocks noGrp="1"/>
          </p:cNvSpPr>
          <p:nvPr>
            <p:ph type="sldNum" sz="quarter" idx="10"/>
          </p:nvPr>
        </p:nvSpPr>
        <p:spPr/>
        <p:txBody>
          <a:bodyPr/>
          <a:lstStyle/>
          <a:p>
            <a:fld id="{C2D141A7-87F1-C641-BF83-8345CB14A3F3}" type="slidenum">
              <a:rPr lang="en-US" smtClean="0"/>
              <a:t>39</a:t>
            </a:fld>
            <a:endParaRPr lang="en-US"/>
          </a:p>
        </p:txBody>
      </p:sp>
    </p:spTree>
    <p:extLst>
      <p:ext uri="{BB962C8B-B14F-4D97-AF65-F5344CB8AC3E}">
        <p14:creationId xmlns:p14="http://schemas.microsoft.com/office/powerpoint/2010/main" val="21153743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Parkinson’s disease (PD) is the second most common neurodegenerative disease in the United States. The disease affects 2-4% of the population over 60 years old and incidence increases with age. Onset</a:t>
            </a:r>
            <a:r>
              <a:rPr lang="en-US" sz="1200" kern="1200" baseline="0" dirty="0" smtClean="0">
                <a:solidFill>
                  <a:schemeClr val="tx1"/>
                </a:solidFill>
                <a:effectLst/>
                <a:latin typeface="+mn-lt"/>
                <a:ea typeface="+mn-ea"/>
                <a:cs typeface="+mn-cs"/>
              </a:rPr>
              <a:t> can be earlier at times, with an estimated 4% of cases diagnosed before 50 years of age. </a:t>
            </a:r>
            <a:endParaRPr lang="en-US" dirty="0"/>
          </a:p>
        </p:txBody>
      </p:sp>
      <p:sp>
        <p:nvSpPr>
          <p:cNvPr id="4" name="Slide Number Placeholder 3"/>
          <p:cNvSpPr>
            <a:spLocks noGrp="1"/>
          </p:cNvSpPr>
          <p:nvPr>
            <p:ph type="sldNum" sz="quarter" idx="10"/>
          </p:nvPr>
        </p:nvSpPr>
        <p:spPr/>
        <p:txBody>
          <a:bodyPr/>
          <a:lstStyle/>
          <a:p>
            <a:fld id="{C2D141A7-87F1-C641-BF83-8345CB14A3F3}" type="slidenum">
              <a:rPr lang="en-US" smtClean="0"/>
              <a:t>3</a:t>
            </a:fld>
            <a:endParaRPr lang="en-US"/>
          </a:p>
        </p:txBody>
      </p:sp>
    </p:spTree>
    <p:extLst>
      <p:ext uri="{BB962C8B-B14F-4D97-AF65-F5344CB8AC3E}">
        <p14:creationId xmlns:p14="http://schemas.microsoft.com/office/powerpoint/2010/main" val="38570283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 clinical presentation of PD is highly variable, however, it typically consists of cardinal symptoms including tremor, rigidity, </a:t>
            </a:r>
            <a:r>
              <a:rPr lang="en-US" sz="1200" kern="1200" dirty="0" err="1" smtClean="0">
                <a:solidFill>
                  <a:schemeClr val="tx1"/>
                </a:solidFill>
                <a:effectLst/>
                <a:latin typeface="+mn-lt"/>
                <a:ea typeface="+mn-ea"/>
                <a:cs typeface="+mn-cs"/>
              </a:rPr>
              <a:t>bradykinesia</a:t>
            </a:r>
            <a:r>
              <a:rPr lang="en-US" sz="1200" kern="1200" dirty="0" smtClean="0">
                <a:solidFill>
                  <a:schemeClr val="tx1"/>
                </a:solidFill>
                <a:effectLst/>
                <a:latin typeface="+mn-lt"/>
                <a:ea typeface="+mn-ea"/>
                <a:cs typeface="+mn-cs"/>
              </a:rPr>
              <a:t>, and postural instability</a:t>
            </a:r>
            <a:r>
              <a:rPr lang="en-US" sz="1200" kern="1200" baseline="30000" dirty="0" smtClean="0">
                <a:solidFill>
                  <a:schemeClr val="tx1"/>
                </a:solidFill>
                <a:effectLst/>
                <a:latin typeface="+mn-lt"/>
                <a:ea typeface="+mn-ea"/>
                <a:cs typeface="+mn-cs"/>
              </a:rPr>
              <a:t>1,2,4</a:t>
            </a:r>
            <a:r>
              <a:rPr lang="en-US" sz="1200" kern="1200" dirty="0" smtClean="0">
                <a:solidFill>
                  <a:schemeClr val="tx1"/>
                </a:solidFill>
                <a:effectLst/>
                <a:latin typeface="+mn-lt"/>
                <a:ea typeface="+mn-ea"/>
                <a:cs typeface="+mn-cs"/>
              </a:rPr>
              <a:t>. Tremor is the first symptom of the disease in 70% of patients and is typically referred to as a “resting tremor,” in reference to shaking that is present at rest but lessens or subsides with voluntary movement</a:t>
            </a:r>
            <a:r>
              <a:rPr lang="en-US" sz="1200" kern="1200" baseline="30000" dirty="0" smtClean="0">
                <a:solidFill>
                  <a:schemeClr val="tx1"/>
                </a:solidFill>
                <a:effectLst/>
                <a:latin typeface="+mn-lt"/>
                <a:ea typeface="+mn-ea"/>
                <a:cs typeface="+mn-cs"/>
              </a:rPr>
              <a:t>4</a:t>
            </a:r>
            <a:r>
              <a:rPr lang="en-US" sz="1200" kern="1200" dirty="0" smtClean="0">
                <a:solidFill>
                  <a:schemeClr val="tx1"/>
                </a:solidFill>
                <a:effectLst/>
                <a:latin typeface="+mn-lt"/>
                <a:ea typeface="+mn-ea"/>
                <a:cs typeface="+mn-cs"/>
              </a:rPr>
              <a:t>. Rigidity refers to increased resistance to passive movement described by patients as “heaviness” and “stiffness” of the limbs</a:t>
            </a:r>
            <a:r>
              <a:rPr lang="en-US" sz="1200" kern="1200" baseline="30000" dirty="0" smtClean="0">
                <a:solidFill>
                  <a:schemeClr val="tx1"/>
                </a:solidFill>
                <a:effectLst/>
                <a:latin typeface="+mn-lt"/>
                <a:ea typeface="+mn-ea"/>
                <a:cs typeface="+mn-cs"/>
              </a:rPr>
              <a:t>4</a:t>
            </a:r>
            <a:r>
              <a:rPr lang="en-US" sz="1200" kern="1200" dirty="0" smtClean="0">
                <a:solidFill>
                  <a:schemeClr val="tx1"/>
                </a:solidFill>
                <a:effectLst/>
                <a:latin typeface="+mn-lt"/>
                <a:ea typeface="+mn-ea"/>
                <a:cs typeface="+mn-cs"/>
              </a:rPr>
              <a:t>. As PD severity progresses, rigidity worsens leading to decreased ease of mobility demonstrated by loss of bed mobility or loss of trunk motion and arm swing during gait</a:t>
            </a:r>
            <a:r>
              <a:rPr lang="en-US" sz="1200" kern="1200" baseline="30000" dirty="0" smtClean="0">
                <a:solidFill>
                  <a:schemeClr val="tx1"/>
                </a:solidFill>
                <a:effectLst/>
                <a:latin typeface="+mn-lt"/>
                <a:ea typeface="+mn-ea"/>
                <a:cs typeface="+mn-cs"/>
              </a:rPr>
              <a:t>4</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Bradykinesia</a:t>
            </a:r>
            <a:r>
              <a:rPr lang="en-US" sz="1200" kern="1200" dirty="0" smtClean="0">
                <a:solidFill>
                  <a:schemeClr val="tx1"/>
                </a:solidFill>
                <a:effectLst/>
                <a:latin typeface="+mn-lt"/>
                <a:ea typeface="+mn-ea"/>
                <a:cs typeface="+mn-cs"/>
              </a:rPr>
              <a:t> typically refers to slowness and difficulty maintaining voluntary movement and results in decreased speed, range, and amplitude of movement</a:t>
            </a:r>
            <a:r>
              <a:rPr lang="en-US" sz="1200" kern="1200" baseline="30000" dirty="0" smtClean="0">
                <a:solidFill>
                  <a:schemeClr val="tx1"/>
                </a:solidFill>
                <a:effectLst/>
                <a:latin typeface="+mn-lt"/>
                <a:ea typeface="+mn-ea"/>
                <a:cs typeface="+mn-cs"/>
              </a:rPr>
              <a:t>4</a:t>
            </a:r>
            <a:r>
              <a:rPr lang="en-US" sz="1200" kern="1200" dirty="0" smtClean="0">
                <a:solidFill>
                  <a:schemeClr val="tx1"/>
                </a:solidFill>
                <a:effectLst/>
                <a:latin typeface="+mn-lt"/>
                <a:ea typeface="+mn-ea"/>
                <a:cs typeface="+mn-cs"/>
              </a:rPr>
              <a:t>. Symptoms of </a:t>
            </a:r>
            <a:r>
              <a:rPr lang="en-US" sz="1200" kern="1200" dirty="0" err="1" smtClean="0">
                <a:solidFill>
                  <a:schemeClr val="tx1"/>
                </a:solidFill>
                <a:effectLst/>
                <a:latin typeface="+mn-lt"/>
                <a:ea typeface="+mn-ea"/>
                <a:cs typeface="+mn-cs"/>
              </a:rPr>
              <a:t>bradykinesia</a:t>
            </a:r>
            <a:r>
              <a:rPr lang="en-US" sz="1200" kern="1200" dirty="0" smtClean="0">
                <a:solidFill>
                  <a:schemeClr val="tx1"/>
                </a:solidFill>
                <a:effectLst/>
                <a:latin typeface="+mn-lt"/>
                <a:ea typeface="+mn-ea"/>
                <a:cs typeface="+mn-cs"/>
              </a:rPr>
              <a:t> can sometimes progress to the point where episodes of sudden “freezing,” or stopping of movement mid-task occur which can be very disabling and potentially dangerous. </a:t>
            </a:r>
          </a:p>
          <a:p>
            <a:r>
              <a:rPr lang="en-US" sz="1200" kern="1200" dirty="0" smtClean="0">
                <a:solidFill>
                  <a:schemeClr val="tx1"/>
                </a:solidFill>
                <a:effectLst/>
                <a:latin typeface="+mn-lt"/>
                <a:ea typeface="+mn-ea"/>
                <a:cs typeface="+mn-cs"/>
              </a:rPr>
              <a:t>As PD progresses, increased postural instability develops. Patients experience increased difficulty maintaining balance during activities such as walking, reaching, and recovering from losses of balance also becomes more difficult</a:t>
            </a:r>
            <a:r>
              <a:rPr lang="en-US" sz="1200" kern="1200" baseline="30000" dirty="0" smtClean="0">
                <a:solidFill>
                  <a:schemeClr val="tx1"/>
                </a:solidFill>
                <a:effectLst/>
                <a:latin typeface="+mn-lt"/>
                <a:ea typeface="+mn-ea"/>
                <a:cs typeface="+mn-cs"/>
              </a:rPr>
              <a:t>4</a:t>
            </a:r>
            <a:r>
              <a:rPr lang="en-US" sz="1200" kern="1200" dirty="0" smtClean="0">
                <a:solidFill>
                  <a:schemeClr val="tx1"/>
                </a:solidFill>
                <a:effectLst/>
                <a:latin typeface="+mn-lt"/>
                <a:ea typeface="+mn-ea"/>
                <a:cs typeface="+mn-cs"/>
              </a:rPr>
              <a:t>. Patients lose the ability to anticipate adjustments needed by postural muscles during voluntary movements as well as the ability to adapt to changing sensory conditions</a:t>
            </a:r>
            <a:r>
              <a:rPr lang="en-US" sz="1200" kern="1200" baseline="30000" dirty="0" smtClean="0">
                <a:solidFill>
                  <a:schemeClr val="tx1"/>
                </a:solidFill>
                <a:effectLst/>
                <a:latin typeface="+mn-lt"/>
                <a:ea typeface="+mn-ea"/>
                <a:cs typeface="+mn-cs"/>
              </a:rPr>
              <a:t>4</a:t>
            </a:r>
            <a:r>
              <a:rPr lang="en-US" sz="1200" kern="1200" dirty="0" smtClean="0">
                <a:solidFill>
                  <a:schemeClr val="tx1"/>
                </a:solidFill>
                <a:effectLst/>
                <a:latin typeface="+mn-lt"/>
                <a:ea typeface="+mn-ea"/>
                <a:cs typeface="+mn-cs"/>
              </a:rPr>
              <a:t>. Over time, patients develop a flexed, stooped posture with increased flexion of neck, trunk, hips, and knees combined with a short, shuffling or festinating gait secondary to increased rigidity, </a:t>
            </a:r>
            <a:r>
              <a:rPr lang="en-US" sz="1200" kern="1200" dirty="0" err="1" smtClean="0">
                <a:solidFill>
                  <a:schemeClr val="tx1"/>
                </a:solidFill>
                <a:effectLst/>
                <a:latin typeface="+mn-lt"/>
                <a:ea typeface="+mn-ea"/>
                <a:cs typeface="+mn-cs"/>
              </a:rPr>
              <a:t>bradykinesia</a:t>
            </a:r>
            <a:r>
              <a:rPr lang="en-US" sz="1200" kern="1200" dirty="0" smtClean="0">
                <a:solidFill>
                  <a:schemeClr val="tx1"/>
                </a:solidFill>
                <a:effectLst/>
                <a:latin typeface="+mn-lt"/>
                <a:ea typeface="+mn-ea"/>
                <a:cs typeface="+mn-cs"/>
              </a:rPr>
              <a:t>, weakness, and postural instability</a:t>
            </a:r>
            <a:r>
              <a:rPr lang="en-US" sz="1200" kern="1200" baseline="30000" dirty="0" smtClean="0">
                <a:solidFill>
                  <a:schemeClr val="tx1"/>
                </a:solidFill>
                <a:effectLst/>
                <a:latin typeface="+mn-lt"/>
                <a:ea typeface="+mn-ea"/>
                <a:cs typeface="+mn-cs"/>
              </a:rPr>
              <a:t>4</a:t>
            </a:r>
            <a:r>
              <a:rPr lang="en-US" sz="1200" kern="1200" dirty="0" smtClean="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C2D141A7-87F1-C641-BF83-8345CB14A3F3}" type="slidenum">
              <a:rPr lang="en-US" smtClean="0"/>
              <a:t>4</a:t>
            </a:fld>
            <a:endParaRPr lang="en-US"/>
          </a:p>
        </p:txBody>
      </p:sp>
    </p:spTree>
    <p:extLst>
      <p:ext uri="{BB962C8B-B14F-4D97-AF65-F5344CB8AC3E}">
        <p14:creationId xmlns:p14="http://schemas.microsoft.com/office/powerpoint/2010/main" val="24133012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 exact cause of PD is unknown, there are numerous risk factors for developing the disease. Age is the primary known risk factor as the disease affects 2-4% of the population over 60 years old and incidence increases with age. The majority of cases are diagnosed between the ages of 50 and 79 years of age. Gender and ethnic background also impact risk for PD with slightly more men affected by the disease and slightly more Caucasians than African-Americans. </a:t>
            </a:r>
          </a:p>
          <a:p>
            <a:r>
              <a:rPr lang="en-US" sz="1200" kern="1200" dirty="0" smtClean="0">
                <a:solidFill>
                  <a:schemeClr val="tx1"/>
                </a:solidFill>
                <a:effectLst/>
                <a:latin typeface="+mn-lt"/>
                <a:ea typeface="+mn-ea"/>
                <a:cs typeface="+mn-cs"/>
              </a:rPr>
              <a:t>Secondary Parkinsonism is another category of the disease that occurs as a direct result of identified causes such as viruses, poisons, drugs, tumors, and some metabolic cause.</a:t>
            </a:r>
            <a:endParaRPr lang="en-US" dirty="0"/>
          </a:p>
        </p:txBody>
      </p:sp>
      <p:sp>
        <p:nvSpPr>
          <p:cNvPr id="4" name="Slide Number Placeholder 3"/>
          <p:cNvSpPr>
            <a:spLocks noGrp="1"/>
          </p:cNvSpPr>
          <p:nvPr>
            <p:ph type="sldNum" sz="quarter" idx="10"/>
          </p:nvPr>
        </p:nvSpPr>
        <p:spPr/>
        <p:txBody>
          <a:bodyPr/>
          <a:lstStyle/>
          <a:p>
            <a:fld id="{C2D141A7-87F1-C641-BF83-8345CB14A3F3}" type="slidenum">
              <a:rPr lang="en-US" smtClean="0"/>
              <a:t>5</a:t>
            </a:fld>
            <a:endParaRPr lang="en-US"/>
          </a:p>
        </p:txBody>
      </p:sp>
    </p:spTree>
    <p:extLst>
      <p:ext uri="{BB962C8B-B14F-4D97-AF65-F5344CB8AC3E}">
        <p14:creationId xmlns:p14="http://schemas.microsoft.com/office/powerpoint/2010/main" val="8385206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PD is characterized by a slow, progressive degeneration of dopaminergic neurons in the basal ganglia.</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This dopamine deficiency results</a:t>
            </a:r>
            <a:r>
              <a:rPr lang="en-US" dirty="0" smtClean="0">
                <a:effectLst/>
              </a:rPr>
              <a:t> in the classic symptoms</a:t>
            </a:r>
            <a:r>
              <a:rPr lang="en-US" baseline="0" dirty="0" smtClean="0">
                <a:effectLst/>
              </a:rPr>
              <a:t> that we have already discussed. I’m sure you’ve been over the exact pathways and processes that are affected by Parkinson’s disease in great detail, but let’s go over them very briefly as a reminder. </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basal</a:t>
            </a:r>
            <a:r>
              <a:rPr lang="en-US" sz="1200" kern="1200" baseline="0" dirty="0" smtClean="0">
                <a:solidFill>
                  <a:schemeClr val="tx1"/>
                </a:solidFill>
                <a:effectLst/>
                <a:latin typeface="+mn-lt"/>
                <a:ea typeface="+mn-ea"/>
                <a:cs typeface="+mn-cs"/>
              </a:rPr>
              <a:t> ganglia (BG)</a:t>
            </a:r>
            <a:r>
              <a:rPr lang="en-US" sz="1200" kern="1200" dirty="0" smtClean="0">
                <a:solidFill>
                  <a:schemeClr val="tx1"/>
                </a:solidFill>
                <a:effectLst/>
                <a:latin typeface="+mn-lt"/>
                <a:ea typeface="+mn-ea"/>
                <a:cs typeface="+mn-cs"/>
              </a:rPr>
              <a:t> is connected to the cortex via complex direct and indirect pathways.  The direct pathway facilitates the BG output to the thalamus and motor cortex.</a:t>
            </a:r>
            <a:r>
              <a:rPr lang="en-US" sz="1200" kern="1200" baseline="0" dirty="0" smtClean="0">
                <a:solidFill>
                  <a:schemeClr val="tx1"/>
                </a:solidFill>
                <a:effectLst/>
                <a:latin typeface="+mn-lt"/>
                <a:ea typeface="+mn-ea"/>
                <a:cs typeface="+mn-cs"/>
              </a:rPr>
              <a:t> This </a:t>
            </a:r>
            <a:r>
              <a:rPr lang="en-US" sz="1200" kern="1200" dirty="0" smtClean="0">
                <a:solidFill>
                  <a:schemeClr val="tx1"/>
                </a:solidFill>
                <a:effectLst/>
                <a:latin typeface="+mn-lt"/>
                <a:ea typeface="+mn-ea"/>
                <a:cs typeface="+mn-cs"/>
              </a:rPr>
              <a:t>results in increased movement. The indirect pathway results in the inhibition of certain movements</a:t>
            </a:r>
            <a:r>
              <a:rPr lang="en-US" sz="1200" kern="1200" baseline="30000" dirty="0" smtClean="0">
                <a:solidFill>
                  <a:schemeClr val="tx1"/>
                </a:solidFill>
                <a:effectLst/>
                <a:latin typeface="+mn-lt"/>
                <a:ea typeface="+mn-ea"/>
                <a:cs typeface="+mn-cs"/>
              </a:rPr>
              <a:t>1,4</a:t>
            </a:r>
            <a:r>
              <a:rPr lang="en-US" sz="1200" kern="1200" dirty="0" smtClean="0">
                <a:solidFill>
                  <a:schemeClr val="tx1"/>
                </a:solidFill>
                <a:effectLst/>
                <a:latin typeface="+mn-lt"/>
                <a:ea typeface="+mn-ea"/>
                <a:cs typeface="+mn-cs"/>
              </a:rPr>
              <a:t>. Balancing of these opposing pathways allows the BG to play a crucial role in planning and programming voluntary movements by organizing specific motor plans, translating thought into movement, and regulating levels of kinetic activity, muscle tone and muscle force</a:t>
            </a:r>
            <a:r>
              <a:rPr lang="en-US" sz="1200" kern="1200" baseline="30000" dirty="0" smtClean="0">
                <a:solidFill>
                  <a:schemeClr val="tx1"/>
                </a:solidFill>
                <a:effectLst/>
                <a:latin typeface="+mn-lt"/>
                <a:ea typeface="+mn-ea"/>
                <a:cs typeface="+mn-cs"/>
              </a:rPr>
              <a:t>1,4</a:t>
            </a:r>
            <a:r>
              <a:rPr lang="en-US" sz="1200" kern="1200" dirty="0" smtClean="0">
                <a:solidFill>
                  <a:schemeClr val="tx1"/>
                </a:solidFill>
                <a:effectLst/>
                <a:latin typeface="+mn-lt"/>
                <a:ea typeface="+mn-ea"/>
                <a:cs typeface="+mn-cs"/>
              </a:rPr>
              <a:t>.</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Dopamine is essential for proper functioning of the BG pathways,</a:t>
            </a:r>
            <a:r>
              <a:rPr lang="en-US" sz="1200" kern="1200" baseline="0" dirty="0" smtClean="0">
                <a:solidFill>
                  <a:schemeClr val="tx1"/>
                </a:solidFill>
                <a:effectLst/>
                <a:latin typeface="+mn-lt"/>
                <a:ea typeface="+mn-ea"/>
                <a:cs typeface="+mn-cs"/>
              </a:rPr>
              <a:t> so when these dopaminergic cells die off with PD, this creates </a:t>
            </a:r>
            <a:r>
              <a:rPr lang="en-US" sz="1200" kern="1200" dirty="0" smtClean="0">
                <a:solidFill>
                  <a:schemeClr val="tx1"/>
                </a:solidFill>
                <a:effectLst/>
                <a:latin typeface="+mn-lt"/>
                <a:ea typeface="+mn-ea"/>
                <a:cs typeface="+mn-cs"/>
              </a:rPr>
              <a:t>an overactive indirect pathway and an underactive direct pathway</a:t>
            </a:r>
            <a:r>
              <a:rPr lang="en-US" sz="1200" kern="1200" baseline="30000" dirty="0" smtClean="0">
                <a:solidFill>
                  <a:schemeClr val="tx1"/>
                </a:solidFill>
                <a:effectLst/>
                <a:latin typeface="+mn-lt"/>
                <a:ea typeface="+mn-ea"/>
                <a:cs typeface="+mn-cs"/>
              </a:rPr>
              <a:t>4</a:t>
            </a:r>
            <a:r>
              <a:rPr lang="en-US" sz="1200" kern="1200" dirty="0" smtClean="0">
                <a:solidFill>
                  <a:schemeClr val="tx1"/>
                </a:solidFill>
                <a:effectLst/>
                <a:latin typeface="+mn-lt"/>
                <a:ea typeface="+mn-ea"/>
                <a:cs typeface="+mn-cs"/>
              </a:rPr>
              <a:t>. The overall effect of this imbalance inhibits thalamic activity, which slows signals to the cerebral cortex and results in less cortical activity. The result is slowed movement generated</a:t>
            </a:r>
            <a:r>
              <a:rPr lang="en-US" sz="1200" kern="1200" baseline="0" dirty="0" smtClean="0">
                <a:solidFill>
                  <a:schemeClr val="tx1"/>
                </a:solidFill>
                <a:effectLst/>
                <a:latin typeface="+mn-lt"/>
                <a:ea typeface="+mn-ea"/>
                <a:cs typeface="+mn-cs"/>
              </a:rPr>
              <a:t> by the musculoskeletal system.</a:t>
            </a:r>
            <a:endParaRPr lang="en-US"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C2D141A7-87F1-C641-BF83-8345CB14A3F3}" type="slidenum">
              <a:rPr lang="en-US" smtClean="0"/>
              <a:t>6</a:t>
            </a:fld>
            <a:endParaRPr lang="en-US"/>
          </a:p>
        </p:txBody>
      </p:sp>
    </p:spTree>
    <p:extLst>
      <p:ext uri="{BB962C8B-B14F-4D97-AF65-F5344CB8AC3E}">
        <p14:creationId xmlns:p14="http://schemas.microsoft.com/office/powerpoint/2010/main" val="7760219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Management of Parkinson’s disease typically involves a combination of medications, physical therapy, and in some cases surgery. Typically, motor symptoms of PD develop when 60% or more of the dopamine producing cells in the </a:t>
            </a:r>
            <a:r>
              <a:rPr lang="en-US" sz="1200" kern="1200" dirty="0" err="1" smtClean="0">
                <a:solidFill>
                  <a:schemeClr val="tx1"/>
                </a:solidFill>
                <a:effectLst/>
                <a:latin typeface="+mn-lt"/>
                <a:ea typeface="+mn-ea"/>
                <a:cs typeface="+mn-cs"/>
              </a:rPr>
              <a:t>substantia</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nigra</a:t>
            </a:r>
            <a:r>
              <a:rPr lang="en-US" sz="1200" kern="1200" dirty="0" smtClean="0">
                <a:solidFill>
                  <a:schemeClr val="tx1"/>
                </a:solidFill>
                <a:effectLst/>
                <a:latin typeface="+mn-lt"/>
                <a:ea typeface="+mn-ea"/>
                <a:cs typeface="+mn-cs"/>
              </a:rPr>
              <a:t> are destroyed</a:t>
            </a:r>
            <a:r>
              <a:rPr lang="en-US" sz="1200" kern="1200" baseline="30000" dirty="0" smtClean="0">
                <a:solidFill>
                  <a:schemeClr val="tx1"/>
                </a:solidFill>
                <a:effectLst/>
                <a:latin typeface="+mn-lt"/>
                <a:ea typeface="+mn-ea"/>
                <a:cs typeface="+mn-cs"/>
              </a:rPr>
              <a:t>2</a:t>
            </a:r>
            <a:r>
              <a:rPr lang="en-US" dirty="0" smtClean="0">
                <a:effectLst/>
              </a:rPr>
              <a:t> </a:t>
            </a:r>
          </a:p>
          <a:p>
            <a:r>
              <a:rPr lang="en-US" sz="1200" kern="1200" dirty="0" smtClean="0">
                <a:solidFill>
                  <a:schemeClr val="tx1"/>
                </a:solidFill>
                <a:effectLst/>
                <a:latin typeface="+mn-lt"/>
                <a:ea typeface="+mn-ea"/>
                <a:cs typeface="+mn-cs"/>
              </a:rPr>
              <a:t>Since the 1970’s, levodopa has been the “gold standard” drug used to treat </a:t>
            </a:r>
            <a:r>
              <a:rPr lang="en-US" sz="1200" kern="1200" dirty="0" err="1" smtClean="0">
                <a:solidFill>
                  <a:schemeClr val="tx1"/>
                </a:solidFill>
                <a:effectLst/>
                <a:latin typeface="+mn-lt"/>
                <a:ea typeface="+mn-ea"/>
                <a:cs typeface="+mn-cs"/>
              </a:rPr>
              <a:t>bradykinesia</a:t>
            </a:r>
            <a:r>
              <a:rPr lang="en-US" sz="1200" kern="1200" dirty="0" smtClean="0">
                <a:solidFill>
                  <a:schemeClr val="tx1"/>
                </a:solidFill>
                <a:effectLst/>
                <a:latin typeface="+mn-lt"/>
                <a:ea typeface="+mn-ea"/>
                <a:cs typeface="+mn-cs"/>
              </a:rPr>
              <a:t> and rigidity in PD.</a:t>
            </a:r>
            <a:r>
              <a:rPr lang="en-US" sz="1200" kern="1200" baseline="30000" dirty="0" smtClean="0">
                <a:solidFill>
                  <a:schemeClr val="tx1"/>
                </a:solidFill>
                <a:effectLst/>
                <a:latin typeface="+mn-lt"/>
                <a:ea typeface="+mn-ea"/>
                <a:cs typeface="+mn-cs"/>
              </a:rPr>
              <a:t>2</a:t>
            </a:r>
            <a:r>
              <a:rPr lang="en-US" sz="1200" kern="1200" dirty="0" smtClean="0">
                <a:solidFill>
                  <a:schemeClr val="tx1"/>
                </a:solidFill>
                <a:effectLst/>
                <a:latin typeface="+mn-lt"/>
                <a:ea typeface="+mn-ea"/>
                <a:cs typeface="+mn-cs"/>
              </a:rPr>
              <a:t>  However, nearly 70% of oral levodopa breaks down in the periphery and does not cross the blood-brain barrier leading to possible side effects such as orthostatic hypotension, hallucinations, nausea, and vomiting. To avoid these side effects and improve the ability of levodopa to cross the blood-brain barrier, the drug </a:t>
            </a:r>
            <a:r>
              <a:rPr lang="en-US" sz="1200" kern="1200" dirty="0" err="1" smtClean="0">
                <a:solidFill>
                  <a:schemeClr val="tx1"/>
                </a:solidFill>
                <a:effectLst/>
                <a:latin typeface="+mn-lt"/>
                <a:ea typeface="+mn-ea"/>
                <a:cs typeface="+mn-cs"/>
              </a:rPr>
              <a:t>Carbidopa</a:t>
            </a:r>
            <a:r>
              <a:rPr lang="en-US" sz="1200" kern="1200" dirty="0" smtClean="0">
                <a:solidFill>
                  <a:schemeClr val="tx1"/>
                </a:solidFill>
                <a:effectLst/>
                <a:latin typeface="+mn-lt"/>
                <a:ea typeface="+mn-ea"/>
                <a:cs typeface="+mn-cs"/>
              </a:rPr>
              <a:t> is added to the mix</a:t>
            </a:r>
            <a:r>
              <a:rPr lang="en-US" sz="1200" kern="1200" baseline="30000" dirty="0" smtClean="0">
                <a:solidFill>
                  <a:schemeClr val="tx1"/>
                </a:solidFill>
                <a:effectLst/>
                <a:latin typeface="+mn-lt"/>
                <a:ea typeface="+mn-ea"/>
                <a:cs typeface="+mn-cs"/>
              </a:rPr>
              <a:t>2,6</a:t>
            </a:r>
            <a:r>
              <a:rPr lang="en-US" sz="1200" kern="1200" dirty="0" smtClean="0">
                <a:solidFill>
                  <a:schemeClr val="tx1"/>
                </a:solidFill>
                <a:effectLst/>
                <a:latin typeface="+mn-lt"/>
                <a:ea typeface="+mn-ea"/>
                <a:cs typeface="+mn-cs"/>
              </a:rPr>
              <a:t>. This drug combination is known by the trade name </a:t>
            </a:r>
            <a:r>
              <a:rPr lang="en-US" sz="1200" kern="1200" dirty="0" err="1" smtClean="0">
                <a:solidFill>
                  <a:schemeClr val="tx1"/>
                </a:solidFill>
                <a:effectLst/>
                <a:latin typeface="+mn-lt"/>
                <a:ea typeface="+mn-ea"/>
                <a:cs typeface="+mn-cs"/>
              </a:rPr>
              <a:t>Sinemet</a:t>
            </a:r>
            <a:r>
              <a:rPr lang="en-US" sz="1200" kern="1200" dirty="0" smtClean="0">
                <a:solidFill>
                  <a:schemeClr val="tx1"/>
                </a:solidFill>
                <a:effectLst/>
                <a:latin typeface="+mn-lt"/>
                <a:ea typeface="+mn-ea"/>
                <a:cs typeface="+mn-cs"/>
              </a:rPr>
              <a:t>® and is commonly prescribed along with other classes of drugs to treat PD symptoms</a:t>
            </a:r>
            <a:r>
              <a:rPr lang="en-US" sz="1200" kern="1200" baseline="30000" dirty="0" smtClean="0">
                <a:solidFill>
                  <a:schemeClr val="tx1"/>
                </a:solidFill>
                <a:effectLst/>
                <a:latin typeface="+mn-lt"/>
                <a:ea typeface="+mn-ea"/>
                <a:cs typeface="+mn-cs"/>
              </a:rPr>
              <a:t>2</a:t>
            </a:r>
            <a:r>
              <a:rPr lang="en-US" sz="1200" kern="1200" dirty="0" smtClean="0">
                <a:solidFill>
                  <a:schemeClr val="tx1"/>
                </a:solidFill>
                <a:effectLst/>
                <a:latin typeface="+mn-lt"/>
                <a:ea typeface="+mn-ea"/>
                <a:cs typeface="+mn-cs"/>
              </a:rPr>
              <a:t>. Levodopa is highly effective at the correct dosage, however, a short half-life of 60-90 minutes means it must be given multiple times per day</a:t>
            </a:r>
            <a:r>
              <a:rPr lang="en-US" sz="1200" kern="1200" baseline="30000" dirty="0" smtClean="0">
                <a:solidFill>
                  <a:schemeClr val="tx1"/>
                </a:solidFill>
                <a:effectLst/>
                <a:latin typeface="+mn-lt"/>
                <a:ea typeface="+mn-ea"/>
                <a:cs typeface="+mn-cs"/>
              </a:rPr>
              <a:t>6</a:t>
            </a:r>
            <a:r>
              <a:rPr lang="en-US" sz="1200" kern="1200" dirty="0" smtClean="0">
                <a:solidFill>
                  <a:schemeClr val="tx1"/>
                </a:solidFill>
                <a:effectLst/>
                <a:latin typeface="+mn-lt"/>
                <a:ea typeface="+mn-ea"/>
                <a:cs typeface="+mn-cs"/>
              </a:rPr>
              <a:t>. Care should be taken to schedule physical therapy sessions around the time of peak effectiveness or “on phase” which is typically one hour after administration</a:t>
            </a:r>
            <a:r>
              <a:rPr lang="en-US" sz="1200" kern="1200" baseline="30000" dirty="0" smtClean="0">
                <a:solidFill>
                  <a:schemeClr val="tx1"/>
                </a:solidFill>
                <a:effectLst/>
                <a:latin typeface="+mn-lt"/>
                <a:ea typeface="+mn-ea"/>
                <a:cs typeface="+mn-cs"/>
              </a:rPr>
              <a:t>2,6</a:t>
            </a:r>
            <a:r>
              <a:rPr lang="en-US" sz="1200" kern="1200" dirty="0" smtClean="0">
                <a:solidFill>
                  <a:schemeClr val="tx1"/>
                </a:solidFill>
                <a:effectLst/>
                <a:latin typeface="+mn-lt"/>
                <a:ea typeface="+mn-ea"/>
                <a:cs typeface="+mn-cs"/>
              </a:rPr>
              <a:t>.</a:t>
            </a:r>
          </a:p>
          <a:p>
            <a:r>
              <a:rPr lang="en-US" sz="1200" kern="1200" dirty="0" smtClean="0">
                <a:solidFill>
                  <a:schemeClr val="tx1"/>
                </a:solidFill>
                <a:effectLst/>
                <a:latin typeface="+mn-lt"/>
                <a:ea typeface="+mn-ea"/>
                <a:cs typeface="+mn-cs"/>
              </a:rPr>
              <a:t>Physical exercise has been found to stimulate remaining dopaminergic cells to produce dopamine thereby reducing symptoms</a:t>
            </a:r>
            <a:r>
              <a:rPr lang="en-US" sz="1200" kern="1200" baseline="30000" dirty="0" smtClean="0">
                <a:solidFill>
                  <a:schemeClr val="tx1"/>
                </a:solidFill>
                <a:effectLst/>
                <a:latin typeface="+mn-lt"/>
                <a:ea typeface="+mn-ea"/>
                <a:cs typeface="+mn-cs"/>
              </a:rPr>
              <a:t>3</a:t>
            </a:r>
            <a:r>
              <a:rPr lang="en-US" sz="1200" kern="1200" dirty="0" smtClean="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C2D141A7-87F1-C641-BF83-8345CB14A3F3}" type="slidenum">
              <a:rPr lang="en-US" smtClean="0"/>
              <a:t>7</a:t>
            </a:fld>
            <a:endParaRPr lang="en-US"/>
          </a:p>
        </p:txBody>
      </p:sp>
    </p:spTree>
    <p:extLst>
      <p:ext uri="{BB962C8B-B14F-4D97-AF65-F5344CB8AC3E}">
        <p14:creationId xmlns:p14="http://schemas.microsoft.com/office/powerpoint/2010/main" val="40463931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video explains some of the concepts of the LSVT BIG program, where</a:t>
            </a:r>
            <a:r>
              <a:rPr lang="en-US" baseline="0" dirty="0" smtClean="0"/>
              <a:t> it came from, the idea behind it, as well as giving you a look at what some patients with Parkinson’s disease look like while performing these movements.</a:t>
            </a:r>
            <a:endParaRPr lang="en-US" dirty="0"/>
          </a:p>
        </p:txBody>
      </p:sp>
      <p:sp>
        <p:nvSpPr>
          <p:cNvPr id="4" name="Slide Number Placeholder 3"/>
          <p:cNvSpPr>
            <a:spLocks noGrp="1"/>
          </p:cNvSpPr>
          <p:nvPr>
            <p:ph type="sldNum" sz="quarter" idx="10"/>
          </p:nvPr>
        </p:nvSpPr>
        <p:spPr/>
        <p:txBody>
          <a:bodyPr/>
          <a:lstStyle/>
          <a:p>
            <a:fld id="{C2D141A7-87F1-C641-BF83-8345CB14A3F3}" type="slidenum">
              <a:rPr lang="en-US" smtClean="0"/>
              <a:t>8</a:t>
            </a:fld>
            <a:endParaRPr lang="en-US"/>
          </a:p>
        </p:txBody>
      </p:sp>
    </p:spTree>
    <p:extLst>
      <p:ext uri="{BB962C8B-B14F-4D97-AF65-F5344CB8AC3E}">
        <p14:creationId xmlns:p14="http://schemas.microsoft.com/office/powerpoint/2010/main" val="39188564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A relatively new and promising treatment technique for treating </a:t>
            </a:r>
            <a:r>
              <a:rPr lang="en-US" sz="1200" kern="1200" dirty="0" err="1" smtClean="0">
                <a:solidFill>
                  <a:schemeClr val="tx1"/>
                </a:solidFill>
                <a:effectLst/>
                <a:latin typeface="+mn-lt"/>
                <a:ea typeface="+mn-ea"/>
                <a:cs typeface="+mn-cs"/>
              </a:rPr>
              <a:t>bradykinesia</a:t>
            </a:r>
            <a:r>
              <a:rPr lang="en-US" sz="1200" kern="1200" dirty="0" smtClean="0">
                <a:solidFill>
                  <a:schemeClr val="tx1"/>
                </a:solidFill>
                <a:effectLst/>
                <a:latin typeface="+mn-lt"/>
                <a:ea typeface="+mn-ea"/>
                <a:cs typeface="+mn-cs"/>
              </a:rPr>
              <a:t> and </a:t>
            </a:r>
            <a:r>
              <a:rPr lang="en-US" sz="1200" kern="1200" dirty="0" err="1" smtClean="0">
                <a:solidFill>
                  <a:schemeClr val="tx1"/>
                </a:solidFill>
                <a:effectLst/>
                <a:latin typeface="+mn-lt"/>
                <a:ea typeface="+mn-ea"/>
                <a:cs typeface="+mn-cs"/>
              </a:rPr>
              <a:t>hypokinesia</a:t>
            </a:r>
            <a:r>
              <a:rPr lang="en-US" sz="1200" kern="1200" dirty="0" smtClean="0">
                <a:solidFill>
                  <a:schemeClr val="tx1"/>
                </a:solidFill>
                <a:effectLst/>
                <a:latin typeface="+mn-lt"/>
                <a:ea typeface="+mn-ea"/>
                <a:cs typeface="+mn-cs"/>
              </a:rPr>
              <a:t> is a program called LSVT®BIG. The program is derived from LSVT®LOUD (Lee Silverman Voice Treatment) which is a speech therapy program for treating PD related </a:t>
            </a:r>
            <a:r>
              <a:rPr lang="en-US" sz="1200" kern="1200" dirty="0" err="1" smtClean="0">
                <a:solidFill>
                  <a:schemeClr val="tx1"/>
                </a:solidFill>
                <a:effectLst/>
                <a:latin typeface="+mn-lt"/>
                <a:ea typeface="+mn-ea"/>
                <a:cs typeface="+mn-cs"/>
              </a:rPr>
              <a:t>hypophonia</a:t>
            </a:r>
            <a:r>
              <a:rPr lang="en-US" sz="1200" kern="1200" dirty="0" smtClean="0">
                <a:solidFill>
                  <a:schemeClr val="tx1"/>
                </a:solidFill>
                <a:effectLst/>
                <a:latin typeface="+mn-lt"/>
                <a:ea typeface="+mn-ea"/>
                <a:cs typeface="+mn-cs"/>
              </a:rPr>
              <a:t> with substantial clinical evidence to support its use. LSVT®BIG focuses on performing high-amplitude, high intensity, complex, repetitive movements in order to improve movement perception and restore normal amplitude movements during tasks</a:t>
            </a:r>
            <a:r>
              <a:rPr lang="en-US" sz="1200" kern="1200" baseline="30000" dirty="0" smtClean="0">
                <a:solidFill>
                  <a:schemeClr val="tx1"/>
                </a:solidFill>
                <a:effectLst/>
                <a:latin typeface="+mn-lt"/>
                <a:ea typeface="+mn-ea"/>
                <a:cs typeface="+mn-cs"/>
              </a:rPr>
              <a:t>13,14</a:t>
            </a:r>
            <a:r>
              <a:rPr lang="en-US" sz="1200" kern="1200" dirty="0" smtClean="0">
                <a:solidFill>
                  <a:schemeClr val="tx1"/>
                </a:solidFill>
                <a:effectLst/>
                <a:latin typeface="+mn-lt"/>
                <a:ea typeface="+mn-ea"/>
                <a:cs typeface="+mn-cs"/>
              </a:rPr>
              <a:t>. The basic principle behind this program is that damaged BG feedback loops result in improper scaling of movement and so movements with insufficient speed and amplitude are selected regardless of the speed and amplitude required for the task</a:t>
            </a:r>
            <a:r>
              <a:rPr lang="en-US" sz="1200" kern="1200" baseline="30000" dirty="0" smtClean="0">
                <a:solidFill>
                  <a:schemeClr val="tx1"/>
                </a:solidFill>
                <a:effectLst/>
                <a:latin typeface="+mn-lt"/>
                <a:ea typeface="+mn-ea"/>
                <a:cs typeface="+mn-cs"/>
              </a:rPr>
              <a:t>13,14</a:t>
            </a:r>
            <a:r>
              <a:rPr lang="en-US" sz="1200" kern="1200" dirty="0" smtClean="0">
                <a:solidFill>
                  <a:schemeClr val="tx1"/>
                </a:solidFill>
                <a:effectLst/>
                <a:latin typeface="+mn-lt"/>
                <a:ea typeface="+mn-ea"/>
                <a:cs typeface="+mn-cs"/>
              </a:rPr>
              <a:t>. In other words, there is a mismatch between the movement amplitude perceived by the patient and the movement amplitude produced by the patient. This damaged sensorimotor processing system produces decreased motor commands for selecting and reinforcing correct movement amplitude resulting in small, slow, and low amplitude movements</a:t>
            </a:r>
            <a:r>
              <a:rPr lang="en-US" sz="1200" kern="1200" baseline="30000" dirty="0" smtClean="0">
                <a:solidFill>
                  <a:schemeClr val="tx1"/>
                </a:solidFill>
                <a:effectLst/>
                <a:latin typeface="+mn-lt"/>
                <a:ea typeface="+mn-ea"/>
                <a:cs typeface="+mn-cs"/>
              </a:rPr>
              <a:t>13,14</a:t>
            </a:r>
            <a:r>
              <a:rPr lang="en-US" sz="1200" kern="1200" dirty="0" smtClean="0">
                <a:solidFill>
                  <a:schemeClr val="tx1"/>
                </a:solidFill>
                <a:effectLst/>
                <a:latin typeface="+mn-lt"/>
                <a:ea typeface="+mn-ea"/>
                <a:cs typeface="+mn-cs"/>
              </a:rPr>
              <a:t>. The theory behind LSVT®BIG is that focusing training on increasing movement amplitude may enhance activation of BG pathways to a level that will allow for bigger, faster, and more normal movements with functional carryover.  Unlike many physical therapy protocols that aim to bypass deficient BG function through the use of external cueing and compensatory movement strategies, LSVT®BIG is a “task-specific,” repetitive, high intensity protocol aimed at producing </a:t>
            </a:r>
            <a:r>
              <a:rPr lang="en-US" sz="1200" kern="1200" dirty="0" err="1" smtClean="0">
                <a:solidFill>
                  <a:schemeClr val="tx1"/>
                </a:solidFill>
                <a:effectLst/>
                <a:latin typeface="+mn-lt"/>
                <a:ea typeface="+mn-ea"/>
                <a:cs typeface="+mn-cs"/>
              </a:rPr>
              <a:t>neuroplastic</a:t>
            </a:r>
            <a:r>
              <a:rPr lang="en-US" sz="1200" kern="1200" dirty="0" smtClean="0">
                <a:solidFill>
                  <a:schemeClr val="tx1"/>
                </a:solidFill>
                <a:effectLst/>
                <a:latin typeface="+mn-lt"/>
                <a:ea typeface="+mn-ea"/>
                <a:cs typeface="+mn-cs"/>
              </a:rPr>
              <a:t> changes in the BG pathways</a:t>
            </a:r>
            <a:r>
              <a:rPr lang="en-US" sz="1200" kern="1200" baseline="30000" dirty="0" smtClean="0">
                <a:solidFill>
                  <a:schemeClr val="tx1"/>
                </a:solidFill>
                <a:effectLst/>
                <a:latin typeface="+mn-lt"/>
                <a:ea typeface="+mn-ea"/>
                <a:cs typeface="+mn-cs"/>
              </a:rPr>
              <a:t>13,14</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C2D141A7-87F1-C641-BF83-8345CB14A3F3}" type="slidenum">
              <a:rPr lang="en-US" smtClean="0"/>
              <a:t>9</a:t>
            </a:fld>
            <a:endParaRPr lang="en-US"/>
          </a:p>
        </p:txBody>
      </p:sp>
    </p:spTree>
    <p:extLst>
      <p:ext uri="{BB962C8B-B14F-4D97-AF65-F5344CB8AC3E}">
        <p14:creationId xmlns:p14="http://schemas.microsoft.com/office/powerpoint/2010/main" val="39556565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CF127E8C-FFC5-C348-9E70-65DB532C65C0}" type="datetimeFigureOut">
              <a:rPr lang="en-US" smtClean="0"/>
              <a:t>4/22/13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AB392F-85A1-BC41-ADBD-F0FBD6783A74}"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en-US" smtClean="0"/>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127E8C-FFC5-C348-9E70-65DB532C65C0}" type="datetimeFigureOut">
              <a:rPr lang="en-US" smtClean="0"/>
              <a:t>4/22/13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AB392F-85A1-BC41-ADBD-F0FBD6783A74}" type="slidenum">
              <a:rPr lang="en-US" smtClean="0"/>
              <a:t>‹#›</a:t>
            </a:fld>
            <a:endParaRPr lang="en-US"/>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CF127E8C-FFC5-C348-9E70-65DB532C65C0}" type="datetimeFigureOut">
              <a:rPr lang="en-US" smtClean="0"/>
              <a:t>4/22/13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AB392F-85A1-BC41-ADBD-F0FBD6783A74}"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CF127E8C-FFC5-C348-9E70-65DB532C65C0}" type="datetimeFigureOut">
              <a:rPr lang="en-US" smtClean="0"/>
              <a:t>4/22/13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AB392F-85A1-BC41-ADBD-F0FBD6783A7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CF127E8C-FFC5-C348-9E70-65DB532C65C0}" type="datetimeFigureOut">
              <a:rPr lang="en-US" smtClean="0"/>
              <a:t>4/22/13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AB392F-85A1-BC41-ADBD-F0FBD6783A7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en-US" smtClean="0"/>
              <a:t>Click to edit Master title style</a:t>
            </a:r>
            <a:endParaRPr dirty="0"/>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CF127E8C-FFC5-C348-9E70-65DB532C65C0}" type="datetimeFigureOut">
              <a:rPr lang="en-US" smtClean="0"/>
              <a:t>4/22/13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AB392F-85A1-BC41-ADBD-F0FBD6783A74}" type="slidenum">
              <a:rPr lang="en-US" smtClean="0"/>
              <a:t>‹#›</a:t>
            </a:fld>
            <a:endParaRPr lang="en-US"/>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F127E8C-FFC5-C348-9E70-65DB532C65C0}" type="datetimeFigureOut">
              <a:rPr lang="en-US" smtClean="0"/>
              <a:t>4/22/13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AB392F-85A1-BC41-ADBD-F0FBD6783A74}"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en-US" smtClean="0"/>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CF127E8C-FFC5-C348-9E70-65DB532C65C0}" type="datetimeFigureOut">
              <a:rPr lang="en-US" smtClean="0"/>
              <a:t>4/22/13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AB392F-85A1-BC41-ADBD-F0FBD6783A74}"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CF127E8C-FFC5-C348-9E70-65DB532C65C0}" type="datetimeFigureOut">
              <a:rPr lang="en-US" smtClean="0"/>
              <a:t>4/22/13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0AB392F-85A1-BC41-ADBD-F0FBD6783A7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CF127E8C-FFC5-C348-9E70-65DB532C65C0}" type="datetimeFigureOut">
              <a:rPr lang="en-US" smtClean="0"/>
              <a:t>4/22/13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0AB392F-85A1-BC41-ADBD-F0FBD6783A7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127E8C-FFC5-C348-9E70-65DB532C65C0}" type="datetimeFigureOut">
              <a:rPr lang="en-US" smtClean="0"/>
              <a:t>4/22/13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0AB392F-85A1-BC41-ADBD-F0FBD6783A74}"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127E8C-FFC5-C348-9E70-65DB532C65C0}" type="datetimeFigureOut">
              <a:rPr lang="en-US" smtClean="0"/>
              <a:t>4/22/13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AB392F-85A1-BC41-ADBD-F0FBD6783A74}"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CF127E8C-FFC5-C348-9E70-65DB532C65C0}" type="datetimeFigureOut">
              <a:rPr lang="en-US" smtClean="0"/>
              <a:t>4/22/13</a:t>
            </a:fld>
            <a:endParaRPr lang="en-US"/>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en-US"/>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E0AB392F-85A1-BC41-ADBD-F0FBD6783A74}"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8.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jp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2.jp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3.jp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4.jp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15.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2.jp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image" Target="../media/image16.jp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image" Target="../media/image17.jp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 Id="rId3" Type="http://schemas.openxmlformats.org/officeDocument/2006/relationships/image" Target="../media/image18.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3.jp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www.lsvtglobal.com/" TargetMode="External"/><Relationship Id="rId4" Type="http://schemas.openxmlformats.org/officeDocument/2006/relationships/image" Target="../media/image19.jpg"/><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4.jpg"/></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lsvtglobal.com"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5.GI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6.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hyperlink" Target="http://www.youtube.com/watch?v=fk4Xw8PW7bk"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7.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 Novel Approach To Parkinson’s Disease Treatment</a:t>
            </a:r>
            <a:endParaRPr lang="en-US" dirty="0"/>
          </a:p>
        </p:txBody>
      </p:sp>
      <p:sp>
        <p:nvSpPr>
          <p:cNvPr id="3" name="Subtitle 2"/>
          <p:cNvSpPr>
            <a:spLocks noGrp="1"/>
          </p:cNvSpPr>
          <p:nvPr>
            <p:ph type="subTitle" idx="1"/>
          </p:nvPr>
        </p:nvSpPr>
        <p:spPr/>
        <p:txBody>
          <a:bodyPr/>
          <a:lstStyle/>
          <a:p>
            <a:r>
              <a:rPr lang="en-US" dirty="0" smtClean="0"/>
              <a:t>A Case Study</a:t>
            </a:r>
          </a:p>
          <a:p>
            <a:r>
              <a:rPr lang="en-US" dirty="0" smtClean="0"/>
              <a:t>By Nick Camilleri</a:t>
            </a:r>
          </a:p>
        </p:txBody>
      </p:sp>
    </p:spTree>
    <p:extLst>
      <p:ext uri="{BB962C8B-B14F-4D97-AF65-F5344CB8AC3E}">
        <p14:creationId xmlns:p14="http://schemas.microsoft.com/office/powerpoint/2010/main" val="38582837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LSVT BIG</a:t>
            </a:r>
            <a:endParaRPr lang="en-US" dirty="0"/>
          </a:p>
        </p:txBody>
      </p:sp>
      <p:sp>
        <p:nvSpPr>
          <p:cNvPr id="3" name="Content Placeholder 2"/>
          <p:cNvSpPr>
            <a:spLocks noGrp="1"/>
          </p:cNvSpPr>
          <p:nvPr>
            <p:ph idx="1"/>
          </p:nvPr>
        </p:nvSpPr>
        <p:spPr/>
        <p:txBody>
          <a:bodyPr/>
          <a:lstStyle/>
          <a:p>
            <a:r>
              <a:rPr lang="en-US" dirty="0" smtClean="0"/>
              <a:t>Randomized controlled trial</a:t>
            </a:r>
          </a:p>
          <a:p>
            <a:pPr lvl="1"/>
            <a:r>
              <a:rPr lang="en-US" dirty="0" smtClean="0"/>
              <a:t>Compared LSVT BIG protocol with </a:t>
            </a:r>
            <a:r>
              <a:rPr lang="en-US" dirty="0"/>
              <a:t>N</a:t>
            </a:r>
            <a:r>
              <a:rPr lang="en-US" dirty="0" smtClean="0"/>
              <a:t>ordic walk and standard PT protocol</a:t>
            </a:r>
          </a:p>
          <a:p>
            <a:pPr lvl="1"/>
            <a:r>
              <a:rPr lang="en-US" dirty="0" smtClean="0"/>
              <a:t>8 weeks, 16 sessions</a:t>
            </a:r>
          </a:p>
          <a:p>
            <a:r>
              <a:rPr lang="en-US" dirty="0" smtClean="0"/>
              <a:t>Significantly greater improvements in:</a:t>
            </a:r>
          </a:p>
          <a:p>
            <a:pPr lvl="1"/>
            <a:r>
              <a:rPr lang="en-US" dirty="0"/>
              <a:t>United Parkinson’s Disease Rating Scale (UPDRS</a:t>
            </a:r>
            <a:r>
              <a:rPr lang="en-US" dirty="0" smtClean="0"/>
              <a:t>)</a:t>
            </a:r>
          </a:p>
          <a:p>
            <a:pPr lvl="1"/>
            <a:r>
              <a:rPr lang="en-US" dirty="0" smtClean="0"/>
              <a:t>TUG score</a:t>
            </a:r>
            <a:r>
              <a:rPr lang="en-US" dirty="0"/>
              <a:t> </a:t>
            </a:r>
            <a:endParaRPr lang="en-US" dirty="0" smtClean="0"/>
          </a:p>
          <a:p>
            <a:pPr lvl="1"/>
            <a:r>
              <a:rPr lang="en-US" dirty="0"/>
              <a:t>G</a:t>
            </a:r>
            <a:r>
              <a:rPr lang="en-US" dirty="0" smtClean="0"/>
              <a:t>ait </a:t>
            </a:r>
            <a:r>
              <a:rPr lang="en-US" dirty="0"/>
              <a:t>speed</a:t>
            </a:r>
            <a:r>
              <a:rPr lang="en-US" dirty="0" smtClean="0">
                <a:effectLst/>
              </a:rPr>
              <a:t> </a:t>
            </a:r>
            <a:endParaRPr lang="en-US" dirty="0"/>
          </a:p>
        </p:txBody>
      </p:sp>
    </p:spTree>
    <p:extLst>
      <p:ext uri="{BB962C8B-B14F-4D97-AF65-F5344CB8AC3E}">
        <p14:creationId xmlns:p14="http://schemas.microsoft.com/office/powerpoint/2010/main" val="6459591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LSVT</a:t>
            </a:r>
            <a:r>
              <a:rPr lang="en-US" dirty="0"/>
              <a:t>®</a:t>
            </a:r>
            <a:r>
              <a:rPr lang="en-US" dirty="0" smtClean="0">
                <a:effectLst/>
              </a:rPr>
              <a:t> BIG</a:t>
            </a:r>
            <a:endParaRPr lang="en-US" dirty="0"/>
          </a:p>
        </p:txBody>
      </p:sp>
      <p:sp>
        <p:nvSpPr>
          <p:cNvPr id="3" name="Content Placeholder 2"/>
          <p:cNvSpPr>
            <a:spLocks noGrp="1"/>
          </p:cNvSpPr>
          <p:nvPr>
            <p:ph idx="1"/>
          </p:nvPr>
        </p:nvSpPr>
        <p:spPr/>
        <p:txBody>
          <a:bodyPr/>
          <a:lstStyle/>
          <a:p>
            <a:r>
              <a:rPr lang="en-US" dirty="0"/>
              <a:t>Multidirectional Sustained Movements</a:t>
            </a:r>
          </a:p>
          <a:p>
            <a:r>
              <a:rPr lang="en-US" dirty="0"/>
              <a:t>1) Floor to Ceiling</a:t>
            </a:r>
          </a:p>
          <a:p>
            <a:endParaRPr lang="en-US" dirty="0"/>
          </a:p>
        </p:txBody>
      </p:sp>
      <p:pic>
        <p:nvPicPr>
          <p:cNvPr id="6" name="Picture 5" descr="1.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44056" y="2676144"/>
            <a:ext cx="4742688" cy="4181856"/>
          </a:xfrm>
          <a:prstGeom prst="rect">
            <a:avLst/>
          </a:prstGeom>
        </p:spPr>
      </p:pic>
    </p:spTree>
    <p:extLst>
      <p:ext uri="{BB962C8B-B14F-4D97-AF65-F5344CB8AC3E}">
        <p14:creationId xmlns:p14="http://schemas.microsoft.com/office/powerpoint/2010/main" val="10840591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49275" y="176412"/>
            <a:ext cx="8042276" cy="5767189"/>
          </a:xfrm>
        </p:spPr>
        <p:txBody>
          <a:bodyPr/>
          <a:lstStyle/>
          <a:p>
            <a:r>
              <a:rPr lang="en-US" dirty="0" smtClean="0"/>
              <a:t>#2: Side to side</a:t>
            </a:r>
            <a:endParaRPr lang="en-US" dirty="0"/>
          </a:p>
        </p:txBody>
      </p:sp>
      <p:pic>
        <p:nvPicPr>
          <p:cNvPr id="2" name="Picture 1" descr="2.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54158" y="745094"/>
            <a:ext cx="6541008" cy="5779008"/>
          </a:xfrm>
          <a:prstGeom prst="rect">
            <a:avLst/>
          </a:prstGeom>
        </p:spPr>
      </p:pic>
    </p:spTree>
    <p:extLst>
      <p:ext uri="{BB962C8B-B14F-4D97-AF65-F5344CB8AC3E}">
        <p14:creationId xmlns:p14="http://schemas.microsoft.com/office/powerpoint/2010/main" val="689913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49275" y="282259"/>
            <a:ext cx="8042276" cy="5661342"/>
          </a:xfrm>
        </p:spPr>
        <p:txBody>
          <a:bodyPr/>
          <a:lstStyle/>
          <a:p>
            <a:r>
              <a:rPr lang="en-US" dirty="0" smtClean="0"/>
              <a:t>Multidirectional Repetitive Movements</a:t>
            </a:r>
          </a:p>
          <a:p>
            <a:r>
              <a:rPr lang="en-US" dirty="0" smtClean="0"/>
              <a:t>3) Step forward and reach (repeat on each leg)</a:t>
            </a:r>
            <a:endParaRPr lang="en-US" dirty="0"/>
          </a:p>
        </p:txBody>
      </p:sp>
      <p:pic>
        <p:nvPicPr>
          <p:cNvPr id="2" name="Picture 1" descr="3.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1987" y="1894352"/>
            <a:ext cx="9144000" cy="4049249"/>
          </a:xfrm>
          <a:prstGeom prst="rect">
            <a:avLst/>
          </a:prstGeom>
        </p:spPr>
      </p:pic>
    </p:spTree>
    <p:extLst>
      <p:ext uri="{BB962C8B-B14F-4D97-AF65-F5344CB8AC3E}">
        <p14:creationId xmlns:p14="http://schemas.microsoft.com/office/powerpoint/2010/main" val="25872545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49275" y="299900"/>
            <a:ext cx="8042276" cy="5643701"/>
          </a:xfrm>
        </p:spPr>
        <p:txBody>
          <a:bodyPr/>
          <a:lstStyle/>
          <a:p>
            <a:r>
              <a:rPr lang="en-US" dirty="0" smtClean="0"/>
              <a:t>Step sideways and reach (each direction)</a:t>
            </a:r>
            <a:endParaRPr lang="en-US" dirty="0"/>
          </a:p>
        </p:txBody>
      </p:sp>
      <p:pic>
        <p:nvPicPr>
          <p:cNvPr id="2" name="Picture 1" descr="4.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90308" y="1900100"/>
            <a:ext cx="8260080" cy="3657600"/>
          </a:xfrm>
          <a:prstGeom prst="rect">
            <a:avLst/>
          </a:prstGeom>
        </p:spPr>
      </p:pic>
    </p:spTree>
    <p:extLst>
      <p:ext uri="{BB962C8B-B14F-4D97-AF65-F5344CB8AC3E}">
        <p14:creationId xmlns:p14="http://schemas.microsoft.com/office/powerpoint/2010/main" val="6196555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49275" y="282259"/>
            <a:ext cx="8042276" cy="5661342"/>
          </a:xfrm>
        </p:spPr>
        <p:txBody>
          <a:bodyPr/>
          <a:lstStyle/>
          <a:p>
            <a:r>
              <a:rPr lang="en-US" dirty="0" smtClean="0"/>
              <a:t>5) Step backward and press arms back (repeat on each leg)</a:t>
            </a:r>
            <a:endParaRPr lang="en-US" dirty="0"/>
          </a:p>
        </p:txBody>
      </p:sp>
      <p:pic>
        <p:nvPicPr>
          <p:cNvPr id="2" name="Picture 1" descr="5.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24004" y="2044782"/>
            <a:ext cx="9107424" cy="4029456"/>
          </a:xfrm>
          <a:prstGeom prst="rect">
            <a:avLst/>
          </a:prstGeom>
        </p:spPr>
      </p:pic>
    </p:spTree>
    <p:extLst>
      <p:ext uri="{BB962C8B-B14F-4D97-AF65-F5344CB8AC3E}">
        <p14:creationId xmlns:p14="http://schemas.microsoft.com/office/powerpoint/2010/main" val="32740920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49275" y="317541"/>
            <a:ext cx="8042276" cy="5626060"/>
          </a:xfrm>
        </p:spPr>
        <p:txBody>
          <a:bodyPr/>
          <a:lstStyle/>
          <a:p>
            <a:r>
              <a:rPr lang="en-US" dirty="0" smtClean="0"/>
              <a:t>6) Rock and reach- forward and backward</a:t>
            </a:r>
            <a:endParaRPr lang="en-US" dirty="0"/>
          </a:p>
        </p:txBody>
      </p:sp>
      <p:pic>
        <p:nvPicPr>
          <p:cNvPr id="2" name="Picture 1" descr="6.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1304" y="1749823"/>
            <a:ext cx="9144000" cy="4047056"/>
          </a:xfrm>
          <a:prstGeom prst="rect">
            <a:avLst/>
          </a:prstGeom>
        </p:spPr>
      </p:pic>
    </p:spTree>
    <p:extLst>
      <p:ext uri="{BB962C8B-B14F-4D97-AF65-F5344CB8AC3E}">
        <p14:creationId xmlns:p14="http://schemas.microsoft.com/office/powerpoint/2010/main" val="1115511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49275" y="317541"/>
            <a:ext cx="8042276" cy="5626060"/>
          </a:xfrm>
        </p:spPr>
        <p:txBody>
          <a:bodyPr/>
          <a:lstStyle/>
          <a:p>
            <a:r>
              <a:rPr lang="en-US" dirty="0" smtClean="0"/>
              <a:t>7) Reach and twist- side to side</a:t>
            </a:r>
            <a:endParaRPr lang="en-US" dirty="0"/>
          </a:p>
        </p:txBody>
      </p:sp>
      <p:pic>
        <p:nvPicPr>
          <p:cNvPr id="2" name="Picture 1" descr="7.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4300" y="1624211"/>
            <a:ext cx="8906256" cy="3950208"/>
          </a:xfrm>
          <a:prstGeom prst="rect">
            <a:avLst/>
          </a:prstGeom>
        </p:spPr>
      </p:pic>
    </p:spTree>
    <p:extLst>
      <p:ext uri="{BB962C8B-B14F-4D97-AF65-F5344CB8AC3E}">
        <p14:creationId xmlns:p14="http://schemas.microsoft.com/office/powerpoint/2010/main" val="11545993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Patient</a:t>
            </a:r>
            <a:endParaRPr lang="en-US" dirty="0"/>
          </a:p>
        </p:txBody>
      </p:sp>
      <p:sp>
        <p:nvSpPr>
          <p:cNvPr id="3" name="Content Placeholder 2"/>
          <p:cNvSpPr>
            <a:spLocks noGrp="1"/>
          </p:cNvSpPr>
          <p:nvPr>
            <p:ph idx="1"/>
          </p:nvPr>
        </p:nvSpPr>
        <p:spPr/>
        <p:txBody>
          <a:bodyPr>
            <a:normAutofit lnSpcReduction="10000"/>
          </a:bodyPr>
          <a:lstStyle/>
          <a:p>
            <a:r>
              <a:rPr lang="en-US" dirty="0" err="1" smtClean="0"/>
              <a:t>Mrs</a:t>
            </a:r>
            <a:r>
              <a:rPr lang="en-US" dirty="0" smtClean="0"/>
              <a:t> T</a:t>
            </a:r>
          </a:p>
          <a:p>
            <a:r>
              <a:rPr lang="en-US" dirty="0" smtClean="0"/>
              <a:t>78yo Female</a:t>
            </a:r>
          </a:p>
          <a:p>
            <a:r>
              <a:rPr lang="en-US" dirty="0" smtClean="0"/>
              <a:t>Chronic mid-stage PD: 14 years</a:t>
            </a:r>
          </a:p>
          <a:p>
            <a:r>
              <a:rPr lang="en-US" i="1" dirty="0"/>
              <a:t>Guide to Physical Therapy </a:t>
            </a:r>
            <a:r>
              <a:rPr lang="en-US" dirty="0"/>
              <a:t>practice pattern 5E:</a:t>
            </a:r>
            <a:r>
              <a:rPr lang="en-US" b="1" dirty="0"/>
              <a:t> </a:t>
            </a:r>
            <a:r>
              <a:rPr lang="en-US" dirty="0"/>
              <a:t>Impaired Motor Function and Sensory Integrity Associated with Progressive Disorders of the Central Nervous</a:t>
            </a:r>
            <a:r>
              <a:rPr lang="en-US" b="1" dirty="0"/>
              <a:t> </a:t>
            </a:r>
            <a:r>
              <a:rPr lang="en-US" dirty="0" smtClean="0"/>
              <a:t>System</a:t>
            </a:r>
            <a:r>
              <a:rPr lang="en-US" baseline="30000" dirty="0" smtClean="0"/>
              <a:t>15</a:t>
            </a:r>
          </a:p>
          <a:p>
            <a:r>
              <a:rPr lang="en-US" dirty="0" err="1"/>
              <a:t>Hoehn</a:t>
            </a:r>
            <a:r>
              <a:rPr lang="en-US" dirty="0"/>
              <a:t> and </a:t>
            </a:r>
            <a:r>
              <a:rPr lang="en-US" dirty="0" err="1"/>
              <a:t>Yahr</a:t>
            </a:r>
            <a:r>
              <a:rPr lang="en-US" dirty="0"/>
              <a:t> Classification of Disability score of </a:t>
            </a:r>
            <a:r>
              <a:rPr lang="en-US" dirty="0" smtClean="0"/>
              <a:t>3</a:t>
            </a:r>
            <a:endParaRPr lang="en-US" dirty="0"/>
          </a:p>
        </p:txBody>
      </p:sp>
    </p:spTree>
    <p:extLst>
      <p:ext uri="{BB962C8B-B14F-4D97-AF65-F5344CB8AC3E}">
        <p14:creationId xmlns:p14="http://schemas.microsoft.com/office/powerpoint/2010/main" val="42499774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Examination</a:t>
            </a:r>
            <a:endParaRPr lang="en-US" dirty="0"/>
          </a:p>
        </p:txBody>
      </p:sp>
      <p:sp>
        <p:nvSpPr>
          <p:cNvPr id="3" name="Content Placeholder 2"/>
          <p:cNvSpPr>
            <a:spLocks noGrp="1"/>
          </p:cNvSpPr>
          <p:nvPr>
            <p:ph idx="1"/>
          </p:nvPr>
        </p:nvSpPr>
        <p:spPr/>
        <p:txBody>
          <a:bodyPr/>
          <a:lstStyle/>
          <a:p>
            <a:r>
              <a:rPr lang="en-US" dirty="0" smtClean="0"/>
              <a:t>History</a:t>
            </a:r>
          </a:p>
          <a:p>
            <a:pPr lvl="1"/>
            <a:r>
              <a:rPr lang="en-US" dirty="0" smtClean="0"/>
              <a:t>Prior PT for 2.5 years</a:t>
            </a:r>
          </a:p>
          <a:p>
            <a:pPr lvl="1"/>
            <a:r>
              <a:rPr lang="en-US" dirty="0" smtClean="0"/>
              <a:t>Assisted living facility</a:t>
            </a:r>
          </a:p>
          <a:p>
            <a:pPr lvl="1"/>
            <a:r>
              <a:rPr lang="en-US" dirty="0" smtClean="0"/>
              <a:t>No significant health problems</a:t>
            </a:r>
          </a:p>
          <a:p>
            <a:r>
              <a:rPr lang="en-US" dirty="0" smtClean="0"/>
              <a:t>Medications</a:t>
            </a:r>
          </a:p>
          <a:p>
            <a:pPr lvl="1"/>
            <a:r>
              <a:rPr lang="en-US" dirty="0" err="1" smtClean="0"/>
              <a:t>Sinemet</a:t>
            </a:r>
            <a:r>
              <a:rPr lang="en-US" dirty="0"/>
              <a:t>®</a:t>
            </a:r>
            <a:r>
              <a:rPr lang="en-US" dirty="0" smtClean="0">
                <a:effectLst/>
              </a:rPr>
              <a:t> </a:t>
            </a:r>
            <a:endParaRPr lang="en-US" dirty="0" smtClean="0"/>
          </a:p>
          <a:p>
            <a:pPr lvl="1"/>
            <a:endParaRPr lang="en-US" dirty="0" smtClean="0"/>
          </a:p>
          <a:p>
            <a:pPr lvl="1"/>
            <a:endParaRPr lang="en-US" dirty="0"/>
          </a:p>
        </p:txBody>
      </p:sp>
      <p:pic>
        <p:nvPicPr>
          <p:cNvPr id="4" name="Picture 3" descr="sinemet.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67666" y="3281255"/>
            <a:ext cx="3132073" cy="3119545"/>
          </a:xfrm>
          <a:prstGeom prst="rect">
            <a:avLst/>
          </a:prstGeom>
        </p:spPr>
      </p:pic>
    </p:spTree>
    <p:extLst>
      <p:ext uri="{BB962C8B-B14F-4D97-AF65-F5344CB8AC3E}">
        <p14:creationId xmlns:p14="http://schemas.microsoft.com/office/powerpoint/2010/main" val="13757696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this project?</a:t>
            </a:r>
            <a:endParaRPr lang="en-US" dirty="0"/>
          </a:p>
        </p:txBody>
      </p:sp>
      <p:pic>
        <p:nvPicPr>
          <p:cNvPr id="4" name="Content Placeholder 3" descr="lsvt_big_button__large.jpg"/>
          <p:cNvPicPr>
            <a:picLocks noGrp="1" noChangeAspect="1"/>
          </p:cNvPicPr>
          <p:nvPr>
            <p:ph idx="1"/>
          </p:nvPr>
        </p:nvPicPr>
        <p:blipFill>
          <a:blip r:embed="rId3">
            <a:extLst>
              <a:ext uri="{28A0092B-C50C-407E-A947-70E740481C1C}">
                <a14:useLocalDpi xmlns:a14="http://schemas.microsoft.com/office/drawing/2010/main" val="0"/>
              </a:ext>
            </a:extLst>
          </a:blip>
          <a:srcRect l="-40547" r="-40547"/>
          <a:stretch>
            <a:fillRect/>
          </a:stretch>
        </p:blipFill>
        <p:spPr>
          <a:xfrm>
            <a:off x="221343" y="1548329"/>
            <a:ext cx="8686800" cy="4777405"/>
          </a:xfrm>
        </p:spPr>
      </p:pic>
    </p:spTree>
    <p:extLst>
      <p:ext uri="{BB962C8B-B14F-4D97-AF65-F5344CB8AC3E}">
        <p14:creationId xmlns:p14="http://schemas.microsoft.com/office/powerpoint/2010/main" val="27160177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Systems review</a:t>
            </a:r>
            <a:endParaRPr lang="en-US" dirty="0"/>
          </a:p>
        </p:txBody>
      </p:sp>
      <p:sp>
        <p:nvSpPr>
          <p:cNvPr id="3" name="Content Placeholder 2"/>
          <p:cNvSpPr>
            <a:spLocks noGrp="1"/>
          </p:cNvSpPr>
          <p:nvPr>
            <p:ph idx="1"/>
          </p:nvPr>
        </p:nvSpPr>
        <p:spPr/>
        <p:txBody>
          <a:bodyPr/>
          <a:lstStyle/>
          <a:p>
            <a:r>
              <a:rPr lang="en-US" dirty="0" smtClean="0"/>
              <a:t>Cardiopulmonary</a:t>
            </a:r>
          </a:p>
          <a:p>
            <a:pPr lvl="1"/>
            <a:r>
              <a:rPr lang="en-US" dirty="0" smtClean="0"/>
              <a:t>BP: 138/78 </a:t>
            </a:r>
            <a:r>
              <a:rPr lang="en-US" dirty="0" err="1" smtClean="0"/>
              <a:t>mmHG</a:t>
            </a:r>
            <a:endParaRPr lang="en-US" dirty="0" smtClean="0"/>
          </a:p>
          <a:p>
            <a:pPr lvl="1"/>
            <a:r>
              <a:rPr lang="en-US" dirty="0" smtClean="0"/>
              <a:t>HR: 63bpm</a:t>
            </a:r>
          </a:p>
          <a:p>
            <a:r>
              <a:rPr lang="en-US" dirty="0" smtClean="0"/>
              <a:t>Integumentary: Normal</a:t>
            </a:r>
          </a:p>
          <a:p>
            <a:r>
              <a:rPr lang="en-US" dirty="0" smtClean="0"/>
              <a:t>Musculoskeletal</a:t>
            </a:r>
            <a:endParaRPr lang="en-US" dirty="0"/>
          </a:p>
          <a:p>
            <a:r>
              <a:rPr lang="en-US" dirty="0" smtClean="0"/>
              <a:t>Neuromuscular:</a:t>
            </a:r>
          </a:p>
          <a:p>
            <a:pPr lvl="1"/>
            <a:r>
              <a:rPr lang="en-US" dirty="0" smtClean="0"/>
              <a:t>Impaired gait, balance, motor control</a:t>
            </a:r>
          </a:p>
        </p:txBody>
      </p:sp>
    </p:spTree>
    <p:extLst>
      <p:ext uri="{BB962C8B-B14F-4D97-AF65-F5344CB8AC3E}">
        <p14:creationId xmlns:p14="http://schemas.microsoft.com/office/powerpoint/2010/main" val="38614507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43059_l.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63886" y="3936999"/>
            <a:ext cx="3886200" cy="2775857"/>
          </a:xfrm>
          <a:prstGeom prst="rect">
            <a:avLst/>
          </a:prstGeom>
        </p:spPr>
      </p:pic>
      <p:sp>
        <p:nvSpPr>
          <p:cNvPr id="2" name="Title 1"/>
          <p:cNvSpPr>
            <a:spLocks noGrp="1"/>
          </p:cNvSpPr>
          <p:nvPr>
            <p:ph type="title"/>
          </p:nvPr>
        </p:nvSpPr>
        <p:spPr/>
        <p:txBody>
          <a:bodyPr/>
          <a:lstStyle/>
          <a:p>
            <a:r>
              <a:rPr lang="en-US" dirty="0" smtClean="0"/>
              <a:t>Tests and Measures</a:t>
            </a:r>
            <a:endParaRPr lang="en-US" dirty="0"/>
          </a:p>
        </p:txBody>
      </p:sp>
      <p:sp>
        <p:nvSpPr>
          <p:cNvPr id="3" name="Content Placeholder 2"/>
          <p:cNvSpPr>
            <a:spLocks noGrp="1"/>
          </p:cNvSpPr>
          <p:nvPr>
            <p:ph idx="1"/>
          </p:nvPr>
        </p:nvSpPr>
        <p:spPr/>
        <p:txBody>
          <a:bodyPr/>
          <a:lstStyle/>
          <a:p>
            <a:r>
              <a:rPr lang="en-US" dirty="0" smtClean="0"/>
              <a:t>Pain: 0/10</a:t>
            </a:r>
          </a:p>
          <a:p>
            <a:r>
              <a:rPr lang="en-US" dirty="0" smtClean="0"/>
              <a:t>ROM: </a:t>
            </a:r>
          </a:p>
          <a:p>
            <a:pPr lvl="1"/>
            <a:r>
              <a:rPr lang="en-US" dirty="0" smtClean="0"/>
              <a:t>UE &amp; LE grossly WNL</a:t>
            </a:r>
          </a:p>
          <a:p>
            <a:pPr lvl="1"/>
            <a:r>
              <a:rPr lang="en-US" dirty="0" smtClean="0"/>
              <a:t>Trunk movements limited</a:t>
            </a:r>
          </a:p>
          <a:p>
            <a:r>
              <a:rPr lang="en-US" dirty="0" smtClean="0"/>
              <a:t>Strength:</a:t>
            </a:r>
          </a:p>
          <a:p>
            <a:pPr lvl="1"/>
            <a:r>
              <a:rPr lang="en-US" dirty="0" smtClean="0"/>
              <a:t>MMT difficult due to tremors</a:t>
            </a:r>
          </a:p>
          <a:p>
            <a:pPr lvl="1"/>
            <a:r>
              <a:rPr lang="en-US" dirty="0" smtClean="0"/>
              <a:t>Grossly 4-/5 to 4+/5</a:t>
            </a:r>
          </a:p>
          <a:p>
            <a:endParaRPr lang="en-US" dirty="0" smtClean="0"/>
          </a:p>
          <a:p>
            <a:endParaRPr lang="en-US" dirty="0"/>
          </a:p>
        </p:txBody>
      </p:sp>
    </p:spTree>
    <p:extLst>
      <p:ext uri="{BB962C8B-B14F-4D97-AF65-F5344CB8AC3E}">
        <p14:creationId xmlns:p14="http://schemas.microsoft.com/office/powerpoint/2010/main" val="29051077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walker.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12357" y="4000500"/>
            <a:ext cx="3746500" cy="2676071"/>
          </a:xfrm>
          <a:prstGeom prst="rect">
            <a:avLst/>
          </a:prstGeom>
        </p:spPr>
      </p:pic>
      <p:sp>
        <p:nvSpPr>
          <p:cNvPr id="2" name="Title 1"/>
          <p:cNvSpPr>
            <a:spLocks noGrp="1"/>
          </p:cNvSpPr>
          <p:nvPr>
            <p:ph type="title"/>
          </p:nvPr>
        </p:nvSpPr>
        <p:spPr/>
        <p:txBody>
          <a:bodyPr/>
          <a:lstStyle/>
          <a:p>
            <a:r>
              <a:rPr lang="en-US" dirty="0" smtClean="0"/>
              <a:t>Tests and Measures</a:t>
            </a:r>
            <a:endParaRPr lang="en-US" dirty="0"/>
          </a:p>
        </p:txBody>
      </p:sp>
      <p:sp>
        <p:nvSpPr>
          <p:cNvPr id="3" name="Content Placeholder 2"/>
          <p:cNvSpPr>
            <a:spLocks noGrp="1"/>
          </p:cNvSpPr>
          <p:nvPr>
            <p:ph idx="1"/>
          </p:nvPr>
        </p:nvSpPr>
        <p:spPr/>
        <p:txBody>
          <a:bodyPr/>
          <a:lstStyle/>
          <a:p>
            <a:r>
              <a:rPr lang="en-US" dirty="0" smtClean="0"/>
              <a:t>Gait:</a:t>
            </a:r>
          </a:p>
          <a:p>
            <a:pPr lvl="1"/>
            <a:r>
              <a:rPr lang="en-US" dirty="0" smtClean="0"/>
              <a:t>4 wheeled walker with flexed </a:t>
            </a:r>
            <a:r>
              <a:rPr lang="en-US" dirty="0" err="1" smtClean="0"/>
              <a:t>kyphotic</a:t>
            </a:r>
            <a:r>
              <a:rPr lang="en-US" dirty="0" smtClean="0"/>
              <a:t> posture</a:t>
            </a:r>
            <a:endParaRPr lang="en-US" dirty="0"/>
          </a:p>
          <a:p>
            <a:pPr lvl="1"/>
            <a:r>
              <a:rPr lang="en-US" dirty="0" smtClean="0"/>
              <a:t>Slow gait speed</a:t>
            </a:r>
          </a:p>
          <a:p>
            <a:pPr lvl="1"/>
            <a:r>
              <a:rPr lang="en-US" dirty="0" smtClean="0"/>
              <a:t>TUG &amp; 10m walk test revealed limitations in functional mobility and increased fall risk</a:t>
            </a:r>
            <a:endParaRPr lang="en-US" dirty="0"/>
          </a:p>
        </p:txBody>
      </p:sp>
    </p:spTree>
    <p:extLst>
      <p:ext uri="{BB962C8B-B14F-4D97-AF65-F5344CB8AC3E}">
        <p14:creationId xmlns:p14="http://schemas.microsoft.com/office/powerpoint/2010/main" val="15936937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Examination cont.</a:t>
            </a:r>
            <a:endParaRPr lang="en-US" dirty="0"/>
          </a:p>
        </p:txBody>
      </p:sp>
      <p:sp>
        <p:nvSpPr>
          <p:cNvPr id="3" name="Content Placeholder 2"/>
          <p:cNvSpPr>
            <a:spLocks noGrp="1"/>
          </p:cNvSpPr>
          <p:nvPr>
            <p:ph idx="1"/>
          </p:nvPr>
        </p:nvSpPr>
        <p:spPr/>
        <p:txBody>
          <a:bodyPr/>
          <a:lstStyle/>
          <a:p>
            <a:r>
              <a:rPr lang="en-US" dirty="0" smtClean="0"/>
              <a:t>Functional mobility</a:t>
            </a:r>
          </a:p>
          <a:p>
            <a:pPr lvl="1"/>
            <a:r>
              <a:rPr lang="en-US" dirty="0" smtClean="0"/>
              <a:t>Independent for all transfers</a:t>
            </a:r>
          </a:p>
          <a:p>
            <a:pPr lvl="1"/>
            <a:r>
              <a:rPr lang="en-US" dirty="0" smtClean="0"/>
              <a:t>Unable to ambulate stairs</a:t>
            </a:r>
          </a:p>
          <a:p>
            <a:pPr lvl="1"/>
            <a:r>
              <a:rPr lang="en-US" dirty="0" smtClean="0"/>
              <a:t>Able to ambulate around most obstacles</a:t>
            </a:r>
            <a:endParaRPr lang="en-US" dirty="0"/>
          </a:p>
          <a:p>
            <a:r>
              <a:rPr lang="en-US" dirty="0" smtClean="0"/>
              <a:t>Psychosocial</a:t>
            </a:r>
          </a:p>
          <a:p>
            <a:pPr lvl="1"/>
            <a:r>
              <a:rPr lang="en-US" dirty="0" smtClean="0"/>
              <a:t>PDQ-39: 16.7% disabled </a:t>
            </a:r>
            <a:endParaRPr lang="en-US" dirty="0"/>
          </a:p>
        </p:txBody>
      </p:sp>
    </p:spTree>
    <p:extLst>
      <p:ext uri="{BB962C8B-B14F-4D97-AF65-F5344CB8AC3E}">
        <p14:creationId xmlns:p14="http://schemas.microsoft.com/office/powerpoint/2010/main" val="230321502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Outcome measure scores</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327554485"/>
              </p:ext>
            </p:extLst>
          </p:nvPr>
        </p:nvGraphicFramePr>
        <p:xfrm>
          <a:off x="257737" y="1640628"/>
          <a:ext cx="7942941" cy="4739366"/>
        </p:xfrm>
        <a:graphic>
          <a:graphicData uri="http://schemas.openxmlformats.org/drawingml/2006/table">
            <a:tbl>
              <a:tblPr firstRow="1" bandRow="1">
                <a:tableStyleId>{5C22544A-7EE6-4342-B048-85BDC9FD1C3A}</a:tableStyleId>
              </a:tblPr>
              <a:tblGrid>
                <a:gridCol w="2647647"/>
                <a:gridCol w="2647647"/>
                <a:gridCol w="2647647"/>
              </a:tblGrid>
              <a:tr h="1642311">
                <a:tc>
                  <a:txBody>
                    <a:bodyPr/>
                    <a:lstStyle/>
                    <a:p>
                      <a:r>
                        <a:rPr lang="en-US" dirty="0" smtClean="0"/>
                        <a:t>Outcome Measure</a:t>
                      </a:r>
                      <a:endParaRPr lang="en-US" dirty="0"/>
                    </a:p>
                  </a:txBody>
                  <a:tcPr/>
                </a:tc>
                <a:tc>
                  <a:txBody>
                    <a:bodyPr/>
                    <a:lstStyle/>
                    <a:p>
                      <a:r>
                        <a:rPr lang="en-US" dirty="0" smtClean="0"/>
                        <a:t>Patient’s Baseline Score</a:t>
                      </a:r>
                      <a:endParaRPr lang="en-US" dirty="0"/>
                    </a:p>
                  </a:txBody>
                  <a:tcPr/>
                </a:tc>
                <a:tc>
                  <a:txBody>
                    <a:bodyPr/>
                    <a:lstStyle/>
                    <a:p>
                      <a:r>
                        <a:rPr lang="en-US" dirty="0" smtClean="0"/>
                        <a:t>Cutoff Score</a:t>
                      </a:r>
                      <a:r>
                        <a:rPr lang="en-US" baseline="0" dirty="0" smtClean="0"/>
                        <a:t> for Low Fall Risk</a:t>
                      </a:r>
                      <a:endParaRPr lang="en-US" dirty="0"/>
                    </a:p>
                  </a:txBody>
                  <a:tcPr/>
                </a:tc>
              </a:tr>
              <a:tr h="951445">
                <a:tc>
                  <a:txBody>
                    <a:bodyPr/>
                    <a:lstStyle/>
                    <a:p>
                      <a:r>
                        <a:rPr lang="en-US" dirty="0" smtClean="0"/>
                        <a:t>Timed Up &amp; Go (TUG)</a:t>
                      </a:r>
                    </a:p>
                    <a:p>
                      <a:endParaRPr lang="en-US" dirty="0"/>
                    </a:p>
                  </a:txBody>
                  <a:tcPr/>
                </a:tc>
                <a:tc>
                  <a:txBody>
                    <a:bodyPr/>
                    <a:lstStyle/>
                    <a:p>
                      <a:r>
                        <a:rPr lang="en-US" dirty="0" smtClean="0"/>
                        <a:t>18.06s</a:t>
                      </a:r>
                    </a:p>
                    <a:p>
                      <a:endParaRPr lang="en-US" dirty="0"/>
                    </a:p>
                  </a:txBody>
                  <a:tcPr/>
                </a:tc>
                <a:tc>
                  <a:txBody>
                    <a:bodyPr/>
                    <a:lstStyle/>
                    <a:p>
                      <a:r>
                        <a:rPr lang="en-US" dirty="0" smtClean="0"/>
                        <a:t>13.50s</a:t>
                      </a:r>
                      <a:endParaRPr lang="en-US" dirty="0"/>
                    </a:p>
                  </a:txBody>
                  <a:tcPr/>
                </a:tc>
              </a:tr>
              <a:tr h="951445">
                <a:tc>
                  <a:txBody>
                    <a:bodyPr/>
                    <a:lstStyle/>
                    <a:p>
                      <a:r>
                        <a:rPr lang="en-US" dirty="0" smtClean="0"/>
                        <a:t>Gait Speed</a:t>
                      </a:r>
                      <a:endParaRPr lang="en-US" dirty="0"/>
                    </a:p>
                  </a:txBody>
                  <a:tcPr/>
                </a:tc>
                <a:tc>
                  <a:txBody>
                    <a:bodyPr/>
                    <a:lstStyle/>
                    <a:p>
                      <a:r>
                        <a:rPr lang="en-US" dirty="0" smtClean="0"/>
                        <a:t>0.71 m/s</a:t>
                      </a:r>
                      <a:endParaRPr lang="en-US" dirty="0"/>
                    </a:p>
                  </a:txBody>
                  <a:tcPr/>
                </a:tc>
                <a:tc>
                  <a:txBody>
                    <a:bodyPr/>
                    <a:lstStyle/>
                    <a:p>
                      <a:r>
                        <a:rPr lang="en-US" dirty="0" smtClean="0"/>
                        <a:t>&gt;0.80 m/s</a:t>
                      </a:r>
                      <a:endParaRPr lang="en-US" dirty="0"/>
                    </a:p>
                  </a:txBody>
                  <a:tcPr/>
                </a:tc>
              </a:tr>
              <a:tr h="1194165">
                <a:tc>
                  <a:txBody>
                    <a:bodyPr/>
                    <a:lstStyle/>
                    <a:p>
                      <a:r>
                        <a:rPr lang="en-US" dirty="0" err="1" smtClean="0"/>
                        <a:t>Tinetti</a:t>
                      </a:r>
                      <a:r>
                        <a:rPr lang="en-US" dirty="0" smtClean="0"/>
                        <a:t> Mobility Test (TMT)</a:t>
                      </a:r>
                      <a:endParaRPr lang="en-US" dirty="0"/>
                    </a:p>
                  </a:txBody>
                  <a:tcPr/>
                </a:tc>
                <a:tc>
                  <a:txBody>
                    <a:bodyPr/>
                    <a:lstStyle/>
                    <a:p>
                      <a:pPr>
                        <a:lnSpc>
                          <a:spcPct val="150000"/>
                        </a:lnSpc>
                      </a:pPr>
                      <a:r>
                        <a:rPr lang="en-US" sz="1800" dirty="0">
                          <a:effectLst/>
                          <a:latin typeface="Calibri"/>
                          <a:ea typeface="Cambria"/>
                          <a:cs typeface="Calibri"/>
                        </a:rPr>
                        <a:t>20/28 (8/12 gait; 12/16 balance)</a:t>
                      </a:r>
                    </a:p>
                  </a:txBody>
                  <a:tcPr marL="68580" marR="68580" marT="0" marB="0"/>
                </a:tc>
                <a:tc>
                  <a:txBody>
                    <a:bodyPr/>
                    <a:lstStyle/>
                    <a:p>
                      <a:r>
                        <a:rPr lang="en-US" dirty="0" smtClean="0"/>
                        <a:t>&gt;25/28</a:t>
                      </a:r>
                      <a:endParaRPr lang="en-US" dirty="0"/>
                    </a:p>
                  </a:txBody>
                  <a:tcPr/>
                </a:tc>
              </a:tr>
            </a:tbl>
          </a:graphicData>
        </a:graphic>
      </p:graphicFrame>
    </p:spTree>
    <p:extLst>
      <p:ext uri="{BB962C8B-B14F-4D97-AF65-F5344CB8AC3E}">
        <p14:creationId xmlns:p14="http://schemas.microsoft.com/office/powerpoint/2010/main" val="7438027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Diagnosis and Prognosis</a:t>
            </a:r>
            <a:endParaRPr lang="en-US" dirty="0"/>
          </a:p>
        </p:txBody>
      </p:sp>
      <p:sp>
        <p:nvSpPr>
          <p:cNvPr id="3" name="Content Placeholder 2"/>
          <p:cNvSpPr>
            <a:spLocks noGrp="1"/>
          </p:cNvSpPr>
          <p:nvPr>
            <p:ph idx="1"/>
          </p:nvPr>
        </p:nvSpPr>
        <p:spPr/>
        <p:txBody>
          <a:bodyPr/>
          <a:lstStyle/>
          <a:p>
            <a:pPr marL="0" indent="0">
              <a:buNone/>
            </a:pPr>
            <a:endParaRPr lang="en-US" dirty="0" smtClean="0"/>
          </a:p>
          <a:p>
            <a:r>
              <a:rPr lang="en-US" dirty="0" smtClean="0"/>
              <a:t>Parkinson’s disease</a:t>
            </a:r>
          </a:p>
          <a:p>
            <a:pPr lvl="1"/>
            <a:r>
              <a:rPr lang="en-US" dirty="0" err="1" smtClean="0"/>
              <a:t>Hoehn</a:t>
            </a:r>
            <a:r>
              <a:rPr lang="en-US" dirty="0" smtClean="0"/>
              <a:t> </a:t>
            </a:r>
            <a:r>
              <a:rPr lang="en-US" dirty="0"/>
              <a:t>and </a:t>
            </a:r>
            <a:r>
              <a:rPr lang="en-US" dirty="0" err="1"/>
              <a:t>Yahr</a:t>
            </a:r>
            <a:r>
              <a:rPr lang="en-US" dirty="0"/>
              <a:t> stage </a:t>
            </a:r>
            <a:r>
              <a:rPr lang="en-US" dirty="0" smtClean="0"/>
              <a:t>3</a:t>
            </a:r>
          </a:p>
          <a:p>
            <a:pPr lvl="1"/>
            <a:r>
              <a:rPr lang="en-US" dirty="0" smtClean="0">
                <a:effectLst/>
              </a:rPr>
              <a:t>14 years since diagnosis</a:t>
            </a:r>
            <a:endParaRPr lang="en-US" dirty="0" smtClean="0"/>
          </a:p>
          <a:p>
            <a:r>
              <a:rPr lang="en-US" dirty="0" smtClean="0">
                <a:effectLst/>
              </a:rPr>
              <a:t>Fits criteria for good prognosis</a:t>
            </a:r>
          </a:p>
          <a:p>
            <a:pPr lvl="1"/>
            <a:r>
              <a:rPr lang="en-US" dirty="0" smtClean="0"/>
              <a:t>Likely to benefit from PT</a:t>
            </a:r>
            <a:endParaRPr lang="en-US" dirty="0" smtClean="0">
              <a:effectLst/>
            </a:endParaRPr>
          </a:p>
        </p:txBody>
      </p:sp>
    </p:spTree>
    <p:extLst>
      <p:ext uri="{BB962C8B-B14F-4D97-AF65-F5344CB8AC3E}">
        <p14:creationId xmlns:p14="http://schemas.microsoft.com/office/powerpoint/2010/main" val="241774766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a:t>
            </a:r>
            <a:endParaRPr lang="en-US" dirty="0"/>
          </a:p>
        </p:txBody>
      </p:sp>
      <p:sp>
        <p:nvSpPr>
          <p:cNvPr id="3" name="Content Placeholder 2"/>
          <p:cNvSpPr>
            <a:spLocks noGrp="1"/>
          </p:cNvSpPr>
          <p:nvPr>
            <p:ph idx="1"/>
          </p:nvPr>
        </p:nvSpPr>
        <p:spPr/>
        <p:txBody>
          <a:bodyPr/>
          <a:lstStyle/>
          <a:p>
            <a:r>
              <a:rPr lang="en-US" dirty="0" smtClean="0"/>
              <a:t>In 6 weeks:</a:t>
            </a:r>
          </a:p>
          <a:p>
            <a:pPr lvl="1"/>
            <a:r>
              <a:rPr lang="en-US" dirty="0" smtClean="0"/>
              <a:t>Improve </a:t>
            </a:r>
            <a:r>
              <a:rPr lang="en-US" dirty="0" err="1" smtClean="0"/>
              <a:t>Tinetti</a:t>
            </a:r>
            <a:r>
              <a:rPr lang="en-US" dirty="0" smtClean="0"/>
              <a:t> Mobility Test score to </a:t>
            </a:r>
            <a:r>
              <a:rPr lang="en-US" dirty="0"/>
              <a:t>to ≥ 25/28 indicating low fall risk.</a:t>
            </a:r>
          </a:p>
          <a:p>
            <a:pPr lvl="1"/>
            <a:r>
              <a:rPr lang="en-US" dirty="0" smtClean="0"/>
              <a:t>Improve TUG score to &lt;13.50s indicating low fall risk</a:t>
            </a:r>
          </a:p>
          <a:p>
            <a:pPr lvl="1"/>
            <a:r>
              <a:rPr lang="en-US" dirty="0" smtClean="0"/>
              <a:t>Increase gait speed to &gt;0/8 m/s for safe community </a:t>
            </a:r>
            <a:r>
              <a:rPr lang="en-US" dirty="0" err="1" smtClean="0"/>
              <a:t>abulation</a:t>
            </a:r>
            <a:endParaRPr lang="en-US" dirty="0" smtClean="0"/>
          </a:p>
        </p:txBody>
      </p:sp>
    </p:spTree>
    <p:extLst>
      <p:ext uri="{BB962C8B-B14F-4D97-AF65-F5344CB8AC3E}">
        <p14:creationId xmlns:p14="http://schemas.microsoft.com/office/powerpoint/2010/main" val="265438671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a:t>
            </a:r>
            <a:endParaRPr lang="en-US" dirty="0"/>
          </a:p>
        </p:txBody>
      </p:sp>
      <p:sp>
        <p:nvSpPr>
          <p:cNvPr id="3" name="Content Placeholder 2"/>
          <p:cNvSpPr>
            <a:spLocks noGrp="1"/>
          </p:cNvSpPr>
          <p:nvPr>
            <p:ph idx="1"/>
          </p:nvPr>
        </p:nvSpPr>
        <p:spPr/>
        <p:txBody>
          <a:bodyPr/>
          <a:lstStyle/>
          <a:p>
            <a:r>
              <a:rPr lang="en-US" dirty="0" smtClean="0"/>
              <a:t>Improve PDQ-39 score by &gt;7.74% (MCID)</a:t>
            </a:r>
          </a:p>
          <a:p>
            <a:r>
              <a:rPr lang="en-US" dirty="0" smtClean="0"/>
              <a:t> Improve PDQ-39 items #1-16 indicating improved mobility and ADL management</a:t>
            </a:r>
          </a:p>
          <a:p>
            <a:r>
              <a:rPr lang="en-US" dirty="0" smtClean="0"/>
              <a:t>Improved </a:t>
            </a:r>
            <a:r>
              <a:rPr lang="en-US" dirty="0"/>
              <a:t>posture and endurance for physical activity</a:t>
            </a:r>
            <a:r>
              <a:rPr lang="en-US" dirty="0" smtClean="0">
                <a:effectLst/>
              </a:rPr>
              <a:t> for increased participation in community programs</a:t>
            </a:r>
            <a:endParaRPr lang="en-US" dirty="0"/>
          </a:p>
        </p:txBody>
      </p:sp>
    </p:spTree>
    <p:extLst>
      <p:ext uri="{BB962C8B-B14F-4D97-AF65-F5344CB8AC3E}">
        <p14:creationId xmlns:p14="http://schemas.microsoft.com/office/powerpoint/2010/main" val="224417722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Intervention</a:t>
            </a:r>
            <a:endParaRPr lang="en-US" dirty="0"/>
          </a:p>
        </p:txBody>
      </p:sp>
      <p:sp>
        <p:nvSpPr>
          <p:cNvPr id="3" name="Content Placeholder 2"/>
          <p:cNvSpPr>
            <a:spLocks noGrp="1"/>
          </p:cNvSpPr>
          <p:nvPr>
            <p:ph idx="1"/>
          </p:nvPr>
        </p:nvSpPr>
        <p:spPr/>
        <p:txBody>
          <a:bodyPr>
            <a:normAutofit fontScale="92500"/>
          </a:bodyPr>
          <a:lstStyle/>
          <a:p>
            <a:r>
              <a:rPr lang="en-US" dirty="0" smtClean="0"/>
              <a:t>2x weekly at 1pm: 1 hour after PD medication</a:t>
            </a:r>
          </a:p>
          <a:p>
            <a:r>
              <a:rPr lang="en-US" dirty="0" err="1" smtClean="0"/>
              <a:t>Neuro</a:t>
            </a:r>
            <a:r>
              <a:rPr lang="en-US" dirty="0" smtClean="0"/>
              <a:t> re-education</a:t>
            </a:r>
          </a:p>
          <a:p>
            <a:r>
              <a:rPr lang="en-US" dirty="0" smtClean="0"/>
              <a:t>Therapeutic exercise</a:t>
            </a:r>
          </a:p>
          <a:p>
            <a:r>
              <a:rPr lang="en-US" dirty="0" smtClean="0"/>
              <a:t>Therapeutic activity</a:t>
            </a:r>
          </a:p>
          <a:p>
            <a:r>
              <a:rPr lang="en-US" dirty="0" smtClean="0"/>
              <a:t>LSVT BIG standardized high amplitude movements comprised 50% of each session </a:t>
            </a:r>
          </a:p>
          <a:p>
            <a:r>
              <a:rPr lang="en-US" dirty="0" smtClean="0"/>
              <a:t>Other 30mins</a:t>
            </a:r>
          </a:p>
          <a:p>
            <a:pPr lvl="1"/>
            <a:r>
              <a:rPr lang="en-US" dirty="0" smtClean="0"/>
              <a:t>Strength, balance, obstacle negotiation, functional </a:t>
            </a:r>
            <a:r>
              <a:rPr lang="en-US" dirty="0" err="1" smtClean="0"/>
              <a:t>activites</a:t>
            </a:r>
            <a:endParaRPr lang="en-US" dirty="0" smtClean="0"/>
          </a:p>
          <a:p>
            <a:endParaRPr lang="en-US" dirty="0"/>
          </a:p>
        </p:txBody>
      </p:sp>
    </p:spTree>
    <p:extLst>
      <p:ext uri="{BB962C8B-B14F-4D97-AF65-F5344CB8AC3E}">
        <p14:creationId xmlns:p14="http://schemas.microsoft.com/office/powerpoint/2010/main" val="2479665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Session 1</a:t>
            </a:r>
            <a:endParaRPr lang="en-US" dirty="0"/>
          </a:p>
        </p:txBody>
      </p:sp>
      <p:sp>
        <p:nvSpPr>
          <p:cNvPr id="3" name="Content Placeholder 2"/>
          <p:cNvSpPr>
            <a:spLocks noGrp="1"/>
          </p:cNvSpPr>
          <p:nvPr>
            <p:ph idx="1"/>
          </p:nvPr>
        </p:nvSpPr>
        <p:spPr/>
        <p:txBody>
          <a:bodyPr/>
          <a:lstStyle/>
          <a:p>
            <a:r>
              <a:rPr lang="en-US" dirty="0" smtClean="0"/>
              <a:t>Big exercises #1-4</a:t>
            </a:r>
          </a:p>
          <a:p>
            <a:pPr lvl="1"/>
            <a:r>
              <a:rPr lang="en-US" dirty="0" smtClean="0"/>
              <a:t>10 repetitions of each</a:t>
            </a:r>
          </a:p>
          <a:p>
            <a:pPr lvl="1"/>
            <a:r>
              <a:rPr lang="en-US" dirty="0" smtClean="0"/>
              <a:t>Visual modeling and simultaneous performance of exercises</a:t>
            </a:r>
          </a:p>
          <a:p>
            <a:pPr lvl="1"/>
            <a:r>
              <a:rPr lang="en-US" dirty="0" smtClean="0"/>
              <a:t>No LSVT BIG at home</a:t>
            </a:r>
            <a:endParaRPr lang="en-US" dirty="0"/>
          </a:p>
        </p:txBody>
      </p:sp>
      <p:pic>
        <p:nvPicPr>
          <p:cNvPr id="4" name="Picture 3" descr="beachball.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67000" y="4423887"/>
            <a:ext cx="2834217" cy="2125663"/>
          </a:xfrm>
          <a:prstGeom prst="rect">
            <a:avLst/>
          </a:prstGeom>
        </p:spPr>
      </p:pic>
    </p:spTree>
    <p:extLst>
      <p:ext uri="{BB962C8B-B14F-4D97-AF65-F5344CB8AC3E}">
        <p14:creationId xmlns:p14="http://schemas.microsoft.com/office/powerpoint/2010/main" val="32918623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Parkinson’s Disease</a:t>
            </a:r>
            <a:endParaRPr lang="en-US" dirty="0"/>
          </a:p>
        </p:txBody>
      </p:sp>
      <p:sp>
        <p:nvSpPr>
          <p:cNvPr id="3" name="Content Placeholder 2"/>
          <p:cNvSpPr>
            <a:spLocks noGrp="1"/>
          </p:cNvSpPr>
          <p:nvPr>
            <p:ph idx="1"/>
          </p:nvPr>
        </p:nvSpPr>
        <p:spPr/>
        <p:txBody>
          <a:bodyPr/>
          <a:lstStyle/>
          <a:p>
            <a:r>
              <a:rPr lang="en-US" dirty="0" smtClean="0"/>
              <a:t>2</a:t>
            </a:r>
            <a:r>
              <a:rPr lang="en-US" baseline="30000" dirty="0" smtClean="0"/>
              <a:t>nd</a:t>
            </a:r>
            <a:r>
              <a:rPr lang="en-US" dirty="0" smtClean="0"/>
              <a:t> most prevalent neurodegenerative disease</a:t>
            </a:r>
          </a:p>
          <a:p>
            <a:r>
              <a:rPr lang="en-US" dirty="0" smtClean="0"/>
              <a:t>Approximately 1million Americans</a:t>
            </a:r>
          </a:p>
          <a:p>
            <a:r>
              <a:rPr lang="en-US" dirty="0" smtClean="0"/>
              <a:t>Prevalence: 1-2/1000 people</a:t>
            </a:r>
            <a:endParaRPr lang="en-US" dirty="0"/>
          </a:p>
        </p:txBody>
      </p:sp>
      <p:pic>
        <p:nvPicPr>
          <p:cNvPr id="4" name="Picture 3" descr="fox460.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83153" y="3514968"/>
            <a:ext cx="5187462" cy="3112477"/>
          </a:xfrm>
          <a:prstGeom prst="rect">
            <a:avLst/>
          </a:prstGeom>
        </p:spPr>
      </p:pic>
    </p:spTree>
    <p:extLst>
      <p:ext uri="{BB962C8B-B14F-4D97-AF65-F5344CB8AC3E}">
        <p14:creationId xmlns:p14="http://schemas.microsoft.com/office/powerpoint/2010/main" val="94414419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Session 2</a:t>
            </a:r>
            <a:endParaRPr lang="en-US" dirty="0"/>
          </a:p>
        </p:txBody>
      </p:sp>
      <p:sp>
        <p:nvSpPr>
          <p:cNvPr id="3" name="Content Placeholder 2"/>
          <p:cNvSpPr>
            <a:spLocks noGrp="1"/>
          </p:cNvSpPr>
          <p:nvPr>
            <p:ph idx="1"/>
          </p:nvPr>
        </p:nvSpPr>
        <p:spPr/>
        <p:txBody>
          <a:bodyPr/>
          <a:lstStyle/>
          <a:p>
            <a:r>
              <a:rPr lang="en-US" dirty="0" smtClean="0"/>
              <a:t>10 repetitions of exercises #1-6</a:t>
            </a:r>
          </a:p>
          <a:p>
            <a:pPr lvl="1"/>
            <a:r>
              <a:rPr lang="en-US" dirty="0" smtClean="0"/>
              <a:t>Patient education</a:t>
            </a:r>
          </a:p>
          <a:p>
            <a:pPr lvl="1"/>
            <a:r>
              <a:rPr lang="en-US" dirty="0" smtClean="0"/>
              <a:t>BP: </a:t>
            </a:r>
            <a:r>
              <a:rPr lang="en-US" dirty="0"/>
              <a:t>158/60 mmHg </a:t>
            </a:r>
            <a:endParaRPr lang="en-US" dirty="0" smtClean="0"/>
          </a:p>
          <a:p>
            <a:pPr lvl="1"/>
            <a:r>
              <a:rPr lang="en-US" dirty="0" smtClean="0"/>
              <a:t>HR: 87 </a:t>
            </a:r>
            <a:r>
              <a:rPr lang="en-US" dirty="0" err="1" smtClean="0"/>
              <a:t>bpm</a:t>
            </a:r>
            <a:endParaRPr lang="en-US" dirty="0" smtClean="0"/>
          </a:p>
          <a:p>
            <a:r>
              <a:rPr lang="en-US" dirty="0" smtClean="0"/>
              <a:t>Cone weaving</a:t>
            </a:r>
          </a:p>
          <a:p>
            <a:r>
              <a:rPr lang="en-US" dirty="0" smtClean="0"/>
              <a:t>Toe taps</a:t>
            </a:r>
          </a:p>
          <a:p>
            <a:r>
              <a:rPr lang="en-US" dirty="0"/>
              <a:t>S</a:t>
            </a:r>
            <a:r>
              <a:rPr lang="en-US" dirty="0" smtClean="0"/>
              <a:t>tepping activities</a:t>
            </a:r>
            <a:endParaRPr lang="en-US" dirty="0"/>
          </a:p>
        </p:txBody>
      </p:sp>
    </p:spTree>
    <p:extLst>
      <p:ext uri="{BB962C8B-B14F-4D97-AF65-F5344CB8AC3E}">
        <p14:creationId xmlns:p14="http://schemas.microsoft.com/office/powerpoint/2010/main" val="106855423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Sessions 3 &amp; 4</a:t>
            </a:r>
            <a:endParaRPr lang="en-US" dirty="0"/>
          </a:p>
        </p:txBody>
      </p:sp>
      <p:sp>
        <p:nvSpPr>
          <p:cNvPr id="3" name="Content Placeholder 2"/>
          <p:cNvSpPr>
            <a:spLocks noGrp="1"/>
          </p:cNvSpPr>
          <p:nvPr>
            <p:ph idx="1"/>
          </p:nvPr>
        </p:nvSpPr>
        <p:spPr/>
        <p:txBody>
          <a:bodyPr/>
          <a:lstStyle/>
          <a:p>
            <a:r>
              <a:rPr lang="en-US" dirty="0" smtClean="0"/>
              <a:t>Addition of exercise # 7</a:t>
            </a:r>
          </a:p>
          <a:p>
            <a:r>
              <a:rPr lang="en-US" dirty="0" smtClean="0"/>
              <a:t>Balance and coordination tasks</a:t>
            </a:r>
          </a:p>
          <a:p>
            <a:r>
              <a:rPr lang="en-US" dirty="0" smtClean="0"/>
              <a:t>Mini squats</a:t>
            </a:r>
          </a:p>
          <a:p>
            <a:r>
              <a:rPr lang="en-US" dirty="0" smtClean="0"/>
              <a:t>Repeated sit-to-stand</a:t>
            </a:r>
            <a:endParaRPr lang="en-US" dirty="0"/>
          </a:p>
        </p:txBody>
      </p:sp>
    </p:spTree>
    <p:extLst>
      <p:ext uri="{BB962C8B-B14F-4D97-AF65-F5344CB8AC3E}">
        <p14:creationId xmlns:p14="http://schemas.microsoft.com/office/powerpoint/2010/main" val="162161950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Sessions 5 &amp; 6</a:t>
            </a:r>
            <a:endParaRPr lang="en-US" dirty="0"/>
          </a:p>
        </p:txBody>
      </p:sp>
      <p:sp>
        <p:nvSpPr>
          <p:cNvPr id="3" name="Content Placeholder 2"/>
          <p:cNvSpPr>
            <a:spLocks noGrp="1"/>
          </p:cNvSpPr>
          <p:nvPr>
            <p:ph idx="1"/>
          </p:nvPr>
        </p:nvSpPr>
        <p:spPr/>
        <p:txBody>
          <a:bodyPr/>
          <a:lstStyle/>
          <a:p>
            <a:r>
              <a:rPr lang="en-US" dirty="0" smtClean="0"/>
              <a:t>Added UE strengthening exercises</a:t>
            </a:r>
          </a:p>
          <a:p>
            <a:r>
              <a:rPr lang="en-US" dirty="0" smtClean="0"/>
              <a:t>Fell out of bed at home</a:t>
            </a:r>
          </a:p>
          <a:p>
            <a:pPr lvl="1"/>
            <a:r>
              <a:rPr lang="en-US" dirty="0" smtClean="0"/>
              <a:t>No major injuries</a:t>
            </a:r>
          </a:p>
          <a:p>
            <a:pPr lvl="1"/>
            <a:r>
              <a:rPr lang="en-US" dirty="0" smtClean="0"/>
              <a:t>No change in performance</a:t>
            </a:r>
          </a:p>
          <a:p>
            <a:pPr lvl="1"/>
            <a:endParaRPr lang="en-US" dirty="0"/>
          </a:p>
        </p:txBody>
      </p:sp>
    </p:spTree>
    <p:extLst>
      <p:ext uri="{BB962C8B-B14F-4D97-AF65-F5344CB8AC3E}">
        <p14:creationId xmlns:p14="http://schemas.microsoft.com/office/powerpoint/2010/main" val="121049140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Sessions 7,8,9</a:t>
            </a:r>
            <a:endParaRPr lang="en-US" dirty="0"/>
          </a:p>
        </p:txBody>
      </p:sp>
      <p:sp>
        <p:nvSpPr>
          <p:cNvPr id="3" name="Content Placeholder 2"/>
          <p:cNvSpPr>
            <a:spLocks noGrp="1"/>
          </p:cNvSpPr>
          <p:nvPr>
            <p:ph idx="1"/>
          </p:nvPr>
        </p:nvSpPr>
        <p:spPr/>
        <p:txBody>
          <a:bodyPr/>
          <a:lstStyle/>
          <a:p>
            <a:r>
              <a:rPr lang="en-US" dirty="0" smtClean="0"/>
              <a:t>Added </a:t>
            </a:r>
            <a:r>
              <a:rPr lang="en-US" dirty="0" err="1" smtClean="0"/>
              <a:t>physio</a:t>
            </a:r>
            <a:r>
              <a:rPr lang="en-US" dirty="0" smtClean="0"/>
              <a:t> ball throw and catch</a:t>
            </a:r>
          </a:p>
          <a:p>
            <a:pPr lvl="1"/>
            <a:r>
              <a:rPr lang="en-US" dirty="0" smtClean="0"/>
              <a:t>Anticipatory reactions</a:t>
            </a:r>
          </a:p>
          <a:p>
            <a:pPr lvl="1"/>
            <a:r>
              <a:rPr lang="en-US" dirty="0" smtClean="0"/>
              <a:t>Postural control</a:t>
            </a:r>
          </a:p>
          <a:p>
            <a:pPr lvl="1"/>
            <a:r>
              <a:rPr lang="en-US" dirty="0" smtClean="0"/>
              <a:t>Coordination</a:t>
            </a:r>
          </a:p>
          <a:p>
            <a:r>
              <a:rPr lang="en-US" dirty="0" smtClean="0"/>
              <a:t>Increased to 12 reps of each BIG exercise</a:t>
            </a:r>
          </a:p>
          <a:p>
            <a:r>
              <a:rPr lang="en-US" dirty="0" smtClean="0"/>
              <a:t>Increased back strengthening</a:t>
            </a:r>
            <a:endParaRPr lang="en-US" dirty="0"/>
          </a:p>
        </p:txBody>
      </p:sp>
    </p:spTree>
    <p:extLst>
      <p:ext uri="{BB962C8B-B14F-4D97-AF65-F5344CB8AC3E}">
        <p14:creationId xmlns:p14="http://schemas.microsoft.com/office/powerpoint/2010/main" val="116385645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Session 10: Reassessment</a:t>
            </a:r>
            <a:endParaRPr lang="en-US" dirty="0"/>
          </a:p>
        </p:txBody>
      </p:sp>
      <p:sp>
        <p:nvSpPr>
          <p:cNvPr id="3" name="Content Placeholder 2"/>
          <p:cNvSpPr>
            <a:spLocks noGrp="1"/>
          </p:cNvSpPr>
          <p:nvPr>
            <p:ph idx="1"/>
          </p:nvPr>
        </p:nvSpPr>
        <p:spPr/>
        <p:txBody>
          <a:bodyPr/>
          <a:lstStyle/>
          <a:p>
            <a:r>
              <a:rPr lang="en-US" dirty="0" smtClean="0"/>
              <a:t>12 reps of each BIG exercise</a:t>
            </a:r>
          </a:p>
          <a:p>
            <a:r>
              <a:rPr lang="en-US" dirty="0"/>
              <a:t>BP measured at 132/78 mmHg and HR 64 </a:t>
            </a:r>
            <a:r>
              <a:rPr lang="en-US" dirty="0" err="1" smtClean="0"/>
              <a:t>bpm</a:t>
            </a:r>
            <a:endParaRPr lang="en-US" dirty="0" smtClean="0"/>
          </a:p>
          <a:p>
            <a:r>
              <a:rPr lang="en-US" dirty="0" smtClean="0">
                <a:effectLst/>
              </a:rPr>
              <a:t>Full re-assessment was performed </a:t>
            </a:r>
            <a:endParaRPr lang="en-US" dirty="0"/>
          </a:p>
        </p:txBody>
      </p:sp>
    </p:spTree>
    <p:extLst>
      <p:ext uri="{BB962C8B-B14F-4D97-AF65-F5344CB8AC3E}">
        <p14:creationId xmlns:p14="http://schemas.microsoft.com/office/powerpoint/2010/main" val="41736309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Outcomes</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891855637"/>
              </p:ext>
            </p:extLst>
          </p:nvPr>
        </p:nvGraphicFramePr>
        <p:xfrm>
          <a:off x="1019628" y="2050144"/>
          <a:ext cx="7108371" cy="4481286"/>
        </p:xfrm>
        <a:graphic>
          <a:graphicData uri="http://schemas.openxmlformats.org/drawingml/2006/table">
            <a:tbl>
              <a:tblPr firstRow="1" bandRow="1">
                <a:tableStyleId>{5C22544A-7EE6-4342-B048-85BDC9FD1C3A}</a:tableStyleId>
              </a:tblPr>
              <a:tblGrid>
                <a:gridCol w="2647647"/>
                <a:gridCol w="2647647"/>
                <a:gridCol w="1813077"/>
              </a:tblGrid>
              <a:tr h="718751">
                <a:tc>
                  <a:txBody>
                    <a:bodyPr/>
                    <a:lstStyle/>
                    <a:p>
                      <a:r>
                        <a:rPr lang="en-US" dirty="0" smtClean="0"/>
                        <a:t>Outcome Measure</a:t>
                      </a:r>
                      <a:endParaRPr lang="en-US" dirty="0"/>
                    </a:p>
                  </a:txBody>
                  <a:tcPr/>
                </a:tc>
                <a:tc>
                  <a:txBody>
                    <a:bodyPr/>
                    <a:lstStyle/>
                    <a:p>
                      <a:r>
                        <a:rPr lang="en-US" dirty="0" smtClean="0"/>
                        <a:t>Baseline Score</a:t>
                      </a:r>
                      <a:endParaRPr lang="en-US" dirty="0"/>
                    </a:p>
                  </a:txBody>
                  <a:tcPr/>
                </a:tc>
                <a:tc>
                  <a:txBody>
                    <a:bodyPr/>
                    <a:lstStyle/>
                    <a:p>
                      <a:r>
                        <a:rPr lang="en-US" dirty="0" smtClean="0"/>
                        <a:t>Final Score</a:t>
                      </a:r>
                      <a:endParaRPr lang="en-US" dirty="0"/>
                    </a:p>
                  </a:txBody>
                  <a:tcPr/>
                </a:tc>
              </a:tr>
              <a:tr h="951445">
                <a:tc>
                  <a:txBody>
                    <a:bodyPr/>
                    <a:lstStyle/>
                    <a:p>
                      <a:r>
                        <a:rPr lang="en-US" dirty="0" smtClean="0"/>
                        <a:t>Timed Up &amp; Go (TUG)</a:t>
                      </a:r>
                    </a:p>
                    <a:p>
                      <a:endParaRPr lang="en-US" dirty="0"/>
                    </a:p>
                  </a:txBody>
                  <a:tcPr/>
                </a:tc>
                <a:tc>
                  <a:txBody>
                    <a:bodyPr/>
                    <a:lstStyle/>
                    <a:p>
                      <a:r>
                        <a:rPr lang="en-US" dirty="0" smtClean="0"/>
                        <a:t>18.06s</a:t>
                      </a:r>
                    </a:p>
                    <a:p>
                      <a:endParaRPr lang="en-US" dirty="0"/>
                    </a:p>
                  </a:txBody>
                  <a:tcPr/>
                </a:tc>
                <a:tc>
                  <a:txBody>
                    <a:bodyPr/>
                    <a:lstStyle/>
                    <a:p>
                      <a:r>
                        <a:rPr lang="en-US" dirty="0" smtClean="0"/>
                        <a:t>13.37s</a:t>
                      </a:r>
                      <a:endParaRPr lang="en-US" dirty="0"/>
                    </a:p>
                  </a:txBody>
                  <a:tcPr/>
                </a:tc>
              </a:tr>
              <a:tr h="951445">
                <a:tc>
                  <a:txBody>
                    <a:bodyPr/>
                    <a:lstStyle/>
                    <a:p>
                      <a:r>
                        <a:rPr lang="en-US" dirty="0" smtClean="0"/>
                        <a:t>Gait Speed</a:t>
                      </a:r>
                      <a:endParaRPr lang="en-US" dirty="0"/>
                    </a:p>
                  </a:txBody>
                  <a:tcPr/>
                </a:tc>
                <a:tc>
                  <a:txBody>
                    <a:bodyPr/>
                    <a:lstStyle/>
                    <a:p>
                      <a:r>
                        <a:rPr lang="en-US" dirty="0" smtClean="0"/>
                        <a:t>0.71 m/s</a:t>
                      </a:r>
                      <a:endParaRPr lang="en-US" dirty="0"/>
                    </a:p>
                  </a:txBody>
                  <a:tcPr/>
                </a:tc>
                <a:tc>
                  <a:txBody>
                    <a:bodyPr/>
                    <a:lstStyle/>
                    <a:p>
                      <a:r>
                        <a:rPr lang="en-US" dirty="0" smtClean="0"/>
                        <a:t>&gt;0.71 m/s</a:t>
                      </a:r>
                      <a:endParaRPr lang="en-US" dirty="0"/>
                    </a:p>
                  </a:txBody>
                  <a:tcPr/>
                </a:tc>
              </a:tr>
              <a:tr h="1194165">
                <a:tc>
                  <a:txBody>
                    <a:bodyPr/>
                    <a:lstStyle/>
                    <a:p>
                      <a:r>
                        <a:rPr lang="en-US" dirty="0" err="1" smtClean="0"/>
                        <a:t>Tinetti</a:t>
                      </a:r>
                      <a:r>
                        <a:rPr lang="en-US" dirty="0" smtClean="0"/>
                        <a:t> Mobility Test (TMT)</a:t>
                      </a:r>
                      <a:endParaRPr lang="en-US" dirty="0"/>
                    </a:p>
                  </a:txBody>
                  <a:tcPr/>
                </a:tc>
                <a:tc>
                  <a:txBody>
                    <a:bodyPr/>
                    <a:lstStyle/>
                    <a:p>
                      <a:pPr>
                        <a:lnSpc>
                          <a:spcPct val="150000"/>
                        </a:lnSpc>
                      </a:pPr>
                      <a:r>
                        <a:rPr lang="en-US" sz="1800" dirty="0">
                          <a:effectLst/>
                          <a:latin typeface="Calibri"/>
                          <a:ea typeface="Cambria"/>
                          <a:cs typeface="Calibri"/>
                        </a:rPr>
                        <a:t>20/28 (8/12 gait; 12/16 balance)</a:t>
                      </a:r>
                    </a:p>
                  </a:txBody>
                  <a:tcPr marL="68580" marR="68580" marT="0" marB="0"/>
                </a:tc>
                <a:tc>
                  <a:txBody>
                    <a:bodyPr/>
                    <a:lstStyle/>
                    <a:p>
                      <a:r>
                        <a:rPr lang="en-US" dirty="0" smtClean="0"/>
                        <a:t>21/28</a:t>
                      </a:r>
                      <a:endParaRPr lang="en-US" dirty="0"/>
                    </a:p>
                  </a:txBody>
                  <a:tcPr/>
                </a:tc>
              </a:tr>
              <a:tr h="665480">
                <a:tc>
                  <a:txBody>
                    <a:bodyPr/>
                    <a:lstStyle/>
                    <a:p>
                      <a:r>
                        <a:rPr lang="en-US" dirty="0" smtClean="0"/>
                        <a:t>PDQ-39</a:t>
                      </a:r>
                      <a:endParaRPr lang="en-US" dirty="0"/>
                    </a:p>
                  </a:txBody>
                  <a:tcPr/>
                </a:tc>
                <a:tc>
                  <a:txBody>
                    <a:bodyPr/>
                    <a:lstStyle/>
                    <a:p>
                      <a:pPr>
                        <a:lnSpc>
                          <a:spcPct val="150000"/>
                        </a:lnSpc>
                      </a:pPr>
                      <a:r>
                        <a:rPr lang="en-US" sz="1800" dirty="0" smtClean="0">
                          <a:effectLst/>
                          <a:latin typeface="Calibri"/>
                          <a:ea typeface="Cambria"/>
                          <a:cs typeface="Calibri"/>
                        </a:rPr>
                        <a:t>16.7% Disabled</a:t>
                      </a:r>
                      <a:endParaRPr lang="en-US" sz="1800" dirty="0">
                        <a:effectLst/>
                        <a:latin typeface="Calibri"/>
                        <a:ea typeface="Cambria"/>
                        <a:cs typeface="Calibri"/>
                      </a:endParaRPr>
                    </a:p>
                  </a:txBody>
                  <a:tcPr marL="68580" marR="68580" marT="0" marB="0"/>
                </a:tc>
                <a:tc>
                  <a:txBody>
                    <a:bodyPr/>
                    <a:lstStyle/>
                    <a:p>
                      <a:r>
                        <a:rPr lang="en-US" dirty="0" smtClean="0"/>
                        <a:t>8.97% disabled</a:t>
                      </a:r>
                      <a:endParaRPr lang="en-US" dirty="0"/>
                    </a:p>
                  </a:txBody>
                  <a:tcPr/>
                </a:tc>
              </a:tr>
            </a:tbl>
          </a:graphicData>
        </a:graphic>
      </p:graphicFrame>
    </p:spTree>
    <p:extLst>
      <p:ext uri="{BB962C8B-B14F-4D97-AF65-F5344CB8AC3E}">
        <p14:creationId xmlns:p14="http://schemas.microsoft.com/office/powerpoint/2010/main" val="270236352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Re-assessment</a:t>
            </a:r>
            <a:endParaRPr lang="en-US" dirty="0"/>
          </a:p>
        </p:txBody>
      </p:sp>
      <p:sp>
        <p:nvSpPr>
          <p:cNvPr id="3" name="Content Placeholder 2"/>
          <p:cNvSpPr>
            <a:spLocks noGrp="1"/>
          </p:cNvSpPr>
          <p:nvPr>
            <p:ph idx="1"/>
          </p:nvPr>
        </p:nvSpPr>
        <p:spPr/>
        <p:txBody>
          <a:bodyPr/>
          <a:lstStyle/>
          <a:p>
            <a:r>
              <a:rPr lang="en-US" dirty="0" smtClean="0"/>
              <a:t>Improved coordination of BIG exercises</a:t>
            </a:r>
          </a:p>
          <a:p>
            <a:r>
              <a:rPr lang="en-US" dirty="0" smtClean="0"/>
              <a:t>Increased postural control</a:t>
            </a:r>
          </a:p>
          <a:p>
            <a:r>
              <a:rPr lang="en-US" dirty="0" smtClean="0"/>
              <a:t>Improved endurance and exercise tolerance</a:t>
            </a:r>
          </a:p>
          <a:p>
            <a:pPr lvl="1"/>
            <a:r>
              <a:rPr lang="en-US" dirty="0" smtClean="0"/>
              <a:t>30 </a:t>
            </a:r>
            <a:r>
              <a:rPr lang="en-US" dirty="0" err="1" smtClean="0"/>
              <a:t>mins</a:t>
            </a:r>
            <a:r>
              <a:rPr lang="en-US" dirty="0" smtClean="0"/>
              <a:t> of exercise without break</a:t>
            </a:r>
          </a:p>
          <a:p>
            <a:r>
              <a:rPr lang="en-US" dirty="0" smtClean="0"/>
              <a:t>Met 4 of 6 goals for therapy</a:t>
            </a:r>
          </a:p>
          <a:p>
            <a:r>
              <a:rPr lang="en-US" dirty="0" smtClean="0"/>
              <a:t>Still room to improve from PT</a:t>
            </a:r>
          </a:p>
          <a:p>
            <a:endParaRPr lang="en-US" dirty="0"/>
          </a:p>
        </p:txBody>
      </p:sp>
    </p:spTree>
    <p:extLst>
      <p:ext uri="{BB962C8B-B14F-4D97-AF65-F5344CB8AC3E}">
        <p14:creationId xmlns:p14="http://schemas.microsoft.com/office/powerpoint/2010/main" val="293128240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a:t>
            </a:r>
            <a:endParaRPr lang="en-US" dirty="0"/>
          </a:p>
        </p:txBody>
      </p:sp>
      <p:sp>
        <p:nvSpPr>
          <p:cNvPr id="3" name="Content Placeholder 2"/>
          <p:cNvSpPr>
            <a:spLocks noGrp="1"/>
          </p:cNvSpPr>
          <p:nvPr>
            <p:ph idx="1"/>
          </p:nvPr>
        </p:nvSpPr>
        <p:spPr/>
        <p:txBody>
          <a:bodyPr/>
          <a:lstStyle/>
          <a:p>
            <a:r>
              <a:rPr lang="en-US" dirty="0" smtClean="0"/>
              <a:t>Improvement in HRQOL</a:t>
            </a:r>
          </a:p>
          <a:p>
            <a:r>
              <a:rPr lang="en-US" dirty="0" smtClean="0"/>
              <a:t>Mixed mobility results</a:t>
            </a:r>
          </a:p>
          <a:p>
            <a:r>
              <a:rPr lang="en-US" dirty="0" smtClean="0"/>
              <a:t>Fall risk?</a:t>
            </a:r>
          </a:p>
          <a:p>
            <a:r>
              <a:rPr lang="en-US" dirty="0" smtClean="0"/>
              <a:t>Differences from the literature</a:t>
            </a:r>
          </a:p>
          <a:p>
            <a:pPr lvl="1"/>
            <a:r>
              <a:rPr lang="en-US" dirty="0" smtClean="0"/>
              <a:t>Frequency of treatment</a:t>
            </a:r>
          </a:p>
          <a:p>
            <a:pPr lvl="1"/>
            <a:r>
              <a:rPr lang="en-US" dirty="0" smtClean="0"/>
              <a:t>Home component</a:t>
            </a:r>
          </a:p>
          <a:p>
            <a:endParaRPr lang="en-US" dirty="0"/>
          </a:p>
        </p:txBody>
      </p:sp>
    </p:spTree>
    <p:extLst>
      <p:ext uri="{BB962C8B-B14F-4D97-AF65-F5344CB8AC3E}">
        <p14:creationId xmlns:p14="http://schemas.microsoft.com/office/powerpoint/2010/main" val="185623318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r>
              <a:rPr lang="en-US" dirty="0" smtClean="0"/>
              <a:t>No strong conclusion of effectiveness but…</a:t>
            </a:r>
          </a:p>
          <a:p>
            <a:pPr lvl="1"/>
            <a:r>
              <a:rPr lang="en-US" dirty="0" smtClean="0"/>
              <a:t>No decline in function throughout this time</a:t>
            </a:r>
          </a:p>
          <a:p>
            <a:pPr lvl="1"/>
            <a:r>
              <a:rPr lang="en-US" dirty="0" smtClean="0"/>
              <a:t>Positive improvements in outcome measures</a:t>
            </a:r>
          </a:p>
          <a:p>
            <a:pPr lvl="1"/>
            <a:r>
              <a:rPr lang="en-US" dirty="0" smtClean="0"/>
              <a:t>Significant promise as a neuroplasticity model</a:t>
            </a:r>
          </a:p>
          <a:p>
            <a:pPr lvl="1"/>
            <a:endParaRPr lang="en-US" dirty="0"/>
          </a:p>
          <a:p>
            <a:r>
              <a:rPr lang="en-US" dirty="0" smtClean="0"/>
              <a:t>More comparative research needed</a:t>
            </a:r>
            <a:endParaRPr lang="en-US" dirty="0"/>
          </a:p>
        </p:txBody>
      </p:sp>
    </p:spTree>
    <p:extLst>
      <p:ext uri="{BB962C8B-B14F-4D97-AF65-F5344CB8AC3E}">
        <p14:creationId xmlns:p14="http://schemas.microsoft.com/office/powerpoint/2010/main" val="20641669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LSVT</a:t>
            </a:r>
            <a:r>
              <a:rPr lang="en-US" dirty="0"/>
              <a:t>®</a:t>
            </a:r>
            <a:r>
              <a:rPr lang="en-US" dirty="0" smtClean="0">
                <a:effectLst/>
              </a:rPr>
              <a:t> BIG Information </a:t>
            </a:r>
            <a:endParaRPr lang="en-US" dirty="0"/>
          </a:p>
        </p:txBody>
      </p:sp>
      <p:sp>
        <p:nvSpPr>
          <p:cNvPr id="3" name="Content Placeholder 2"/>
          <p:cNvSpPr>
            <a:spLocks noGrp="1"/>
          </p:cNvSpPr>
          <p:nvPr>
            <p:ph idx="1"/>
          </p:nvPr>
        </p:nvSpPr>
        <p:spPr/>
        <p:txBody>
          <a:bodyPr/>
          <a:lstStyle/>
          <a:p>
            <a:r>
              <a:rPr lang="en-US" dirty="0" smtClean="0">
                <a:hlinkClick r:id="rId3"/>
              </a:rPr>
              <a:t>http://www.lsvtglobal.com/</a:t>
            </a:r>
            <a:endParaRPr lang="en-US" dirty="0" smtClean="0"/>
          </a:p>
          <a:p>
            <a:endParaRPr lang="en-US" dirty="0"/>
          </a:p>
          <a:p>
            <a:r>
              <a:rPr lang="en-US" dirty="0" smtClean="0"/>
              <a:t>Workshops</a:t>
            </a:r>
          </a:p>
          <a:p>
            <a:endParaRPr lang="en-US" dirty="0"/>
          </a:p>
          <a:p>
            <a:r>
              <a:rPr lang="en-US" dirty="0" smtClean="0"/>
              <a:t>Certification</a:t>
            </a:r>
            <a:endParaRPr lang="en-US" dirty="0"/>
          </a:p>
        </p:txBody>
      </p:sp>
      <p:pic>
        <p:nvPicPr>
          <p:cNvPr id="4" name="Picture 3" descr="brochure_big_detail.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089079" y="1711628"/>
            <a:ext cx="1919363" cy="4414535"/>
          </a:xfrm>
          <a:prstGeom prst="rect">
            <a:avLst/>
          </a:prstGeom>
        </p:spPr>
      </p:pic>
    </p:spTree>
    <p:extLst>
      <p:ext uri="{BB962C8B-B14F-4D97-AF65-F5344CB8AC3E}">
        <p14:creationId xmlns:p14="http://schemas.microsoft.com/office/powerpoint/2010/main" val="2415402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Signs and Symptoms</a:t>
            </a:r>
            <a:endParaRPr lang="en-US" dirty="0"/>
          </a:p>
        </p:txBody>
      </p:sp>
      <p:sp>
        <p:nvSpPr>
          <p:cNvPr id="3" name="Content Placeholder 2"/>
          <p:cNvSpPr>
            <a:spLocks noGrp="1"/>
          </p:cNvSpPr>
          <p:nvPr>
            <p:ph idx="1"/>
          </p:nvPr>
        </p:nvSpPr>
        <p:spPr/>
        <p:txBody>
          <a:bodyPr/>
          <a:lstStyle/>
          <a:p>
            <a:endParaRPr lang="en-US" dirty="0" smtClean="0"/>
          </a:p>
          <a:p>
            <a:r>
              <a:rPr lang="en-US" dirty="0" err="1" smtClean="0"/>
              <a:t>Bradykinesia</a:t>
            </a:r>
            <a:endParaRPr lang="en-US" dirty="0" smtClean="0"/>
          </a:p>
          <a:p>
            <a:r>
              <a:rPr lang="en-US" dirty="0" smtClean="0"/>
              <a:t>Tremor</a:t>
            </a:r>
          </a:p>
          <a:p>
            <a:r>
              <a:rPr lang="en-US" dirty="0" smtClean="0"/>
              <a:t>Rigidity </a:t>
            </a:r>
          </a:p>
          <a:p>
            <a:r>
              <a:rPr lang="en-US" dirty="0" smtClean="0"/>
              <a:t>Postural instability</a:t>
            </a:r>
          </a:p>
          <a:p>
            <a:r>
              <a:rPr lang="en-US" dirty="0" smtClean="0"/>
              <a:t>“Shuffling gait”</a:t>
            </a:r>
            <a:endParaRPr lang="en-US" dirty="0"/>
          </a:p>
        </p:txBody>
      </p:sp>
      <p:pic>
        <p:nvPicPr>
          <p:cNvPr id="4" name="Picture 3" descr="DanaGuide_CH16C41_P478_spot.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74466" y="2119923"/>
            <a:ext cx="5158106" cy="4280877"/>
          </a:xfrm>
          <a:prstGeom prst="rect">
            <a:avLst/>
          </a:prstGeom>
        </p:spPr>
      </p:pic>
    </p:spTree>
    <p:extLst>
      <p:ext uri="{BB962C8B-B14F-4D97-AF65-F5344CB8AC3E}">
        <p14:creationId xmlns:p14="http://schemas.microsoft.com/office/powerpoint/2010/main" val="168164954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a:xfrm>
            <a:off x="457200" y="1600199"/>
            <a:ext cx="8229600" cy="5584371"/>
          </a:xfrm>
        </p:spPr>
        <p:txBody>
          <a:bodyPr>
            <a:normAutofit fontScale="32500" lnSpcReduction="20000"/>
          </a:bodyPr>
          <a:lstStyle/>
          <a:p>
            <a:r>
              <a:rPr lang="en-US" sz="3400" dirty="0"/>
              <a:t>1. Bartels AL, </a:t>
            </a:r>
            <a:r>
              <a:rPr lang="en-US" sz="3400" dirty="0" err="1"/>
              <a:t>Leenders</a:t>
            </a:r>
            <a:r>
              <a:rPr lang="en-US" sz="3400" dirty="0"/>
              <a:t> KL. Parkinson's disease: The syndrome, the pathogenesis and pathophysiology. </a:t>
            </a:r>
            <a:r>
              <a:rPr lang="en-US" sz="3400" i="1" dirty="0"/>
              <a:t>Cortex</a:t>
            </a:r>
            <a:r>
              <a:rPr lang="en-US" sz="3400" dirty="0"/>
              <a:t>. 2009;45(8):915-921.</a:t>
            </a:r>
          </a:p>
          <a:p>
            <a:r>
              <a:rPr lang="en-US" sz="3400" dirty="0"/>
              <a:t>2. Spitzer AL, Hakim EW. Parkinson's disease: The interplay of medical and surgical treatment options with physical therapy. </a:t>
            </a:r>
            <a:r>
              <a:rPr lang="en-US" sz="3400" i="1" dirty="0"/>
              <a:t>ACUTE CARE PERSPECT</a:t>
            </a:r>
            <a:r>
              <a:rPr lang="en-US" sz="3400" dirty="0"/>
              <a:t>. 2008;17(4):8-15.</a:t>
            </a:r>
          </a:p>
          <a:p>
            <a:r>
              <a:rPr lang="en-US" sz="3400" dirty="0"/>
              <a:t>3. Goodwin VA, Richards SH, Taylor RS, Taylor AH, Campbell JL. The effectiveness of exercise interventions for people with </a:t>
            </a:r>
            <a:r>
              <a:rPr lang="en-US" sz="3400" dirty="0" err="1"/>
              <a:t>parkinson's</a:t>
            </a:r>
            <a:r>
              <a:rPr lang="en-US" sz="3400" dirty="0"/>
              <a:t> disease: A systematic review and meta-analysis. </a:t>
            </a:r>
            <a:r>
              <a:rPr lang="en-US" sz="3400" i="1" dirty="0"/>
              <a:t>MOVEMENT DISORD</a:t>
            </a:r>
            <a:r>
              <a:rPr lang="en-US" sz="3400" dirty="0"/>
              <a:t>. 2008;23(5):631-640.</a:t>
            </a:r>
          </a:p>
          <a:p>
            <a:r>
              <a:rPr lang="en-US" sz="3400" dirty="0"/>
              <a:t>4. O'Sullivan S, ed. </a:t>
            </a:r>
            <a:r>
              <a:rPr lang="en-US" sz="3400" i="1" dirty="0"/>
              <a:t>Physical rehabilitation. </a:t>
            </a:r>
            <a:r>
              <a:rPr lang="en-US" sz="3400" dirty="0"/>
              <a:t>5th ed. FA Davis; 2007. O'Sullivan S. and Schmitz T., eds. </a:t>
            </a:r>
          </a:p>
          <a:p>
            <a:r>
              <a:rPr lang="en-US" sz="3400" dirty="0"/>
              <a:t>5. Goodman C, Fuller K, eds. </a:t>
            </a:r>
            <a:r>
              <a:rPr lang="en-US" sz="3400" i="1" dirty="0"/>
              <a:t>Pathology: Implications for the physical therapist. </a:t>
            </a:r>
            <a:r>
              <a:rPr lang="en-US" sz="3400" dirty="0"/>
              <a:t>3rd ed. St. Louis, Missouri: Saunders Elsevier; 2009. Goodman CC and Fuller KS, eds. Pathology: Implications for the Physical Therapist.</a:t>
            </a:r>
          </a:p>
          <a:p>
            <a:r>
              <a:rPr lang="en-US" sz="3400" dirty="0"/>
              <a:t>6. </a:t>
            </a:r>
            <a:r>
              <a:rPr lang="en-US" sz="3400" dirty="0" err="1"/>
              <a:t>Poulopoulos</a:t>
            </a:r>
            <a:r>
              <a:rPr lang="en-US" sz="3400" dirty="0"/>
              <a:t> M, Waters C. </a:t>
            </a:r>
            <a:r>
              <a:rPr lang="en-US" sz="3400" dirty="0" err="1"/>
              <a:t>Carbidopa</a:t>
            </a:r>
            <a:r>
              <a:rPr lang="en-US" sz="3400" dirty="0"/>
              <a:t>/levodopa/</a:t>
            </a:r>
            <a:r>
              <a:rPr lang="en-US" sz="3400" dirty="0" err="1"/>
              <a:t>entacapone</a:t>
            </a:r>
            <a:r>
              <a:rPr lang="en-US" sz="3400" dirty="0"/>
              <a:t>: The evidence for its place in the treatment of </a:t>
            </a:r>
            <a:r>
              <a:rPr lang="en-US" sz="3400" dirty="0" err="1"/>
              <a:t>parkinson's</a:t>
            </a:r>
            <a:r>
              <a:rPr lang="en-US" sz="3400" dirty="0"/>
              <a:t> disease. </a:t>
            </a:r>
            <a:r>
              <a:rPr lang="en-US" sz="3400" i="1" dirty="0"/>
              <a:t>CORE EVID</a:t>
            </a:r>
            <a:r>
              <a:rPr lang="en-US" sz="3400" dirty="0"/>
              <a:t>. 2010;5(1):1-10.</a:t>
            </a:r>
          </a:p>
          <a:p>
            <a:r>
              <a:rPr lang="en-US" sz="3400" dirty="0"/>
              <a:t>7. </a:t>
            </a:r>
            <a:r>
              <a:rPr lang="en-US" sz="3400" dirty="0" err="1"/>
              <a:t>Georgy</a:t>
            </a:r>
            <a:r>
              <a:rPr lang="en-US" sz="3400" dirty="0"/>
              <a:t> E, </a:t>
            </a:r>
            <a:r>
              <a:rPr lang="en-US" sz="3400" dirty="0" err="1"/>
              <a:t>Barsnley</a:t>
            </a:r>
            <a:r>
              <a:rPr lang="en-US" sz="3400" dirty="0"/>
              <a:t> S, </a:t>
            </a:r>
            <a:r>
              <a:rPr lang="en-US" sz="3400" dirty="0" err="1"/>
              <a:t>Chellappa</a:t>
            </a:r>
            <a:r>
              <a:rPr lang="en-US" sz="3400" dirty="0"/>
              <a:t> R. Effect of physical exercise-movement strategies </a:t>
            </a:r>
            <a:r>
              <a:rPr lang="en-US" sz="3400" dirty="0" err="1"/>
              <a:t>programme</a:t>
            </a:r>
            <a:r>
              <a:rPr lang="en-US" sz="3400" dirty="0"/>
              <a:t> on mobility, falls, and quality of life in </a:t>
            </a:r>
            <a:r>
              <a:rPr lang="en-US" sz="3400" dirty="0" err="1"/>
              <a:t>parkinson's</a:t>
            </a:r>
            <a:r>
              <a:rPr lang="en-US" sz="3400" dirty="0"/>
              <a:t> disease. </a:t>
            </a:r>
            <a:r>
              <a:rPr lang="en-US" sz="3400" i="1" dirty="0"/>
              <a:t>INT J THER REHABIL</a:t>
            </a:r>
            <a:r>
              <a:rPr lang="en-US" sz="3400" dirty="0"/>
              <a:t>. 2012;19(2):88-96.</a:t>
            </a:r>
          </a:p>
          <a:p>
            <a:r>
              <a:rPr lang="en-US" sz="3400" dirty="0"/>
              <a:t>8. </a:t>
            </a:r>
            <a:r>
              <a:rPr lang="en-US" sz="3400" dirty="0" err="1"/>
              <a:t>Smania</a:t>
            </a:r>
            <a:r>
              <a:rPr lang="en-US" sz="3400" dirty="0"/>
              <a:t> N, </a:t>
            </a:r>
            <a:r>
              <a:rPr lang="en-US" sz="3400" dirty="0" err="1"/>
              <a:t>Corato</a:t>
            </a:r>
            <a:r>
              <a:rPr lang="en-US" sz="3400" dirty="0"/>
              <a:t> E, </a:t>
            </a:r>
            <a:r>
              <a:rPr lang="en-US" sz="3400" dirty="0" err="1"/>
              <a:t>Tinazzi</a:t>
            </a:r>
            <a:r>
              <a:rPr lang="en-US" sz="3400" dirty="0"/>
              <a:t> M, et al. Effect of balance training on postural instability in patients with idiopathic </a:t>
            </a:r>
            <a:r>
              <a:rPr lang="en-US" sz="3400" dirty="0" err="1"/>
              <a:t>parkinson’s</a:t>
            </a:r>
            <a:r>
              <a:rPr lang="en-US" sz="3400" dirty="0"/>
              <a:t> disease. </a:t>
            </a:r>
            <a:r>
              <a:rPr lang="en-US" sz="3400" i="1" dirty="0" err="1"/>
              <a:t>Neurorehabil</a:t>
            </a:r>
            <a:r>
              <a:rPr lang="en-US" sz="3400" i="1" dirty="0"/>
              <a:t> Neural Repair</a:t>
            </a:r>
            <a:r>
              <a:rPr lang="en-US" sz="3400" dirty="0"/>
              <a:t>. 2010;24(9):826-834.</a:t>
            </a:r>
          </a:p>
          <a:p>
            <a:r>
              <a:rPr lang="en-US" sz="3400" dirty="0"/>
              <a:t>9. Li F, Harmer P, Fitzgerald K, et al. Tai chi and postural stability in patients with </a:t>
            </a:r>
            <a:r>
              <a:rPr lang="en-US" sz="3400" dirty="0" err="1"/>
              <a:t>parkinson's</a:t>
            </a:r>
            <a:r>
              <a:rPr lang="en-US" sz="3400" dirty="0"/>
              <a:t> disease. </a:t>
            </a:r>
            <a:r>
              <a:rPr lang="en-US" sz="3400" i="1" dirty="0"/>
              <a:t>N </a:t>
            </a:r>
            <a:r>
              <a:rPr lang="en-US" sz="3400" i="1" dirty="0" err="1"/>
              <a:t>Engl</a:t>
            </a:r>
            <a:r>
              <a:rPr lang="en-US" sz="3400" i="1" dirty="0"/>
              <a:t> J Med</a:t>
            </a:r>
            <a:r>
              <a:rPr lang="en-US" sz="3400" dirty="0"/>
              <a:t>. 2012;366(6):511-519.</a:t>
            </a:r>
          </a:p>
          <a:p>
            <a:r>
              <a:rPr lang="en-US" sz="3400" dirty="0"/>
              <a:t>10. </a:t>
            </a:r>
            <a:r>
              <a:rPr lang="en-US" sz="3400" dirty="0" err="1"/>
              <a:t>Mehrholz</a:t>
            </a:r>
            <a:r>
              <a:rPr lang="en-US" sz="3400" dirty="0"/>
              <a:t> J, </a:t>
            </a:r>
            <a:r>
              <a:rPr lang="en-US" sz="3400" dirty="0" err="1"/>
              <a:t>Friis</a:t>
            </a:r>
            <a:r>
              <a:rPr lang="en-US" sz="3400" dirty="0"/>
              <a:t> R, </a:t>
            </a:r>
            <a:r>
              <a:rPr lang="en-US" sz="3400" dirty="0" err="1"/>
              <a:t>Kugler</a:t>
            </a:r>
            <a:r>
              <a:rPr lang="en-US" sz="3400" dirty="0"/>
              <a:t> J, </a:t>
            </a:r>
            <a:r>
              <a:rPr lang="en-US" sz="3400" dirty="0" err="1"/>
              <a:t>Twork</a:t>
            </a:r>
            <a:r>
              <a:rPr lang="en-US" sz="3400" dirty="0"/>
              <a:t> S, </a:t>
            </a:r>
            <a:r>
              <a:rPr lang="en-US" sz="3400" dirty="0" err="1"/>
              <a:t>Storch</a:t>
            </a:r>
            <a:r>
              <a:rPr lang="en-US" sz="3400" dirty="0"/>
              <a:t> A, Pohl M. Treadmill training for patients with </a:t>
            </a:r>
            <a:r>
              <a:rPr lang="en-US" sz="3400" dirty="0" err="1"/>
              <a:t>parkinson's</a:t>
            </a:r>
            <a:r>
              <a:rPr lang="en-US" sz="3400" dirty="0"/>
              <a:t> disease. </a:t>
            </a:r>
            <a:r>
              <a:rPr lang="en-US" sz="3400" i="1" dirty="0"/>
              <a:t>Cochrane Database </a:t>
            </a:r>
            <a:r>
              <a:rPr lang="en-US" sz="3400" i="1" dirty="0" err="1"/>
              <a:t>Syst</a:t>
            </a:r>
            <a:r>
              <a:rPr lang="en-US" sz="3400" i="1" dirty="0"/>
              <a:t> Rev</a:t>
            </a:r>
            <a:r>
              <a:rPr lang="en-US" sz="3400" dirty="0"/>
              <a:t>. 2010(1).</a:t>
            </a:r>
          </a:p>
          <a:p>
            <a:endParaRPr lang="en-US" dirty="0"/>
          </a:p>
        </p:txBody>
      </p:sp>
    </p:spTree>
    <p:extLst>
      <p:ext uri="{BB962C8B-B14F-4D97-AF65-F5344CB8AC3E}">
        <p14:creationId xmlns:p14="http://schemas.microsoft.com/office/powerpoint/2010/main" val="160952029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37924"/>
            <a:ext cx="8396514" cy="4998811"/>
          </a:xfrm>
        </p:spPr>
        <p:txBody>
          <a:bodyPr>
            <a:noAutofit/>
          </a:bodyPr>
          <a:lstStyle/>
          <a:p>
            <a:r>
              <a:rPr lang="en-US" sz="1600" dirty="0"/>
              <a:t>11. </a:t>
            </a:r>
            <a:r>
              <a:rPr lang="en-US" sz="1600" dirty="0" err="1"/>
              <a:t>Nieuwboer</a:t>
            </a:r>
            <a:r>
              <a:rPr lang="en-US" sz="1600" dirty="0"/>
              <a:t> A, Rochester L, Jones D. Cueing gait and gait-related mobility in patients with </a:t>
            </a:r>
            <a:r>
              <a:rPr lang="en-US" sz="1600" dirty="0" err="1"/>
              <a:t>parkinson's</a:t>
            </a:r>
            <a:r>
              <a:rPr lang="en-US" sz="1600" dirty="0"/>
              <a:t> disease: Developing a therapeutic method based on the international classification of functioning, disability, and health. </a:t>
            </a:r>
            <a:r>
              <a:rPr lang="en-US" sz="1600" i="1" dirty="0"/>
              <a:t>TOP GERIATR REHABIL</a:t>
            </a:r>
            <a:r>
              <a:rPr lang="en-US" sz="1600" dirty="0"/>
              <a:t>. 2008;24(2):151-165.</a:t>
            </a:r>
          </a:p>
          <a:p>
            <a:r>
              <a:rPr lang="en-US" sz="1600" dirty="0"/>
              <a:t>12. van </a:t>
            </a:r>
            <a:r>
              <a:rPr lang="en-US" sz="1600" dirty="0" err="1"/>
              <a:t>Eijkeren</a:t>
            </a:r>
            <a:r>
              <a:rPr lang="en-US" sz="1600" dirty="0"/>
              <a:t> F, </a:t>
            </a:r>
            <a:r>
              <a:rPr lang="en-US" sz="1600" dirty="0" err="1"/>
              <a:t>Reijmers</a:t>
            </a:r>
            <a:r>
              <a:rPr lang="en-US" sz="1600" dirty="0"/>
              <a:t> RS, </a:t>
            </a:r>
            <a:r>
              <a:rPr lang="en-US" sz="1600" dirty="0" err="1"/>
              <a:t>Kleinveld</a:t>
            </a:r>
            <a:r>
              <a:rPr lang="en-US" sz="1600" dirty="0"/>
              <a:t> MJ, </a:t>
            </a:r>
            <a:r>
              <a:rPr lang="en-US" sz="1600" dirty="0" err="1"/>
              <a:t>Minten</a:t>
            </a:r>
            <a:r>
              <a:rPr lang="en-US" sz="1600" dirty="0"/>
              <a:t> A, </a:t>
            </a:r>
            <a:r>
              <a:rPr lang="en-US" sz="1600" dirty="0" err="1"/>
              <a:t>Bruggen</a:t>
            </a:r>
            <a:r>
              <a:rPr lang="en-US" sz="1600" dirty="0"/>
              <a:t> JP, </a:t>
            </a:r>
            <a:r>
              <a:rPr lang="en-US" sz="1600" dirty="0" err="1"/>
              <a:t>Bloem</a:t>
            </a:r>
            <a:r>
              <a:rPr lang="en-US" sz="1600" dirty="0"/>
              <a:t> BR. Nordic walking improves mobility in </a:t>
            </a:r>
            <a:r>
              <a:rPr lang="en-US" sz="1600" dirty="0" err="1"/>
              <a:t>parkinson's</a:t>
            </a:r>
            <a:r>
              <a:rPr lang="en-US" sz="1600" dirty="0"/>
              <a:t> disease. </a:t>
            </a:r>
            <a:r>
              <a:rPr lang="en-US" sz="1600" i="1" dirty="0"/>
              <a:t>MOVEMENT DISORD</a:t>
            </a:r>
            <a:r>
              <a:rPr lang="en-US" sz="1600" dirty="0"/>
              <a:t>. 2008;23(15):2239-2243.</a:t>
            </a:r>
          </a:p>
          <a:p>
            <a:r>
              <a:rPr lang="en-US" sz="1600" dirty="0"/>
              <a:t>13. </a:t>
            </a:r>
            <a:r>
              <a:rPr lang="en-US" sz="1600" dirty="0" err="1"/>
              <a:t>Ebersbach</a:t>
            </a:r>
            <a:r>
              <a:rPr lang="en-US" sz="1600" dirty="0"/>
              <a:t> G, </a:t>
            </a:r>
            <a:r>
              <a:rPr lang="en-US" sz="1600" dirty="0" err="1"/>
              <a:t>Ebersbach</a:t>
            </a:r>
            <a:r>
              <a:rPr lang="en-US" sz="1600" dirty="0"/>
              <a:t> A, </a:t>
            </a:r>
            <a:r>
              <a:rPr lang="en-US" sz="1600" dirty="0" err="1"/>
              <a:t>Edler</a:t>
            </a:r>
            <a:r>
              <a:rPr lang="en-US" sz="1600" dirty="0"/>
              <a:t> D, et al. Comparing exercise in </a:t>
            </a:r>
            <a:r>
              <a:rPr lang="en-US" sz="1600" dirty="0" err="1"/>
              <a:t>parkinson's</a:t>
            </a:r>
            <a:r>
              <a:rPr lang="en-US" sz="1600" dirty="0"/>
              <a:t> disease -- the berlin LSVT(R)BIG study. </a:t>
            </a:r>
            <a:r>
              <a:rPr lang="en-US" sz="1600" i="1" dirty="0"/>
              <a:t>MOVEMENT DISORD</a:t>
            </a:r>
            <a:r>
              <a:rPr lang="en-US" sz="1600" dirty="0"/>
              <a:t>. 2010;25(12):1902-1908.</a:t>
            </a:r>
          </a:p>
          <a:p>
            <a:r>
              <a:rPr lang="en-US" sz="1600" dirty="0"/>
              <a:t>14. Farley BG, Fox CM, </a:t>
            </a:r>
            <a:r>
              <a:rPr lang="en-US" sz="1600" dirty="0" err="1"/>
              <a:t>Ramig</a:t>
            </a:r>
            <a:r>
              <a:rPr lang="en-US" sz="1600" dirty="0"/>
              <a:t> LO, McFarland DH. Intensive amplitude specific therapeutic approaches for </a:t>
            </a:r>
            <a:r>
              <a:rPr lang="en-US" sz="1600" dirty="0" err="1"/>
              <a:t>parkinson's</a:t>
            </a:r>
            <a:r>
              <a:rPr lang="en-US" sz="1600" dirty="0"/>
              <a:t> disease: Toward a neuroplasticity principled rehabilitation model. </a:t>
            </a:r>
            <a:r>
              <a:rPr lang="en-US" sz="1600" i="1" dirty="0"/>
              <a:t>Topics in Geriatric Rehabilitation</a:t>
            </a:r>
            <a:r>
              <a:rPr lang="en-US" sz="1600" dirty="0"/>
              <a:t>. 2008;24(2):99.</a:t>
            </a:r>
          </a:p>
          <a:p>
            <a:r>
              <a:rPr lang="en-US" sz="1600" dirty="0"/>
              <a:t>15. American Physical Therapy Association. </a:t>
            </a:r>
            <a:r>
              <a:rPr lang="en-US" sz="1600" i="1" dirty="0"/>
              <a:t>Guide to physical therapist practice 2nd ed. </a:t>
            </a:r>
            <a:r>
              <a:rPr lang="en-US" sz="1600" dirty="0"/>
              <a:t>Alexandria, Virginia: ; 2003.</a:t>
            </a:r>
          </a:p>
          <a:p>
            <a:r>
              <a:rPr lang="en-US" sz="1600" dirty="0"/>
              <a:t>16. Palmer LM, </a:t>
            </a:r>
            <a:r>
              <a:rPr lang="en-US" sz="1600" dirty="0" err="1"/>
              <a:t>Epler</a:t>
            </a:r>
            <a:r>
              <a:rPr lang="en-US" sz="1600" dirty="0"/>
              <a:t> ME. </a:t>
            </a:r>
            <a:r>
              <a:rPr lang="en-US" sz="1600" i="1" dirty="0"/>
              <a:t>Fundamentals of musculoskeletal assessment techniques 2nd edition. </a:t>
            </a:r>
            <a:r>
              <a:rPr lang="en-US" sz="1600" dirty="0"/>
              <a:t>Philadelphia, PA: Lippincott-Raven Publishers; 1998.</a:t>
            </a:r>
          </a:p>
          <a:p>
            <a:r>
              <a:rPr lang="en-US" sz="1600" dirty="0"/>
              <a:t>17. </a:t>
            </a:r>
            <a:r>
              <a:rPr lang="en-US" sz="1600" dirty="0" err="1"/>
              <a:t>Viccaro</a:t>
            </a:r>
            <a:r>
              <a:rPr lang="en-US" sz="1600" dirty="0"/>
              <a:t> L, J., </a:t>
            </a:r>
            <a:r>
              <a:rPr lang="en-US" sz="1600" dirty="0" err="1"/>
              <a:t>Perera</a:t>
            </a:r>
            <a:r>
              <a:rPr lang="en-US" sz="1600" dirty="0"/>
              <a:t> S, </a:t>
            </a:r>
            <a:r>
              <a:rPr lang="en-US" sz="1600" dirty="0" err="1"/>
              <a:t>Studenski</a:t>
            </a:r>
            <a:r>
              <a:rPr lang="en-US" sz="1600" dirty="0"/>
              <a:t> S, A. Is timed up and go better than gait speed in predicting health, function, and falls in older adults? </a:t>
            </a:r>
            <a:r>
              <a:rPr lang="en-US" sz="1600" i="1" dirty="0"/>
              <a:t>J Am </a:t>
            </a:r>
            <a:r>
              <a:rPr lang="en-US" sz="1600" i="1" dirty="0" err="1"/>
              <a:t>Geriatr</a:t>
            </a:r>
            <a:r>
              <a:rPr lang="en-US" sz="1600" i="1" dirty="0"/>
              <a:t> Soc</a:t>
            </a:r>
            <a:r>
              <a:rPr lang="en-US" sz="1600" dirty="0"/>
              <a:t>. 2011;59(5):887-892.</a:t>
            </a:r>
          </a:p>
          <a:p>
            <a:r>
              <a:rPr lang="en-US" sz="1600" dirty="0"/>
              <a:t>18. Dibble LE, Lange M. Predicting falls in individuals with </a:t>
            </a:r>
            <a:r>
              <a:rPr lang="en-US" sz="1600" dirty="0" err="1"/>
              <a:t>parkinson</a:t>
            </a:r>
            <a:r>
              <a:rPr lang="en-US" sz="1600" dirty="0"/>
              <a:t> disease: A reconsideration of clinical balance measures. </a:t>
            </a:r>
            <a:r>
              <a:rPr lang="en-US" sz="1600" i="1" dirty="0"/>
              <a:t>J NEUROL PHYS THER</a:t>
            </a:r>
            <a:r>
              <a:rPr lang="en-US" sz="1600" dirty="0"/>
              <a:t>. 2006;30(2):60-67.</a:t>
            </a:r>
          </a:p>
          <a:p>
            <a:r>
              <a:rPr lang="en-US" sz="1600" dirty="0"/>
              <a:t>19. </a:t>
            </a:r>
            <a:r>
              <a:rPr lang="en-US" sz="1600" dirty="0" err="1"/>
              <a:t>Kegelmeyer</a:t>
            </a:r>
            <a:r>
              <a:rPr lang="en-US" sz="1600" dirty="0"/>
              <a:t> DA, </a:t>
            </a:r>
            <a:r>
              <a:rPr lang="en-US" sz="1600" dirty="0" err="1"/>
              <a:t>Kloos</a:t>
            </a:r>
            <a:r>
              <a:rPr lang="en-US" sz="1600" dirty="0"/>
              <a:t> AD, Thomas KM, </a:t>
            </a:r>
            <a:r>
              <a:rPr lang="en-US" sz="1600" dirty="0" err="1"/>
              <a:t>Kostyk</a:t>
            </a:r>
            <a:r>
              <a:rPr lang="en-US" sz="1600" dirty="0"/>
              <a:t> SK. Reliability and validity of the </a:t>
            </a:r>
            <a:r>
              <a:rPr lang="en-US" sz="1600" dirty="0" err="1"/>
              <a:t>tinetti</a:t>
            </a:r>
            <a:r>
              <a:rPr lang="en-US" sz="1600" dirty="0"/>
              <a:t> mobility test for individuals with </a:t>
            </a:r>
            <a:r>
              <a:rPr lang="en-US" sz="1600" dirty="0" err="1"/>
              <a:t>parkinson</a:t>
            </a:r>
            <a:r>
              <a:rPr lang="en-US" sz="1600" dirty="0"/>
              <a:t> disease. </a:t>
            </a:r>
            <a:r>
              <a:rPr lang="en-US" sz="1600" i="1" dirty="0" err="1"/>
              <a:t>Phys</a:t>
            </a:r>
            <a:r>
              <a:rPr lang="en-US" sz="1600" i="1" dirty="0"/>
              <a:t> </a:t>
            </a:r>
            <a:r>
              <a:rPr lang="en-US" sz="1600" i="1" dirty="0" err="1"/>
              <a:t>Ther</a:t>
            </a:r>
            <a:r>
              <a:rPr lang="en-US" sz="1600" dirty="0"/>
              <a:t>. 2007;87(10):1369-1378.</a:t>
            </a:r>
          </a:p>
          <a:p>
            <a:r>
              <a:rPr lang="en-US" sz="1600" dirty="0"/>
              <a:t>20. </a:t>
            </a:r>
            <a:r>
              <a:rPr lang="en-US" sz="1600" dirty="0" err="1"/>
              <a:t>Jenkinson</a:t>
            </a:r>
            <a:r>
              <a:rPr lang="en-US" sz="1600" dirty="0"/>
              <a:t> C, </a:t>
            </a:r>
            <a:r>
              <a:rPr lang="en-US" sz="1600" dirty="0" err="1"/>
              <a:t>Peto</a:t>
            </a:r>
            <a:r>
              <a:rPr lang="en-US" sz="1600" dirty="0"/>
              <a:t> V, Fitzpatrick R, </a:t>
            </a:r>
            <a:r>
              <a:rPr lang="en-US" sz="1600" dirty="0" err="1"/>
              <a:t>Greenhall</a:t>
            </a:r>
            <a:r>
              <a:rPr lang="en-US" sz="1600" dirty="0"/>
              <a:t> R, Hyman N. Self-reported functioning and well-being in patients with </a:t>
            </a:r>
            <a:r>
              <a:rPr lang="en-US" sz="1600" dirty="0" err="1"/>
              <a:t>parkinson's</a:t>
            </a:r>
            <a:r>
              <a:rPr lang="en-US" sz="1600" dirty="0"/>
              <a:t> disease: Comparison of the short-form health survey (SF-36) and the </a:t>
            </a:r>
            <a:r>
              <a:rPr lang="en-US" sz="1600" dirty="0" err="1"/>
              <a:t>parkinson's</a:t>
            </a:r>
            <a:r>
              <a:rPr lang="en-US" sz="1600" dirty="0"/>
              <a:t> disease questionnaire (PDQ-39). </a:t>
            </a:r>
            <a:r>
              <a:rPr lang="en-US" sz="1600" i="1" dirty="0"/>
              <a:t>Age Ageing</a:t>
            </a:r>
            <a:r>
              <a:rPr lang="en-US" sz="1600" dirty="0"/>
              <a:t>. 1995;24(6):505-509.</a:t>
            </a:r>
          </a:p>
          <a:p>
            <a:endParaRPr lang="en-US" sz="1600" dirty="0"/>
          </a:p>
        </p:txBody>
      </p:sp>
    </p:spTree>
    <p:extLst>
      <p:ext uri="{BB962C8B-B14F-4D97-AF65-F5344CB8AC3E}">
        <p14:creationId xmlns:p14="http://schemas.microsoft.com/office/powerpoint/2010/main" val="297968002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29342"/>
            <a:ext cx="8229600" cy="4525963"/>
          </a:xfrm>
        </p:spPr>
        <p:txBody>
          <a:bodyPr>
            <a:normAutofit fontScale="55000" lnSpcReduction="20000"/>
          </a:bodyPr>
          <a:lstStyle/>
          <a:p>
            <a:r>
              <a:rPr lang="en-US" dirty="0"/>
              <a:t>21. </a:t>
            </a:r>
            <a:r>
              <a:rPr lang="en-US" dirty="0" err="1"/>
              <a:t>Jenkinson</a:t>
            </a:r>
            <a:r>
              <a:rPr lang="en-US" dirty="0"/>
              <a:t> C, Fitzpatrick R, </a:t>
            </a:r>
            <a:r>
              <a:rPr lang="en-US" dirty="0" err="1"/>
              <a:t>Peto</a:t>
            </a:r>
            <a:r>
              <a:rPr lang="en-US" dirty="0"/>
              <a:t> V, </a:t>
            </a:r>
            <a:r>
              <a:rPr lang="en-US" dirty="0" err="1"/>
              <a:t>Greenhall</a:t>
            </a:r>
            <a:r>
              <a:rPr lang="en-US" dirty="0"/>
              <a:t> R, Hyman N. The </a:t>
            </a:r>
            <a:r>
              <a:rPr lang="en-US" dirty="0" err="1"/>
              <a:t>parkinson's</a:t>
            </a:r>
            <a:r>
              <a:rPr lang="en-US" dirty="0"/>
              <a:t> disease questionnaire (PDQ-39): Development and validation of a </a:t>
            </a:r>
            <a:r>
              <a:rPr lang="en-US" dirty="0" err="1"/>
              <a:t>parkinson's</a:t>
            </a:r>
            <a:r>
              <a:rPr lang="en-US" dirty="0"/>
              <a:t> disease summary index score. </a:t>
            </a:r>
            <a:r>
              <a:rPr lang="en-US" i="1" dirty="0"/>
              <a:t>Age Ageing</a:t>
            </a:r>
            <a:r>
              <a:rPr lang="en-US" dirty="0"/>
              <a:t>. 1997;26(5):353-357.</a:t>
            </a:r>
          </a:p>
          <a:p>
            <a:r>
              <a:rPr lang="en-US" dirty="0"/>
              <a:t>22. Kerr GK, </a:t>
            </a:r>
            <a:r>
              <a:rPr lang="en-US" dirty="0" err="1"/>
              <a:t>Worringham</a:t>
            </a:r>
            <a:r>
              <a:rPr lang="en-US" dirty="0"/>
              <a:t> CJ, Cole MH, </a:t>
            </a:r>
            <a:r>
              <a:rPr lang="en-US" dirty="0" err="1"/>
              <a:t>Lacherez</a:t>
            </a:r>
            <a:r>
              <a:rPr lang="en-US" dirty="0"/>
              <a:t> PF, Wood JM, </a:t>
            </a:r>
            <a:r>
              <a:rPr lang="en-US" dirty="0" err="1"/>
              <a:t>Silburn</a:t>
            </a:r>
            <a:r>
              <a:rPr lang="en-US" dirty="0"/>
              <a:t> PA. Predictors of future falls in </a:t>
            </a:r>
            <a:r>
              <a:rPr lang="en-US" dirty="0" err="1"/>
              <a:t>parkinson</a:t>
            </a:r>
            <a:r>
              <a:rPr lang="en-US" dirty="0"/>
              <a:t> disease. </a:t>
            </a:r>
            <a:r>
              <a:rPr lang="en-US" i="1" dirty="0"/>
              <a:t>Neurology</a:t>
            </a:r>
            <a:r>
              <a:rPr lang="en-US" dirty="0"/>
              <a:t>. 2010;75.</a:t>
            </a:r>
          </a:p>
          <a:p>
            <a:r>
              <a:rPr lang="en-US" dirty="0"/>
              <a:t>23. Winter Y, </a:t>
            </a:r>
            <a:r>
              <a:rPr lang="en-US" dirty="0" err="1"/>
              <a:t>Lubbe</a:t>
            </a:r>
            <a:r>
              <a:rPr lang="en-US" dirty="0"/>
              <a:t> D, </a:t>
            </a:r>
            <a:r>
              <a:rPr lang="en-US" dirty="0" err="1"/>
              <a:t>Oertel</a:t>
            </a:r>
            <a:r>
              <a:rPr lang="en-US" dirty="0"/>
              <a:t> W, </a:t>
            </a:r>
            <a:r>
              <a:rPr lang="en-US" dirty="0" err="1"/>
              <a:t>Dodel</a:t>
            </a:r>
            <a:r>
              <a:rPr lang="en-US" dirty="0"/>
              <a:t> R. Determining minimal clinically important difference for health-related quality of life scales in </a:t>
            </a:r>
            <a:r>
              <a:rPr lang="en-US" dirty="0" err="1"/>
              <a:t>parkinson's</a:t>
            </a:r>
            <a:r>
              <a:rPr lang="en-US" dirty="0"/>
              <a:t> disease. </a:t>
            </a:r>
            <a:r>
              <a:rPr lang="en-US" i="1" dirty="0"/>
              <a:t>MOVEMENT DISORD</a:t>
            </a:r>
            <a:r>
              <a:rPr lang="en-US" dirty="0"/>
              <a:t>. 2012;27.</a:t>
            </a:r>
          </a:p>
          <a:p>
            <a:r>
              <a:rPr lang="en-US" dirty="0"/>
              <a:t>24. </a:t>
            </a:r>
            <a:r>
              <a:rPr lang="en-US" dirty="0" err="1"/>
              <a:t>Dite</a:t>
            </a:r>
            <a:r>
              <a:rPr lang="en-US" dirty="0"/>
              <a:t> W, Temple VA. A clinical test of stepping and change of direction to identify multiple falling older adults. </a:t>
            </a:r>
            <a:r>
              <a:rPr lang="en-US" i="1" dirty="0"/>
              <a:t>Arch </a:t>
            </a:r>
            <a:r>
              <a:rPr lang="en-US" i="1" dirty="0" err="1"/>
              <a:t>Phys</a:t>
            </a:r>
            <a:r>
              <a:rPr lang="en-US" i="1" dirty="0"/>
              <a:t> Med </a:t>
            </a:r>
            <a:r>
              <a:rPr lang="en-US" i="1" dirty="0" err="1"/>
              <a:t>Rehabil</a:t>
            </a:r>
            <a:r>
              <a:rPr lang="en-US" dirty="0"/>
              <a:t>. 2002;83(11):1566-1571.</a:t>
            </a:r>
          </a:p>
          <a:p>
            <a:r>
              <a:rPr lang="en-US" dirty="0"/>
              <a:t>25. Huang S, Hsieh C, Wu R, Tai C, Lin C, Lu W. Minimal detectable change of the timed "up &amp; go" test and the dynamic gait index in people with </a:t>
            </a:r>
            <a:r>
              <a:rPr lang="en-US" dirty="0" err="1"/>
              <a:t>parkinson</a:t>
            </a:r>
            <a:r>
              <a:rPr lang="en-US" dirty="0"/>
              <a:t> disease. </a:t>
            </a:r>
            <a:r>
              <a:rPr lang="en-US" i="1" dirty="0" err="1"/>
              <a:t>Phys</a:t>
            </a:r>
            <a:r>
              <a:rPr lang="en-US" i="1" dirty="0"/>
              <a:t> </a:t>
            </a:r>
            <a:r>
              <a:rPr lang="en-US" i="1" dirty="0" err="1"/>
              <a:t>Ther</a:t>
            </a:r>
            <a:r>
              <a:rPr lang="en-US" dirty="0"/>
              <a:t>. 2011;91(1):114-121.</a:t>
            </a:r>
          </a:p>
          <a:p>
            <a:r>
              <a:rPr lang="en-US" dirty="0"/>
              <a:t>26. LSVT global. </a:t>
            </a:r>
            <a:r>
              <a:rPr lang="en-US" u="sng" dirty="0">
                <a:hlinkClick r:id="rId2"/>
              </a:rPr>
              <a:t>www.lsvtglobal.com</a:t>
            </a:r>
            <a:r>
              <a:rPr lang="en-US" dirty="0"/>
              <a:t>. Accessed February 2</a:t>
            </a:r>
            <a:r>
              <a:rPr lang="en-US" baseline="30000" dirty="0"/>
              <a:t>nd</a:t>
            </a:r>
            <a:r>
              <a:rPr lang="en-US" dirty="0"/>
              <a:t>, 2013.</a:t>
            </a:r>
          </a:p>
          <a:p>
            <a:r>
              <a:rPr lang="en-US" dirty="0"/>
              <a:t>27. </a:t>
            </a:r>
            <a:r>
              <a:rPr lang="en-US" dirty="0" err="1"/>
              <a:t>Qutubuddin</a:t>
            </a:r>
            <a:r>
              <a:rPr lang="en-US" dirty="0"/>
              <a:t> AA, </a:t>
            </a:r>
            <a:r>
              <a:rPr lang="en-US" dirty="0" err="1"/>
              <a:t>Pegg</a:t>
            </a:r>
            <a:r>
              <a:rPr lang="en-US" dirty="0"/>
              <a:t> PO, </a:t>
            </a:r>
            <a:r>
              <a:rPr lang="en-US" dirty="0" err="1"/>
              <a:t>Cifu</a:t>
            </a:r>
            <a:r>
              <a:rPr lang="en-US" dirty="0"/>
              <a:t> DX, Brown R, McNamee S, Carne W. Validating the berg balance scale for patients with </a:t>
            </a:r>
            <a:r>
              <a:rPr lang="en-US" dirty="0" err="1"/>
              <a:t>parkinson's</a:t>
            </a:r>
            <a:r>
              <a:rPr lang="en-US" dirty="0"/>
              <a:t> disease: A key to rehabilitation evaluation. </a:t>
            </a:r>
            <a:r>
              <a:rPr lang="en-US" i="1" dirty="0"/>
              <a:t>Arch </a:t>
            </a:r>
            <a:r>
              <a:rPr lang="en-US" i="1" dirty="0" err="1"/>
              <a:t>Phys</a:t>
            </a:r>
            <a:r>
              <a:rPr lang="en-US" i="1" dirty="0"/>
              <a:t> Med </a:t>
            </a:r>
            <a:r>
              <a:rPr lang="en-US" i="1" dirty="0" err="1"/>
              <a:t>Rehabil</a:t>
            </a:r>
            <a:r>
              <a:rPr lang="en-US" dirty="0"/>
              <a:t>. 2005;86(4):789-792.</a:t>
            </a:r>
          </a:p>
          <a:p>
            <a:endParaRPr lang="en-US" dirty="0"/>
          </a:p>
        </p:txBody>
      </p:sp>
    </p:spTree>
    <p:extLst>
      <p:ext uri="{BB962C8B-B14F-4D97-AF65-F5344CB8AC3E}">
        <p14:creationId xmlns:p14="http://schemas.microsoft.com/office/powerpoint/2010/main" val="30794271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Risk Factors</a:t>
            </a:r>
            <a:endParaRPr lang="en-US" dirty="0"/>
          </a:p>
        </p:txBody>
      </p:sp>
      <p:sp>
        <p:nvSpPr>
          <p:cNvPr id="3" name="Content Placeholder 2"/>
          <p:cNvSpPr>
            <a:spLocks noGrp="1"/>
          </p:cNvSpPr>
          <p:nvPr>
            <p:ph idx="1"/>
          </p:nvPr>
        </p:nvSpPr>
        <p:spPr/>
        <p:txBody>
          <a:bodyPr/>
          <a:lstStyle/>
          <a:p>
            <a:endParaRPr lang="en-US" dirty="0" smtClean="0"/>
          </a:p>
          <a:p>
            <a:r>
              <a:rPr lang="en-US" dirty="0" smtClean="0"/>
              <a:t>78% of cases idiopathic. But…</a:t>
            </a:r>
          </a:p>
          <a:p>
            <a:pPr lvl="1"/>
            <a:r>
              <a:rPr lang="en-US" dirty="0" smtClean="0"/>
              <a:t>Age</a:t>
            </a:r>
          </a:p>
          <a:p>
            <a:pPr lvl="1"/>
            <a:r>
              <a:rPr lang="en-US" dirty="0" smtClean="0"/>
              <a:t>Gender</a:t>
            </a:r>
          </a:p>
          <a:p>
            <a:pPr lvl="1"/>
            <a:r>
              <a:rPr lang="en-US" dirty="0" smtClean="0"/>
              <a:t>Ethnicity</a:t>
            </a:r>
          </a:p>
          <a:p>
            <a:r>
              <a:rPr lang="en-US" dirty="0" smtClean="0"/>
              <a:t>Secondary Parkinsonism</a:t>
            </a:r>
            <a:endParaRPr lang="en-US" dirty="0"/>
          </a:p>
        </p:txBody>
      </p:sp>
    </p:spTree>
    <p:extLst>
      <p:ext uri="{BB962C8B-B14F-4D97-AF65-F5344CB8AC3E}">
        <p14:creationId xmlns:p14="http://schemas.microsoft.com/office/powerpoint/2010/main" val="37203027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Pathophysiology</a:t>
            </a:r>
            <a:endParaRPr lang="en-US" dirty="0"/>
          </a:p>
        </p:txBody>
      </p:sp>
      <p:pic>
        <p:nvPicPr>
          <p:cNvPr id="4" name="Content Placeholder 3" descr="PD-ama-schematic1.GIF"/>
          <p:cNvPicPr>
            <a:picLocks noGrp="1" noChangeAspect="1"/>
          </p:cNvPicPr>
          <p:nvPr>
            <p:ph idx="1"/>
          </p:nvPr>
        </p:nvPicPr>
        <p:blipFill>
          <a:blip r:embed="rId3">
            <a:extLst>
              <a:ext uri="{28A0092B-C50C-407E-A947-70E740481C1C}">
                <a14:useLocalDpi xmlns:a14="http://schemas.microsoft.com/office/drawing/2010/main" val="0"/>
              </a:ext>
            </a:extLst>
          </a:blip>
          <a:srcRect l="-53602" r="-53602"/>
          <a:stretch>
            <a:fillRect/>
          </a:stretch>
        </p:blipFill>
        <p:spPr>
          <a:xfrm>
            <a:off x="-142248" y="1600200"/>
            <a:ext cx="9286248" cy="5015233"/>
          </a:xfrm>
        </p:spPr>
      </p:pic>
    </p:spTree>
    <p:extLst>
      <p:ext uri="{BB962C8B-B14F-4D97-AF65-F5344CB8AC3E}">
        <p14:creationId xmlns:p14="http://schemas.microsoft.com/office/powerpoint/2010/main" val="12443693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Management of the disease</a:t>
            </a:r>
            <a:endParaRPr lang="en-US" dirty="0"/>
          </a:p>
        </p:txBody>
      </p:sp>
      <p:sp>
        <p:nvSpPr>
          <p:cNvPr id="3" name="Content Placeholder 2"/>
          <p:cNvSpPr>
            <a:spLocks noGrp="1"/>
          </p:cNvSpPr>
          <p:nvPr>
            <p:ph idx="1"/>
          </p:nvPr>
        </p:nvSpPr>
        <p:spPr>
          <a:xfrm>
            <a:off x="457200" y="1600200"/>
            <a:ext cx="8229600" cy="5667957"/>
          </a:xfrm>
        </p:spPr>
        <p:txBody>
          <a:bodyPr>
            <a:normAutofit/>
          </a:bodyPr>
          <a:lstStyle/>
          <a:p>
            <a:endParaRPr lang="en-US" dirty="0" smtClean="0"/>
          </a:p>
          <a:p>
            <a:endParaRPr lang="en-US" dirty="0"/>
          </a:p>
          <a:p>
            <a:endParaRPr lang="en-US" dirty="0" smtClean="0"/>
          </a:p>
          <a:p>
            <a:endParaRPr lang="en-US" dirty="0" smtClean="0"/>
          </a:p>
          <a:p>
            <a:r>
              <a:rPr lang="en-US" dirty="0" smtClean="0"/>
              <a:t>Pharmacological</a:t>
            </a:r>
          </a:p>
          <a:p>
            <a:pPr lvl="1"/>
            <a:r>
              <a:rPr lang="en-US" dirty="0" smtClean="0"/>
              <a:t>Levodopa: “gold standard”</a:t>
            </a:r>
          </a:p>
          <a:p>
            <a:pPr lvl="2"/>
            <a:r>
              <a:rPr lang="en-US" dirty="0" smtClean="0"/>
              <a:t>Short half-life</a:t>
            </a:r>
          </a:p>
          <a:p>
            <a:r>
              <a:rPr lang="en-US" dirty="0" smtClean="0"/>
              <a:t>Physical therapy</a:t>
            </a:r>
          </a:p>
          <a:p>
            <a:pPr lvl="1"/>
            <a:r>
              <a:rPr lang="en-US" dirty="0" smtClean="0"/>
              <a:t>Exercise stimulates dopaminergic cells</a:t>
            </a:r>
            <a:endParaRPr lang="en-US" dirty="0"/>
          </a:p>
        </p:txBody>
      </p:sp>
      <p:pic>
        <p:nvPicPr>
          <p:cNvPr id="4" name="Picture 3" descr="dopamine-brain1.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68783" y="1600200"/>
            <a:ext cx="2795877" cy="2544819"/>
          </a:xfrm>
          <a:prstGeom prst="rect">
            <a:avLst/>
          </a:prstGeom>
        </p:spPr>
      </p:pic>
    </p:spTree>
    <p:extLst>
      <p:ext uri="{BB962C8B-B14F-4D97-AF65-F5344CB8AC3E}">
        <p14:creationId xmlns:p14="http://schemas.microsoft.com/office/powerpoint/2010/main" val="18811814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Introducing LSVT® BIG</a:t>
            </a:r>
            <a:endParaRPr lang="en-US" dirty="0"/>
          </a:p>
        </p:txBody>
      </p:sp>
      <p:sp>
        <p:nvSpPr>
          <p:cNvPr id="3" name="Content Placeholder 2"/>
          <p:cNvSpPr>
            <a:spLocks noGrp="1"/>
          </p:cNvSpPr>
          <p:nvPr>
            <p:ph idx="1"/>
          </p:nvPr>
        </p:nvSpPr>
        <p:spPr/>
        <p:txBody>
          <a:bodyPr/>
          <a:lstStyle/>
          <a:p>
            <a:endParaRPr lang="en-US" dirty="0" smtClean="0">
              <a:hlinkClick r:id="rId3"/>
            </a:endParaRPr>
          </a:p>
          <a:p>
            <a:r>
              <a:rPr lang="en-US" dirty="0" smtClean="0">
                <a:hlinkClick r:id="rId3"/>
              </a:rPr>
              <a:t>http://www.youtube.com/watch?v=fk4Xw8PW7bk</a:t>
            </a:r>
            <a:endParaRPr lang="en-US" dirty="0" smtClean="0"/>
          </a:p>
          <a:p>
            <a:endParaRPr lang="en-US" dirty="0" smtClean="0"/>
          </a:p>
          <a:p>
            <a:r>
              <a:rPr lang="en-US" dirty="0" smtClean="0"/>
              <a:t>Click on the link above for an informative video about LSVT BIG</a:t>
            </a:r>
            <a:endParaRPr lang="en-US" dirty="0"/>
          </a:p>
        </p:txBody>
      </p:sp>
    </p:spTree>
    <p:extLst>
      <p:ext uri="{BB962C8B-B14F-4D97-AF65-F5344CB8AC3E}">
        <p14:creationId xmlns:p14="http://schemas.microsoft.com/office/powerpoint/2010/main" val="1532199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LSVT BIG</a:t>
            </a:r>
            <a:endParaRPr lang="en-US" dirty="0"/>
          </a:p>
        </p:txBody>
      </p:sp>
      <p:sp>
        <p:nvSpPr>
          <p:cNvPr id="3" name="Content Placeholder 2"/>
          <p:cNvSpPr>
            <a:spLocks noGrp="1"/>
          </p:cNvSpPr>
          <p:nvPr>
            <p:ph idx="1"/>
          </p:nvPr>
        </p:nvSpPr>
        <p:spPr/>
        <p:txBody>
          <a:bodyPr/>
          <a:lstStyle/>
          <a:p>
            <a:r>
              <a:rPr lang="en-US" dirty="0" smtClean="0"/>
              <a:t>High amplitude, high intensity, repetitive movements</a:t>
            </a:r>
          </a:p>
          <a:p>
            <a:r>
              <a:rPr lang="en-US" dirty="0" smtClean="0"/>
              <a:t>Improve movement perception</a:t>
            </a:r>
          </a:p>
          <a:p>
            <a:r>
              <a:rPr lang="en-US" dirty="0" smtClean="0"/>
              <a:t>Restore normal amplitude during tasks</a:t>
            </a:r>
          </a:p>
          <a:p>
            <a:r>
              <a:rPr lang="en-US" dirty="0" smtClean="0"/>
              <a:t>Damaged basal ganglia loop</a:t>
            </a:r>
          </a:p>
          <a:p>
            <a:pPr lvl="1"/>
            <a:r>
              <a:rPr lang="en-US" dirty="0" smtClean="0"/>
              <a:t>Improper scaling of amplitude</a:t>
            </a:r>
          </a:p>
        </p:txBody>
      </p:sp>
      <p:pic>
        <p:nvPicPr>
          <p:cNvPr id="4" name="Picture 3" descr="Photo3.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53985" y="4157678"/>
            <a:ext cx="3136859" cy="2352644"/>
          </a:xfrm>
          <a:prstGeom prst="rect">
            <a:avLst/>
          </a:prstGeom>
        </p:spPr>
      </p:pic>
    </p:spTree>
    <p:extLst>
      <p:ext uri="{BB962C8B-B14F-4D97-AF65-F5344CB8AC3E}">
        <p14:creationId xmlns:p14="http://schemas.microsoft.com/office/powerpoint/2010/main" val="92886099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font script="Hans" typeface="宋体"/>
        <a:font script="Hant" typeface="新細明體"/>
      </a:majorFont>
      <a:minorFont>
        <a:latin typeface="News Gothic MT"/>
        <a:ea typeface=""/>
        <a:cs typeface=""/>
        <a:font script="Jpan" typeface="ＭＳ Ｐゴシック"/>
        <a:font script="Hans" typeface="宋体"/>
        <a:font script="Hant" typeface="新細明體"/>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Breeze.thmx</Template>
  <TotalTime>4638</TotalTime>
  <Words>6129</Words>
  <Application>Microsoft Macintosh PowerPoint</Application>
  <PresentationFormat>On-screen Show (4:3)</PresentationFormat>
  <Paragraphs>326</Paragraphs>
  <Slides>42</Slides>
  <Notes>29</Notes>
  <HiddenSlides>0</HiddenSlides>
  <MMClips>0</MMClips>
  <ScaleCrop>false</ScaleCrop>
  <HeadingPairs>
    <vt:vector size="4" baseType="variant">
      <vt:variant>
        <vt:lpstr>Theme</vt:lpstr>
      </vt:variant>
      <vt:variant>
        <vt:i4>1</vt:i4>
      </vt:variant>
      <vt:variant>
        <vt:lpstr>Slide Titles</vt:lpstr>
      </vt:variant>
      <vt:variant>
        <vt:i4>42</vt:i4>
      </vt:variant>
    </vt:vector>
  </HeadingPairs>
  <TitlesOfParts>
    <vt:vector size="43" baseType="lpstr">
      <vt:lpstr>Breeze</vt:lpstr>
      <vt:lpstr>A Novel Approach To Parkinson’s Disease Treatment</vt:lpstr>
      <vt:lpstr>Why this project?</vt:lpstr>
      <vt:lpstr>Parkinson’s Disease</vt:lpstr>
      <vt:lpstr>Signs and Symptoms</vt:lpstr>
      <vt:lpstr>Risk Factors</vt:lpstr>
      <vt:lpstr>Pathophysiology</vt:lpstr>
      <vt:lpstr>Management of the disease</vt:lpstr>
      <vt:lpstr>Introducing LSVT® BIG</vt:lpstr>
      <vt:lpstr>LSVT BIG</vt:lpstr>
      <vt:lpstr>LSVT BIG</vt:lpstr>
      <vt:lpstr>LSVT® BIG</vt:lpstr>
      <vt:lpstr>PowerPoint Presentation</vt:lpstr>
      <vt:lpstr>PowerPoint Presentation</vt:lpstr>
      <vt:lpstr>PowerPoint Presentation</vt:lpstr>
      <vt:lpstr>PowerPoint Presentation</vt:lpstr>
      <vt:lpstr>PowerPoint Presentation</vt:lpstr>
      <vt:lpstr>PowerPoint Presentation</vt:lpstr>
      <vt:lpstr>The Patient</vt:lpstr>
      <vt:lpstr>Examination</vt:lpstr>
      <vt:lpstr>Systems review</vt:lpstr>
      <vt:lpstr>Tests and Measures</vt:lpstr>
      <vt:lpstr>Tests and Measures</vt:lpstr>
      <vt:lpstr>Examination cont.</vt:lpstr>
      <vt:lpstr>Outcome measure scores</vt:lpstr>
      <vt:lpstr>Diagnosis and Prognosis</vt:lpstr>
      <vt:lpstr>Goals</vt:lpstr>
      <vt:lpstr>Goals</vt:lpstr>
      <vt:lpstr>Intervention</vt:lpstr>
      <vt:lpstr>Session 1</vt:lpstr>
      <vt:lpstr>Session 2</vt:lpstr>
      <vt:lpstr>Sessions 3 &amp; 4</vt:lpstr>
      <vt:lpstr>Sessions 5 &amp; 6</vt:lpstr>
      <vt:lpstr>Sessions 7,8,9</vt:lpstr>
      <vt:lpstr>Session 10: Reassessment</vt:lpstr>
      <vt:lpstr>Outcomes</vt:lpstr>
      <vt:lpstr>Re-assessment</vt:lpstr>
      <vt:lpstr>Discussion</vt:lpstr>
      <vt:lpstr>Conclusion</vt:lpstr>
      <vt:lpstr>LSVT® BIG Information </vt:lpstr>
      <vt:lpstr>References</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Novel Approach To Parkinson’s Disease Treatment</dc:title>
  <dc:creator>Nick  Camilleri</dc:creator>
  <cp:lastModifiedBy>Nick  Camilleri</cp:lastModifiedBy>
  <cp:revision>48</cp:revision>
  <dcterms:created xsi:type="dcterms:W3CDTF">2013-04-19T15:46:29Z</dcterms:created>
  <dcterms:modified xsi:type="dcterms:W3CDTF">2013-04-22T21:07:24Z</dcterms:modified>
</cp:coreProperties>
</file>