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56" r:id="rId2"/>
    <p:sldId id="299" r:id="rId3"/>
    <p:sldId id="302" r:id="rId4"/>
    <p:sldId id="257" r:id="rId5"/>
    <p:sldId id="258" r:id="rId6"/>
    <p:sldId id="259" r:id="rId7"/>
    <p:sldId id="275" r:id="rId8"/>
    <p:sldId id="276" r:id="rId9"/>
    <p:sldId id="260" r:id="rId10"/>
    <p:sldId id="261" r:id="rId11"/>
    <p:sldId id="262" r:id="rId12"/>
    <p:sldId id="263" r:id="rId13"/>
    <p:sldId id="288" r:id="rId14"/>
    <p:sldId id="289" r:id="rId15"/>
    <p:sldId id="290" r:id="rId16"/>
    <p:sldId id="295" r:id="rId17"/>
    <p:sldId id="264" r:id="rId18"/>
    <p:sldId id="265" r:id="rId19"/>
    <p:sldId id="266" r:id="rId20"/>
    <p:sldId id="267" r:id="rId21"/>
    <p:sldId id="268" r:id="rId22"/>
    <p:sldId id="280" r:id="rId23"/>
    <p:sldId id="269" r:id="rId24"/>
    <p:sldId id="303" r:id="rId25"/>
    <p:sldId id="270" r:id="rId26"/>
    <p:sldId id="271" r:id="rId27"/>
    <p:sldId id="272" r:id="rId28"/>
    <p:sldId id="273" r:id="rId29"/>
    <p:sldId id="277" r:id="rId30"/>
    <p:sldId id="278" r:id="rId31"/>
    <p:sldId id="291" r:id="rId32"/>
    <p:sldId id="292" r:id="rId33"/>
    <p:sldId id="279" r:id="rId34"/>
    <p:sldId id="293" r:id="rId35"/>
    <p:sldId id="274" r:id="rId36"/>
    <p:sldId id="281" r:id="rId37"/>
    <p:sldId id="282" r:id="rId38"/>
    <p:sldId id="283" r:id="rId39"/>
    <p:sldId id="300" r:id="rId40"/>
    <p:sldId id="287" r:id="rId41"/>
    <p:sldId id="296" r:id="rId42"/>
    <p:sldId id="284" r:id="rId43"/>
    <p:sldId id="297" r:id="rId44"/>
    <p:sldId id="298" r:id="rId45"/>
    <p:sldId id="285" r:id="rId46"/>
    <p:sldId id="301" r:id="rId47"/>
    <p:sldId id="294" r:id="rId48"/>
    <p:sldId id="286" r:id="rId49"/>
    <p:sldId id="305" r:id="rId50"/>
    <p:sldId id="304" r:id="rId51"/>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5" autoAdjust="0"/>
    <p:restoredTop sz="57479" autoAdjust="0"/>
  </p:normalViewPr>
  <p:slideViewPr>
    <p:cSldViewPr>
      <p:cViewPr varScale="1">
        <p:scale>
          <a:sx n="43" d="100"/>
          <a:sy n="43" d="100"/>
        </p:scale>
        <p:origin x="-167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9" d="100"/>
          <a:sy n="59" d="100"/>
        </p:scale>
        <p:origin x="-2508" y="-9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4FD67D50-DF4D-41CE-A8E8-0451B4462213}" type="datetimeFigureOut">
              <a:rPr lang="en-US" smtClean="0"/>
              <a:pPr/>
              <a:t>2/11/2013</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FF47E158-7382-4E85-97EE-7BF86B44EB42}" type="slidenum">
              <a:rPr lang="en-US" smtClean="0"/>
              <a:pPr/>
              <a:t>‹#›</a:t>
            </a:fld>
            <a:endParaRPr lang="en-US"/>
          </a:p>
        </p:txBody>
      </p:sp>
    </p:spTree>
    <p:extLst>
      <p:ext uri="{BB962C8B-B14F-4D97-AF65-F5344CB8AC3E}">
        <p14:creationId xmlns:p14="http://schemas.microsoft.com/office/powerpoint/2010/main" val="954970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3DD1371A-BCEB-4F68-BB54-2D0780514A82}" type="datetimeFigureOut">
              <a:rPr lang="en-US" smtClean="0"/>
              <a:pPr/>
              <a:t>2/11/2013</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E9F3344B-F8B8-42A1-9481-E67E21BEAD8F}" type="slidenum">
              <a:rPr lang="en-US" smtClean="0"/>
              <a:pPr/>
              <a:t>‹#›</a:t>
            </a:fld>
            <a:endParaRPr lang="en-US"/>
          </a:p>
        </p:txBody>
      </p:sp>
    </p:spTree>
    <p:extLst>
      <p:ext uri="{BB962C8B-B14F-4D97-AF65-F5344CB8AC3E}">
        <p14:creationId xmlns:p14="http://schemas.microsoft.com/office/powerpoint/2010/main" val="4122855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3344B-F8B8-42A1-9481-E67E21BEAD8F}" type="slidenum">
              <a:rPr lang="en-US" smtClean="0"/>
              <a:pPr/>
              <a:t>1</a:t>
            </a:fld>
            <a:endParaRPr lang="en-US"/>
          </a:p>
        </p:txBody>
      </p:sp>
    </p:spTree>
    <p:extLst>
      <p:ext uri="{BB962C8B-B14F-4D97-AF65-F5344CB8AC3E}">
        <p14:creationId xmlns:p14="http://schemas.microsoft.com/office/powerpoint/2010/main" val="63125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Procedure: Pack dressing into wound with finger or wooden end of </a:t>
            </a:r>
            <a:r>
              <a:rPr lang="en-US" dirty="0" err="1" smtClean="0"/>
              <a:t>qtip</a:t>
            </a:r>
            <a:r>
              <a:rPr lang="en-US" dirty="0" smtClean="0"/>
              <a:t> (so cotton doesn’t come off into dressing). Use only one roll of gauze</a:t>
            </a:r>
            <a:r>
              <a:rPr lang="en-US" baseline="0" dirty="0" smtClean="0"/>
              <a:t> so you know how many pieces you put into the wound and do not leave any dressing behind when it is changed. Pack the wound to prevent re-</a:t>
            </a:r>
            <a:r>
              <a:rPr lang="en-US" baseline="0" dirty="0" err="1" smtClean="0"/>
              <a:t>epethialization</a:t>
            </a:r>
            <a:r>
              <a:rPr lang="en-US" baseline="0" dirty="0" smtClean="0"/>
              <a:t> over the wound before the depth is filled with granulating tissue. Promotes healing from the inside out instead of the outside in- which is breeding ground for infection. Packing also helps prevent pus from forming in the cavity and helps with drainage.</a:t>
            </a:r>
          </a:p>
          <a:p>
            <a:r>
              <a:rPr lang="en-US" baseline="0" dirty="0" smtClean="0"/>
              <a:t>Can just pack with dry gauze if drains a lot.  Drainage will maintain a moist wound bed without the need for saline.  This method will allow the gauze to absorb more drainage.</a:t>
            </a:r>
            <a:endParaRPr lang="en-US" dirty="0"/>
          </a:p>
        </p:txBody>
      </p:sp>
      <p:sp>
        <p:nvSpPr>
          <p:cNvPr id="4" name="Slide Number Placeholder 3"/>
          <p:cNvSpPr>
            <a:spLocks noGrp="1"/>
          </p:cNvSpPr>
          <p:nvPr>
            <p:ph type="sldNum" sz="quarter" idx="10"/>
          </p:nvPr>
        </p:nvSpPr>
        <p:spPr/>
        <p:txBody>
          <a:bodyPr/>
          <a:lstStyle/>
          <a:p>
            <a:fld id="{E9F3344B-F8B8-42A1-9481-E67E21BEAD8F}" type="slidenum">
              <a:rPr lang="en-US" smtClean="0"/>
              <a:pPr/>
              <a:t>10</a:t>
            </a:fld>
            <a:endParaRPr lang="en-US"/>
          </a:p>
        </p:txBody>
      </p:sp>
    </p:spTree>
    <p:extLst>
      <p:ext uri="{BB962C8B-B14F-4D97-AF65-F5344CB8AC3E}">
        <p14:creationId xmlns:p14="http://schemas.microsoft.com/office/powerpoint/2010/main" val="305049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Abscesses usually have </a:t>
            </a:r>
            <a:r>
              <a:rPr lang="en-US" dirty="0" err="1" smtClean="0"/>
              <a:t>periwound</a:t>
            </a:r>
            <a:r>
              <a:rPr lang="en-US" dirty="0" smtClean="0"/>
              <a:t> induration from the infection. Treatment is usually I&amp;D and antibiotics. Induration indicates infection, may have to cut more out if</a:t>
            </a:r>
            <a:r>
              <a:rPr lang="en-US" baseline="0" dirty="0" smtClean="0"/>
              <a:t> it doesn’t soften, but it should soften as infection clears. Also consider if fever is going away.</a:t>
            </a:r>
          </a:p>
          <a:p>
            <a:endParaRPr lang="en-US" dirty="0"/>
          </a:p>
        </p:txBody>
      </p:sp>
      <p:sp>
        <p:nvSpPr>
          <p:cNvPr id="4" name="Slide Number Placeholder 3"/>
          <p:cNvSpPr>
            <a:spLocks noGrp="1"/>
          </p:cNvSpPr>
          <p:nvPr>
            <p:ph type="sldNum" sz="quarter" idx="10"/>
          </p:nvPr>
        </p:nvSpPr>
        <p:spPr/>
        <p:txBody>
          <a:bodyPr/>
          <a:lstStyle/>
          <a:p>
            <a:fld id="{E9F3344B-F8B8-42A1-9481-E67E21BEAD8F}" type="slidenum">
              <a:rPr lang="en-US" smtClean="0"/>
              <a:pPr/>
              <a:t>11</a:t>
            </a:fld>
            <a:endParaRPr lang="en-US"/>
          </a:p>
        </p:txBody>
      </p:sp>
    </p:spTree>
    <p:extLst>
      <p:ext uri="{BB962C8B-B14F-4D97-AF65-F5344CB8AC3E}">
        <p14:creationId xmlns:p14="http://schemas.microsoft.com/office/powerpoint/2010/main" val="3010818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--Procedure for placing wound </a:t>
            </a:r>
            <a:r>
              <a:rPr lang="en-US" dirty="0" err="1" smtClean="0"/>
              <a:t>vac</a:t>
            </a:r>
            <a:r>
              <a:rPr lang="en-US" dirty="0" smtClean="0"/>
              <a:t>: irrigate wound with NS, debride if necessary. i.e. clean the wound.</a:t>
            </a:r>
          </a:p>
          <a:p>
            <a:r>
              <a:rPr lang="en-US" dirty="0" smtClean="0"/>
              <a:t>	-cut sponge to appropriate size and depth (sponge can be black, silver, or white foam.  There is also silver foam. white foam is more dense for tunnels, black would fall apart.  Black absorbs more drainage).  May need to cut size in half to reduce thickness, do not want to overfill the wound, want the wound to close down.  </a:t>
            </a:r>
          </a:p>
          <a:p>
            <a:pPr defTabSz="924458">
              <a:defRPr/>
            </a:pPr>
            <a:r>
              <a:rPr lang="en-US" dirty="0" smtClean="0"/>
              <a:t>	-abdominal wounds need reservoir with wound </a:t>
            </a:r>
            <a:r>
              <a:rPr lang="en-US" dirty="0" err="1" smtClean="0"/>
              <a:t>vac</a:t>
            </a:r>
            <a:r>
              <a:rPr lang="en-US" dirty="0" smtClean="0"/>
              <a:t>- they tend to drain a lot.  Ex: dehisced </a:t>
            </a:r>
            <a:r>
              <a:rPr lang="en-US" dirty="0" err="1" smtClean="0"/>
              <a:t>c-section</a:t>
            </a:r>
            <a:r>
              <a:rPr lang="en-US" dirty="0" smtClean="0"/>
              <a:t>.  Approximate the edges of the wound to promote wound closure. can put silicone over staples to protect from drape.</a:t>
            </a:r>
          </a:p>
          <a:p>
            <a:r>
              <a:rPr lang="en-US" dirty="0" smtClean="0"/>
              <a:t>	-spray skin prep around wound on healthy skin to increase contact of drape.</a:t>
            </a:r>
          </a:p>
          <a:p>
            <a:r>
              <a:rPr lang="en-US" dirty="0" smtClean="0"/>
              <a:t>	-cover whole area with drape.  Cut hole smaller than a nickel but bigger than a dime in the center.  Place track pad (round suction piece) over hole.  Trick to cutting hole- hold drape with forceps, twist, then cut. </a:t>
            </a:r>
          </a:p>
          <a:p>
            <a:r>
              <a:rPr lang="en-US" dirty="0" smtClean="0"/>
              <a:t>	-May need to use bridge if placement is over bony prominence or weight bearing surface—do not want to create an area of increased pressure that may lead to a pressure ulcer.  Apply drape under foam on intact skin. Be sure to position the tube in a way that is comfortable for that patient-ask!</a:t>
            </a:r>
          </a:p>
          <a:p>
            <a:r>
              <a:rPr lang="en-US" dirty="0" smtClean="0"/>
              <a:t>	-Turn machine on to designated pressure- usually 125mmHg.  150 for larger wounds.  Ranges from 75-200mmHg. Readout will turn green when there are no leaks.  If there are leaks, need to listen for its location and press to secure drape or apply second piece of drape.  </a:t>
            </a:r>
          </a:p>
          <a:p>
            <a:r>
              <a:rPr lang="en-US" dirty="0" smtClean="0"/>
              <a:t>	-</a:t>
            </a:r>
            <a:r>
              <a:rPr lang="en-US" dirty="0" err="1" smtClean="0"/>
              <a:t>Replicare</a:t>
            </a:r>
            <a:r>
              <a:rPr lang="en-US" dirty="0" smtClean="0"/>
              <a:t>, </a:t>
            </a:r>
            <a:r>
              <a:rPr lang="en-US" dirty="0" err="1" smtClean="0"/>
              <a:t>mepilex</a:t>
            </a:r>
            <a:r>
              <a:rPr lang="en-US" dirty="0" smtClean="0"/>
              <a:t> one, or </a:t>
            </a:r>
            <a:r>
              <a:rPr lang="en-US" dirty="0" err="1" smtClean="0"/>
              <a:t>mepilex</a:t>
            </a:r>
            <a:r>
              <a:rPr lang="en-US" dirty="0" smtClean="0"/>
              <a:t> border to excoriated </a:t>
            </a:r>
            <a:r>
              <a:rPr lang="en-US" dirty="0" err="1" smtClean="0"/>
              <a:t>periwound</a:t>
            </a:r>
            <a:endParaRPr lang="en-US" dirty="0" smtClean="0"/>
          </a:p>
          <a:p>
            <a:r>
              <a:rPr lang="en-US" dirty="0" smtClean="0"/>
              <a:t>--example: necrotizing </a:t>
            </a:r>
            <a:r>
              <a:rPr lang="en-US" dirty="0" err="1" smtClean="0"/>
              <a:t>faciitis</a:t>
            </a:r>
            <a:r>
              <a:rPr lang="en-US" dirty="0" smtClean="0"/>
              <a:t> of bilateral upper chest and one entire arm.  Used two suction tubes connected to one </a:t>
            </a:r>
            <a:r>
              <a:rPr lang="en-US" dirty="0" err="1" smtClean="0"/>
              <a:t>woundvac</a:t>
            </a:r>
            <a:r>
              <a:rPr lang="en-US" dirty="0" smtClean="0"/>
              <a:t>- called “Y” connectors.  </a:t>
            </a:r>
          </a:p>
          <a:p>
            <a:r>
              <a:rPr lang="en-US" dirty="0" smtClean="0"/>
              <a:t>	</a:t>
            </a:r>
          </a:p>
          <a:p>
            <a:r>
              <a:rPr lang="en-US" dirty="0" smtClean="0"/>
              <a:t>	--wound </a:t>
            </a:r>
            <a:r>
              <a:rPr lang="en-US" dirty="0" err="1" smtClean="0"/>
              <a:t>vac</a:t>
            </a:r>
            <a:r>
              <a:rPr lang="en-US" dirty="0" smtClean="0"/>
              <a:t> can be utilized for outpatients, they carry it with them at all times and never turn the machine off.  They come to clinic 3x/</a:t>
            </a:r>
            <a:r>
              <a:rPr lang="en-US" dirty="0" err="1" smtClean="0"/>
              <a:t>wk</a:t>
            </a:r>
            <a:r>
              <a:rPr lang="en-US" dirty="0" smtClean="0"/>
              <a:t> for dressing change.</a:t>
            </a:r>
          </a:p>
          <a:p>
            <a:r>
              <a:rPr lang="en-US" dirty="0" smtClean="0"/>
              <a:t>	</a:t>
            </a:r>
            <a:endParaRPr lang="en-US" dirty="0"/>
          </a:p>
        </p:txBody>
      </p:sp>
      <p:sp>
        <p:nvSpPr>
          <p:cNvPr id="4" name="Slide Number Placeholder 3"/>
          <p:cNvSpPr>
            <a:spLocks noGrp="1"/>
          </p:cNvSpPr>
          <p:nvPr>
            <p:ph type="sldNum" sz="quarter" idx="10"/>
          </p:nvPr>
        </p:nvSpPr>
        <p:spPr/>
        <p:txBody>
          <a:bodyPr/>
          <a:lstStyle/>
          <a:p>
            <a:fld id="{E9F3344B-F8B8-42A1-9481-E67E21BEAD8F}" type="slidenum">
              <a:rPr lang="en-US" smtClean="0"/>
              <a:pPr/>
              <a:t>12</a:t>
            </a:fld>
            <a:endParaRPr lang="en-US"/>
          </a:p>
        </p:txBody>
      </p:sp>
    </p:spTree>
    <p:extLst>
      <p:ext uri="{BB962C8B-B14F-4D97-AF65-F5344CB8AC3E}">
        <p14:creationId xmlns:p14="http://schemas.microsoft.com/office/powerpoint/2010/main" val="62940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98 degrees x 10 minutes</a:t>
            </a:r>
          </a:p>
          <a:p>
            <a:r>
              <a:rPr lang="en-US" dirty="0" smtClean="0"/>
              <a:t>Venous stasis-</a:t>
            </a:r>
            <a:r>
              <a:rPr lang="en-US" baseline="0" dirty="0" smtClean="0"/>
              <a:t> do not need to put in a dependent position and warm water</a:t>
            </a:r>
          </a:p>
          <a:p>
            <a:r>
              <a:rPr lang="en-US" baseline="0" dirty="0" smtClean="0"/>
              <a:t>-Can do cool water whirlpool one time to loosen necrotic tissue for debridement in venous insufficient patients.</a:t>
            </a:r>
          </a:p>
          <a:p>
            <a:pPr defTabSz="924458">
              <a:defRPr/>
            </a:pPr>
            <a:r>
              <a:rPr lang="en-US" baseline="0" dirty="0" smtClean="0"/>
              <a:t>If contraindicated, can do pulse lavage instead. </a:t>
            </a:r>
            <a:r>
              <a:rPr lang="en-US" dirty="0" smtClean="0"/>
              <a:t>If MD order is for whirlpool and you’re not sure, can simply irrigate with NS.  Change dressing, </a:t>
            </a:r>
            <a:r>
              <a:rPr lang="en-US" dirty="0" err="1" smtClean="0"/>
              <a:t>pics</a:t>
            </a:r>
            <a:r>
              <a:rPr lang="en-US" dirty="0" smtClean="0"/>
              <a:t>, measurement.</a:t>
            </a:r>
          </a:p>
          <a:p>
            <a:pPr defTabSz="924458">
              <a:defRPr/>
            </a:pPr>
            <a:r>
              <a:rPr lang="en-US" dirty="0" smtClean="0"/>
              <a:t>For lymphedema: 1-2 treatments at 92degrees for initial clean up and softening of dry crusty skin.  Need to remove callouses because these form points of increased pressure that can lead to a wound.  </a:t>
            </a:r>
          </a:p>
          <a:p>
            <a:pPr defTabSz="924458">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9F3344B-F8B8-42A1-9481-E67E21BEAD8F}" type="slidenum">
              <a:rPr lang="en-US" smtClean="0"/>
              <a:pPr/>
              <a:t>13</a:t>
            </a:fld>
            <a:endParaRPr lang="en-US"/>
          </a:p>
        </p:txBody>
      </p:sp>
    </p:spTree>
    <p:extLst>
      <p:ext uri="{BB962C8B-B14F-4D97-AF65-F5344CB8AC3E}">
        <p14:creationId xmlns:p14="http://schemas.microsoft.com/office/powerpoint/2010/main" val="2368110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1000mL bag of NS, 2 different tips: suction diverter and irrigation; change gun weekly, charge PL kit every time</a:t>
            </a:r>
          </a:p>
          <a:p>
            <a:r>
              <a:rPr lang="en-US" dirty="0" smtClean="0"/>
              <a:t>This can help patients avoid OR, which is especially important for high-risk patients.</a:t>
            </a:r>
          </a:p>
          <a:p>
            <a:r>
              <a:rPr lang="en-US" dirty="0" smtClean="0"/>
              <a:t>	-patient with stage IV pressure ulcer with VERY low protein was being assessed by MD for possible need of muscle flap or at least surgical debridement because of the vast amount of necrotic tissue.  Very smelly.  “Breathe out of your mouths people!”  But with a few days of pulsatile lavage, the wound was cleaned up.</a:t>
            </a:r>
          </a:p>
          <a:p>
            <a:endParaRPr lang="en-US" dirty="0"/>
          </a:p>
        </p:txBody>
      </p:sp>
      <p:sp>
        <p:nvSpPr>
          <p:cNvPr id="4" name="Slide Number Placeholder 3"/>
          <p:cNvSpPr>
            <a:spLocks noGrp="1"/>
          </p:cNvSpPr>
          <p:nvPr>
            <p:ph type="sldNum" sz="quarter" idx="10"/>
          </p:nvPr>
        </p:nvSpPr>
        <p:spPr/>
        <p:txBody>
          <a:bodyPr/>
          <a:lstStyle/>
          <a:p>
            <a:fld id="{E9F3344B-F8B8-42A1-9481-E67E21BEAD8F}" type="slidenum">
              <a:rPr lang="en-US" smtClean="0"/>
              <a:pPr/>
              <a:t>14</a:t>
            </a:fld>
            <a:endParaRPr lang="en-US"/>
          </a:p>
        </p:txBody>
      </p:sp>
    </p:spTree>
    <p:extLst>
      <p:ext uri="{BB962C8B-B14F-4D97-AF65-F5344CB8AC3E}">
        <p14:creationId xmlns:p14="http://schemas.microsoft.com/office/powerpoint/2010/main" val="3197269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INDICATIONS FOR HBO from </a:t>
            </a:r>
            <a:r>
              <a:rPr lang="en-US" dirty="0" err="1" smtClean="0"/>
              <a:t>medicare</a:t>
            </a:r>
            <a:r>
              <a:rPr lang="en-US" dirty="0" smtClean="0"/>
              <a:t>:</a:t>
            </a:r>
          </a:p>
          <a:p>
            <a:r>
              <a:rPr lang="en-US" dirty="0" smtClean="0"/>
              <a:t>-failed flap (can be for pressure ulcer of from amputation </a:t>
            </a:r>
            <a:r>
              <a:rPr lang="en-US" dirty="0" err="1" smtClean="0"/>
              <a:t>sx</a:t>
            </a:r>
            <a:r>
              <a:rPr lang="en-US" dirty="0" smtClean="0"/>
              <a:t>), DFU (must be 4 </a:t>
            </a:r>
            <a:r>
              <a:rPr lang="en-US" dirty="0" err="1" smtClean="0"/>
              <a:t>wks</a:t>
            </a:r>
            <a:r>
              <a:rPr lang="en-US" dirty="0" smtClean="0"/>
              <a:t> of conventional treatment first to qualify for HBO and be Wagner 3 or worse); chronic osteomyelitis-failed 6 weeks antibiotic therapy; acute blood loss; necrotizing fasciitis; decompression sickness; gas gangrene; gas embolism; acute carbon monoxide poisoning; late radiation tissue issues- CA patient has wound that won’t heal b/c of scarring from radiation</a:t>
            </a:r>
          </a:p>
          <a:p>
            <a:r>
              <a:rPr lang="en-US" dirty="0" smtClean="0"/>
              <a:t>-oxygen toxicity can cause toxicity- breathing air at pressure can cause decompression sickness</a:t>
            </a:r>
          </a:p>
          <a:p>
            <a:r>
              <a:rPr lang="en-US" dirty="0" smtClean="0"/>
              <a:t>-LCD=local coverage determination for Medicare, must preauthorize</a:t>
            </a:r>
          </a:p>
          <a:p>
            <a:endParaRPr lang="en-US" dirty="0"/>
          </a:p>
        </p:txBody>
      </p:sp>
      <p:sp>
        <p:nvSpPr>
          <p:cNvPr id="4" name="Slide Number Placeholder 3"/>
          <p:cNvSpPr>
            <a:spLocks noGrp="1"/>
          </p:cNvSpPr>
          <p:nvPr>
            <p:ph type="sldNum" sz="quarter" idx="10"/>
          </p:nvPr>
        </p:nvSpPr>
        <p:spPr/>
        <p:txBody>
          <a:bodyPr/>
          <a:lstStyle/>
          <a:p>
            <a:fld id="{E9F3344B-F8B8-42A1-9481-E67E21BEAD8F}" type="slidenum">
              <a:rPr lang="en-US" smtClean="0"/>
              <a:pPr/>
              <a:t>15</a:t>
            </a:fld>
            <a:endParaRPr lang="en-US"/>
          </a:p>
        </p:txBody>
      </p:sp>
    </p:spTree>
    <p:extLst>
      <p:ext uri="{BB962C8B-B14F-4D97-AF65-F5344CB8AC3E}">
        <p14:creationId xmlns:p14="http://schemas.microsoft.com/office/powerpoint/2010/main" val="494604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Test </a:t>
            </a:r>
            <a:r>
              <a:rPr lang="en-US" dirty="0" err="1" smtClean="0"/>
              <a:t>Tcomp</a:t>
            </a:r>
            <a:r>
              <a:rPr lang="en-US" dirty="0" smtClean="0"/>
              <a:t> to see if HBO is indicated, this is an objective measure to document.</a:t>
            </a:r>
            <a:r>
              <a:rPr lang="en-US" baseline="0" dirty="0" smtClean="0"/>
              <a:t>  Put on 02 mask to see if </a:t>
            </a:r>
            <a:r>
              <a:rPr lang="en-US" baseline="0" dirty="0" err="1" smtClean="0"/>
              <a:t>pt</a:t>
            </a:r>
            <a:r>
              <a:rPr lang="en-US" baseline="0" dirty="0" smtClean="0"/>
              <a:t> responds to oxygen, </a:t>
            </a:r>
            <a:r>
              <a:rPr lang="en-US" baseline="0" dirty="0" err="1" smtClean="0"/>
              <a:t>Tcomp</a:t>
            </a:r>
            <a:r>
              <a:rPr lang="en-US" baseline="0" dirty="0" smtClean="0"/>
              <a:t> measured again after 10 minutes, should measure over 200mmHg=</a:t>
            </a:r>
            <a:r>
              <a:rPr lang="en-US" baseline="0" dirty="0" err="1" smtClean="0"/>
              <a:t>hyperoxygenated</a:t>
            </a:r>
            <a:r>
              <a:rPr lang="en-US" baseline="0" dirty="0" smtClean="0"/>
              <a:t>. </a:t>
            </a:r>
          </a:p>
          <a:p>
            <a:r>
              <a:rPr lang="en-US" baseline="0" dirty="0" smtClean="0"/>
              <a:t>The pressure liquefies the oxygen so that it does not need to bind to hemoglobin.  Instead, the oxygen can go directly to the wound independently in the bloodstream without hemoglobin.</a:t>
            </a:r>
          </a:p>
          <a:p>
            <a:r>
              <a:rPr lang="en-US" baseline="0" dirty="0" smtClean="0"/>
              <a:t>Hemoglobin has 4 binding sites for oxygen, this is what you’re checking when you check 02 </a:t>
            </a:r>
            <a:r>
              <a:rPr lang="en-US" baseline="0" dirty="0" err="1" smtClean="0"/>
              <a:t>sat’s</a:t>
            </a:r>
            <a:r>
              <a:rPr lang="en-US" baseline="0" dirty="0" smtClean="0"/>
              <a:t>.</a:t>
            </a:r>
          </a:p>
          <a:p>
            <a:endParaRPr lang="en-US" baseline="0" dirty="0" smtClean="0"/>
          </a:p>
          <a:p>
            <a:r>
              <a:rPr lang="en-US" baseline="0" dirty="0" smtClean="0"/>
              <a:t>For a reperfusion injury, decompression occurs in the </a:t>
            </a:r>
            <a:r>
              <a:rPr lang="en-US" baseline="0" dirty="0" err="1" smtClean="0"/>
              <a:t>bloodsteam</a:t>
            </a:r>
            <a:r>
              <a:rPr lang="en-US" baseline="0" dirty="0" smtClean="0"/>
              <a:t>.  This means nitrogen bubbles in the bloodstream expand as the pressure decreases (such as when a diver surfaces).  If this nitrogen bubble expands in the heart or brain, it is fatal. The pressure of HBO shrinks the nitrogen bubble.  This therapy was first used for divers with decompression sickness.</a:t>
            </a:r>
          </a:p>
        </p:txBody>
      </p:sp>
      <p:sp>
        <p:nvSpPr>
          <p:cNvPr id="4" name="Slide Number Placeholder 3"/>
          <p:cNvSpPr>
            <a:spLocks noGrp="1"/>
          </p:cNvSpPr>
          <p:nvPr>
            <p:ph type="sldNum" sz="quarter" idx="10"/>
          </p:nvPr>
        </p:nvSpPr>
        <p:spPr/>
        <p:txBody>
          <a:bodyPr/>
          <a:lstStyle/>
          <a:p>
            <a:fld id="{E9F3344B-F8B8-42A1-9481-E67E21BEAD8F}" type="slidenum">
              <a:rPr lang="en-US" smtClean="0"/>
              <a:pPr/>
              <a:t>16</a:t>
            </a:fld>
            <a:endParaRPr lang="en-US"/>
          </a:p>
        </p:txBody>
      </p:sp>
    </p:spTree>
    <p:extLst>
      <p:ext uri="{BB962C8B-B14F-4D97-AF65-F5344CB8AC3E}">
        <p14:creationId xmlns:p14="http://schemas.microsoft.com/office/powerpoint/2010/main" val="3193989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3344B-F8B8-42A1-9481-E67E21BEAD8F}" type="slidenum">
              <a:rPr lang="en-US" smtClean="0"/>
              <a:pPr/>
              <a:t>17</a:t>
            </a:fld>
            <a:endParaRPr lang="en-US"/>
          </a:p>
        </p:txBody>
      </p:sp>
    </p:spTree>
    <p:extLst>
      <p:ext uri="{BB962C8B-B14F-4D97-AF65-F5344CB8AC3E}">
        <p14:creationId xmlns:p14="http://schemas.microsoft.com/office/powerpoint/2010/main" val="1060784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3344B-F8B8-42A1-9481-E67E21BEAD8F}" type="slidenum">
              <a:rPr lang="en-US" smtClean="0"/>
              <a:pPr/>
              <a:t>18</a:t>
            </a:fld>
            <a:endParaRPr lang="en-US"/>
          </a:p>
        </p:txBody>
      </p:sp>
    </p:spTree>
    <p:extLst>
      <p:ext uri="{BB962C8B-B14F-4D97-AF65-F5344CB8AC3E}">
        <p14:creationId xmlns:p14="http://schemas.microsoft.com/office/powerpoint/2010/main" val="4174514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HP </a:t>
            </a:r>
            <a:r>
              <a:rPr lang="en-US" baseline="0" dirty="0" smtClean="0"/>
              <a:t>will kill re-</a:t>
            </a:r>
            <a:r>
              <a:rPr lang="en-US" baseline="0" dirty="0" err="1" smtClean="0"/>
              <a:t>epithealizing</a:t>
            </a:r>
            <a:r>
              <a:rPr lang="en-US" baseline="0" dirty="0" smtClean="0"/>
              <a:t> cells. Consider cytotoxicity vs. need to clean wound and revive healing process.</a:t>
            </a:r>
          </a:p>
        </p:txBody>
      </p:sp>
      <p:sp>
        <p:nvSpPr>
          <p:cNvPr id="4" name="Slide Number Placeholder 3"/>
          <p:cNvSpPr>
            <a:spLocks noGrp="1"/>
          </p:cNvSpPr>
          <p:nvPr>
            <p:ph type="sldNum" sz="quarter" idx="10"/>
          </p:nvPr>
        </p:nvSpPr>
        <p:spPr/>
        <p:txBody>
          <a:bodyPr/>
          <a:lstStyle/>
          <a:p>
            <a:fld id="{E9F3344B-F8B8-42A1-9481-E67E21BEAD8F}" type="slidenum">
              <a:rPr lang="en-US" smtClean="0"/>
              <a:pPr/>
              <a:t>19</a:t>
            </a:fld>
            <a:endParaRPr lang="en-US"/>
          </a:p>
        </p:txBody>
      </p:sp>
    </p:spTree>
    <p:extLst>
      <p:ext uri="{BB962C8B-B14F-4D97-AF65-F5344CB8AC3E}">
        <p14:creationId xmlns:p14="http://schemas.microsoft.com/office/powerpoint/2010/main" val="2087084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3344B-F8B8-42A1-9481-E67E21BEAD8F}" type="slidenum">
              <a:rPr lang="en-US" smtClean="0"/>
              <a:pPr/>
              <a:t>2</a:t>
            </a:fld>
            <a:endParaRPr lang="en-US"/>
          </a:p>
        </p:txBody>
      </p:sp>
    </p:spTree>
    <p:extLst>
      <p:ext uri="{BB962C8B-B14F-4D97-AF65-F5344CB8AC3E}">
        <p14:creationId xmlns:p14="http://schemas.microsoft.com/office/powerpoint/2010/main" val="3656473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silver choices for any type of dressing.</a:t>
            </a:r>
          </a:p>
          <a:p>
            <a:endParaRPr lang="en-US" dirty="0" smtClean="0"/>
          </a:p>
          <a:p>
            <a:r>
              <a:rPr lang="en-US" dirty="0" smtClean="0"/>
              <a:t>If</a:t>
            </a:r>
            <a:r>
              <a:rPr lang="en-US" baseline="0" dirty="0" smtClean="0"/>
              <a:t> a wound is covered by stable </a:t>
            </a:r>
            <a:r>
              <a:rPr lang="en-US" baseline="0" dirty="0" err="1" smtClean="0"/>
              <a:t>eschar</a:t>
            </a:r>
            <a:r>
              <a:rPr lang="en-US" baseline="0" dirty="0" smtClean="0"/>
              <a:t>, do not remove it. Stable </a:t>
            </a:r>
            <a:r>
              <a:rPr lang="en-US" baseline="0" dirty="0" err="1" smtClean="0"/>
              <a:t>eschar</a:t>
            </a:r>
            <a:r>
              <a:rPr lang="en-US" baseline="0" dirty="0" smtClean="0"/>
              <a:t> is not smelly, not mushy, and there is not puss around the edges.  This acts as a biological </a:t>
            </a:r>
            <a:r>
              <a:rPr lang="en-US" baseline="0" dirty="0" err="1" smtClean="0"/>
              <a:t>bandaid</a:t>
            </a:r>
            <a:r>
              <a:rPr lang="en-US" baseline="0" dirty="0" smtClean="0"/>
              <a:t> that protects the underlying tissue until it can heal.  Be especially careful with an arterial wound, this will make a bigger wound with no way to heal it.</a:t>
            </a:r>
          </a:p>
          <a:p>
            <a:r>
              <a:rPr lang="en-US" baseline="0" dirty="0" smtClean="0"/>
              <a:t>-black, necrotic tissue would not form if the wound wasn’t dry. In this case, you need to add a gel to keep the wound bed moist—add </a:t>
            </a:r>
            <a:r>
              <a:rPr lang="en-US" baseline="0" dirty="0" err="1" smtClean="0"/>
              <a:t>silvasorb</a:t>
            </a:r>
            <a:r>
              <a:rPr lang="en-US" baseline="0" dirty="0" smtClean="0"/>
              <a:t> gel. You could also add a hydrogel to add moisture, but </a:t>
            </a:r>
            <a:r>
              <a:rPr lang="en-US" baseline="0" dirty="0" err="1" smtClean="0"/>
              <a:t>silvasorb</a:t>
            </a:r>
            <a:r>
              <a:rPr lang="en-US" baseline="0" dirty="0" smtClean="0"/>
              <a:t> controls bacteria.</a:t>
            </a:r>
            <a:endParaRPr lang="en-US" dirty="0"/>
          </a:p>
        </p:txBody>
      </p:sp>
      <p:sp>
        <p:nvSpPr>
          <p:cNvPr id="4" name="Slide Number Placeholder 3"/>
          <p:cNvSpPr>
            <a:spLocks noGrp="1"/>
          </p:cNvSpPr>
          <p:nvPr>
            <p:ph type="sldNum" sz="quarter" idx="10"/>
          </p:nvPr>
        </p:nvSpPr>
        <p:spPr/>
        <p:txBody>
          <a:bodyPr/>
          <a:lstStyle/>
          <a:p>
            <a:fld id="{E9F3344B-F8B8-42A1-9481-E67E21BEAD8F}" type="slidenum">
              <a:rPr lang="en-US" smtClean="0"/>
              <a:pPr/>
              <a:t>20</a:t>
            </a:fld>
            <a:endParaRPr lang="en-US"/>
          </a:p>
        </p:txBody>
      </p:sp>
    </p:spTree>
    <p:extLst>
      <p:ext uri="{BB962C8B-B14F-4D97-AF65-F5344CB8AC3E}">
        <p14:creationId xmlns:p14="http://schemas.microsoft.com/office/powerpoint/2010/main" val="4247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3344B-F8B8-42A1-9481-E67E21BEAD8F}" type="slidenum">
              <a:rPr lang="en-US" smtClean="0"/>
              <a:pPr/>
              <a:t>21</a:t>
            </a:fld>
            <a:endParaRPr lang="en-US"/>
          </a:p>
        </p:txBody>
      </p:sp>
    </p:spTree>
    <p:extLst>
      <p:ext uri="{BB962C8B-B14F-4D97-AF65-F5344CB8AC3E}">
        <p14:creationId xmlns:p14="http://schemas.microsoft.com/office/powerpoint/2010/main" val="2017911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3344B-F8B8-42A1-9481-E67E21BEAD8F}" type="slidenum">
              <a:rPr lang="en-US" smtClean="0"/>
              <a:pPr/>
              <a:t>22</a:t>
            </a:fld>
            <a:endParaRPr lang="en-US"/>
          </a:p>
        </p:txBody>
      </p:sp>
    </p:spTree>
    <p:extLst>
      <p:ext uri="{BB962C8B-B14F-4D97-AF65-F5344CB8AC3E}">
        <p14:creationId xmlns:p14="http://schemas.microsoft.com/office/powerpoint/2010/main" val="1127410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err="1" smtClean="0"/>
              <a:t>Hypergranulation</a:t>
            </a:r>
            <a:r>
              <a:rPr lang="en-US" dirty="0" smtClean="0"/>
              <a:t>- treatment is silver nitrate to cauterize buds.  Large ridges make it harder for epithelial cells to cover over. Also use foam- does not stick to wound bed so when you remove it, it doesn’t bleed. Bleeding will impede healing, ripping off epithelial cells.  Pressure from foam keeps </a:t>
            </a:r>
            <a:r>
              <a:rPr lang="en-US" dirty="0" err="1" smtClean="0"/>
              <a:t>hypergranulation</a:t>
            </a:r>
            <a:r>
              <a:rPr lang="en-US" dirty="0" smtClean="0"/>
              <a:t> at bay.  Example of foam is </a:t>
            </a:r>
            <a:r>
              <a:rPr lang="en-US" dirty="0" err="1" smtClean="0"/>
              <a:t>Allevyn</a:t>
            </a:r>
            <a:r>
              <a:rPr lang="en-US" dirty="0" smtClean="0"/>
              <a:t> gentle border, changed PRN every 3-4 days.  Can be removed, take shower, put back on.</a:t>
            </a:r>
          </a:p>
          <a:p>
            <a:endParaRPr lang="en-US" dirty="0"/>
          </a:p>
        </p:txBody>
      </p:sp>
      <p:sp>
        <p:nvSpPr>
          <p:cNvPr id="4" name="Slide Number Placeholder 3"/>
          <p:cNvSpPr>
            <a:spLocks noGrp="1"/>
          </p:cNvSpPr>
          <p:nvPr>
            <p:ph type="sldNum" sz="quarter" idx="10"/>
          </p:nvPr>
        </p:nvSpPr>
        <p:spPr/>
        <p:txBody>
          <a:bodyPr/>
          <a:lstStyle/>
          <a:p>
            <a:fld id="{E9F3344B-F8B8-42A1-9481-E67E21BEAD8F}" type="slidenum">
              <a:rPr lang="en-US" smtClean="0"/>
              <a:pPr/>
              <a:t>23</a:t>
            </a:fld>
            <a:endParaRPr lang="en-US"/>
          </a:p>
        </p:txBody>
      </p:sp>
    </p:spTree>
    <p:extLst>
      <p:ext uri="{BB962C8B-B14F-4D97-AF65-F5344CB8AC3E}">
        <p14:creationId xmlns:p14="http://schemas.microsoft.com/office/powerpoint/2010/main" val="20948549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would </a:t>
            </a:r>
            <a:r>
              <a:rPr lang="en-US" dirty="0" err="1" smtClean="0"/>
              <a:t>mesalt</a:t>
            </a:r>
            <a:r>
              <a:rPr lang="en-US" dirty="0" smtClean="0"/>
              <a:t> be more appropriate</a:t>
            </a:r>
            <a:endParaRPr lang="en-US" dirty="0"/>
          </a:p>
        </p:txBody>
      </p:sp>
      <p:sp>
        <p:nvSpPr>
          <p:cNvPr id="4" name="Slide Number Placeholder 3"/>
          <p:cNvSpPr>
            <a:spLocks noGrp="1"/>
          </p:cNvSpPr>
          <p:nvPr>
            <p:ph type="sldNum" sz="quarter" idx="10"/>
          </p:nvPr>
        </p:nvSpPr>
        <p:spPr/>
        <p:txBody>
          <a:bodyPr/>
          <a:lstStyle/>
          <a:p>
            <a:fld id="{E9F3344B-F8B8-42A1-9481-E67E21BEAD8F}" type="slidenum">
              <a:rPr lang="en-US" smtClean="0"/>
              <a:pPr/>
              <a:t>24</a:t>
            </a:fld>
            <a:endParaRPr lang="en-US"/>
          </a:p>
        </p:txBody>
      </p:sp>
    </p:spTree>
    <p:extLst>
      <p:ext uri="{BB962C8B-B14F-4D97-AF65-F5344CB8AC3E}">
        <p14:creationId xmlns:p14="http://schemas.microsoft.com/office/powerpoint/2010/main" val="4168994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3344B-F8B8-42A1-9481-E67E21BEAD8F}" type="slidenum">
              <a:rPr lang="en-US" smtClean="0"/>
              <a:pPr/>
              <a:t>25</a:t>
            </a:fld>
            <a:endParaRPr lang="en-US"/>
          </a:p>
        </p:txBody>
      </p:sp>
    </p:spTree>
    <p:extLst>
      <p:ext uri="{BB962C8B-B14F-4D97-AF65-F5344CB8AC3E}">
        <p14:creationId xmlns:p14="http://schemas.microsoft.com/office/powerpoint/2010/main" val="5158101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3344B-F8B8-42A1-9481-E67E21BEAD8F}" type="slidenum">
              <a:rPr lang="en-US" smtClean="0"/>
              <a:pPr/>
              <a:t>26</a:t>
            </a:fld>
            <a:endParaRPr lang="en-US"/>
          </a:p>
        </p:txBody>
      </p:sp>
    </p:spTree>
    <p:extLst>
      <p:ext uri="{BB962C8B-B14F-4D97-AF65-F5344CB8AC3E}">
        <p14:creationId xmlns:p14="http://schemas.microsoft.com/office/powerpoint/2010/main" val="29012159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an inpatient setting, best to use a cost-effective dressing since it is getting</a:t>
            </a:r>
            <a:r>
              <a:rPr lang="en-US" baseline="0" dirty="0" smtClean="0"/>
              <a:t> changed at least daily, if not more frequently.  I.e. wet-to-dry or </a:t>
            </a:r>
            <a:r>
              <a:rPr lang="en-US" baseline="0" dirty="0" err="1" smtClean="0"/>
              <a:t>mesalt</a:t>
            </a:r>
            <a:r>
              <a:rPr lang="en-US" baseline="0" dirty="0" smtClean="0"/>
              <a:t> for debriding</a:t>
            </a:r>
            <a:endParaRPr lang="en-US" dirty="0"/>
          </a:p>
        </p:txBody>
      </p:sp>
      <p:sp>
        <p:nvSpPr>
          <p:cNvPr id="4" name="Slide Number Placeholder 3"/>
          <p:cNvSpPr>
            <a:spLocks noGrp="1"/>
          </p:cNvSpPr>
          <p:nvPr>
            <p:ph type="sldNum" sz="quarter" idx="10"/>
          </p:nvPr>
        </p:nvSpPr>
        <p:spPr/>
        <p:txBody>
          <a:bodyPr/>
          <a:lstStyle/>
          <a:p>
            <a:fld id="{E9F3344B-F8B8-42A1-9481-E67E21BEAD8F}" type="slidenum">
              <a:rPr lang="en-US" smtClean="0"/>
              <a:pPr/>
              <a:t>27</a:t>
            </a:fld>
            <a:endParaRPr lang="en-US"/>
          </a:p>
        </p:txBody>
      </p:sp>
    </p:spTree>
    <p:extLst>
      <p:ext uri="{BB962C8B-B14F-4D97-AF65-F5344CB8AC3E}">
        <p14:creationId xmlns:p14="http://schemas.microsoft.com/office/powerpoint/2010/main" val="1883429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3344B-F8B8-42A1-9481-E67E21BEAD8F}" type="slidenum">
              <a:rPr lang="en-US" smtClean="0"/>
              <a:pPr/>
              <a:t>28</a:t>
            </a:fld>
            <a:endParaRPr lang="en-US"/>
          </a:p>
        </p:txBody>
      </p:sp>
    </p:spTree>
    <p:extLst>
      <p:ext uri="{BB962C8B-B14F-4D97-AF65-F5344CB8AC3E}">
        <p14:creationId xmlns:p14="http://schemas.microsoft.com/office/powerpoint/2010/main" val="41173217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3344B-F8B8-42A1-9481-E67E21BEAD8F}" type="slidenum">
              <a:rPr lang="en-US" smtClean="0"/>
              <a:pPr/>
              <a:t>29</a:t>
            </a:fld>
            <a:endParaRPr lang="en-US"/>
          </a:p>
        </p:txBody>
      </p:sp>
    </p:spTree>
    <p:extLst>
      <p:ext uri="{BB962C8B-B14F-4D97-AF65-F5344CB8AC3E}">
        <p14:creationId xmlns:p14="http://schemas.microsoft.com/office/powerpoint/2010/main" val="1483208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3344B-F8B8-42A1-9481-E67E21BEAD8F}" type="slidenum">
              <a:rPr lang="en-US" smtClean="0"/>
              <a:pPr/>
              <a:t>3</a:t>
            </a:fld>
            <a:endParaRPr lang="en-US"/>
          </a:p>
        </p:txBody>
      </p:sp>
    </p:spTree>
    <p:extLst>
      <p:ext uri="{BB962C8B-B14F-4D97-AF65-F5344CB8AC3E}">
        <p14:creationId xmlns:p14="http://schemas.microsoft.com/office/powerpoint/2010/main" val="39856765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an epidermal graft, device</a:t>
            </a:r>
            <a:r>
              <a:rPr lang="en-US" baseline="0" dirty="0" smtClean="0"/>
              <a:t> causes donor site to blister, MD shaves off that skin, places it on </a:t>
            </a:r>
            <a:r>
              <a:rPr lang="en-US" baseline="0" dirty="0" err="1" smtClean="0"/>
              <a:t>tegaderm</a:t>
            </a:r>
            <a:r>
              <a:rPr lang="en-US" baseline="0" dirty="0" smtClean="0"/>
              <a:t>, places that on the wound and staples it in place. PT removes staples and provides follow-up wound care. PT also does initial referral to plastic surgeon for skin graft.</a:t>
            </a:r>
            <a:endParaRPr lang="en-US" dirty="0"/>
          </a:p>
        </p:txBody>
      </p:sp>
      <p:sp>
        <p:nvSpPr>
          <p:cNvPr id="4" name="Slide Number Placeholder 3"/>
          <p:cNvSpPr>
            <a:spLocks noGrp="1"/>
          </p:cNvSpPr>
          <p:nvPr>
            <p:ph type="sldNum" sz="quarter" idx="10"/>
          </p:nvPr>
        </p:nvSpPr>
        <p:spPr/>
        <p:txBody>
          <a:bodyPr/>
          <a:lstStyle/>
          <a:p>
            <a:fld id="{E9F3344B-F8B8-42A1-9481-E67E21BEAD8F}" type="slidenum">
              <a:rPr lang="en-US" smtClean="0"/>
              <a:pPr/>
              <a:t>30</a:t>
            </a:fld>
            <a:endParaRPr lang="en-US"/>
          </a:p>
        </p:txBody>
      </p:sp>
    </p:spTree>
    <p:extLst>
      <p:ext uri="{BB962C8B-B14F-4D97-AF65-F5344CB8AC3E}">
        <p14:creationId xmlns:p14="http://schemas.microsoft.com/office/powerpoint/2010/main" val="1354630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i.e.</a:t>
            </a:r>
            <a:r>
              <a:rPr lang="en-US" baseline="0" dirty="0" smtClean="0"/>
              <a:t> </a:t>
            </a:r>
            <a:r>
              <a:rPr lang="en-US" dirty="0" smtClean="0"/>
              <a:t>Use </a:t>
            </a:r>
            <a:r>
              <a:rPr lang="en-US" dirty="0" err="1" smtClean="0"/>
              <a:t>Dakins</a:t>
            </a:r>
            <a:r>
              <a:rPr lang="en-US" dirty="0" smtClean="0"/>
              <a:t> for 5-7 days to help with debridement and odor</a:t>
            </a:r>
          </a:p>
          <a:p>
            <a:endParaRPr lang="en-US" dirty="0" smtClean="0"/>
          </a:p>
          <a:p>
            <a:r>
              <a:rPr lang="en-US" dirty="0" smtClean="0"/>
              <a:t>Think when</a:t>
            </a:r>
            <a:r>
              <a:rPr lang="en-US" baseline="0" dirty="0" smtClean="0"/>
              <a:t> entering a room: What side is the wound on? (R) Which way will patient roll? (L) What are we </a:t>
            </a:r>
            <a:r>
              <a:rPr lang="en-US" baseline="0" dirty="0" err="1" smtClean="0"/>
              <a:t>gonna</a:t>
            </a:r>
            <a:r>
              <a:rPr lang="en-US" baseline="0" dirty="0" smtClean="0"/>
              <a:t> do? (PL, wet-to-dry)</a:t>
            </a:r>
            <a:endParaRPr lang="en-US" dirty="0"/>
          </a:p>
        </p:txBody>
      </p:sp>
      <p:sp>
        <p:nvSpPr>
          <p:cNvPr id="4" name="Slide Number Placeholder 3"/>
          <p:cNvSpPr>
            <a:spLocks noGrp="1"/>
          </p:cNvSpPr>
          <p:nvPr>
            <p:ph type="sldNum" sz="quarter" idx="10"/>
          </p:nvPr>
        </p:nvSpPr>
        <p:spPr/>
        <p:txBody>
          <a:bodyPr/>
          <a:lstStyle/>
          <a:p>
            <a:fld id="{E9F3344B-F8B8-42A1-9481-E67E21BEAD8F}" type="slidenum">
              <a:rPr lang="en-US" smtClean="0"/>
              <a:pPr/>
              <a:t>31</a:t>
            </a:fld>
            <a:endParaRPr lang="en-US"/>
          </a:p>
        </p:txBody>
      </p:sp>
    </p:spTree>
    <p:extLst>
      <p:ext uri="{BB962C8B-B14F-4D97-AF65-F5344CB8AC3E}">
        <p14:creationId xmlns:p14="http://schemas.microsoft.com/office/powerpoint/2010/main" val="9710686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Barriers to healing:</a:t>
            </a:r>
            <a:r>
              <a:rPr lang="en-US" baseline="0" dirty="0" smtClean="0"/>
              <a:t> smoking, nutrition, pressure, etc.</a:t>
            </a:r>
          </a:p>
          <a:p>
            <a:endParaRPr lang="en-US" baseline="0" dirty="0" smtClean="0"/>
          </a:p>
          <a:p>
            <a:r>
              <a:rPr lang="en-US" baseline="0" dirty="0" smtClean="0"/>
              <a:t>If patient cannot do dressing changes at home, this will determine frequency of visits/week</a:t>
            </a:r>
            <a:endParaRPr lang="en-US" dirty="0"/>
          </a:p>
        </p:txBody>
      </p:sp>
      <p:sp>
        <p:nvSpPr>
          <p:cNvPr id="4" name="Slide Number Placeholder 3"/>
          <p:cNvSpPr>
            <a:spLocks noGrp="1"/>
          </p:cNvSpPr>
          <p:nvPr>
            <p:ph type="sldNum" sz="quarter" idx="10"/>
          </p:nvPr>
        </p:nvSpPr>
        <p:spPr/>
        <p:txBody>
          <a:bodyPr/>
          <a:lstStyle/>
          <a:p>
            <a:fld id="{E9F3344B-F8B8-42A1-9481-E67E21BEAD8F}" type="slidenum">
              <a:rPr lang="en-US" smtClean="0"/>
              <a:pPr/>
              <a:t>32</a:t>
            </a:fld>
            <a:endParaRPr lang="en-US"/>
          </a:p>
        </p:txBody>
      </p:sp>
    </p:spTree>
    <p:extLst>
      <p:ext uri="{BB962C8B-B14F-4D97-AF65-F5344CB8AC3E}">
        <p14:creationId xmlns:p14="http://schemas.microsoft.com/office/powerpoint/2010/main" val="32853146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3344B-F8B8-42A1-9481-E67E21BEAD8F}" type="slidenum">
              <a:rPr lang="en-US" smtClean="0"/>
              <a:pPr/>
              <a:t>33</a:t>
            </a:fld>
            <a:endParaRPr lang="en-US"/>
          </a:p>
        </p:txBody>
      </p:sp>
    </p:spTree>
    <p:extLst>
      <p:ext uri="{BB962C8B-B14F-4D97-AF65-F5344CB8AC3E}">
        <p14:creationId xmlns:p14="http://schemas.microsoft.com/office/powerpoint/2010/main" val="9765421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Induration-</a:t>
            </a:r>
            <a:r>
              <a:rPr lang="en-US" baseline="0" dirty="0" smtClean="0"/>
              <a:t> hard, woody area surrounding an infection such as an abscess</a:t>
            </a:r>
            <a:endParaRPr lang="en-US" dirty="0"/>
          </a:p>
        </p:txBody>
      </p:sp>
      <p:sp>
        <p:nvSpPr>
          <p:cNvPr id="4" name="Slide Number Placeholder 3"/>
          <p:cNvSpPr>
            <a:spLocks noGrp="1"/>
          </p:cNvSpPr>
          <p:nvPr>
            <p:ph type="sldNum" sz="quarter" idx="10"/>
          </p:nvPr>
        </p:nvSpPr>
        <p:spPr/>
        <p:txBody>
          <a:bodyPr/>
          <a:lstStyle/>
          <a:p>
            <a:fld id="{E9F3344B-F8B8-42A1-9481-E67E21BEAD8F}" type="slidenum">
              <a:rPr lang="en-US" smtClean="0"/>
              <a:pPr/>
              <a:t>34</a:t>
            </a:fld>
            <a:endParaRPr lang="en-US"/>
          </a:p>
        </p:txBody>
      </p:sp>
    </p:spTree>
    <p:extLst>
      <p:ext uri="{BB962C8B-B14F-4D97-AF65-F5344CB8AC3E}">
        <p14:creationId xmlns:p14="http://schemas.microsoft.com/office/powerpoint/2010/main" val="18943433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tissue was debrided: biofilm, callus, </a:t>
            </a:r>
            <a:r>
              <a:rPr lang="en-US" dirty="0" err="1" smtClean="0"/>
              <a:t>eschar</a:t>
            </a:r>
            <a:r>
              <a:rPr lang="en-US" dirty="0" smtClean="0"/>
              <a:t>, slough, bone chip</a:t>
            </a:r>
          </a:p>
          <a:p>
            <a:r>
              <a:rPr lang="en-US" dirty="0" smtClean="0"/>
              <a:t>What</a:t>
            </a:r>
            <a:r>
              <a:rPr lang="en-US" baseline="0" dirty="0" smtClean="0"/>
              <a:t> tools were used: scissors, forceps, hemostat</a:t>
            </a:r>
          </a:p>
          <a:p>
            <a:endParaRPr lang="en-US" dirty="0"/>
          </a:p>
        </p:txBody>
      </p:sp>
      <p:sp>
        <p:nvSpPr>
          <p:cNvPr id="4" name="Slide Number Placeholder 3"/>
          <p:cNvSpPr>
            <a:spLocks noGrp="1"/>
          </p:cNvSpPr>
          <p:nvPr>
            <p:ph type="sldNum" sz="quarter" idx="10"/>
          </p:nvPr>
        </p:nvSpPr>
        <p:spPr/>
        <p:txBody>
          <a:bodyPr/>
          <a:lstStyle/>
          <a:p>
            <a:fld id="{E9F3344B-F8B8-42A1-9481-E67E21BEAD8F}" type="slidenum">
              <a:rPr lang="en-US" smtClean="0"/>
              <a:pPr/>
              <a:t>35</a:t>
            </a:fld>
            <a:endParaRPr lang="en-US"/>
          </a:p>
        </p:txBody>
      </p:sp>
    </p:spTree>
    <p:extLst>
      <p:ext uri="{BB962C8B-B14F-4D97-AF65-F5344CB8AC3E}">
        <p14:creationId xmlns:p14="http://schemas.microsoft.com/office/powerpoint/2010/main" val="7497184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Abdominal/venous</a:t>
            </a:r>
            <a:r>
              <a:rPr lang="en-US" baseline="0" dirty="0" smtClean="0"/>
              <a:t> wounds will have more, larger will have more, longer dressing has been on will have more drainage.</a:t>
            </a:r>
            <a:endParaRPr lang="en-US" dirty="0"/>
          </a:p>
        </p:txBody>
      </p:sp>
      <p:sp>
        <p:nvSpPr>
          <p:cNvPr id="4" name="Slide Number Placeholder 3"/>
          <p:cNvSpPr>
            <a:spLocks noGrp="1"/>
          </p:cNvSpPr>
          <p:nvPr>
            <p:ph type="sldNum" sz="quarter" idx="10"/>
          </p:nvPr>
        </p:nvSpPr>
        <p:spPr/>
        <p:txBody>
          <a:bodyPr/>
          <a:lstStyle/>
          <a:p>
            <a:fld id="{E9F3344B-F8B8-42A1-9481-E67E21BEAD8F}" type="slidenum">
              <a:rPr lang="en-US" smtClean="0"/>
              <a:pPr/>
              <a:t>36</a:t>
            </a:fld>
            <a:endParaRPr lang="en-US"/>
          </a:p>
        </p:txBody>
      </p:sp>
    </p:spTree>
    <p:extLst>
      <p:ext uri="{BB962C8B-B14F-4D97-AF65-F5344CB8AC3E}">
        <p14:creationId xmlns:p14="http://schemas.microsoft.com/office/powerpoint/2010/main" val="35646298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3344B-F8B8-42A1-9481-E67E21BEAD8F}" type="slidenum">
              <a:rPr lang="en-US" smtClean="0"/>
              <a:pPr/>
              <a:t>37</a:t>
            </a:fld>
            <a:endParaRPr lang="en-US"/>
          </a:p>
        </p:txBody>
      </p:sp>
    </p:spTree>
    <p:extLst>
      <p:ext uri="{BB962C8B-B14F-4D97-AF65-F5344CB8AC3E}">
        <p14:creationId xmlns:p14="http://schemas.microsoft.com/office/powerpoint/2010/main" val="35830406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3344B-F8B8-42A1-9481-E67E21BEAD8F}" type="slidenum">
              <a:rPr lang="en-US" smtClean="0"/>
              <a:pPr/>
              <a:t>38</a:t>
            </a:fld>
            <a:endParaRPr lang="en-US"/>
          </a:p>
        </p:txBody>
      </p:sp>
    </p:spTree>
    <p:extLst>
      <p:ext uri="{BB962C8B-B14F-4D97-AF65-F5344CB8AC3E}">
        <p14:creationId xmlns:p14="http://schemas.microsoft.com/office/powerpoint/2010/main" val="41289193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3344B-F8B8-42A1-9481-E67E21BEAD8F}" type="slidenum">
              <a:rPr lang="en-US" smtClean="0"/>
              <a:pPr/>
              <a:t>39</a:t>
            </a:fld>
            <a:endParaRPr lang="en-US"/>
          </a:p>
        </p:txBody>
      </p:sp>
    </p:spTree>
    <p:extLst>
      <p:ext uri="{BB962C8B-B14F-4D97-AF65-F5344CB8AC3E}">
        <p14:creationId xmlns:p14="http://schemas.microsoft.com/office/powerpoint/2010/main" val="1266440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things have to happen to heal a wound: remove</a:t>
            </a:r>
            <a:r>
              <a:rPr lang="en-US" baseline="0" dirty="0" smtClean="0"/>
              <a:t> the cause/perform wound care; patient has to manage compounding factors</a:t>
            </a:r>
            <a:endParaRPr lang="en-US" dirty="0"/>
          </a:p>
        </p:txBody>
      </p:sp>
      <p:sp>
        <p:nvSpPr>
          <p:cNvPr id="4" name="Slide Number Placeholder 3"/>
          <p:cNvSpPr>
            <a:spLocks noGrp="1"/>
          </p:cNvSpPr>
          <p:nvPr>
            <p:ph type="sldNum" sz="quarter" idx="10"/>
          </p:nvPr>
        </p:nvSpPr>
        <p:spPr/>
        <p:txBody>
          <a:bodyPr/>
          <a:lstStyle/>
          <a:p>
            <a:fld id="{E9F3344B-F8B8-42A1-9481-E67E21BEAD8F}" type="slidenum">
              <a:rPr lang="en-US" smtClean="0"/>
              <a:pPr/>
              <a:t>4</a:t>
            </a:fld>
            <a:endParaRPr lang="en-US"/>
          </a:p>
        </p:txBody>
      </p:sp>
    </p:spTree>
    <p:extLst>
      <p:ext uri="{BB962C8B-B14F-4D97-AF65-F5344CB8AC3E}">
        <p14:creationId xmlns:p14="http://schemas.microsoft.com/office/powerpoint/2010/main" val="31460420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3344B-F8B8-42A1-9481-E67E21BEAD8F}" type="slidenum">
              <a:rPr lang="en-US" smtClean="0"/>
              <a:pPr/>
              <a:t>40</a:t>
            </a:fld>
            <a:endParaRPr lang="en-US"/>
          </a:p>
        </p:txBody>
      </p:sp>
    </p:spTree>
    <p:extLst>
      <p:ext uri="{BB962C8B-B14F-4D97-AF65-F5344CB8AC3E}">
        <p14:creationId xmlns:p14="http://schemas.microsoft.com/office/powerpoint/2010/main" val="9739561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3344B-F8B8-42A1-9481-E67E21BEAD8F}" type="slidenum">
              <a:rPr lang="en-US" smtClean="0"/>
              <a:pPr/>
              <a:t>41</a:t>
            </a:fld>
            <a:endParaRPr lang="en-US"/>
          </a:p>
        </p:txBody>
      </p:sp>
    </p:spTree>
    <p:extLst>
      <p:ext uri="{BB962C8B-B14F-4D97-AF65-F5344CB8AC3E}">
        <p14:creationId xmlns:p14="http://schemas.microsoft.com/office/powerpoint/2010/main" val="32001596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patient’s with neuropathy: make sure not driving with R foot, work out wrinkles</a:t>
            </a:r>
            <a:r>
              <a:rPr lang="en-US" baseline="0" dirty="0" smtClean="0"/>
              <a:t> with plaster.  Start with 5</a:t>
            </a:r>
            <a:r>
              <a:rPr lang="en-US" baseline="30000" dirty="0" smtClean="0"/>
              <a:t>th</a:t>
            </a:r>
            <a:r>
              <a:rPr lang="en-US" baseline="0" dirty="0" smtClean="0"/>
              <a:t> met head. Must order post-op shoe.  Keep ankle in neutral; less DF during casting will cause hyperextension at knee during gait.  Cure for at least 45 minutes before allowing </a:t>
            </a:r>
            <a:r>
              <a:rPr lang="en-US" baseline="0" dirty="0" err="1" smtClean="0"/>
              <a:t>pt</a:t>
            </a:r>
            <a:r>
              <a:rPr lang="en-US" baseline="0" dirty="0" smtClean="0"/>
              <a:t> to weight bear.  Silver alginate will absorb moisture and kill bacteria.  Tape is not necessary to cover alginate. Change cast weekly.</a:t>
            </a:r>
            <a:endParaRPr lang="en-US" dirty="0"/>
          </a:p>
        </p:txBody>
      </p:sp>
      <p:sp>
        <p:nvSpPr>
          <p:cNvPr id="4" name="Slide Number Placeholder 3"/>
          <p:cNvSpPr>
            <a:spLocks noGrp="1"/>
          </p:cNvSpPr>
          <p:nvPr>
            <p:ph type="sldNum" sz="quarter" idx="10"/>
          </p:nvPr>
        </p:nvSpPr>
        <p:spPr/>
        <p:txBody>
          <a:bodyPr/>
          <a:lstStyle/>
          <a:p>
            <a:fld id="{E9F3344B-F8B8-42A1-9481-E67E21BEAD8F}" type="slidenum">
              <a:rPr lang="en-US" smtClean="0"/>
              <a:pPr/>
              <a:t>42</a:t>
            </a:fld>
            <a:endParaRPr lang="en-US"/>
          </a:p>
        </p:txBody>
      </p:sp>
    </p:spTree>
    <p:extLst>
      <p:ext uri="{BB962C8B-B14F-4D97-AF65-F5344CB8AC3E}">
        <p14:creationId xmlns:p14="http://schemas.microsoft.com/office/powerpoint/2010/main" val="483695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Forefoot off-loading shoe=</a:t>
            </a:r>
            <a:r>
              <a:rPr lang="en-US" baseline="0" dirty="0" smtClean="0"/>
              <a:t> such as </a:t>
            </a:r>
            <a:r>
              <a:rPr lang="en-US" baseline="0" dirty="0" err="1" smtClean="0"/>
              <a:t>Darco</a:t>
            </a:r>
            <a:r>
              <a:rPr lang="en-US" baseline="0" dirty="0" smtClean="0"/>
              <a:t>; need P&amp;O consult.</a:t>
            </a:r>
          </a:p>
          <a:p>
            <a:r>
              <a:rPr lang="en-US" baseline="0" dirty="0" smtClean="0"/>
              <a:t>Pelvic Pressure ulcers; limit OOB, need </a:t>
            </a:r>
            <a:r>
              <a:rPr lang="en-US" baseline="0" dirty="0" err="1" smtClean="0"/>
              <a:t>Roho</a:t>
            </a:r>
            <a:r>
              <a:rPr lang="en-US" baseline="0" dirty="0" smtClean="0"/>
              <a:t> in W/C</a:t>
            </a:r>
          </a:p>
        </p:txBody>
      </p:sp>
      <p:sp>
        <p:nvSpPr>
          <p:cNvPr id="4" name="Slide Number Placeholder 3"/>
          <p:cNvSpPr>
            <a:spLocks noGrp="1"/>
          </p:cNvSpPr>
          <p:nvPr>
            <p:ph type="sldNum" sz="quarter" idx="10"/>
          </p:nvPr>
        </p:nvSpPr>
        <p:spPr/>
        <p:txBody>
          <a:bodyPr/>
          <a:lstStyle/>
          <a:p>
            <a:fld id="{E9F3344B-F8B8-42A1-9481-E67E21BEAD8F}" type="slidenum">
              <a:rPr lang="en-US" smtClean="0"/>
              <a:pPr/>
              <a:t>43</a:t>
            </a:fld>
            <a:endParaRPr lang="en-US"/>
          </a:p>
        </p:txBody>
      </p:sp>
    </p:spTree>
    <p:extLst>
      <p:ext uri="{BB962C8B-B14F-4D97-AF65-F5344CB8AC3E}">
        <p14:creationId xmlns:p14="http://schemas.microsoft.com/office/powerpoint/2010/main" val="38537400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3344B-F8B8-42A1-9481-E67E21BEAD8F}" type="slidenum">
              <a:rPr lang="en-US" smtClean="0"/>
              <a:pPr/>
              <a:t>44</a:t>
            </a:fld>
            <a:endParaRPr lang="en-US"/>
          </a:p>
        </p:txBody>
      </p:sp>
    </p:spTree>
    <p:extLst>
      <p:ext uri="{BB962C8B-B14F-4D97-AF65-F5344CB8AC3E}">
        <p14:creationId xmlns:p14="http://schemas.microsoft.com/office/powerpoint/2010/main" val="21906728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Cotton</a:t>
            </a:r>
            <a:r>
              <a:rPr lang="en-US" baseline="0" dirty="0" smtClean="0"/>
              <a:t> </a:t>
            </a:r>
            <a:r>
              <a:rPr lang="en-US" dirty="0" smtClean="0"/>
              <a:t>layer is padding;</a:t>
            </a:r>
            <a:r>
              <a:rPr lang="en-US" baseline="0" dirty="0" smtClean="0"/>
              <a:t> purpose is to make leg columnar instead of bottle-shaped.</a:t>
            </a:r>
          </a:p>
          <a:p>
            <a:r>
              <a:rPr lang="en-US" baseline="0" dirty="0" smtClean="0"/>
              <a:t>For patient’s with a big calf and small ankle, use cutting technique.</a:t>
            </a:r>
          </a:p>
          <a:p>
            <a:endParaRPr lang="en-US" baseline="0" dirty="0" smtClean="0"/>
          </a:p>
          <a:p>
            <a:r>
              <a:rPr lang="en-US" baseline="0" dirty="0" smtClean="0"/>
              <a:t>--Long stretch= Low working pressure, high resting pressure. When the patient is up and walking, the wrap is loose.  When lying down, the wrap is a tourniquet.  An ace wrap is an example of a long stretch wrap.  When wrapping a patient, pull 50% of stretch and overlap 50%.  This is called 50/50.</a:t>
            </a:r>
          </a:p>
          <a:p>
            <a:endParaRPr lang="en-US" baseline="0" dirty="0" smtClean="0"/>
          </a:p>
          <a:p>
            <a:r>
              <a:rPr lang="en-US" baseline="0" dirty="0" smtClean="0"/>
              <a:t>--Short stretch= High working pressure, low resting pressure.  When muscles are working against the wrap, it pushes fluid up.  Does not get tighter when lying down.  Put it on in full stretch.</a:t>
            </a:r>
          </a:p>
          <a:p>
            <a:endParaRPr lang="en-US" baseline="0" dirty="0" smtClean="0"/>
          </a:p>
          <a:p>
            <a:r>
              <a:rPr lang="en-US" baseline="0" dirty="0" smtClean="0"/>
              <a:t>Both covered with </a:t>
            </a:r>
            <a:r>
              <a:rPr lang="en-US" baseline="0" dirty="0" err="1" smtClean="0"/>
              <a:t>Coban</a:t>
            </a:r>
            <a:r>
              <a:rPr lang="en-US" baseline="0" dirty="0" smtClean="0"/>
              <a:t>.</a:t>
            </a:r>
          </a:p>
          <a:p>
            <a:r>
              <a:rPr lang="en-US" baseline="0" dirty="0" smtClean="0"/>
              <a:t>Do not wrap leg in a dependent position.</a:t>
            </a:r>
          </a:p>
          <a:p>
            <a:r>
              <a:rPr lang="en-US" baseline="0" dirty="0" smtClean="0"/>
              <a:t> </a:t>
            </a:r>
          </a:p>
        </p:txBody>
      </p:sp>
      <p:sp>
        <p:nvSpPr>
          <p:cNvPr id="4" name="Slide Number Placeholder 3"/>
          <p:cNvSpPr>
            <a:spLocks noGrp="1"/>
          </p:cNvSpPr>
          <p:nvPr>
            <p:ph type="sldNum" sz="quarter" idx="10"/>
          </p:nvPr>
        </p:nvSpPr>
        <p:spPr/>
        <p:txBody>
          <a:bodyPr/>
          <a:lstStyle/>
          <a:p>
            <a:fld id="{E9F3344B-F8B8-42A1-9481-E67E21BEAD8F}" type="slidenum">
              <a:rPr lang="en-US" smtClean="0"/>
              <a:pPr/>
              <a:t>45</a:t>
            </a:fld>
            <a:endParaRPr lang="en-US"/>
          </a:p>
        </p:txBody>
      </p:sp>
    </p:spTree>
    <p:extLst>
      <p:ext uri="{BB962C8B-B14F-4D97-AF65-F5344CB8AC3E}">
        <p14:creationId xmlns:p14="http://schemas.microsoft.com/office/powerpoint/2010/main" val="9323081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baseline="0" dirty="0" smtClean="0"/>
              <a:t>Lymph nodes are a network just under the skin that collect in regional nodes (inguinal, axillary, and in the neck).  All collect in thoracic duct that pierces through the diaphragm. Deep breathing milks the thoracic duct so that lymph fluid is dumped into the </a:t>
            </a:r>
            <a:r>
              <a:rPr lang="en-US" baseline="0" dirty="0" err="1" smtClean="0"/>
              <a:t>subclavian</a:t>
            </a:r>
            <a:r>
              <a:rPr lang="en-US" baseline="0" dirty="0" smtClean="0"/>
              <a:t> veins, therefore entering the circulatory system, and is then carried to the kidneys and excreted through urination.</a:t>
            </a:r>
          </a:p>
          <a:p>
            <a:pPr defTabSz="924458">
              <a:defRPr/>
            </a:pPr>
            <a:r>
              <a:rPr lang="en-US" baseline="0" dirty="0" smtClean="0"/>
              <a:t>Debride crusty skin, then moisturize intact skin. Dry skin must be moisturized as cracks will allow an area for bacteria to harbor.</a:t>
            </a:r>
          </a:p>
          <a:p>
            <a:pPr defTabSz="924458">
              <a:defRPr/>
            </a:pPr>
            <a:r>
              <a:rPr lang="en-US" baseline="0" dirty="0" smtClean="0"/>
              <a:t>-Complete Decongestive Therapy includes skin and wound care; manual lymph drainage; compression; and exercise in compression.  Remember whirlpool for 1-2 treatments can be helpful for softening of crusty dry skin.</a:t>
            </a:r>
          </a:p>
          <a:p>
            <a:pPr defTabSz="924458">
              <a:defRPr/>
            </a:pPr>
            <a:r>
              <a:rPr lang="en-US" baseline="0" dirty="0" smtClean="0"/>
              <a:t>-Contraindications for MLD and/or bandaging: acute infections, cardiac edema, acute DVT, Arterial disease in the extremity to be wrapped</a:t>
            </a:r>
          </a:p>
          <a:p>
            <a:pPr defTabSz="924458">
              <a:defRPr/>
            </a:pPr>
            <a:endParaRPr lang="en-US" baseline="0" dirty="0" smtClean="0"/>
          </a:p>
          <a:p>
            <a:pPr defTabSz="924458">
              <a:defRPr/>
            </a:pPr>
            <a:r>
              <a:rPr lang="en-US" baseline="0" dirty="0" smtClean="0"/>
              <a:t>Decreases edema by increasing venous return.</a:t>
            </a:r>
          </a:p>
          <a:p>
            <a:pPr defTabSz="924458">
              <a:defRPr/>
            </a:pPr>
            <a:r>
              <a:rPr lang="en-US" baseline="0" dirty="0" smtClean="0"/>
              <a:t>Padding layer and a compressive </a:t>
            </a:r>
            <a:r>
              <a:rPr lang="en-US" baseline="0" dirty="0" err="1" smtClean="0"/>
              <a:t>coban</a:t>
            </a:r>
            <a:r>
              <a:rPr lang="en-US" baseline="0" dirty="0" smtClean="0"/>
              <a:t> layer.</a:t>
            </a:r>
          </a:p>
          <a:p>
            <a:endParaRPr lang="en-US" dirty="0"/>
          </a:p>
        </p:txBody>
      </p:sp>
      <p:sp>
        <p:nvSpPr>
          <p:cNvPr id="4" name="Slide Number Placeholder 3"/>
          <p:cNvSpPr>
            <a:spLocks noGrp="1"/>
          </p:cNvSpPr>
          <p:nvPr>
            <p:ph type="sldNum" sz="quarter" idx="10"/>
          </p:nvPr>
        </p:nvSpPr>
        <p:spPr/>
        <p:txBody>
          <a:bodyPr/>
          <a:lstStyle/>
          <a:p>
            <a:fld id="{E9F3344B-F8B8-42A1-9481-E67E21BEAD8F}" type="slidenum">
              <a:rPr lang="en-US" smtClean="0"/>
              <a:pPr/>
              <a:t>46</a:t>
            </a:fld>
            <a:endParaRPr lang="en-US"/>
          </a:p>
        </p:txBody>
      </p:sp>
    </p:spTree>
    <p:extLst>
      <p:ext uri="{BB962C8B-B14F-4D97-AF65-F5344CB8AC3E}">
        <p14:creationId xmlns:p14="http://schemas.microsoft.com/office/powerpoint/2010/main" val="29413500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baseline="0" dirty="0" err="1" smtClean="0"/>
              <a:t>Coban</a:t>
            </a:r>
            <a:r>
              <a:rPr lang="en-US" baseline="0" dirty="0" smtClean="0"/>
              <a:t> 2 all short stretch, do not put on tight. Heel hook is important for anchoring the wrap.  Edges of </a:t>
            </a:r>
            <a:r>
              <a:rPr lang="en-US" baseline="0" dirty="0" err="1" smtClean="0"/>
              <a:t>Coban</a:t>
            </a:r>
            <a:r>
              <a:rPr lang="en-US" baseline="0" dirty="0" smtClean="0"/>
              <a:t> 2 wrap can cause blister if they roll up. Check for this.  May warrant change to </a:t>
            </a:r>
            <a:r>
              <a:rPr lang="en-US" baseline="0" dirty="0" err="1" smtClean="0"/>
              <a:t>compressogrip</a:t>
            </a:r>
            <a:r>
              <a:rPr lang="en-US" baseline="0" dirty="0" smtClean="0"/>
              <a:t> and ACE wrapped in Fig 8- straight across makes a tourniquet. </a:t>
            </a:r>
            <a:endParaRPr lang="en-US" dirty="0" smtClean="0"/>
          </a:p>
          <a:p>
            <a:endParaRPr lang="en-US" dirty="0" smtClean="0"/>
          </a:p>
          <a:p>
            <a:r>
              <a:rPr lang="en-US" dirty="0" err="1" smtClean="0"/>
              <a:t>Coba</a:t>
            </a:r>
            <a:r>
              <a:rPr lang="en-US" baseline="0" dirty="0" err="1" smtClean="0"/>
              <a:t>n</a:t>
            </a:r>
            <a:r>
              <a:rPr lang="en-US" baseline="0" dirty="0" smtClean="0"/>
              <a:t> 2 Lite= Leave no gaps with 50% overlap. Foot </a:t>
            </a:r>
            <a:r>
              <a:rPr lang="en-US" baseline="0" dirty="0" err="1" smtClean="0"/>
              <a:t>dorsiflexed</a:t>
            </a:r>
            <a:r>
              <a:rPr lang="en-US" baseline="0" dirty="0" smtClean="0"/>
              <a:t> in 90 degrees, foot supported so no muscle tension. Start at 5</a:t>
            </a:r>
            <a:r>
              <a:rPr lang="en-US" baseline="30000" dirty="0" smtClean="0"/>
              <a:t>th</a:t>
            </a:r>
            <a:r>
              <a:rPr lang="en-US" baseline="0" dirty="0" smtClean="0"/>
              <a:t> metatarsal head and come over foot- do circle then come around heel; edge should just touch the floor. Not too much tension with comfort layer. Mold comfort layers together. Figure 8 ankle, spiral up leg on both layers. End just above fibular head, outer layer even with comfort layer.  Applying at full stretch, reduces guess work of applying at 50%.  This standardizes application to increase consistency. Not a primary dressing.</a:t>
            </a:r>
          </a:p>
          <a:p>
            <a:endParaRPr lang="en-US" baseline="0" dirty="0" smtClean="0"/>
          </a:p>
          <a:p>
            <a:r>
              <a:rPr lang="en-US" baseline="0" dirty="0" smtClean="0"/>
              <a:t>Dressings to use under compression:</a:t>
            </a:r>
          </a:p>
          <a:p>
            <a:r>
              <a:rPr lang="en-US" baseline="0" dirty="0" smtClean="0"/>
              <a:t>	-Consider silver impregnated or </a:t>
            </a:r>
            <a:r>
              <a:rPr lang="en-US" baseline="0" dirty="0" err="1" smtClean="0"/>
              <a:t>Iodosorb</a:t>
            </a:r>
            <a:r>
              <a:rPr lang="en-US" baseline="0" dirty="0" smtClean="0"/>
              <a:t> dressing next to wound for initial wraps</a:t>
            </a:r>
          </a:p>
          <a:p>
            <a:r>
              <a:rPr lang="en-US" baseline="0" dirty="0" smtClean="0"/>
              <a:t>	-transfer foam or foam</a:t>
            </a:r>
          </a:p>
          <a:p>
            <a:r>
              <a:rPr lang="en-US" baseline="0" dirty="0" smtClean="0"/>
              <a:t>	-</a:t>
            </a:r>
            <a:r>
              <a:rPr lang="en-US" baseline="0" dirty="0" err="1" smtClean="0"/>
              <a:t>adaptic</a:t>
            </a:r>
            <a:r>
              <a:rPr lang="en-US" baseline="0" dirty="0" smtClean="0"/>
              <a:t> or </a:t>
            </a:r>
            <a:r>
              <a:rPr lang="en-US" baseline="0" dirty="0" err="1" smtClean="0"/>
              <a:t>Profore</a:t>
            </a:r>
            <a:r>
              <a:rPr lang="en-US" baseline="0" dirty="0" smtClean="0"/>
              <a:t> veil next to shallow wounds or recently applied </a:t>
            </a:r>
            <a:r>
              <a:rPr lang="en-US" baseline="0" dirty="0" err="1" smtClean="0"/>
              <a:t>Apligraf</a:t>
            </a:r>
            <a:endParaRPr lang="en-US" baseline="0" dirty="0" smtClean="0"/>
          </a:p>
          <a:p>
            <a:r>
              <a:rPr lang="en-US" baseline="0" dirty="0" smtClean="0"/>
              <a:t>	-</a:t>
            </a:r>
            <a:r>
              <a:rPr lang="en-US" baseline="0" dirty="0" err="1" smtClean="0"/>
              <a:t>vaseline</a:t>
            </a:r>
            <a:r>
              <a:rPr lang="en-US" baseline="0" dirty="0" smtClean="0"/>
              <a:t>/moisturizer on entire intact skin</a:t>
            </a:r>
          </a:p>
          <a:p>
            <a:endParaRPr lang="en-US" baseline="0" dirty="0" smtClean="0"/>
          </a:p>
          <a:p>
            <a:r>
              <a:rPr lang="en-US" baseline="0" dirty="0" smtClean="0"/>
              <a:t>When removing wrap, cut at great toe and behind medial malleolus.  </a:t>
            </a:r>
            <a:endParaRPr lang="en-US" dirty="0"/>
          </a:p>
        </p:txBody>
      </p:sp>
      <p:sp>
        <p:nvSpPr>
          <p:cNvPr id="4" name="Slide Number Placeholder 3"/>
          <p:cNvSpPr>
            <a:spLocks noGrp="1"/>
          </p:cNvSpPr>
          <p:nvPr>
            <p:ph type="sldNum" sz="quarter" idx="10"/>
          </p:nvPr>
        </p:nvSpPr>
        <p:spPr/>
        <p:txBody>
          <a:bodyPr/>
          <a:lstStyle/>
          <a:p>
            <a:fld id="{E9F3344B-F8B8-42A1-9481-E67E21BEAD8F}" type="slidenum">
              <a:rPr lang="en-US" smtClean="0"/>
              <a:pPr/>
              <a:t>47</a:t>
            </a:fld>
            <a:endParaRPr lang="en-US"/>
          </a:p>
        </p:txBody>
      </p:sp>
    </p:spTree>
    <p:extLst>
      <p:ext uri="{BB962C8B-B14F-4D97-AF65-F5344CB8AC3E}">
        <p14:creationId xmlns:p14="http://schemas.microsoft.com/office/powerpoint/2010/main" val="21367322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3344B-F8B8-42A1-9481-E67E21BEAD8F}" type="slidenum">
              <a:rPr lang="en-US" smtClean="0"/>
              <a:pPr/>
              <a:t>48</a:t>
            </a:fld>
            <a:endParaRPr lang="en-US"/>
          </a:p>
        </p:txBody>
      </p:sp>
    </p:spTree>
    <p:extLst>
      <p:ext uri="{BB962C8B-B14F-4D97-AF65-F5344CB8AC3E}">
        <p14:creationId xmlns:p14="http://schemas.microsoft.com/office/powerpoint/2010/main" val="42528385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3344B-F8B8-42A1-9481-E67E21BEAD8F}" type="slidenum">
              <a:rPr lang="en-US" smtClean="0"/>
              <a:pPr/>
              <a:t>50</a:t>
            </a:fld>
            <a:endParaRPr lang="en-US"/>
          </a:p>
        </p:txBody>
      </p:sp>
    </p:spTree>
    <p:extLst>
      <p:ext uri="{BB962C8B-B14F-4D97-AF65-F5344CB8AC3E}">
        <p14:creationId xmlns:p14="http://schemas.microsoft.com/office/powerpoint/2010/main" val="36550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115" indent="-231115">
              <a:buAutoNum type="arabicPeriod"/>
            </a:pPr>
            <a:r>
              <a:rPr lang="en-US" dirty="0" smtClean="0"/>
              <a:t>Venous insufficiency can cause darkening of the skin, this is called hemosiderin staining.  </a:t>
            </a:r>
          </a:p>
          <a:p>
            <a:r>
              <a:rPr lang="en-US" dirty="0" smtClean="0"/>
              <a:t>-Often,</a:t>
            </a:r>
            <a:r>
              <a:rPr lang="en-US" baseline="0" dirty="0" smtClean="0"/>
              <a:t> the patient will also have lymphedema.  The back up of veins leaves blood byproducts in the interstitial spaces, therefore the lymphatic system tries to take over and move that fluid away, but eventually it gets overworked and forfeits and the result is lymphedema.</a:t>
            </a:r>
          </a:p>
          <a:p>
            <a:r>
              <a:rPr lang="en-US" baseline="0" dirty="0" smtClean="0"/>
              <a:t>-with venous insufficiency you usually see weeping wounds and pitting edema.</a:t>
            </a:r>
          </a:p>
          <a:p>
            <a:r>
              <a:rPr lang="en-US" baseline="0" dirty="0" smtClean="0"/>
              <a:t>-swelling balloons and is squishy; lymphedema can pit or even be hard. Pitting is caused by proteins in interstitial spaces.</a:t>
            </a:r>
          </a:p>
          <a:p>
            <a:r>
              <a:rPr lang="en-US" baseline="0" dirty="0" smtClean="0"/>
              <a:t>Lymphedema= +1,+2=rebounds quickly. +3=takes longer to rebound. +4=hard.</a:t>
            </a:r>
          </a:p>
          <a:p>
            <a:r>
              <a:rPr lang="en-US" baseline="0" dirty="0" smtClean="0"/>
              <a:t>-don’t wrap patients with CHF, this will push fluid to the heart.</a:t>
            </a:r>
          </a:p>
          <a:p>
            <a:endParaRPr lang="en-US" dirty="0" smtClean="0"/>
          </a:p>
          <a:p>
            <a:r>
              <a:rPr lang="en-US" dirty="0" smtClean="0"/>
              <a:t>2. For pressure ulcers to heal, have to relieve pressure.  This means the patient must be in bed all the time to stay off the wound in pressure-relieving mattress.  They may sit in their chair</a:t>
            </a:r>
            <a:r>
              <a:rPr lang="en-US" baseline="0" dirty="0" smtClean="0"/>
              <a:t> less than 1 </a:t>
            </a:r>
            <a:r>
              <a:rPr lang="en-US" baseline="0" dirty="0" err="1" smtClean="0"/>
              <a:t>hr</a:t>
            </a:r>
            <a:r>
              <a:rPr lang="en-US" baseline="0" dirty="0" smtClean="0"/>
              <a:t>/day. This is a big part of patient education. Depends on the goal: if goal is to heal wound, must stay out of chair.  If goal is to live out the rest of their life, can continue to participate in life in the chair. Pressure wounds die from the inside out and often get a lot bigger after debridement before they get better.  </a:t>
            </a:r>
          </a:p>
          <a:p>
            <a:r>
              <a:rPr lang="en-US" baseline="0" dirty="0" smtClean="0"/>
              <a:t>Crucial: protein and offload.</a:t>
            </a:r>
          </a:p>
          <a:p>
            <a:r>
              <a:rPr lang="en-US" baseline="0" dirty="0" smtClean="0"/>
              <a:t>Pelvic pressure ulcers need </a:t>
            </a:r>
            <a:r>
              <a:rPr lang="en-US" baseline="0" dirty="0" err="1" smtClean="0"/>
              <a:t>Roho</a:t>
            </a:r>
            <a:r>
              <a:rPr lang="en-US" baseline="0" dirty="0" smtClean="0"/>
              <a:t> cushion (not Jay)</a:t>
            </a:r>
          </a:p>
          <a:p>
            <a:r>
              <a:rPr lang="en-US" baseline="0" dirty="0" err="1" smtClean="0"/>
              <a:t>Replicare</a:t>
            </a:r>
            <a:r>
              <a:rPr lang="en-US" baseline="0" dirty="0" smtClean="0"/>
              <a:t> good for excoriated </a:t>
            </a:r>
            <a:r>
              <a:rPr lang="en-US" baseline="0" dirty="0" err="1" smtClean="0"/>
              <a:t>periwound</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9F3344B-F8B8-42A1-9481-E67E21BEAD8F}" type="slidenum">
              <a:rPr lang="en-US" smtClean="0"/>
              <a:pPr/>
              <a:t>5</a:t>
            </a:fld>
            <a:endParaRPr lang="en-US"/>
          </a:p>
        </p:txBody>
      </p:sp>
    </p:spTree>
    <p:extLst>
      <p:ext uri="{BB962C8B-B14F-4D97-AF65-F5344CB8AC3E}">
        <p14:creationId xmlns:p14="http://schemas.microsoft.com/office/powerpoint/2010/main" val="2613520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3344B-F8B8-42A1-9481-E67E21BEAD8F}" type="slidenum">
              <a:rPr lang="en-US" smtClean="0"/>
              <a:pPr/>
              <a:t>6</a:t>
            </a:fld>
            <a:endParaRPr lang="en-US"/>
          </a:p>
        </p:txBody>
      </p:sp>
    </p:spTree>
    <p:extLst>
      <p:ext uri="{BB962C8B-B14F-4D97-AF65-F5344CB8AC3E}">
        <p14:creationId xmlns:p14="http://schemas.microsoft.com/office/powerpoint/2010/main" val="2018535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a:t>
            </a:r>
            <a:r>
              <a:rPr lang="en-US" baseline="0" dirty="0" smtClean="0"/>
              <a:t> 1 gram of protein for every kilogram of body weight to sustain current body function without a wound.</a:t>
            </a:r>
          </a:p>
          <a:p>
            <a:r>
              <a:rPr lang="en-US" baseline="0" dirty="0" smtClean="0"/>
              <a:t>-Double the intake to 2 grams of protein for every kilogram of body weight when there is a wound.</a:t>
            </a:r>
          </a:p>
          <a:p>
            <a:r>
              <a:rPr lang="en-US" baseline="0" dirty="0" smtClean="0"/>
              <a:t>-The body will not redirect the available protein to meet the demands of the wound; the patient must take in additional protein.</a:t>
            </a:r>
          </a:p>
          <a:p>
            <a:r>
              <a:rPr lang="en-US" baseline="0" dirty="0" smtClean="0"/>
              <a:t>-Plastic surgeon will not consider flap coverage if </a:t>
            </a:r>
            <a:r>
              <a:rPr lang="en-US" baseline="0" dirty="0" err="1" smtClean="0"/>
              <a:t>Prealbumin</a:t>
            </a:r>
            <a:r>
              <a:rPr lang="en-US" baseline="0" dirty="0" smtClean="0"/>
              <a:t> consistently below 25-30. (If bone is exposed with a pressure ulcer, must cover with muscle flap).  </a:t>
            </a:r>
          </a:p>
          <a:p>
            <a:endParaRPr lang="en-US" baseline="0" dirty="0" smtClean="0"/>
          </a:p>
          <a:p>
            <a:r>
              <a:rPr lang="en-US" baseline="0" dirty="0" smtClean="0"/>
              <a:t>Nutrition:</a:t>
            </a:r>
          </a:p>
          <a:p>
            <a:r>
              <a:rPr lang="en-US" baseline="0" dirty="0" smtClean="0"/>
              <a:t>-Vitamin C is important in collagen synthesis in the formation of bonds between strands of collagen to provide strength.</a:t>
            </a:r>
          </a:p>
          <a:p>
            <a:r>
              <a:rPr lang="en-US" baseline="0" dirty="0" smtClean="0"/>
              <a:t>	-Increased requirement during injury, stress, and sepsis</a:t>
            </a:r>
          </a:p>
          <a:p>
            <a:r>
              <a:rPr lang="en-US" dirty="0" smtClean="0"/>
              <a:t>-Vitamin K for the formation of thrombin, deficiency could</a:t>
            </a:r>
            <a:r>
              <a:rPr lang="en-US" baseline="0" dirty="0" smtClean="0"/>
              <a:t> lead to hematoma</a:t>
            </a:r>
          </a:p>
          <a:p>
            <a:r>
              <a:rPr lang="en-US" baseline="0" dirty="0" smtClean="0"/>
              <a:t>-Vitamin A is also involved in cross-linking collagen and the proliferation of epithelial tissue.</a:t>
            </a:r>
          </a:p>
          <a:p>
            <a:r>
              <a:rPr lang="en-US" baseline="0" dirty="0" smtClean="0"/>
              <a:t>-Zinc- for protein synthesis, increased demand for zinc during cell proliferation and protein secretion</a:t>
            </a:r>
          </a:p>
          <a:p>
            <a:r>
              <a:rPr lang="en-US" baseline="0" dirty="0" smtClean="0"/>
              <a:t>	-also has an inhibitory effect on bacterial growth</a:t>
            </a:r>
          </a:p>
          <a:p>
            <a:r>
              <a:rPr lang="en-US" baseline="0" dirty="0" smtClean="0"/>
              <a:t>-SUPPLEMENTATION  of above is probably not necessary, unless </a:t>
            </a:r>
            <a:r>
              <a:rPr lang="en-US" baseline="0" dirty="0" err="1" smtClean="0"/>
              <a:t>pt</a:t>
            </a:r>
            <a:r>
              <a:rPr lang="en-US" baseline="0" dirty="0" smtClean="0"/>
              <a:t> is deficient, the ideal way to meet the requirement is by eating normal foods in adequate amounts, now is not the time to diet!</a:t>
            </a:r>
          </a:p>
          <a:p>
            <a:r>
              <a:rPr lang="en-US" baseline="0" dirty="0" smtClean="0"/>
              <a:t>-ADEQUATE hydration: at least 8 glasses of water a day!</a:t>
            </a:r>
            <a:endParaRPr lang="en-US" dirty="0"/>
          </a:p>
        </p:txBody>
      </p:sp>
      <p:sp>
        <p:nvSpPr>
          <p:cNvPr id="4" name="Slide Number Placeholder 3"/>
          <p:cNvSpPr>
            <a:spLocks noGrp="1"/>
          </p:cNvSpPr>
          <p:nvPr>
            <p:ph type="sldNum" sz="quarter" idx="10"/>
          </p:nvPr>
        </p:nvSpPr>
        <p:spPr/>
        <p:txBody>
          <a:bodyPr/>
          <a:lstStyle/>
          <a:p>
            <a:fld id="{E9F3344B-F8B8-42A1-9481-E67E21BEAD8F}" type="slidenum">
              <a:rPr lang="en-US" smtClean="0"/>
              <a:pPr/>
              <a:t>7</a:t>
            </a:fld>
            <a:endParaRPr lang="en-US"/>
          </a:p>
        </p:txBody>
      </p:sp>
    </p:spTree>
    <p:extLst>
      <p:ext uri="{BB962C8B-B14F-4D97-AF65-F5344CB8AC3E}">
        <p14:creationId xmlns:p14="http://schemas.microsoft.com/office/powerpoint/2010/main" val="1598032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Procedure to take ABI: cuff on ankle, pump up sphygmomanometer, the pulse will be silent, take reading when you hear the pulse return.  Systolic on brachial.  Ankle Doppler on </a:t>
            </a:r>
            <a:r>
              <a:rPr lang="en-US" dirty="0" err="1" smtClean="0"/>
              <a:t>dorsalis</a:t>
            </a:r>
            <a:r>
              <a:rPr lang="en-US" dirty="0" smtClean="0"/>
              <a:t> </a:t>
            </a:r>
            <a:r>
              <a:rPr lang="en-US" dirty="0" err="1" smtClean="0"/>
              <a:t>pedis</a:t>
            </a:r>
            <a:r>
              <a:rPr lang="en-US" dirty="0" smtClean="0"/>
              <a:t>/  Systolic brachial=ABI.  Should be 1.  In diabetics, calcification causes ABI to be falsely higher.  </a:t>
            </a:r>
          </a:p>
          <a:p>
            <a:r>
              <a:rPr lang="en-US" dirty="0" smtClean="0"/>
              <a:t>	-ABI should be </a:t>
            </a:r>
            <a:r>
              <a:rPr lang="en-US" dirty="0" err="1" smtClean="0"/>
              <a:t>triphasic</a:t>
            </a:r>
            <a:r>
              <a:rPr lang="en-US" dirty="0" smtClean="0"/>
              <a:t> (not mono or biphasic).</a:t>
            </a:r>
          </a:p>
          <a:p>
            <a:r>
              <a:rPr lang="en-US" dirty="0" smtClean="0"/>
              <a:t>	-ABI needs to be normal for </a:t>
            </a:r>
            <a:r>
              <a:rPr lang="en-US" dirty="0" err="1" smtClean="0"/>
              <a:t>profore</a:t>
            </a:r>
            <a:r>
              <a:rPr lang="en-US" dirty="0" smtClean="0"/>
              <a:t> 4 layer wrap.  May need OK from vascular surgeon.  </a:t>
            </a:r>
          </a:p>
          <a:p>
            <a:r>
              <a:rPr lang="en-US" dirty="0" smtClean="0"/>
              <a:t>	-If patient doesn’t have good </a:t>
            </a:r>
            <a:r>
              <a:rPr lang="en-US" dirty="0" err="1" smtClean="0"/>
              <a:t>dorsalis</a:t>
            </a:r>
            <a:r>
              <a:rPr lang="en-US" dirty="0" smtClean="0"/>
              <a:t> </a:t>
            </a:r>
            <a:r>
              <a:rPr lang="en-US" dirty="0" err="1" smtClean="0"/>
              <a:t>pedis</a:t>
            </a:r>
            <a:r>
              <a:rPr lang="en-US" dirty="0" smtClean="0"/>
              <a:t> pulse, need to refer to vascular surgeon before applying compression.</a:t>
            </a:r>
          </a:p>
          <a:p>
            <a:r>
              <a:rPr lang="en-US" dirty="0" smtClean="0"/>
              <a:t>-Do not debride someone with arterial disease—creates a bigger wound with no way to heal it.</a:t>
            </a:r>
          </a:p>
          <a:p>
            <a:r>
              <a:rPr lang="en-US" dirty="0" smtClean="0"/>
              <a:t>	-consult vascular- that’s why you check dorsal pulse (</a:t>
            </a:r>
            <a:r>
              <a:rPr lang="en-US" dirty="0" err="1" smtClean="0"/>
              <a:t>dorsalis</a:t>
            </a:r>
            <a:r>
              <a:rPr lang="en-US" dirty="0" smtClean="0"/>
              <a:t> </a:t>
            </a:r>
            <a:r>
              <a:rPr lang="en-US" dirty="0" err="1" smtClean="0"/>
              <a:t>pedis</a:t>
            </a:r>
            <a:r>
              <a:rPr lang="en-US" dirty="0" smtClean="0"/>
              <a:t>)</a:t>
            </a:r>
          </a:p>
          <a:p>
            <a:endParaRPr lang="en-US" dirty="0" smtClean="0"/>
          </a:p>
        </p:txBody>
      </p:sp>
      <p:sp>
        <p:nvSpPr>
          <p:cNvPr id="4" name="Slide Number Placeholder 3"/>
          <p:cNvSpPr>
            <a:spLocks noGrp="1"/>
          </p:cNvSpPr>
          <p:nvPr>
            <p:ph type="sldNum" sz="quarter" idx="10"/>
          </p:nvPr>
        </p:nvSpPr>
        <p:spPr/>
        <p:txBody>
          <a:bodyPr/>
          <a:lstStyle/>
          <a:p>
            <a:fld id="{E9F3344B-F8B8-42A1-9481-E67E21BEAD8F}" type="slidenum">
              <a:rPr lang="en-US" smtClean="0"/>
              <a:pPr/>
              <a:t>8</a:t>
            </a:fld>
            <a:endParaRPr lang="en-US"/>
          </a:p>
        </p:txBody>
      </p:sp>
    </p:spTree>
    <p:extLst>
      <p:ext uri="{BB962C8B-B14F-4D97-AF65-F5344CB8AC3E}">
        <p14:creationId xmlns:p14="http://schemas.microsoft.com/office/powerpoint/2010/main" val="3974760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3344B-F8B8-42A1-9481-E67E21BEAD8F}" type="slidenum">
              <a:rPr lang="en-US" smtClean="0"/>
              <a:pPr/>
              <a:t>9</a:t>
            </a:fld>
            <a:endParaRPr lang="en-US"/>
          </a:p>
        </p:txBody>
      </p:sp>
    </p:spTree>
    <p:extLst>
      <p:ext uri="{BB962C8B-B14F-4D97-AF65-F5344CB8AC3E}">
        <p14:creationId xmlns:p14="http://schemas.microsoft.com/office/powerpoint/2010/main" val="583071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B5DAC5-7A02-4084-A17F-3B2F4CDA8807}" type="datetimeFigureOut">
              <a:rPr lang="en-US" smtClean="0"/>
              <a:pPr/>
              <a:t>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CD4DF5-3A35-42F9-9D06-A4F92A25634A}" type="slidenum">
              <a:rPr lang="en-US" smtClean="0"/>
              <a:pPr/>
              <a:t>‹#›</a:t>
            </a:fld>
            <a:endParaRPr lang="en-US"/>
          </a:p>
        </p:txBody>
      </p:sp>
    </p:spTree>
    <p:extLst>
      <p:ext uri="{BB962C8B-B14F-4D97-AF65-F5344CB8AC3E}">
        <p14:creationId xmlns:p14="http://schemas.microsoft.com/office/powerpoint/2010/main" val="38720250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B5DAC5-7A02-4084-A17F-3B2F4CDA8807}" type="datetimeFigureOut">
              <a:rPr lang="en-US" smtClean="0"/>
              <a:pPr/>
              <a:t>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CD4DF5-3A35-42F9-9D06-A4F92A25634A}" type="slidenum">
              <a:rPr lang="en-US" smtClean="0"/>
              <a:pPr/>
              <a:t>‹#›</a:t>
            </a:fld>
            <a:endParaRPr lang="en-US"/>
          </a:p>
        </p:txBody>
      </p:sp>
    </p:spTree>
    <p:extLst>
      <p:ext uri="{BB962C8B-B14F-4D97-AF65-F5344CB8AC3E}">
        <p14:creationId xmlns:p14="http://schemas.microsoft.com/office/powerpoint/2010/main" val="58828663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B5DAC5-7A02-4084-A17F-3B2F4CDA8807}" type="datetimeFigureOut">
              <a:rPr lang="en-US" smtClean="0"/>
              <a:pPr/>
              <a:t>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CD4DF5-3A35-42F9-9D06-A4F92A25634A}" type="slidenum">
              <a:rPr lang="en-US" smtClean="0"/>
              <a:pPr/>
              <a:t>‹#›</a:t>
            </a:fld>
            <a:endParaRPr lang="en-US"/>
          </a:p>
        </p:txBody>
      </p:sp>
    </p:spTree>
    <p:extLst>
      <p:ext uri="{BB962C8B-B14F-4D97-AF65-F5344CB8AC3E}">
        <p14:creationId xmlns:p14="http://schemas.microsoft.com/office/powerpoint/2010/main" val="161886954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B5DAC5-7A02-4084-A17F-3B2F4CDA8807}" type="datetimeFigureOut">
              <a:rPr lang="en-US" smtClean="0"/>
              <a:pPr/>
              <a:t>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CD4DF5-3A35-42F9-9D06-A4F92A25634A}" type="slidenum">
              <a:rPr lang="en-US" smtClean="0"/>
              <a:pPr/>
              <a:t>‹#›</a:t>
            </a:fld>
            <a:endParaRPr lang="en-US"/>
          </a:p>
        </p:txBody>
      </p:sp>
    </p:spTree>
    <p:extLst>
      <p:ext uri="{BB962C8B-B14F-4D97-AF65-F5344CB8AC3E}">
        <p14:creationId xmlns:p14="http://schemas.microsoft.com/office/powerpoint/2010/main" val="217858363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B5DAC5-7A02-4084-A17F-3B2F4CDA8807}" type="datetimeFigureOut">
              <a:rPr lang="en-US" smtClean="0"/>
              <a:pPr/>
              <a:t>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CD4DF5-3A35-42F9-9D06-A4F92A25634A}" type="slidenum">
              <a:rPr lang="en-US" smtClean="0"/>
              <a:pPr/>
              <a:t>‹#›</a:t>
            </a:fld>
            <a:endParaRPr lang="en-US"/>
          </a:p>
        </p:txBody>
      </p:sp>
    </p:spTree>
    <p:extLst>
      <p:ext uri="{BB962C8B-B14F-4D97-AF65-F5344CB8AC3E}">
        <p14:creationId xmlns:p14="http://schemas.microsoft.com/office/powerpoint/2010/main" val="388732901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B5DAC5-7A02-4084-A17F-3B2F4CDA8807}" type="datetimeFigureOut">
              <a:rPr lang="en-US" smtClean="0"/>
              <a:pPr/>
              <a:t>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CD4DF5-3A35-42F9-9D06-A4F92A25634A}" type="slidenum">
              <a:rPr lang="en-US" smtClean="0"/>
              <a:pPr/>
              <a:t>‹#›</a:t>
            </a:fld>
            <a:endParaRPr lang="en-US"/>
          </a:p>
        </p:txBody>
      </p:sp>
    </p:spTree>
    <p:extLst>
      <p:ext uri="{BB962C8B-B14F-4D97-AF65-F5344CB8AC3E}">
        <p14:creationId xmlns:p14="http://schemas.microsoft.com/office/powerpoint/2010/main" val="282643387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B5DAC5-7A02-4084-A17F-3B2F4CDA8807}" type="datetimeFigureOut">
              <a:rPr lang="en-US" smtClean="0"/>
              <a:pPr/>
              <a:t>2/11/2013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CD4DF5-3A35-42F9-9D06-A4F92A25634A}" type="slidenum">
              <a:rPr lang="en-US" smtClean="0"/>
              <a:pPr/>
              <a:t>‹#›</a:t>
            </a:fld>
            <a:endParaRPr lang="en-US"/>
          </a:p>
        </p:txBody>
      </p:sp>
    </p:spTree>
    <p:extLst>
      <p:ext uri="{BB962C8B-B14F-4D97-AF65-F5344CB8AC3E}">
        <p14:creationId xmlns:p14="http://schemas.microsoft.com/office/powerpoint/2010/main" val="185388064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B5DAC5-7A02-4084-A17F-3B2F4CDA8807}" type="datetimeFigureOut">
              <a:rPr lang="en-US" smtClean="0"/>
              <a:pPr/>
              <a:t>2/11/2013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CD4DF5-3A35-42F9-9D06-A4F92A25634A}" type="slidenum">
              <a:rPr lang="en-US" smtClean="0"/>
              <a:pPr/>
              <a:t>‹#›</a:t>
            </a:fld>
            <a:endParaRPr lang="en-US"/>
          </a:p>
        </p:txBody>
      </p:sp>
    </p:spTree>
    <p:extLst>
      <p:ext uri="{BB962C8B-B14F-4D97-AF65-F5344CB8AC3E}">
        <p14:creationId xmlns:p14="http://schemas.microsoft.com/office/powerpoint/2010/main" val="372716143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B5DAC5-7A02-4084-A17F-3B2F4CDA8807}" type="datetimeFigureOut">
              <a:rPr lang="en-US" smtClean="0"/>
              <a:pPr/>
              <a:t>2/11/2013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CD4DF5-3A35-42F9-9D06-A4F92A25634A}" type="slidenum">
              <a:rPr lang="en-US" smtClean="0"/>
              <a:pPr/>
              <a:t>‹#›</a:t>
            </a:fld>
            <a:endParaRPr lang="en-US"/>
          </a:p>
        </p:txBody>
      </p:sp>
    </p:spTree>
    <p:extLst>
      <p:ext uri="{BB962C8B-B14F-4D97-AF65-F5344CB8AC3E}">
        <p14:creationId xmlns:p14="http://schemas.microsoft.com/office/powerpoint/2010/main" val="63204139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B5DAC5-7A02-4084-A17F-3B2F4CDA8807}" type="datetimeFigureOut">
              <a:rPr lang="en-US" smtClean="0"/>
              <a:pPr/>
              <a:t>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CD4DF5-3A35-42F9-9D06-A4F92A25634A}" type="slidenum">
              <a:rPr lang="en-US" smtClean="0"/>
              <a:pPr/>
              <a:t>‹#›</a:t>
            </a:fld>
            <a:endParaRPr lang="en-US"/>
          </a:p>
        </p:txBody>
      </p:sp>
    </p:spTree>
    <p:extLst>
      <p:ext uri="{BB962C8B-B14F-4D97-AF65-F5344CB8AC3E}">
        <p14:creationId xmlns:p14="http://schemas.microsoft.com/office/powerpoint/2010/main" val="26916042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B5DAC5-7A02-4084-A17F-3B2F4CDA8807}" type="datetimeFigureOut">
              <a:rPr lang="en-US" smtClean="0"/>
              <a:pPr/>
              <a:t>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CD4DF5-3A35-42F9-9D06-A4F92A25634A}" type="slidenum">
              <a:rPr lang="en-US" smtClean="0"/>
              <a:pPr/>
              <a:t>‹#›</a:t>
            </a:fld>
            <a:endParaRPr lang="en-US"/>
          </a:p>
        </p:txBody>
      </p:sp>
    </p:spTree>
    <p:extLst>
      <p:ext uri="{BB962C8B-B14F-4D97-AF65-F5344CB8AC3E}">
        <p14:creationId xmlns:p14="http://schemas.microsoft.com/office/powerpoint/2010/main" val="69059078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5DAC5-7A02-4084-A17F-3B2F4CDA8807}" type="datetimeFigureOut">
              <a:rPr lang="en-US" smtClean="0"/>
              <a:pPr/>
              <a:t>2/11/2013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CD4DF5-3A35-42F9-9D06-A4F92A25634A}" type="slidenum">
              <a:rPr lang="en-US" smtClean="0"/>
              <a:pPr/>
              <a:t>‹#›</a:t>
            </a:fld>
            <a:endParaRPr lang="en-US"/>
          </a:p>
        </p:txBody>
      </p:sp>
    </p:spTree>
    <p:extLst>
      <p:ext uri="{BB962C8B-B14F-4D97-AF65-F5344CB8AC3E}">
        <p14:creationId xmlns:p14="http://schemas.microsoft.com/office/powerpoint/2010/main" val="1470161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3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295400"/>
            <a:ext cx="8643681" cy="313932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Practical </a:t>
            </a:r>
          </a:p>
          <a:p>
            <a:pPr algn="ctr"/>
            <a:r>
              <a:rPr lang="en-US" sz="6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Wound Care </a:t>
            </a:r>
          </a:p>
          <a:p>
            <a:pPr algn="ctr"/>
            <a:r>
              <a:rPr lang="en-US" sz="6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Strategies</a:t>
            </a:r>
            <a:endParaRPr lang="en-US" sz="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5737893"/>
            <a:ext cx="1460629" cy="9513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6140" y="4763869"/>
            <a:ext cx="7848600" cy="646331"/>
          </a:xfrm>
          <a:prstGeom prst="rect">
            <a:avLst/>
          </a:prstGeom>
          <a:noFill/>
        </p:spPr>
        <p:txBody>
          <a:bodyPr wrap="square" rtlCol="0">
            <a:spAutoFit/>
          </a:bodyPr>
          <a:lstStyle/>
          <a:p>
            <a:pPr algn="ctr"/>
            <a:r>
              <a:rPr lang="en-US" i="1" dirty="0" smtClean="0"/>
              <a:t>Created by L. Michelle O’Neill as part of an independent study with </a:t>
            </a:r>
          </a:p>
          <a:p>
            <a:pPr algn="ctr"/>
            <a:r>
              <a:rPr lang="en-US" i="1" dirty="0" smtClean="0"/>
              <a:t>the Physical Therapists at </a:t>
            </a:r>
            <a:r>
              <a:rPr lang="en-US" i="1" dirty="0" err="1" smtClean="0"/>
              <a:t>WakeMed</a:t>
            </a:r>
            <a:r>
              <a:rPr lang="en-US" i="1" dirty="0" smtClean="0"/>
              <a:t> Wound Care Clinic</a:t>
            </a:r>
            <a:endParaRPr lang="en-US" i="1" dirty="0"/>
          </a:p>
        </p:txBody>
      </p:sp>
    </p:spTree>
    <p:extLst>
      <p:ext uri="{BB962C8B-B14F-4D97-AF65-F5344CB8AC3E}">
        <p14:creationId xmlns:p14="http://schemas.microsoft.com/office/powerpoint/2010/main" val="37908598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5874878"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Wet-to-dry dressing</a:t>
            </a:r>
            <a:endParaRPr lang="en-US" sz="5400" b="1" i="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TextBox 2"/>
          <p:cNvSpPr txBox="1"/>
          <p:nvPr/>
        </p:nvSpPr>
        <p:spPr>
          <a:xfrm>
            <a:off x="685800" y="1524000"/>
            <a:ext cx="7467600" cy="2769989"/>
          </a:xfrm>
          <a:prstGeom prst="rect">
            <a:avLst/>
          </a:prstGeom>
          <a:noFill/>
        </p:spPr>
        <p:txBody>
          <a:bodyPr wrap="square" rtlCol="0">
            <a:spAutoFit/>
          </a:bodyPr>
          <a:lstStyle/>
          <a:p>
            <a:pPr marL="285750" indent="-285750">
              <a:spcAft>
                <a:spcPts val="1200"/>
              </a:spcAft>
              <a:buBlip>
                <a:blip r:embed="rId3"/>
              </a:buBlip>
            </a:pPr>
            <a:r>
              <a:rPr lang="en-US" sz="3200" i="1" dirty="0" smtClean="0"/>
              <a:t>Gauze with Normal Saline</a:t>
            </a:r>
          </a:p>
          <a:p>
            <a:pPr marL="285750" indent="-285750">
              <a:spcAft>
                <a:spcPts val="1200"/>
              </a:spcAft>
              <a:buBlip>
                <a:blip r:embed="rId3"/>
              </a:buBlip>
            </a:pPr>
            <a:r>
              <a:rPr lang="en-US" sz="2800" dirty="0" smtClean="0"/>
              <a:t>Inexpensive</a:t>
            </a:r>
          </a:p>
          <a:p>
            <a:pPr marL="742950" lvl="1" indent="-285750">
              <a:spcAft>
                <a:spcPts val="1200"/>
              </a:spcAft>
              <a:buBlip>
                <a:blip r:embed="rId3"/>
              </a:buBlip>
            </a:pPr>
            <a:r>
              <a:rPr lang="en-US" sz="2800" dirty="0" smtClean="0"/>
              <a:t>Great for wounds changed daily </a:t>
            </a:r>
          </a:p>
          <a:p>
            <a:pPr marL="285750" indent="-285750">
              <a:spcAft>
                <a:spcPts val="1200"/>
              </a:spcAft>
              <a:buBlip>
                <a:blip r:embed="rId3"/>
              </a:buBlip>
            </a:pPr>
            <a:r>
              <a:rPr lang="en-US" sz="2800" dirty="0" smtClean="0"/>
              <a:t>Commonly Used For: packing abscesses or deep cavity wounds</a:t>
            </a:r>
            <a:endParaRPr lang="en-US" sz="2800" dirty="0"/>
          </a:p>
        </p:txBody>
      </p:sp>
    </p:spTree>
    <p:extLst>
      <p:ext uri="{BB962C8B-B14F-4D97-AF65-F5344CB8AC3E}">
        <p14:creationId xmlns:p14="http://schemas.microsoft.com/office/powerpoint/2010/main" val="299417445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2239" y="685800"/>
            <a:ext cx="7302961"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Look out for signs of infection!</a:t>
            </a:r>
            <a:endParaRPr lang="en-U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Box 2"/>
          <p:cNvSpPr txBox="1"/>
          <p:nvPr/>
        </p:nvSpPr>
        <p:spPr>
          <a:xfrm>
            <a:off x="609600" y="1828800"/>
            <a:ext cx="8077200" cy="2062103"/>
          </a:xfrm>
          <a:prstGeom prst="rect">
            <a:avLst/>
          </a:prstGeom>
          <a:noFill/>
        </p:spPr>
        <p:txBody>
          <a:bodyPr wrap="square" rtlCol="0">
            <a:spAutoFit/>
          </a:bodyPr>
          <a:lstStyle/>
          <a:p>
            <a:pPr marL="285750" indent="-285750">
              <a:buBlip>
                <a:blip r:embed="rId3"/>
              </a:buBlip>
            </a:pPr>
            <a:r>
              <a:rPr lang="en-US" sz="3200" dirty="0" smtClean="0"/>
              <a:t>Fever</a:t>
            </a:r>
          </a:p>
          <a:p>
            <a:pPr marL="285750" indent="-285750">
              <a:buBlip>
                <a:blip r:embed="rId3"/>
              </a:buBlip>
            </a:pPr>
            <a:r>
              <a:rPr lang="en-US" sz="3200" dirty="0" smtClean="0"/>
              <a:t>Spreading erythema of </a:t>
            </a:r>
            <a:r>
              <a:rPr lang="en-US" sz="3200" dirty="0" err="1" smtClean="0"/>
              <a:t>periwound</a:t>
            </a:r>
            <a:endParaRPr lang="en-US" sz="3200" dirty="0" smtClean="0"/>
          </a:p>
          <a:p>
            <a:pPr marL="285750" indent="-285750">
              <a:buBlip>
                <a:blip r:embed="rId3"/>
              </a:buBlip>
            </a:pPr>
            <a:endParaRPr lang="en-US" sz="3200" dirty="0"/>
          </a:p>
          <a:p>
            <a:pPr marL="742950" lvl="1" indent="-285750">
              <a:buBlip>
                <a:blip r:embed="rId3"/>
              </a:buBlip>
            </a:pPr>
            <a:r>
              <a:rPr lang="en-US" sz="3200" dirty="0" smtClean="0"/>
              <a:t>….. GO TO ER!</a:t>
            </a:r>
            <a:endParaRPr lang="en-US" sz="3200" dirty="0"/>
          </a:p>
        </p:txBody>
      </p:sp>
      <p:pic>
        <p:nvPicPr>
          <p:cNvPr id="1026" name="Picture 2" descr="https://encrypted-tbn0.gstatic.com/images?q=tbn:ANd9GcT5HeVjaCe-JDNaLDX5ucY4RCO7YzSmya2bG7M0BSaryGEop9UOB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3854" y="3890903"/>
            <a:ext cx="2581275" cy="17716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7" name="Picture 3" descr="C:\Users\Michelle\AppData\Local\Microsoft\Windows\Temporary Internet Files\Content.IE5\H1HUYDDM\MC90032097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38424" y="5350410"/>
            <a:ext cx="1794967" cy="1535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013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1000" fill="hold"/>
                                        <p:tgtEl>
                                          <p:spTgt spid="1027"/>
                                        </p:tgtEl>
                                        <p:attrNameLst>
                                          <p:attrName>ppt_x</p:attrName>
                                        </p:attrNameLst>
                                      </p:cBhvr>
                                      <p:tavLst>
                                        <p:tav tm="0">
                                          <p:val>
                                            <p:strVal val="0-#ppt_w/2"/>
                                          </p:val>
                                        </p:tav>
                                        <p:tav tm="100000">
                                          <p:val>
                                            <p:strVal val="#ppt_x"/>
                                          </p:val>
                                        </p:tav>
                                      </p:tavLst>
                                    </p:anim>
                                    <p:anim calcmode="lin" valueType="num">
                                      <p:cBhvr additive="base">
                                        <p:cTn id="8" dur="1000" fill="hold"/>
                                        <p:tgtEl>
                                          <p:spTgt spid="10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3431837"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Wound </a:t>
            </a:r>
            <a:r>
              <a:rPr lang="en-US" sz="54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Vac</a:t>
            </a:r>
            <a:endParaRPr lang="en-US" sz="5400" b="1" i="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TextBox 2"/>
          <p:cNvSpPr txBox="1"/>
          <p:nvPr/>
        </p:nvSpPr>
        <p:spPr>
          <a:xfrm>
            <a:off x="685800" y="1524000"/>
            <a:ext cx="7467600" cy="2985433"/>
          </a:xfrm>
          <a:prstGeom prst="rect">
            <a:avLst/>
          </a:prstGeom>
          <a:noFill/>
        </p:spPr>
        <p:txBody>
          <a:bodyPr wrap="square" rtlCol="0">
            <a:spAutoFit/>
          </a:bodyPr>
          <a:lstStyle/>
          <a:p>
            <a:pPr marL="285750" indent="-285750">
              <a:spcAft>
                <a:spcPts val="1200"/>
              </a:spcAft>
              <a:buBlip>
                <a:blip r:embed="rId3"/>
              </a:buBlip>
            </a:pPr>
            <a:r>
              <a:rPr lang="en-US" sz="2800" dirty="0" smtClean="0"/>
              <a:t>Great for cavity wounds</a:t>
            </a:r>
          </a:p>
          <a:p>
            <a:pPr marL="285750" indent="-285750">
              <a:spcAft>
                <a:spcPts val="1200"/>
              </a:spcAft>
              <a:buBlip>
                <a:blip r:embed="rId3"/>
              </a:buBlip>
            </a:pPr>
            <a:r>
              <a:rPr lang="en-US" sz="2800" dirty="0" smtClean="0"/>
              <a:t>Wound must be free of necrotic tissue before a wound </a:t>
            </a:r>
            <a:r>
              <a:rPr lang="en-US" sz="2800" dirty="0" err="1" smtClean="0"/>
              <a:t>vac</a:t>
            </a:r>
            <a:r>
              <a:rPr lang="en-US" sz="2800" dirty="0" smtClean="0"/>
              <a:t> can be applied</a:t>
            </a:r>
          </a:p>
          <a:p>
            <a:pPr marL="285750" indent="-285750">
              <a:spcAft>
                <a:spcPts val="1200"/>
              </a:spcAft>
              <a:buBlip>
                <a:blip r:embed="rId3"/>
              </a:buBlip>
            </a:pPr>
            <a:r>
              <a:rPr lang="en-US" sz="2800" dirty="0" smtClean="0"/>
              <a:t>Negative Pressure creates angiogenesis, removes drainage, and assists in achieving wound closure</a:t>
            </a:r>
          </a:p>
        </p:txBody>
      </p:sp>
      <p:pic>
        <p:nvPicPr>
          <p:cNvPr id="2050" name="Picture 2" descr="http://www.ucdmc.ucdavis.edu/cppn/resources/clinical_skills_refresher/wound_vac_dressing_change/images/01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9578" y="4182594"/>
            <a:ext cx="3200400" cy="24003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http://www.ucdmc.ucdavis.edu/cppn/resources/clinical_skills_refresher/wound_vac_dressing_change/images/01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7800" y="4703796"/>
            <a:ext cx="1905000" cy="168473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88268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3028393"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Whirlpool</a:t>
            </a:r>
            <a:endParaRPr lang="en-US" sz="5400" b="1" i="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TextBox 2"/>
          <p:cNvSpPr txBox="1"/>
          <p:nvPr/>
        </p:nvSpPr>
        <p:spPr>
          <a:xfrm>
            <a:off x="685800" y="1524000"/>
            <a:ext cx="7467600" cy="2554545"/>
          </a:xfrm>
          <a:prstGeom prst="rect">
            <a:avLst/>
          </a:prstGeom>
          <a:noFill/>
        </p:spPr>
        <p:txBody>
          <a:bodyPr wrap="square" rtlCol="0">
            <a:spAutoFit/>
          </a:bodyPr>
          <a:lstStyle/>
          <a:p>
            <a:pPr marL="285750" indent="-285750">
              <a:spcAft>
                <a:spcPts val="1200"/>
              </a:spcAft>
              <a:buBlip>
                <a:blip r:embed="rId3"/>
              </a:buBlip>
            </a:pPr>
            <a:r>
              <a:rPr lang="en-US" sz="2800" dirty="0" smtClean="0"/>
              <a:t>Must consider: location of wound, if heavily bleeding, venous stasis, enteric isolation, suture lines, in ICU, intact dry </a:t>
            </a:r>
            <a:r>
              <a:rPr lang="en-US" sz="2800" dirty="0" err="1" smtClean="0"/>
              <a:t>eschar</a:t>
            </a:r>
            <a:r>
              <a:rPr lang="en-US" sz="2800" dirty="0" smtClean="0"/>
              <a:t>, </a:t>
            </a:r>
            <a:r>
              <a:rPr lang="en-US" sz="2800" dirty="0" err="1" smtClean="0"/>
              <a:t>mulitple</a:t>
            </a:r>
            <a:r>
              <a:rPr lang="en-US" sz="2800" dirty="0" smtClean="0"/>
              <a:t> wounds.</a:t>
            </a:r>
          </a:p>
          <a:p>
            <a:pPr marL="285750" indent="-285750">
              <a:spcAft>
                <a:spcPts val="1200"/>
              </a:spcAft>
              <a:buBlip>
                <a:blip r:embed="rId3"/>
              </a:buBlip>
            </a:pPr>
            <a:endParaRPr lang="en-US" sz="2800" dirty="0"/>
          </a:p>
          <a:p>
            <a:pPr marL="285750" indent="-285750">
              <a:spcAft>
                <a:spcPts val="1200"/>
              </a:spcAft>
              <a:buBlip>
                <a:blip r:embed="rId3"/>
              </a:buBlip>
            </a:pPr>
            <a:r>
              <a:rPr lang="en-US" sz="2800" dirty="0" smtClean="0"/>
              <a:t>Indicated for lymphedema!</a:t>
            </a:r>
          </a:p>
        </p:txBody>
      </p:sp>
      <p:pic>
        <p:nvPicPr>
          <p:cNvPr id="3074" name="Picture 2" descr="http://www.bridgespt.com/photos/IMG_0036_resiz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3200400"/>
            <a:ext cx="2135268" cy="32090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49210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4859022"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Pulsatile Lavage</a:t>
            </a:r>
            <a:endParaRPr lang="en-US" sz="5400" b="1" i="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TextBox 2"/>
          <p:cNvSpPr txBox="1"/>
          <p:nvPr/>
        </p:nvSpPr>
        <p:spPr>
          <a:xfrm>
            <a:off x="304800" y="1371600"/>
            <a:ext cx="8458200" cy="1318181"/>
          </a:xfrm>
          <a:prstGeom prst="rect">
            <a:avLst/>
          </a:prstGeom>
          <a:noFill/>
        </p:spPr>
        <p:txBody>
          <a:bodyPr wrap="square" rtlCol="0">
            <a:spAutoFit/>
          </a:bodyPr>
          <a:lstStyle/>
          <a:p>
            <a:pPr marL="285750" indent="-285750">
              <a:lnSpc>
                <a:spcPct val="150000"/>
              </a:lnSpc>
              <a:buBlip>
                <a:blip r:embed="rId3"/>
              </a:buBlip>
            </a:pPr>
            <a:r>
              <a:rPr lang="en-US" sz="2800" dirty="0" smtClean="0"/>
              <a:t>Loosens tissue to enable more effective debridement</a:t>
            </a:r>
          </a:p>
          <a:p>
            <a:pPr marL="285750" indent="-285750">
              <a:lnSpc>
                <a:spcPct val="150000"/>
              </a:lnSpc>
              <a:buBlip>
                <a:blip r:embed="rId3"/>
              </a:buBlip>
            </a:pPr>
            <a:r>
              <a:rPr lang="en-US" sz="2800" dirty="0" smtClean="0"/>
              <a:t>Indicated in wounds with odor</a:t>
            </a:r>
          </a:p>
        </p:txBody>
      </p:sp>
      <p:pic>
        <p:nvPicPr>
          <p:cNvPr id="1026" name="Picture 2" descr="http://www.hopkinsmedicine.org/sebin/r/l/Maragaki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868" t="39176" r="36649"/>
          <a:stretch/>
        </p:blipFill>
        <p:spPr bwMode="auto">
          <a:xfrm>
            <a:off x="2810511" y="3047999"/>
            <a:ext cx="3351611" cy="335702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14803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5638403"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Hyperbaric Oxygen</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4" name="TextBox 3"/>
          <p:cNvSpPr txBox="1"/>
          <p:nvPr/>
        </p:nvSpPr>
        <p:spPr>
          <a:xfrm>
            <a:off x="304800" y="1371600"/>
            <a:ext cx="8458200" cy="3970318"/>
          </a:xfrm>
          <a:prstGeom prst="rect">
            <a:avLst/>
          </a:prstGeom>
          <a:noFill/>
        </p:spPr>
        <p:txBody>
          <a:bodyPr wrap="square" rtlCol="0">
            <a:spAutoFit/>
          </a:bodyPr>
          <a:lstStyle/>
          <a:p>
            <a:pPr marL="285750" indent="-285750">
              <a:lnSpc>
                <a:spcPct val="150000"/>
              </a:lnSpc>
              <a:buBlip>
                <a:blip r:embed="rId3"/>
              </a:buBlip>
            </a:pPr>
            <a:r>
              <a:rPr lang="en-US" sz="2800" dirty="0" smtClean="0"/>
              <a:t>4 Medicare approved </a:t>
            </a:r>
            <a:r>
              <a:rPr lang="en-US" sz="2800" dirty="0" err="1" smtClean="0"/>
              <a:t>Dx’s</a:t>
            </a:r>
            <a:r>
              <a:rPr lang="en-US" sz="2800" dirty="0" smtClean="0"/>
              <a:t> for OP setting</a:t>
            </a:r>
          </a:p>
          <a:p>
            <a:pPr marL="742950" lvl="1" indent="-285750">
              <a:lnSpc>
                <a:spcPct val="150000"/>
              </a:lnSpc>
              <a:buBlip>
                <a:blip r:embed="rId3"/>
              </a:buBlip>
            </a:pPr>
            <a:r>
              <a:rPr lang="en-US" sz="2800" dirty="0" smtClean="0"/>
              <a:t>Diabetic Foot Ulcers meeting 4 criteria</a:t>
            </a:r>
          </a:p>
          <a:p>
            <a:pPr marL="742950" lvl="1" indent="-285750">
              <a:lnSpc>
                <a:spcPct val="150000"/>
              </a:lnSpc>
              <a:buBlip>
                <a:blip r:embed="rId3"/>
              </a:buBlip>
            </a:pPr>
            <a:r>
              <a:rPr lang="en-US" sz="2800" dirty="0" smtClean="0"/>
              <a:t>Chronic Refractory Osteomyelitis</a:t>
            </a:r>
          </a:p>
          <a:p>
            <a:pPr marL="742950" lvl="1" indent="-285750">
              <a:lnSpc>
                <a:spcPct val="150000"/>
              </a:lnSpc>
              <a:buBlip>
                <a:blip r:embed="rId3"/>
              </a:buBlip>
            </a:pPr>
            <a:r>
              <a:rPr lang="en-US" sz="2800" dirty="0" smtClean="0"/>
              <a:t>Preparation and preservation of comprised skin grafts and flaps</a:t>
            </a:r>
          </a:p>
          <a:p>
            <a:pPr marL="742950" lvl="1" indent="-285750">
              <a:lnSpc>
                <a:spcPct val="150000"/>
              </a:lnSpc>
              <a:buBlip>
                <a:blip r:embed="rId3"/>
              </a:buBlip>
            </a:pPr>
            <a:r>
              <a:rPr lang="en-US" sz="2800" dirty="0" smtClean="0"/>
              <a:t>Late Radiation Tissue Injury</a:t>
            </a:r>
          </a:p>
        </p:txBody>
      </p:sp>
    </p:spTree>
    <p:extLst>
      <p:ext uri="{BB962C8B-B14F-4D97-AF65-F5344CB8AC3E}">
        <p14:creationId xmlns:p14="http://schemas.microsoft.com/office/powerpoint/2010/main" val="93441093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5638403"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Hyperbaric Oxygen</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TextBox 2"/>
          <p:cNvSpPr txBox="1"/>
          <p:nvPr/>
        </p:nvSpPr>
        <p:spPr>
          <a:xfrm>
            <a:off x="304800" y="1371600"/>
            <a:ext cx="8458200" cy="4616648"/>
          </a:xfrm>
          <a:prstGeom prst="rect">
            <a:avLst/>
          </a:prstGeom>
          <a:noFill/>
        </p:spPr>
        <p:txBody>
          <a:bodyPr wrap="square" rtlCol="0">
            <a:spAutoFit/>
          </a:bodyPr>
          <a:lstStyle/>
          <a:p>
            <a:pPr marL="285750" indent="-285750">
              <a:lnSpc>
                <a:spcPct val="150000"/>
              </a:lnSpc>
              <a:buBlip>
                <a:blip r:embed="rId3"/>
              </a:buBlip>
            </a:pPr>
            <a:r>
              <a:rPr lang="en-US" sz="2800" dirty="0" smtClean="0"/>
              <a:t>Mechanism of Action:</a:t>
            </a:r>
          </a:p>
          <a:p>
            <a:pPr marL="742950" lvl="1" indent="-285750">
              <a:lnSpc>
                <a:spcPct val="150000"/>
              </a:lnSpc>
              <a:buBlip>
                <a:blip r:embed="rId3"/>
              </a:buBlip>
            </a:pPr>
            <a:r>
              <a:rPr lang="en-US" sz="2800" dirty="0" smtClean="0"/>
              <a:t>Direct Pressure</a:t>
            </a:r>
          </a:p>
          <a:p>
            <a:pPr marL="742950" lvl="1" indent="-285750">
              <a:lnSpc>
                <a:spcPct val="150000"/>
              </a:lnSpc>
              <a:buBlip>
                <a:blip r:embed="rId3"/>
              </a:buBlip>
            </a:pPr>
            <a:r>
              <a:rPr lang="en-US" sz="2800" dirty="0" smtClean="0"/>
              <a:t>Hyper-oxygenation</a:t>
            </a:r>
          </a:p>
          <a:p>
            <a:pPr marL="742950" lvl="1" indent="-285750">
              <a:lnSpc>
                <a:spcPct val="150000"/>
              </a:lnSpc>
              <a:buBlip>
                <a:blip r:embed="rId3"/>
              </a:buBlip>
            </a:pPr>
            <a:r>
              <a:rPr lang="en-US" sz="2800" dirty="0" smtClean="0"/>
              <a:t>Angiogenesis</a:t>
            </a:r>
          </a:p>
          <a:p>
            <a:pPr marL="742950" lvl="1" indent="-285750">
              <a:lnSpc>
                <a:spcPct val="150000"/>
              </a:lnSpc>
              <a:buBlip>
                <a:blip r:embed="rId3"/>
              </a:buBlip>
            </a:pPr>
            <a:r>
              <a:rPr lang="en-US" sz="2800" dirty="0" smtClean="0"/>
              <a:t>Anti-microbial Effects</a:t>
            </a:r>
          </a:p>
          <a:p>
            <a:pPr marL="742950" lvl="1" indent="-285750">
              <a:lnSpc>
                <a:spcPct val="150000"/>
              </a:lnSpc>
              <a:buBlip>
                <a:blip r:embed="rId3"/>
              </a:buBlip>
            </a:pPr>
            <a:r>
              <a:rPr lang="en-US" sz="2800" dirty="0" smtClean="0"/>
              <a:t>Vasoconstriction</a:t>
            </a:r>
          </a:p>
          <a:p>
            <a:pPr marL="742950" lvl="1" indent="-285750">
              <a:lnSpc>
                <a:spcPct val="150000"/>
              </a:lnSpc>
              <a:buBlip>
                <a:blip r:embed="rId3"/>
              </a:buBlip>
            </a:pPr>
            <a:r>
              <a:rPr lang="en-US" sz="2800" dirty="0" smtClean="0"/>
              <a:t>Reduction Ischemia-Reperfusion Injury</a:t>
            </a:r>
          </a:p>
        </p:txBody>
      </p:sp>
      <p:pic>
        <p:nvPicPr>
          <p:cNvPr id="5" name="Picture 2" descr="http://longbeachhyperbaricmedicine.com/files/HBO_chamber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1600200"/>
            <a:ext cx="3429000" cy="2571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36690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4647427"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i="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Dakins</a:t>
            </a:r>
            <a:r>
              <a:rPr lang="en-US" sz="5400" b="1" i="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Solution</a:t>
            </a:r>
            <a:endParaRPr lang="en-US" sz="5400" b="1" i="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TextBox 2"/>
          <p:cNvSpPr txBox="1"/>
          <p:nvPr/>
        </p:nvSpPr>
        <p:spPr>
          <a:xfrm>
            <a:off x="304800" y="1371600"/>
            <a:ext cx="8458200" cy="4708981"/>
          </a:xfrm>
          <a:prstGeom prst="rect">
            <a:avLst/>
          </a:prstGeom>
          <a:noFill/>
        </p:spPr>
        <p:txBody>
          <a:bodyPr wrap="square" rtlCol="0">
            <a:spAutoFit/>
          </a:bodyPr>
          <a:lstStyle/>
          <a:p>
            <a:pPr marL="285750" indent="-285750">
              <a:lnSpc>
                <a:spcPct val="150000"/>
              </a:lnSpc>
              <a:buBlip>
                <a:blip r:embed="rId3"/>
              </a:buBlip>
            </a:pPr>
            <a:r>
              <a:rPr lang="en-US" sz="3200" i="1" dirty="0" smtClean="0"/>
              <a:t>Diluted</a:t>
            </a:r>
            <a:r>
              <a:rPr lang="en-US" sz="3200" dirty="0" smtClean="0"/>
              <a:t> </a:t>
            </a:r>
            <a:r>
              <a:rPr lang="en-US" sz="3200" i="1" dirty="0" smtClean="0"/>
              <a:t>Bleach</a:t>
            </a:r>
          </a:p>
          <a:p>
            <a:pPr marL="285750" indent="-285750">
              <a:lnSpc>
                <a:spcPct val="150000"/>
              </a:lnSpc>
              <a:buBlip>
                <a:blip r:embed="rId3"/>
              </a:buBlip>
            </a:pPr>
            <a:r>
              <a:rPr lang="en-US" sz="2800" dirty="0" smtClean="0"/>
              <a:t>Use on foul smelling, highly necrotic wounds</a:t>
            </a:r>
          </a:p>
          <a:p>
            <a:pPr marL="285750" indent="-285750">
              <a:lnSpc>
                <a:spcPct val="150000"/>
              </a:lnSpc>
              <a:buBlip>
                <a:blip r:embed="rId3"/>
              </a:buBlip>
            </a:pPr>
            <a:endParaRPr lang="en-US" sz="2800" dirty="0"/>
          </a:p>
          <a:p>
            <a:pPr marL="285750" indent="-285750">
              <a:lnSpc>
                <a:spcPct val="150000"/>
              </a:lnSpc>
              <a:buBlip>
                <a:blip r:embed="rId3"/>
              </a:buBlip>
            </a:pPr>
            <a:endParaRPr lang="en-US" sz="2800" dirty="0" smtClean="0"/>
          </a:p>
          <a:p>
            <a:pPr marL="285750" indent="-285750">
              <a:lnSpc>
                <a:spcPct val="150000"/>
              </a:lnSpc>
              <a:buBlip>
                <a:blip r:embed="rId3"/>
              </a:buBlip>
            </a:pPr>
            <a:endParaRPr lang="en-US" sz="2800" dirty="0"/>
          </a:p>
          <a:p>
            <a:pPr marL="285750" indent="-285750">
              <a:lnSpc>
                <a:spcPct val="150000"/>
              </a:lnSpc>
              <a:buBlip>
                <a:blip r:embed="rId3"/>
              </a:buBlip>
            </a:pPr>
            <a:r>
              <a:rPr lang="en-US" sz="2800" dirty="0" smtClean="0"/>
              <a:t>Is non-selective… do not use on patients with healthy granulating tissue!!!</a:t>
            </a:r>
          </a:p>
        </p:txBody>
      </p:sp>
      <p:pic>
        <p:nvPicPr>
          <p:cNvPr id="12290" name="Picture 2" descr="https://encrypted-tbn1.gstatic.com/images?q=tbn:ANd9GcQgk7eKq93D57GET7wpQFNIDqqpzxUt6GIkcVbZOvP40moJf2aF2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0994" y="690265"/>
            <a:ext cx="1400175" cy="32670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40007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5213094"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0.25% Acetic Acid</a:t>
            </a:r>
            <a:endParaRPr lang="en-US" sz="5400" b="1" i="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TextBox 2"/>
          <p:cNvSpPr txBox="1"/>
          <p:nvPr/>
        </p:nvSpPr>
        <p:spPr>
          <a:xfrm>
            <a:off x="533400" y="1371600"/>
            <a:ext cx="7086600" cy="5016758"/>
          </a:xfrm>
          <a:prstGeom prst="rect">
            <a:avLst/>
          </a:prstGeom>
          <a:noFill/>
        </p:spPr>
        <p:txBody>
          <a:bodyPr wrap="square" rtlCol="0">
            <a:spAutoFit/>
          </a:bodyPr>
          <a:lstStyle/>
          <a:p>
            <a:pPr marL="285750" indent="-285750">
              <a:buBlip>
                <a:blip r:embed="rId3"/>
              </a:buBlip>
            </a:pPr>
            <a:r>
              <a:rPr lang="en-US" sz="2800" dirty="0" smtClean="0"/>
              <a:t>Use for wounds infected with </a:t>
            </a:r>
            <a:r>
              <a:rPr lang="en-US" sz="2800" i="1" dirty="0" smtClean="0"/>
              <a:t>pseudomonas</a:t>
            </a:r>
            <a:endParaRPr lang="en-US" sz="2800" dirty="0" smtClean="0"/>
          </a:p>
          <a:p>
            <a:pPr marL="742950" lvl="1" indent="-285750">
              <a:buBlip>
                <a:blip r:embed="rId3"/>
              </a:buBlip>
            </a:pPr>
            <a:r>
              <a:rPr lang="en-US" sz="2800" dirty="0" smtClean="0"/>
              <a:t>Sweet odor, BRIGHT GREEN/blue drainage</a:t>
            </a:r>
          </a:p>
          <a:p>
            <a:pPr marL="742950" lvl="1" indent="-285750">
              <a:buBlip>
                <a:blip r:embed="rId3"/>
              </a:buBlip>
            </a:pPr>
            <a:endParaRPr lang="en-US" sz="2800" dirty="0"/>
          </a:p>
          <a:p>
            <a:pPr marL="742950" lvl="1" indent="-285750">
              <a:buBlip>
                <a:blip r:embed="rId3"/>
              </a:buBlip>
            </a:pPr>
            <a:endParaRPr lang="en-US" sz="2800" dirty="0" smtClean="0"/>
          </a:p>
          <a:p>
            <a:pPr marL="742950" lvl="1" indent="-285750">
              <a:buBlip>
                <a:blip r:embed="rId3"/>
              </a:buBlip>
            </a:pPr>
            <a:endParaRPr lang="en-US" sz="2800" dirty="0"/>
          </a:p>
          <a:p>
            <a:pPr marL="742950" lvl="1" indent="-285750">
              <a:buBlip>
                <a:blip r:embed="rId3"/>
              </a:buBlip>
            </a:pPr>
            <a:endParaRPr lang="en-US" sz="2800" dirty="0" smtClean="0"/>
          </a:p>
          <a:p>
            <a:pPr marL="742950" lvl="1" indent="-285750">
              <a:buBlip>
                <a:blip r:embed="rId3"/>
              </a:buBlip>
            </a:pPr>
            <a:endParaRPr lang="en-US" sz="2800" dirty="0"/>
          </a:p>
          <a:p>
            <a:pPr marL="742950" lvl="1" indent="-285750">
              <a:buBlip>
                <a:blip r:embed="rId3"/>
              </a:buBlip>
            </a:pPr>
            <a:endParaRPr lang="en-US" sz="2800" dirty="0" smtClean="0"/>
          </a:p>
          <a:p>
            <a:pPr marL="285750" indent="-285750">
              <a:buBlip>
                <a:blip r:embed="rId3"/>
              </a:buBlip>
            </a:pPr>
            <a:r>
              <a:rPr lang="en-US" sz="3200" dirty="0" smtClean="0"/>
              <a:t>Use both </a:t>
            </a:r>
            <a:r>
              <a:rPr lang="en-US" sz="3200" dirty="0" err="1" smtClean="0"/>
              <a:t>Dakins</a:t>
            </a:r>
            <a:r>
              <a:rPr lang="en-US" sz="3200" dirty="0" smtClean="0"/>
              <a:t> and Acetic Acid for 5-7 days or longer depending on drainage, odor, and appearance</a:t>
            </a:r>
            <a:endParaRPr lang="en-US" sz="3200" dirty="0"/>
          </a:p>
        </p:txBody>
      </p:sp>
      <p:pic>
        <p:nvPicPr>
          <p:cNvPr id="1026" name="Picture 2" descr="http://stillslife.files.wordpress.com/2011/10/dsc0032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7094" y="2438400"/>
            <a:ext cx="2667000" cy="2000250"/>
          </a:xfrm>
          <a:prstGeom prst="rect">
            <a:avLst/>
          </a:prstGeom>
          <a:noFill/>
          <a:ln w="38100">
            <a:solidFill>
              <a:srgbClr val="92D050"/>
            </a:solidFill>
          </a:ln>
          <a:extLst>
            <a:ext uri="{909E8E84-426E-40DD-AFC4-6F175D3DCCD1}">
              <a14:hiddenFill xmlns:a14="http://schemas.microsoft.com/office/drawing/2010/main">
                <a:solidFill>
                  <a:srgbClr val="FFFFFF"/>
                </a:solidFill>
              </a14:hiddenFill>
            </a:ext>
          </a:extLst>
        </p:spPr>
      </p:pic>
      <p:sp>
        <p:nvSpPr>
          <p:cNvPr id="4" name="AutoShape 2" descr="data:image/jpeg;base64,/9j/4AAQSkZJRgABAQAAAQABAAD/2wCEAAkGBhQSDxQUEhQUFBQUFRQUFBQUFBQUFRQUFBQVFBUQFBQXHCYeFxkjGRQUHy8gIycpLCwsFR4xNTAqNSYrLCkBCQoKDQwMFAwPFCkYFBgpKSssKSkpKSkpKSkpKSkpKSkpNSkxKSkpKikpNjIpKTEuKSkpKSkpKSkpKSkpKSkpKf/AABEIAOEA4QMBIgACEQEDEQH/xAAbAAEBAQEBAQEBAAAAAAAAAAABAAIDBAUGB//EADwQAAICAQICBwUECAcBAAAAAAABAhEDEiEEMQUTIkFRYXEGMoGhsSNSwdEHFUJTkZKi8DNicoKD4fEU/8QAGAEBAQEBAQAAAAAAAAAAAAAAAAECAwT/xAAcEQEBAQACAwEAAAAAAAAAAAAAARECMhIhIgP/2gAMAwEAAhEDEQA/APCNgR0GiArA0iKyAbICYChBEAkQNgaCiGwIQIBEyNgRoyQCQEBWNgIAwEAIgJANEVkBxsgEBIBAUiRIgEiRANkAoBAURBUREVCRImBCDECIkQCDEgoJFYgDQUaMgBCQFqIqIDgICkAkQgREIERCBFRCBIiFEQENDQAJUIGRJlZRURCFAkQBRCTQEZZqgACEGgIiIDgaoerKgARSEAGjVBQBQ0NFQBQ0KQ0QZJI1QoqB0lbaS8XsjjHpPD+8i/S39EeX2p24PJ5uC/rifznPmkns2vRvzM2q/qX6wxffXxtfVHTHkjJdmSlX3Wmfyzg+JnK7lJ7Pvf3Jv8v4H6T2Vd8TH0yfQaP2DMnWSMUaQFY0QVENAACNABAaCgCgaNUQGCNUQGaLSaoaAxQ0aokgM0NGqKgM0NGqKgM0VGqKgMlZ6cHAuW7aivHx9EfQ4foOL5KUvHwXntX1IPzfTPAPPgeOMlFtxdu67LunR+T4j2E4jmtD9J+nikf1pdCxXdFetfizcuiHprVDx57kqx/HuE9ieKTpQTv/ADw+614+Z9zoHoDLhzKeRRSSmqUtTepVyR/QsXRrhJNSja87/AH0Nq97S/Rr8xg/PSluR9vL0BDubj8b+p4eI6HnHdVJeXP+BUeJDRRNUBkkaaKgM0DRugoozQ0NE0AA0aIDNEaogMpCa0iogYoUjdEkBmh0mqKgM0VG9JaQMUDR0oYR7S9V9SD6sHFJ3fgkjj1j7rKHHprtapbvtdWq28XjtfT0Pz/tr0zm4eWFYGk5601oU7acVFJNeb5Dj7uLj9Cmx1s/E9Ge1HEzhOeTLihDHKMG3w8sktUtTS0war3Xuz6nR3tBl65rLoyY3hWbG8OOcZTUsiguzJ2v2tmu41ZYuP0nWMOsZ4pdOYrpRyPzUHVXLf8Ape3P511n0nBNLq8juMZJqLaeq3ovldU+/wB5VZnUx645T141GUXu1Jdz5M+UuPbSccGRp6+dppRaVtVW9+Nn1uHgtuzV1z579zJpj4HHwrK676fx7zlR9Dp5fbbKuxHl8TxRRUZaKjdFQHOiaNpFRRjSOk1QUBjSTRtIqAxRGqIKKFI0kKQGaFI1pFRCCiSNKIqIGdIpGqHSQc6NYl24/wCpfU1RrDHtx9V9QPp51vt38/M/C/pGg5T4WMfek5qO9buWNLfu3P3Od7n4f9IWBzy8JBOnOUopvucpY0n8xw7Nx5YZZQWRviFkyYovrZ4HlxcRGMZKLcnOKjxEU2tpb+DL2YbnxeVvK+I1YV27yxnXWQ7Mq7UWq5JtcuaPVx8cThlhl47ip48DUM2NxipTnqqOhv3o2nzvkn5mvZfo1cPxsurcsmPJw0cuNtKMtE5x95eKpnS35qvsR4S1/hzvw63ifLlc/N/wJcDaf2Um+65cQ1Tffqyb7Nbep9RZnaTi1tztNJ+D3/uzsmcdR4uF6IwyinLBG+9Tjb9ablt8T7PDqqS2S5JeC7jzwOXCZckppbpXz6qtt++UvmkB5+mV9u/SP0PKonr6UX20v9q/pRwo1GHOg0nWg0lHNRKjppCgOekNJ0omiK50SNhQGCN0RQUaUSSNJASRqgSNpAZodI0aSIM6CUDZpFRzo1ih2l6r6iaXlz7vXuIPVn5n4T9Jbp8P/wAn1gfq83S1e/BxfhaXh96vH5H5H9JGVSXDNO01l5NP7ngX8+zcfnekePyyyYs2Wcck1GLi2lyhUlrSSvdtO93pflf3vZjp3Lk4niM+RqU1gpKtMUlONQSXur8+8+Toi4JuKb6nnLV+zFLWuzsr2+HOj1ewsNWTMt98S5arX2kXacE33eDO3PPGtP3vC8XN5ZY5pKUY29L1J9pK09nW/euaa7j36T4OLhdGvsynr96UuvlKSTT97Tfor8fM9MeHcXcYW09n9tLlyb1SR5WX2II5cD0pFRvI9ElrbjJxlJRg6b7F+vlZrBGe2px80otb93NnzujukMEf2dcpbrRjc7VeLS5/j5genisinOUlydVap8kc6O/Eu5yfny8PI50bYY0mXE6NFRRzoGjbRNEVzaCjbRMDmBuioDFEaogMGkAoDSFGUzSYGqNIxZpMDQ0CFFQ0ai9zNjHmQdpM+f0n0Hh4jT1sNWi9NSlGrq+T8ke6RkkV8R+w/DVt10dmqWaVU+cafd5HXov2UwcPKThreuOlqclJVd+CPrWDZraa4f8AxY/uR3Vcu7nR2xpRVRSS57L5/JERkbWV+JqMn/5t9DmjcQObQULAqIyxsAoAQAmAmQAmLBlFZBZBXMQRWEaFMxZpAbJMzZWQdExs52OoDrYxe5x1Goz3Xqgj1TMjMwRSZGwKITNjYGjcTmmbT2A5WVnPWWoDdhZjUWoDVhZmyAWwKyKICCwrQBZAYohQhGRGioDJNmtJlwAtQaicTLRBvUGumn5o5szJgfVzPcxZcHlWSC+9HZr6P+/A28LIMWFmnjMuBRWVhpYqADZqUqjJ+TKOI4dI5lGKj3vd+i/7IPPGZtTPPFHRIo6ai1GTSQDqGzKQpAasCQlBZC0FBUREEZRpASYCICAkAgVDpKyAnBA+HTNJjqIPP+rqlqhNxfivodlLMu/HL+aL+Vo0pDqGDHXZO/GvhNfikTzT/dy/mh+ZvWOsYOXWy/dy/mh+YrLP92vjNfgmdNZaxg5OeZ98I+lyfz2OMOj923Jyb3bfez1ag1Ac1w4rEbbCyg0lQtkBkhIAoBACIiCqyKiAwIEEIgIDZAIEIFQCmIEAlYIgFMbMogGyArAbGzNiBIrCyA0AEBWREAWRFQEVkyCihIgMCZQgKILEBIBQETsrEIhAgIUgICEgAbICoBZEQERMLARMlYUgRWAgVgAlYEBWRWQGCiRAaRIiAkREAkJASASABREBAJAAkQCQEACRAQISACIgIhIAJiQAREB//9k="/>
          <p:cNvSpPr>
            <a:spLocks noChangeAspect="1" noChangeArrowheads="1"/>
          </p:cNvSpPr>
          <p:nvPr/>
        </p:nvSpPr>
        <p:spPr bwMode="auto">
          <a:xfrm>
            <a:off x="155575" y="-1028700"/>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QSDxQUEhQUFBQUFRQUFBQUFBQUFRQUFBQVFBUQFBQXHCYeFxkjGRQUHy8gIycpLCwsFR4xNTAqNSYrLCkBCQoKDQwMFAwPFCkYFBgpKSssKSkpKSkpKSkpKSkpKSkpNSkxKSkpKikpNjIpKTEuKSkpKSkpKSkpKSkpKSkpKf/AABEIAOEA4QMBIgACEQEDEQH/xAAbAAEBAQEBAQEBAAAAAAAAAAABAAIDBAUGB//EADwQAAICAQICBwUECAcBAAAAAAABAhEDEiEEMQUTIkFRYXEGMoGhsSNSwdEHFUJTkZKi8DNicoKD4fEU/8QAGAEBAQEBAQAAAAAAAAAAAAAAAAECAwT/xAAcEQEBAQACAwEAAAAAAAAAAAAAARECMhIhIgP/2gAMAwEAAhEDEQA/APCNgR0GiArA0iKyAbICYChBEAkQNgaCiGwIQIBEyNgRoyQCQEBWNgIAwEAIgJANEVkBxsgEBIBAUiRIgEiRANkAoBAURBUREVCRImBCDECIkQCDEgoJFYgDQUaMgBCQFqIqIDgICkAkQgREIERCBFRCBIiFEQENDQAJUIGRJlZRURCFAkQBRCTQEZZqgACEGgIiIDgaoerKgARSEAGjVBQBQ0NFQBQ0KQ0QZJI1QoqB0lbaS8XsjjHpPD+8i/S39EeX2p24PJ5uC/rifznPmkns2vRvzM2q/qX6wxffXxtfVHTHkjJdmSlX3Wmfyzg+JnK7lJ7Pvf3Jv8v4H6T2Vd8TH0yfQaP2DMnWSMUaQFY0QVENAACNABAaCgCgaNUQGCNUQGaLSaoaAxQ0aokgM0NGqKgM0NGqKgM0VGqKgMlZ6cHAuW7aivHx9EfQ4foOL5KUvHwXntX1IPzfTPAPPgeOMlFtxdu67LunR+T4j2E4jmtD9J+nikf1pdCxXdFetfizcuiHprVDx57kqx/HuE9ieKTpQTv/ADw+614+Z9zoHoDLhzKeRRSSmqUtTepVyR/QsXRrhJNSja87/AH0Nq97S/Rr8xg/PSluR9vL0BDubj8b+p4eI6HnHdVJeXP+BUeJDRRNUBkkaaKgM0DRugoozQ0NE0AA0aIDNEaogMpCa0iogYoUjdEkBmh0mqKgM0VG9JaQMUDR0oYR7S9V9SD6sHFJ3fgkjj1j7rKHHprtapbvtdWq28XjtfT0Pz/tr0zm4eWFYGk5601oU7acVFJNeb5Dj7uLj9Cmx1s/E9Ge1HEzhOeTLihDHKMG3w8sktUtTS0war3Xuz6nR3tBl65rLoyY3hWbG8OOcZTUsiguzJ2v2tmu41ZYuP0nWMOsZ4pdOYrpRyPzUHVXLf8Ape3P511n0nBNLq8juMZJqLaeq3ovldU+/wB5VZnUx645T141GUXu1Jdz5M+UuPbSccGRp6+dppRaVtVW9+Nn1uHgtuzV1z579zJpj4HHwrK676fx7zlR9Dp5fbbKuxHl8TxRRUZaKjdFQHOiaNpFRRjSOk1QUBjSTRtIqAxRGqIKKFI0kKQGaFI1pFRCCiSNKIqIGdIpGqHSQc6NYl24/wCpfU1RrDHtx9V9QPp51vt38/M/C/pGg5T4WMfek5qO9buWNLfu3P3Od7n4f9IWBzy8JBOnOUopvucpY0n8xw7Nx5YZZQWRviFkyYovrZ4HlxcRGMZKLcnOKjxEU2tpb+DL2YbnxeVvK+I1YV27yxnXWQ7Mq7UWq5JtcuaPVx8cThlhl47ip48DUM2NxipTnqqOhv3o2nzvkn5mvZfo1cPxsurcsmPJw0cuNtKMtE5x95eKpnS35qvsR4S1/hzvw63ifLlc/N/wJcDaf2Um+65cQ1Tffqyb7Nbep9RZnaTi1tztNJ+D3/uzsmcdR4uF6IwyinLBG+9Tjb9ablt8T7PDqqS2S5JeC7jzwOXCZckppbpXz6qtt++UvmkB5+mV9u/SP0PKonr6UX20v9q/pRwo1GHOg0nWg0lHNRKjppCgOekNJ0omiK50SNhQGCN0RQUaUSSNJASRqgSNpAZodI0aSIM6CUDZpFRzo1ih2l6r6iaXlz7vXuIPVn5n4T9Jbp8P/wAn1gfq83S1e/BxfhaXh96vH5H5H9JGVSXDNO01l5NP7ngX8+zcfnekePyyyYs2Wcck1GLi2lyhUlrSSvdtO93pflf3vZjp3Lk4niM+RqU1gpKtMUlONQSXur8+8+Toi4JuKb6nnLV+zFLWuzsr2+HOj1ewsNWTMt98S5arX2kXacE33eDO3PPGtP3vC8XN5ZY5pKUY29L1J9pK09nW/euaa7j36T4OLhdGvsynr96UuvlKSTT97Tfor8fM9MeHcXcYW09n9tLlyb1SR5WX2II5cD0pFRvI9ElrbjJxlJRg6b7F+vlZrBGe2px80otb93NnzujukMEf2dcpbrRjc7VeLS5/j5genisinOUlydVap8kc6O/Eu5yfny8PI50bYY0mXE6NFRRzoGjbRNEVzaCjbRMDmBuioDFEaogMGkAoDSFGUzSYGqNIxZpMDQ0CFFQ0ai9zNjHmQdpM+f0n0Hh4jT1sNWi9NSlGrq+T8ke6RkkV8R+w/DVt10dmqWaVU+cafd5HXov2UwcPKThreuOlqclJVd+CPrWDZraa4f8AxY/uR3Vcu7nR2xpRVRSS57L5/JERkbWV+JqMn/5t9DmjcQObQULAqIyxsAoAQAmAmQAmLBlFZBZBXMQRWEaFMxZpAbJMzZWQdExs52OoDrYxe5x1Goz3Xqgj1TMjMwRSZGwKITNjYGjcTmmbT2A5WVnPWWoDdhZjUWoDVhZmyAWwKyKICCwrQBZAYohQhGRGioDJNmtJlwAtQaicTLRBvUGumn5o5szJgfVzPcxZcHlWSC+9HZr6P+/A28LIMWFmnjMuBRWVhpYqADZqUqjJ+TKOI4dI5lGKj3vd+i/7IPPGZtTPPFHRIo6ai1GTSQDqGzKQpAasCQlBZC0FBUREEZRpASYCICAkAgVDpKyAnBA+HTNJjqIPP+rqlqhNxfivodlLMu/HL+aL+Vo0pDqGDHXZO/GvhNfikTzT/dy/mh+ZvWOsYOXWy/dy/mh+YrLP92vjNfgmdNZaxg5OeZ98I+lyfz2OMOj923Jyb3bfez1ag1Ac1w4rEbbCyg0lQtkBkhIAoBACIiCqyKiAwIEEIgIDZAIEIFQCmIEAlYIgFMbMogGyArAbGzNiBIrCyA0AEBWREAWRFQEVkyCihIgMCZQgKILEBIBQETsrEIhAgIUgICEgAbICoBZEQERMLARMlYUgRWAgVgAlYEBWRWQGCiRAaRIiAkREAkJASASABREBAJAAkQCQEACRAQISACIgIhIAJiQAREB//9k="/>
          <p:cNvSpPr>
            <a:spLocks noChangeAspect="1" noChangeArrowheads="1"/>
          </p:cNvSpPr>
          <p:nvPr/>
        </p:nvSpPr>
        <p:spPr bwMode="auto">
          <a:xfrm>
            <a:off x="307975" y="-876300"/>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18" name="Picture 6" descr="http://www.delasco.com/pcat/productImages/b7bbfe640b9b3e62208f857addb1e2a7/6273a0c4617a4c2c0e01570a4ffdb225-1-30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894" t="15001" r="21691" b="14999"/>
          <a:stretch/>
        </p:blipFill>
        <p:spPr bwMode="auto">
          <a:xfrm>
            <a:off x="6445404" y="2438399"/>
            <a:ext cx="1583473" cy="20002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13077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371600"/>
            <a:ext cx="8458200" cy="4616648"/>
          </a:xfrm>
          <a:prstGeom prst="rect">
            <a:avLst/>
          </a:prstGeom>
          <a:noFill/>
        </p:spPr>
        <p:txBody>
          <a:bodyPr wrap="square" rtlCol="0">
            <a:spAutoFit/>
          </a:bodyPr>
          <a:lstStyle/>
          <a:p>
            <a:pPr marL="285750" indent="-285750">
              <a:lnSpc>
                <a:spcPct val="150000"/>
              </a:lnSpc>
              <a:buBlip>
                <a:blip r:embed="rId3"/>
              </a:buBlip>
            </a:pPr>
            <a:r>
              <a:rPr lang="en-US" sz="2800" dirty="0" smtClean="0"/>
              <a:t>Use on 1-2 times on wounds with heavy, adherent biofilm</a:t>
            </a:r>
          </a:p>
          <a:p>
            <a:pPr marL="285750" indent="-285750">
              <a:lnSpc>
                <a:spcPct val="150000"/>
              </a:lnSpc>
              <a:buBlip>
                <a:blip r:embed="rId3"/>
              </a:buBlip>
            </a:pPr>
            <a:endParaRPr lang="en-US" sz="2800" dirty="0"/>
          </a:p>
          <a:p>
            <a:pPr marL="285750" indent="-285750">
              <a:lnSpc>
                <a:spcPct val="150000"/>
              </a:lnSpc>
              <a:buBlip>
                <a:blip r:embed="rId3"/>
              </a:buBlip>
            </a:pPr>
            <a:endParaRPr lang="en-US" sz="2800" dirty="0" smtClean="0"/>
          </a:p>
          <a:p>
            <a:pPr marL="285750" indent="-285750">
              <a:lnSpc>
                <a:spcPct val="150000"/>
              </a:lnSpc>
              <a:buBlip>
                <a:blip r:embed="rId3"/>
              </a:buBlip>
            </a:pPr>
            <a:endParaRPr lang="en-US" sz="2800" dirty="0" smtClean="0"/>
          </a:p>
          <a:p>
            <a:pPr marL="285750" indent="-285750">
              <a:lnSpc>
                <a:spcPct val="150000"/>
              </a:lnSpc>
              <a:buBlip>
                <a:blip r:embed="rId3"/>
              </a:buBlip>
            </a:pPr>
            <a:r>
              <a:rPr lang="en-US" sz="2800" dirty="0" smtClean="0"/>
              <a:t>Is non-selective… do not use on patients with healthy granulating tissue!!!</a:t>
            </a:r>
          </a:p>
        </p:txBody>
      </p:sp>
      <p:sp>
        <p:nvSpPr>
          <p:cNvPr id="3" name="Rectangle 2"/>
          <p:cNvSpPr/>
          <p:nvPr/>
        </p:nvSpPr>
        <p:spPr>
          <a:xfrm>
            <a:off x="320040" y="304800"/>
            <a:ext cx="5634812"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i="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Hydrogen Peroxide</a:t>
            </a:r>
            <a:endParaRPr lang="en-US" sz="5400" b="1" i="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 name="AutoShape 2" descr="data:image/jpeg;base64,/9j/4AAQSkZJRgABAQAAAQABAAD/2wCEAAkGBhIREBQQERQQEhQQFBUQFRISEBAVEBISFRAWFBQQFBQXHSYfFxkjGRQUHy8kIycpLCwsFh4xNTAqNSYsLSkBCQoKDgwOGg8PGi4kHyQsKikqLC0pLDUsKSkpLCksKSksMCwuLCwuLCwsLSkpLCksKSkqLC0pKSkpLCkpLC4sLP/AABEIAOEA4QMBIgACEQEDEQH/xAAcAAEAAQUBAQAAAAAAAAAAAAAACAMEBQYHAgH/xABHEAACAQIDAwcGDAIJBQAAAAAAAQIDEQQSIQUxQQYHE1FhcZEiMnKBobEUIyQlM0JSc7KzwdGCkhU0NUNioqPC8FNUg5O0/8QAGgEBAAMBAQEAAAAAAAAAAAAAAAECAwQFBv/EACsRAQACAgEDAwMDBQEAAAAAAAABAgMRMQQSIRNBUSJhgXGRoTJCssHwBf/aAAwDAQACEQMRAD8A7iAAAAAAAAAAAAAAFHFYlU4uTu+CS3tvRJAVgajtDlHik2owhBdsZSl43t7DFy5RYy/0rXdTpfrEynLWF4pLoQOfUuVGMW+ebsdOnb2JGYwfLO1vhEVFfbjfKu9Pd4sRlrM6JxzDaQU8PiIzipRaafFFQ1UAAAAAAAAAAAAAAAAAAAAAAAAAAAAAAtcfG6j2Sv8A5X+5dFltKso5L8W/C2/2oChOfBpMtakIcYx8EXEi3q3J1Cm5WNWCX1V4Iw3KCmnQqafUlbvyszVa5hNv11GjUvr5MtFvej0HbEEWlS5kdsVK2DyzbeW3uOlnIeYCXyeXq9x14hcAAAAAAAAAAAAAAAAAAAAAAAAAAAAADXeWvKTD4Giq9eVrO0KcbOrVb3xpx4vj1Li0WXLvnGobNhk+lxM1eFBPcuFSq/qQ9r4cWo/bX2vXxteWIxM3UnLjuhCPCnTjuhFdXrd3dlJtENK0mfLueD5wtl14XWIjST39KqlBp+k7LwZcR23gpK8MZRa6/hUGvazgTk0rJn3C0NGrLXsJ9WI5ROGZ4drx/KnZ8W8+Lwy7FiY+5SNO5T84OD6OVPDydebTSUVJQu9LupLf6rs5pisIovRWLVwHqRaCMU1nl2/mEw840J3TtwZ10jTzf85NTZ81CpedCT1X14dq612eHUSG2LtyjiqUatGcZxkrppkxO0TWYZAAEqgAAAAAAAAAAAAAAAAAAAAAAABzjnG51I4TNhcI4zxK0nNq9PD6cV9ap2blx6nu3KPafwbB4jELfQoVaqWmrhTckte1EVZZ5Xcm5Sk3KUuMpt3lJvi2236yl51w1x1ifMvmJxM6tSVScpTnUblOcnecpPe2yrRVjxDD2LhIxbm8vMJEtUi/wsSl58LVhj9oUtTFTiZ/H0zDVYE458F4WjRn+SPLPEbPqqdKTcG/LpN+TLtXU+0wkolOxqySq5I8sqGPoqpTettYvzovimjYSKXJLlFUwWIjUg9G1mV9HrYlBsfaCr0YVV9eKfsNYnbC0alegAlUAAAAAAAAAAAAAAAAAAAAAYfljRU9n4uD3Sw1Zf6UiNGzcUoStJXRKjH4VVaVSk9FUhKm2t9pRab9pF3a2y54bETpVFrGUo3+rK0mrp+opZrjbJh8Pha6tmjB9uhitr7IjSfkzjJdjKeEimi1x1JXI1C2529YXBObtG1+8z1Hk3WjHNkuuyRq9GLT0bXrMq8bVy26SfiPTrbknJaOFPakXHRxt6zAVpFfGVZN6yb72WTK+nWvCe+08vqhc9OlHhqeUipDeSbe8Vh1GGnXH8RJTm4b/o+lf7KI47Tg1TgrfSySXXaLUm/Gy9bJIc3dFxwFJS08le4vXhjblswALKgAAAAAAAAAAAAAAAAAAAAARv5eYqUNo4mOji6s3lkrxvmetuD7iSBGznGj85Yj72X4mVsvTljKFX7Ka7L3XtPGJk3vsvU0eMLI94uZWGkqFOdup9zKtTGq2ifjEtactS5qzVi8KSsayb6vFFLolxlHxPlaRSTKytCuoxXFvuRVoV0n5MV3vVlqmVqFNtrTjYVrNvEQTOuV/Pyq1DNreo9/8BKDYlNRw9NL7K9xGjF7OnSxGEU1ZynNpcbLorNrhvZJrZS+Jh6K9xfWmU8rsABAAAAAAAAAAAAAAAAAAAAAAEcOcmPzjX+8l7yR5HTnKXzhX+8l7ytl6csBhqjUVZv9PA9VZZt6XqSXusZvCchMZUw1LE0YRqwqxzJQmukjq1aUZW6uFzE4zZ9al9LSq07f9SnOPtaPsun9DNirE6nxHx8PEy+pS8zG48yt6OBzO0Izk+qClJ+CTZcbS2RUpKPSU61NTippzTSs20t8VZ6bt+qK2z+UlajHo6bg462TjF72m/KVnvXWX22OU0lVrU6LhKm5OMZygnN2ioOomtE3Ztd995nfo8XfqMca/Ka579v9UtXnhY/4vFfseFh4rh7WVakjzRpyqXVOMpvqhFzfhEmel6evnsgjNlt/dK62Lho1K9Kk9I1KkYu1k7N2ep0LB7FoUU3ThC+izwu5O97qVWbenc/Uanyd5N4uNelWlQqQpwmpylUywst3myebj1G/Ras3LM2tEsyy+KbS10sn1aHkdbeI+mnH2d2GJ15aTyok3jcHe3nVN1/tUuskLsxfEw9Fe4j3yllfHYPhrUsrWSWemSG2d9FD0V7jyXVK4AAQAAAAAAAAAAAAAAAAAAAAABHjnKj8vr/eSJDke+cqPy6v94ytl6Okc3svmzC/dtf6kj3h+WFOVZ0JxcHnrQzNS6O9PExoQSk0k3Jzjuuk9G72vS5vX82Yb0JfmyLDae0MPUqV6GIo9HTjno/CacKujqVKMnDMoWUpzlF+TJu8Lux2dPSLRqY3+ns5ss6ld1Mdg5yVN1MLVlKLnmlSouMYpQflvg2qsGr77lKWy8G7tx2a8izS+Io3inbK3rov3RTr09m1JSqdNDV5munaprPClVuovRJwo05dyb4st9p7Gwjk3CoukVVOKzxlGjUqYqnVk8qcXrUhB6t24K2j6o1Go+qPwyn8LyPwGlG7+BRtFzcoxoxWVXvNdmj8GXmHxVOcc1JxcbuN47rxk4yXemmvUaxh8Hs9xcZ1FUypQlUUrQm5wbzRcW2llqNXvZXXebHRwkKScYLKnKdRq7fl1Juc3r1yk36zDLER87+61VLaNS1Nvqs+HCS69PEwVXF63aWmrWbM7dd15MVrwb0e4zG0lem1e17a3St5S11MNOnZa3ur79+7S1klfui+8x8aaw1Lb03LH4O9l5+i3Ly4Eh8B9HD0V7iPW3Lf0jg0nfSWvX8ZEkNgvo4+ivcYNZVwAEAAAAAAAAAAAAAAAAAAAAAAR/5yo/Lq/wB4/ciQBwLnJXy6v6f6IrZenLfubxfNmH9Gf5szN4rCQnCUZRTTeZrdeSs1K61zXS136IwvN4/mzD9imvCtMv61OvHRTpyjJ3efOpJb5ZWnwbVveb4+I8sL8y1Wri8M4pSoSpqbc241qkJdI8FSpzglo35Muje5LJd2kVKuGwygsRKjVg8RUpRcXNxcnTmlRlllZuMbpbl5O/Qz6qVnJrJ5Oeykq2a0NNWm3eVs2nd67WeIr21pVL3e+dKys3l3Lfa3rbO31J9v8mGv+0xOzdk4WTydFUjOko+TOpUk1GK6JRzXs4+Qo2v9V3RmKVFQioq7UVa7bbfa297LZ4yvuVCSvZ3nVhZbuCXa/Ar0HPKukUVLiou68TDJMz5mf5XqttoXyaaO6tv3+rUwuIqJLVp9aW52e92f4pPduMztON4Wva7WvrMQ6fBav28db2ST1etl3mfs1hqW1nfaeD9F/jiSIwnmR7l7iPW1IfOuET35dbbr9K/2JDYXzI9y9xgvKqAAAAAAAAAAAAAAAAAAAAAAAAcF5yf69X9P/ajvRwbnJXy+v6f+1FbL05b1zd/2bQ7qn50y+29iaMUlWzWVmmlezd1fR34PxLHm7lfZtD/yLwrzPPK9ZklHXzdFq7qU77u46unjcwwye77iZ4dLPKvVpqLy+TKcY+TFvVO93a7v+xRnh6baXwqveSckuk3xTSb3dq8TD7e+gl6cv/nkVb/HUvuan5lI7Zx+N7+XPtkaVWjCpGHS1Jzs42m5SveSu27b9Ui/Zq8P68u9/jgbQzmy11ppVYbSjeNt12jE1KKXXdd90uzdbjuS7zL7SlaN+3t6n2ow1VOy4Lqaa7vJ3v124mXs1hqmN/tfCrqhH82RIfDeZHuXuI7VnfbOGXVTh+bUJE0PNXcjBeVQAAAAAAAAAAAAAAAAAAAAAAAA4Pzkr5fX9Jfgid4OE85K+X1/SX4IlbLV5bfyFUv6Nw7i7a1V4152NmrYaMo5ZJNb7dt7307TkXJ/lbWoUqdLSdOlPpIxvKEk8zbjnjvi8zupJ7zdsLzl4aS+MhWpdbyqcfGOvsPQr0uXsrasb8b8Oa2SvdMSzdbZcHbzlbql2p+vcW1XZUOGaKVnaLVtHFrhf6i8Xcox5bYGSusRTXpqcPxJHmfK3A/91h//AGxI9PNHtP7Sruvy9R2XTjLPlTkkkpNK6S6vWrlSNJJJLclZGvba5XUbroMVRSyyUrQlUd245XFKL1VpeJh6/LamtXWxNZ2talSp0orrV5a29ReOny2jc/7O+sNt2jF5Va978L9T6k/cYbGU404uVWUacfa/8KW+V+r/ACmHq8sq04JU8sIJZXJXq1fNVs1WplhGXXpI1nHbVTm5Nuc9Un0kpNX3rO7eTotIqKKzhmsfVOmlbbnwvKddVNs0JJWXRwSXG3S1N/aSMo+au5EaeT8s21qHoQ/HN/qSWpeau44f0ay9gAAAAAAAAAAAAAAAAAAAAAAAEfOVm01ia9SvG1pzla3UnlXsSJAVnaMn1J+4jDXpyhUklrCbzW4xb32K2Xo8xqOO5/sXFDbdSlfLpmi4StbWLVmrNMpTotK9nbr4eJbVUbYupy441W3j49v5LYqW5hk6nKjPn6SnCTqec3BZr5cuaLTVnZL/AI2eK236bVugoLd/dau0k9Xfst3MxGQ8zgdMf+hl+37MJ6Wi6xm2IzaahGFko2hFRjo272u9dS0ljuqPiyjKB5sUt1+aY1vX4Xjp6R7Pcq8nvfqW4+0VqeGeFiNbRV318Djte153adtorEcNq5L0ox2nh5uS8uKTX2XF7vWpIkjTei7iKuFvDEYSzeZynJvtzU1+hKPZz+Khf7K9xMcM7crkAEoAAAAAAAAAAAAAAAAAAAAAFLFRbpzS3uMku9p2I14x+UyTJxbnL5KOjXlXpryKrcmkvNm9Xbsb1K2hes6ahh9pyjvSkvWpfzL9blHHYmE9Yxyv+H3xS9xQbKU2VaKmHpwb8qWXx/RMvK+z6CV41k31f8RjUz7JlolWYW2IhZ6a9pbOMu4upspNkSmFFUOvUr00eLn1SSWaTtFb3+i62QnbKYVXxmE/i/HEk9gl8XH0V7iNHN/sepjcfCok1GDX8MU9FfxfrJN0YWil1KxeGM8vYAJQAAAAAAAAAAAAAAAAAAAAABabS2ZCvTdOok0y7AHFeVfNlXpSc6C6WG/K9Jrul+9zQMZRlSdqkZ02uEoS98bkqGjG7Q5O4eurVKcX6kRpMTMIv/Cofah/Ml7z5LGw+1D+eJ33Gc0mBqa5LdxjZcyGD7RpPdLhs8bD7S9V37ik8ZHhmfdH9zv2G5l8FHemzK4XmxwMP7pPvGjulG+jRrVXalSlr1pv2G27A5pcZiZKVa8Y/wCLguxcDvuD5OYel5lOC9SMlGCW7QlG9tf5Jcj6WApKEEs3GXFmwgBAAAAAAAAAAAAAAAAAAAAAAAAAAAAAAAAAAAAAAAAAAAAAAAAAAAAAA//Z"/>
          <p:cNvSpPr>
            <a:spLocks noChangeAspect="1" noChangeArrowheads="1"/>
          </p:cNvSpPr>
          <p:nvPr/>
        </p:nvSpPr>
        <p:spPr bwMode="auto">
          <a:xfrm>
            <a:off x="155575" y="-1028700"/>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40" name="Picture 4" descr="http://equimedic.com/media/catalog/product/cache/1/image/800x800/9df78eab33525d08d6e5fb8d27136e95/h/y/hydrogen_peroxide_-_pint_0510054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347" r="14742"/>
          <a:stretch/>
        </p:blipFill>
        <p:spPr bwMode="auto">
          <a:xfrm>
            <a:off x="6266985" y="2438400"/>
            <a:ext cx="1315844" cy="19094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52431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4651" y="762000"/>
            <a:ext cx="6654707" cy="424731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Special Thanks to:</a:t>
            </a:r>
          </a:p>
          <a:p>
            <a:pPr algn="ctr"/>
            <a:endPar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Christina Young, PT</a:t>
            </a: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Cindy </a:t>
            </a:r>
            <a:r>
              <a:rPr lang="en-U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Wulffhaver</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PTA</a:t>
            </a:r>
          </a:p>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Tara Marshall, PT</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56761519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1755610"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i="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Silver</a:t>
            </a:r>
            <a:endParaRPr lang="en-US" sz="5400" b="1" i="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TextBox 2"/>
          <p:cNvSpPr txBox="1"/>
          <p:nvPr/>
        </p:nvSpPr>
        <p:spPr>
          <a:xfrm>
            <a:off x="381000" y="1226271"/>
            <a:ext cx="8153400" cy="4462760"/>
          </a:xfrm>
          <a:prstGeom prst="rect">
            <a:avLst/>
          </a:prstGeom>
          <a:noFill/>
        </p:spPr>
        <p:txBody>
          <a:bodyPr wrap="square" rtlCol="0">
            <a:spAutoFit/>
          </a:bodyPr>
          <a:lstStyle/>
          <a:p>
            <a:pPr marL="285750" indent="-285750">
              <a:spcAft>
                <a:spcPts val="1800"/>
              </a:spcAft>
              <a:buBlip>
                <a:blip r:embed="rId3"/>
              </a:buBlip>
            </a:pPr>
            <a:r>
              <a:rPr lang="en-US" sz="2800" dirty="0" smtClean="0"/>
              <a:t>Antimicrobial</a:t>
            </a:r>
          </a:p>
          <a:p>
            <a:pPr marL="285750" indent="-285750">
              <a:spcAft>
                <a:spcPts val="1800"/>
              </a:spcAft>
              <a:buBlip>
                <a:blip r:embed="rId3"/>
              </a:buBlip>
            </a:pPr>
            <a:r>
              <a:rPr lang="en-US" sz="2800" dirty="0" smtClean="0"/>
              <a:t>Use on green or brown necrotic wounds</a:t>
            </a:r>
          </a:p>
          <a:p>
            <a:pPr>
              <a:spcAft>
                <a:spcPts val="1800"/>
              </a:spcAft>
            </a:pPr>
            <a:endParaRPr lang="en-US" sz="2800" dirty="0" smtClean="0"/>
          </a:p>
          <a:p>
            <a:pPr marL="285750" indent="-285750">
              <a:spcAft>
                <a:spcPts val="1800"/>
              </a:spcAft>
              <a:buBlip>
                <a:blip r:embed="rId3"/>
              </a:buBlip>
            </a:pPr>
            <a:r>
              <a:rPr lang="en-US" sz="2800" i="1" dirty="0" err="1" smtClean="0"/>
              <a:t>Silvasorb</a:t>
            </a:r>
            <a:r>
              <a:rPr lang="en-US" sz="2800" dirty="0" smtClean="0"/>
              <a:t>- slight debridement</a:t>
            </a:r>
            <a:r>
              <a:rPr lang="en-US" sz="2800" i="1" dirty="0" smtClean="0"/>
              <a:t> </a:t>
            </a:r>
          </a:p>
          <a:p>
            <a:pPr marL="285750" indent="-285750">
              <a:spcAft>
                <a:spcPts val="1800"/>
              </a:spcAft>
              <a:buBlip>
                <a:blip r:embed="rId3"/>
              </a:buBlip>
            </a:pPr>
            <a:r>
              <a:rPr lang="en-US" sz="2800" i="1" dirty="0" err="1" smtClean="0"/>
              <a:t>Silvadene</a:t>
            </a:r>
            <a:r>
              <a:rPr lang="en-US" sz="2800" dirty="0" smtClean="0"/>
              <a:t>- contains </a:t>
            </a:r>
            <a:r>
              <a:rPr lang="en-US" sz="2800" dirty="0" err="1" smtClean="0"/>
              <a:t>sulfar</a:t>
            </a:r>
            <a:r>
              <a:rPr lang="en-US" sz="2800" dirty="0" smtClean="0"/>
              <a:t> and silver, keeps wound bed moist, helps dead tissue to slough off, not a debriding agent, good for burns, removes from wound easily</a:t>
            </a:r>
          </a:p>
        </p:txBody>
      </p:sp>
    </p:spTree>
    <p:extLst>
      <p:ext uri="{BB962C8B-B14F-4D97-AF65-F5344CB8AC3E}">
        <p14:creationId xmlns:p14="http://schemas.microsoft.com/office/powerpoint/2010/main" val="295540045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205" y="1256008"/>
            <a:ext cx="8458200" cy="2046714"/>
          </a:xfrm>
          <a:prstGeom prst="rect">
            <a:avLst/>
          </a:prstGeom>
        </p:spPr>
        <p:txBody>
          <a:bodyPr wrap="square">
            <a:spAutoFit/>
          </a:bodyPr>
          <a:lstStyle/>
          <a:p>
            <a:pPr marL="285750" lvl="0" indent="-285750">
              <a:spcAft>
                <a:spcPts val="1800"/>
              </a:spcAft>
              <a:buBlip>
                <a:blip r:embed="rId3"/>
              </a:buBlip>
            </a:pPr>
            <a:r>
              <a:rPr lang="en-US" sz="2800" i="1" dirty="0" err="1" smtClean="0">
                <a:solidFill>
                  <a:prstClr val="black"/>
                </a:solidFill>
              </a:rPr>
              <a:t>Acticoat</a:t>
            </a:r>
            <a:r>
              <a:rPr lang="en-US" sz="2800" i="1" dirty="0" smtClean="0">
                <a:solidFill>
                  <a:prstClr val="black"/>
                </a:solidFill>
              </a:rPr>
              <a:t> </a:t>
            </a:r>
            <a:r>
              <a:rPr lang="en-US" sz="2800" i="1" dirty="0" err="1" smtClean="0">
                <a:solidFill>
                  <a:prstClr val="black"/>
                </a:solidFill>
              </a:rPr>
              <a:t>Absorbant</a:t>
            </a:r>
            <a:r>
              <a:rPr lang="en-US" sz="2800" i="1" dirty="0" smtClean="0">
                <a:solidFill>
                  <a:prstClr val="black"/>
                </a:solidFill>
              </a:rPr>
              <a:t> Silver</a:t>
            </a:r>
            <a:r>
              <a:rPr lang="en-US" sz="2800" dirty="0" smtClean="0">
                <a:solidFill>
                  <a:prstClr val="black"/>
                </a:solidFill>
              </a:rPr>
              <a:t>- silver alginate, becomes a gel that absorbs drainage, cleans wound, can stay applied for 1 week to absorb drainage</a:t>
            </a:r>
            <a:endParaRPr lang="en-US" sz="2800" i="1" dirty="0" smtClean="0">
              <a:solidFill>
                <a:prstClr val="black"/>
              </a:solidFill>
            </a:endParaRPr>
          </a:p>
          <a:p>
            <a:pPr marL="285750" lvl="0" indent="-285750">
              <a:spcAft>
                <a:spcPts val="1800"/>
              </a:spcAft>
              <a:buBlip>
                <a:blip r:embed="rId3"/>
              </a:buBlip>
            </a:pPr>
            <a:r>
              <a:rPr lang="en-US" sz="2800" dirty="0" smtClean="0">
                <a:solidFill>
                  <a:prstClr val="black"/>
                </a:solidFill>
              </a:rPr>
              <a:t>Some </a:t>
            </a:r>
            <a:r>
              <a:rPr lang="en-US" sz="2800" dirty="0">
                <a:solidFill>
                  <a:prstClr val="black"/>
                </a:solidFill>
              </a:rPr>
              <a:t>people react to silver… if it burns, take it off!!!</a:t>
            </a:r>
          </a:p>
        </p:txBody>
      </p:sp>
      <p:sp>
        <p:nvSpPr>
          <p:cNvPr id="4" name="Rectangle 3"/>
          <p:cNvSpPr/>
          <p:nvPr/>
        </p:nvSpPr>
        <p:spPr>
          <a:xfrm>
            <a:off x="381000" y="304800"/>
            <a:ext cx="1755610"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i="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Silver</a:t>
            </a:r>
            <a:endParaRPr lang="en-US" sz="5400" b="1" i="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Rectangle 2"/>
          <p:cNvSpPr/>
          <p:nvPr/>
        </p:nvSpPr>
        <p:spPr>
          <a:xfrm>
            <a:off x="609600" y="3948280"/>
            <a:ext cx="2615139"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Alginate</a:t>
            </a:r>
            <a:endParaRPr lang="en-US" sz="5400" b="1" i="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7" name="Rectangle 6"/>
          <p:cNvSpPr/>
          <p:nvPr/>
        </p:nvSpPr>
        <p:spPr>
          <a:xfrm>
            <a:off x="425605" y="5040356"/>
            <a:ext cx="8458200" cy="1184940"/>
          </a:xfrm>
          <a:prstGeom prst="rect">
            <a:avLst/>
          </a:prstGeom>
        </p:spPr>
        <p:txBody>
          <a:bodyPr wrap="square">
            <a:spAutoFit/>
          </a:bodyPr>
          <a:lstStyle/>
          <a:p>
            <a:pPr marL="285750" lvl="0" indent="-285750">
              <a:spcAft>
                <a:spcPts val="1800"/>
              </a:spcAft>
              <a:buBlip>
                <a:blip r:embed="rId3"/>
              </a:buBlip>
            </a:pPr>
            <a:r>
              <a:rPr lang="en-US" sz="2800" dirty="0" smtClean="0">
                <a:solidFill>
                  <a:prstClr val="black"/>
                </a:solidFill>
              </a:rPr>
              <a:t>Turns gelatinous as it soaks up drainage</a:t>
            </a:r>
          </a:p>
          <a:p>
            <a:pPr marL="285750" lvl="0" indent="-285750">
              <a:spcAft>
                <a:spcPts val="1800"/>
              </a:spcAft>
              <a:buBlip>
                <a:blip r:embed="rId3"/>
              </a:buBlip>
            </a:pPr>
            <a:r>
              <a:rPr lang="en-US" sz="2800" dirty="0" smtClean="0">
                <a:solidFill>
                  <a:prstClr val="black"/>
                </a:solidFill>
              </a:rPr>
              <a:t>Cannot use in patient’s allergic to seaweed!!!</a:t>
            </a:r>
            <a:endParaRPr lang="en-US" sz="2800" dirty="0">
              <a:solidFill>
                <a:prstClr val="black"/>
              </a:solidFill>
            </a:endParaRPr>
          </a:p>
        </p:txBody>
      </p:sp>
    </p:spTree>
    <p:extLst>
      <p:ext uri="{BB962C8B-B14F-4D97-AF65-F5344CB8AC3E}">
        <p14:creationId xmlns:p14="http://schemas.microsoft.com/office/powerpoint/2010/main" val="138191796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002319"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Acticoat</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_______= </a:t>
            </a:r>
          </a:p>
          <a:p>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Silver Impregnated ______</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TextBox 2"/>
          <p:cNvSpPr txBox="1"/>
          <p:nvPr/>
        </p:nvSpPr>
        <p:spPr>
          <a:xfrm>
            <a:off x="382859" y="2743200"/>
            <a:ext cx="7848600" cy="3724096"/>
          </a:xfrm>
          <a:prstGeom prst="rect">
            <a:avLst/>
          </a:prstGeom>
          <a:noFill/>
        </p:spPr>
        <p:txBody>
          <a:bodyPr wrap="square" rtlCol="0">
            <a:spAutoFit/>
          </a:bodyPr>
          <a:lstStyle/>
          <a:p>
            <a:pPr marL="457200" indent="-457200">
              <a:spcAft>
                <a:spcPts val="1800"/>
              </a:spcAft>
              <a:buBlip>
                <a:blip r:embed="rId3"/>
              </a:buBlip>
            </a:pPr>
            <a:r>
              <a:rPr lang="en-US" sz="3200" b="1" dirty="0" err="1" smtClean="0">
                <a:ln>
                  <a:solidFill>
                    <a:sysClr val="windowText" lastClr="000000"/>
                  </a:solidFill>
                </a:ln>
                <a:solidFill>
                  <a:schemeClr val="accent6"/>
                </a:solidFill>
                <a:effectLst>
                  <a:glow rad="228600">
                    <a:schemeClr val="bg1">
                      <a:alpha val="40000"/>
                    </a:schemeClr>
                  </a:glow>
                  <a:innerShdw blurRad="63500" dist="50800">
                    <a:prstClr val="black">
                      <a:alpha val="50000"/>
                    </a:prstClr>
                  </a:innerShdw>
                </a:effectLst>
              </a:rPr>
              <a:t>Acticoat</a:t>
            </a:r>
            <a:r>
              <a:rPr lang="en-US" sz="3200" b="1" dirty="0" smtClean="0">
                <a:ln>
                  <a:solidFill>
                    <a:sysClr val="windowText" lastClr="000000"/>
                  </a:solidFill>
                </a:ln>
                <a:solidFill>
                  <a:schemeClr val="accent6"/>
                </a:solidFill>
                <a:effectLst>
                  <a:glow rad="228600">
                    <a:schemeClr val="bg1">
                      <a:alpha val="40000"/>
                    </a:schemeClr>
                  </a:glow>
                  <a:innerShdw blurRad="63500" dist="50800">
                    <a:prstClr val="black">
                      <a:alpha val="50000"/>
                    </a:prstClr>
                  </a:innerShdw>
                </a:effectLst>
              </a:rPr>
              <a:t> Flex</a:t>
            </a:r>
            <a:r>
              <a:rPr lang="en-US" sz="2800" dirty="0" smtClean="0">
                <a:ln>
                  <a:solidFill>
                    <a:sysClr val="windowText" lastClr="000000"/>
                  </a:solidFill>
                </a:ln>
                <a:effectLst/>
              </a:rPr>
              <a:t>= silver impregnated fabric.</a:t>
            </a:r>
          </a:p>
          <a:p>
            <a:pPr marL="914400" lvl="1" indent="-457200">
              <a:spcAft>
                <a:spcPts val="1800"/>
              </a:spcAft>
              <a:buBlip>
                <a:blip r:embed="rId3"/>
              </a:buBlip>
            </a:pPr>
            <a:r>
              <a:rPr lang="en-US" sz="2800" dirty="0" smtClean="0">
                <a:ln>
                  <a:solidFill>
                    <a:sysClr val="windowText" lastClr="000000"/>
                  </a:solidFill>
                </a:ln>
                <a:effectLst/>
              </a:rPr>
              <a:t>Stretchy, can stay in place 7 days max</a:t>
            </a:r>
          </a:p>
          <a:p>
            <a:pPr marL="457200" indent="-457200">
              <a:spcAft>
                <a:spcPts val="1800"/>
              </a:spcAft>
              <a:buBlip>
                <a:blip r:embed="rId3"/>
              </a:buBlip>
            </a:pPr>
            <a:r>
              <a:rPr lang="en-US" sz="3200" b="1" dirty="0" err="1" smtClean="0">
                <a:ln>
                  <a:solidFill>
                    <a:sysClr val="windowText" lastClr="000000"/>
                  </a:solidFill>
                </a:ln>
                <a:solidFill>
                  <a:schemeClr val="accent6"/>
                </a:solidFill>
                <a:effectLst>
                  <a:glow rad="228600">
                    <a:schemeClr val="bg1">
                      <a:alpha val="40000"/>
                    </a:schemeClr>
                  </a:glow>
                  <a:innerShdw blurRad="63500" dist="50800">
                    <a:prstClr val="black">
                      <a:alpha val="50000"/>
                    </a:prstClr>
                  </a:innerShdw>
                </a:effectLst>
              </a:rPr>
              <a:t>Acticoat</a:t>
            </a:r>
            <a:r>
              <a:rPr lang="en-US" sz="3200" b="1" dirty="0" smtClean="0">
                <a:ln>
                  <a:solidFill>
                    <a:sysClr val="windowText" lastClr="000000"/>
                  </a:solidFill>
                </a:ln>
                <a:solidFill>
                  <a:schemeClr val="accent6"/>
                </a:solidFill>
                <a:effectLst>
                  <a:glow rad="228600">
                    <a:schemeClr val="bg1">
                      <a:alpha val="40000"/>
                    </a:schemeClr>
                  </a:glow>
                  <a:innerShdw blurRad="63500" dist="50800">
                    <a:prstClr val="black">
                      <a:alpha val="50000"/>
                    </a:prstClr>
                  </a:innerShdw>
                </a:effectLst>
              </a:rPr>
              <a:t> </a:t>
            </a:r>
            <a:r>
              <a:rPr lang="en-US" sz="3200" b="1" dirty="0" err="1" smtClean="0">
                <a:ln>
                  <a:solidFill>
                    <a:sysClr val="windowText" lastClr="000000"/>
                  </a:solidFill>
                </a:ln>
                <a:solidFill>
                  <a:schemeClr val="accent6"/>
                </a:solidFill>
                <a:effectLst>
                  <a:glow rad="228600">
                    <a:schemeClr val="bg1">
                      <a:alpha val="40000"/>
                    </a:schemeClr>
                  </a:glow>
                  <a:innerShdw blurRad="63500" dist="50800">
                    <a:prstClr val="black">
                      <a:alpha val="50000"/>
                    </a:prstClr>
                  </a:innerShdw>
                </a:effectLst>
              </a:rPr>
              <a:t>Absorbant</a:t>
            </a:r>
            <a:r>
              <a:rPr lang="en-US" sz="2800" dirty="0" smtClean="0">
                <a:ln>
                  <a:solidFill>
                    <a:sysClr val="windowText" lastClr="000000"/>
                  </a:solidFill>
                </a:ln>
                <a:effectLst/>
              </a:rPr>
              <a:t>= silver impregnated calcium alginate</a:t>
            </a:r>
          </a:p>
          <a:p>
            <a:pPr marL="914400" lvl="1" indent="-457200">
              <a:spcAft>
                <a:spcPts val="1800"/>
              </a:spcAft>
              <a:buBlip>
                <a:blip r:embed="rId3"/>
              </a:buBlip>
            </a:pPr>
            <a:r>
              <a:rPr lang="en-US" sz="2800" dirty="0" smtClean="0">
                <a:ln>
                  <a:solidFill>
                    <a:sysClr val="windowText" lastClr="000000"/>
                  </a:solidFill>
                </a:ln>
                <a:effectLst/>
              </a:rPr>
              <a:t>Can in stay in place 7 days</a:t>
            </a:r>
          </a:p>
          <a:p>
            <a:pPr marL="914400" lvl="1" indent="-457200">
              <a:spcAft>
                <a:spcPts val="1800"/>
              </a:spcAft>
              <a:buBlip>
                <a:blip r:embed="rId3"/>
              </a:buBlip>
            </a:pPr>
            <a:r>
              <a:rPr lang="en-US" sz="2800" dirty="0" smtClean="0">
                <a:ln>
                  <a:solidFill>
                    <a:sysClr val="windowText" lastClr="000000"/>
                  </a:solidFill>
                </a:ln>
                <a:effectLst/>
              </a:rPr>
              <a:t>Good to put under a cast</a:t>
            </a:r>
          </a:p>
        </p:txBody>
      </p:sp>
    </p:spTree>
    <p:extLst>
      <p:ext uri="{BB962C8B-B14F-4D97-AF65-F5344CB8AC3E}">
        <p14:creationId xmlns:p14="http://schemas.microsoft.com/office/powerpoint/2010/main" val="207595411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225" y="1500304"/>
            <a:ext cx="8458200" cy="954107"/>
          </a:xfrm>
          <a:prstGeom prst="rect">
            <a:avLst/>
          </a:prstGeom>
        </p:spPr>
        <p:txBody>
          <a:bodyPr wrap="square">
            <a:spAutoFit/>
          </a:bodyPr>
          <a:lstStyle/>
          <a:p>
            <a:pPr marL="285750" lvl="0" indent="-285750">
              <a:spcAft>
                <a:spcPts val="1800"/>
              </a:spcAft>
              <a:buBlip>
                <a:blip r:embed="rId3"/>
              </a:buBlip>
            </a:pPr>
            <a:r>
              <a:rPr lang="en-US" sz="2800" dirty="0" smtClean="0">
                <a:solidFill>
                  <a:prstClr val="black"/>
                </a:solidFill>
              </a:rPr>
              <a:t>Cauterizes </a:t>
            </a:r>
            <a:r>
              <a:rPr lang="en-US" sz="2800" dirty="0" err="1" smtClean="0">
                <a:solidFill>
                  <a:prstClr val="black"/>
                </a:solidFill>
              </a:rPr>
              <a:t>hypergranulation</a:t>
            </a:r>
            <a:r>
              <a:rPr lang="en-US" sz="2800" dirty="0" smtClean="0">
                <a:solidFill>
                  <a:prstClr val="black"/>
                </a:solidFill>
              </a:rPr>
              <a:t> tissue buds to enable skin to cover evenly </a:t>
            </a:r>
          </a:p>
        </p:txBody>
      </p:sp>
      <p:sp>
        <p:nvSpPr>
          <p:cNvPr id="3" name="Rectangle 2"/>
          <p:cNvSpPr/>
          <p:nvPr/>
        </p:nvSpPr>
        <p:spPr>
          <a:xfrm>
            <a:off x="391086" y="381000"/>
            <a:ext cx="4118756"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54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Silver Nitrate</a:t>
            </a:r>
            <a:endParaRPr lang="en-US" sz="5400" b="1" i="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2050" name="Picture 2" descr="http://www.revespcardiol.org/imatges/403/403v103n10/grande/403v103n10-90167614fig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2142892"/>
            <a:ext cx="2914650" cy="4400551"/>
          </a:xfrm>
          <a:prstGeom prst="rect">
            <a:avLst/>
          </a:prstGeom>
          <a:noFill/>
          <a:ln>
            <a:solidFill>
              <a:schemeClr val="accent6"/>
            </a:solidFill>
          </a:ln>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3000" y="3124200"/>
            <a:ext cx="2676525" cy="2676525"/>
          </a:xfrm>
          <a:prstGeom prst="rect">
            <a:avLst/>
          </a:prstGeom>
          <a:noFill/>
          <a:ln w="9525">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999312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5602816"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Santyl</a:t>
            </a:r>
            <a:r>
              <a:rPr lang="en-US" sz="54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Collagenase</a:t>
            </a:r>
            <a:endParaRPr lang="en-US" sz="5400" b="1" i="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Rectangle 2"/>
          <p:cNvSpPr/>
          <p:nvPr/>
        </p:nvSpPr>
        <p:spPr>
          <a:xfrm>
            <a:off x="273205" y="1600200"/>
            <a:ext cx="8458200" cy="2508379"/>
          </a:xfrm>
          <a:prstGeom prst="rect">
            <a:avLst/>
          </a:prstGeom>
        </p:spPr>
        <p:txBody>
          <a:bodyPr wrap="square">
            <a:spAutoFit/>
          </a:bodyPr>
          <a:lstStyle/>
          <a:p>
            <a:pPr marL="285750" lvl="0" indent="-285750">
              <a:spcAft>
                <a:spcPts val="1800"/>
              </a:spcAft>
              <a:buBlip>
                <a:blip r:embed="rId3"/>
              </a:buBlip>
            </a:pPr>
            <a:r>
              <a:rPr lang="en-US" sz="2800" dirty="0" smtClean="0">
                <a:solidFill>
                  <a:prstClr val="black"/>
                </a:solidFill>
              </a:rPr>
              <a:t>Debriding agent for necrotic wound</a:t>
            </a:r>
          </a:p>
          <a:p>
            <a:pPr marL="285750" lvl="0" indent="-285750">
              <a:spcAft>
                <a:spcPts val="1800"/>
              </a:spcAft>
              <a:buBlip>
                <a:blip r:embed="rId3"/>
              </a:buBlip>
            </a:pPr>
            <a:endParaRPr lang="en-US" sz="2800" dirty="0">
              <a:solidFill>
                <a:prstClr val="black"/>
              </a:solidFill>
            </a:endParaRPr>
          </a:p>
          <a:p>
            <a:pPr marL="285750" lvl="0" indent="-285750">
              <a:spcAft>
                <a:spcPts val="1800"/>
              </a:spcAft>
              <a:buBlip>
                <a:blip r:embed="rId3"/>
              </a:buBlip>
            </a:pPr>
            <a:r>
              <a:rPr lang="en-US" sz="2800" dirty="0" smtClean="0">
                <a:solidFill>
                  <a:prstClr val="black"/>
                </a:solidFill>
              </a:rPr>
              <a:t>This is an expensive dressing</a:t>
            </a:r>
          </a:p>
          <a:p>
            <a:pPr marL="285750" lvl="0" indent="-285750">
              <a:spcAft>
                <a:spcPts val="1800"/>
              </a:spcAft>
              <a:buBlip>
                <a:blip r:embed="rId3"/>
              </a:buBlip>
            </a:pPr>
            <a:r>
              <a:rPr lang="en-US" sz="2800" dirty="0" smtClean="0">
                <a:solidFill>
                  <a:prstClr val="black"/>
                </a:solidFill>
              </a:rPr>
              <a:t>Does the patient have insurance to cover the cost???</a:t>
            </a:r>
          </a:p>
        </p:txBody>
      </p:sp>
      <p:pic>
        <p:nvPicPr>
          <p:cNvPr id="11266" name="Picture 2" descr="https://encrypted-tbn2.gstatic.com/images?q=tbn:ANd9GcSSiWQauSvp1tY8C7Nwg-6bVu0Rm1HfjX0Ji5qzOO-sXesL1g1Dq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0" y="4800600"/>
            <a:ext cx="3505200" cy="13049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53757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3098" y="457200"/>
            <a:ext cx="2712602"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Iodosorb</a:t>
            </a:r>
            <a:endParaRPr lang="en-US" sz="5400" b="1" i="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Rectangle 2"/>
          <p:cNvSpPr/>
          <p:nvPr/>
        </p:nvSpPr>
        <p:spPr>
          <a:xfrm>
            <a:off x="273205" y="1600200"/>
            <a:ext cx="8458200" cy="1846659"/>
          </a:xfrm>
          <a:prstGeom prst="rect">
            <a:avLst/>
          </a:prstGeom>
        </p:spPr>
        <p:txBody>
          <a:bodyPr wrap="square">
            <a:spAutoFit/>
          </a:bodyPr>
          <a:lstStyle/>
          <a:p>
            <a:pPr marL="285750" lvl="0" indent="-285750">
              <a:spcAft>
                <a:spcPts val="1800"/>
              </a:spcAft>
              <a:buBlip>
                <a:blip r:embed="rId3"/>
              </a:buBlip>
            </a:pPr>
            <a:r>
              <a:rPr lang="en-US" sz="2800" dirty="0" smtClean="0">
                <a:solidFill>
                  <a:prstClr val="black"/>
                </a:solidFill>
              </a:rPr>
              <a:t>Decreases infection</a:t>
            </a:r>
          </a:p>
          <a:p>
            <a:pPr marL="285750" lvl="0" indent="-285750">
              <a:spcAft>
                <a:spcPts val="1800"/>
              </a:spcAft>
              <a:buBlip>
                <a:blip r:embed="rId3"/>
              </a:buBlip>
            </a:pPr>
            <a:r>
              <a:rPr lang="en-US" sz="2800" dirty="0" smtClean="0">
                <a:solidFill>
                  <a:prstClr val="black"/>
                </a:solidFill>
              </a:rPr>
              <a:t>Absorbs drainage</a:t>
            </a:r>
          </a:p>
          <a:p>
            <a:pPr marL="285750" lvl="0" indent="-285750">
              <a:spcAft>
                <a:spcPts val="1800"/>
              </a:spcAft>
              <a:buBlip>
                <a:blip r:embed="rId3"/>
              </a:buBlip>
            </a:pPr>
            <a:r>
              <a:rPr lang="en-US" sz="2800" dirty="0" smtClean="0">
                <a:solidFill>
                  <a:prstClr val="black"/>
                </a:solidFill>
              </a:rPr>
              <a:t>Debriding agent</a:t>
            </a:r>
          </a:p>
        </p:txBody>
      </p:sp>
      <p:pic>
        <p:nvPicPr>
          <p:cNvPr id="5122" name="Picture 2" descr="http://www.amtech.co.nz/ic/1042367719/WC903_Idosor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2317" y="2523529"/>
            <a:ext cx="3733800" cy="281732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78916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09600"/>
            <a:ext cx="4296754"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Transfer Foam</a:t>
            </a:r>
            <a:endParaRPr lang="en-US" sz="5400" b="1" i="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Rectangle 2"/>
          <p:cNvSpPr/>
          <p:nvPr/>
        </p:nvSpPr>
        <p:spPr>
          <a:xfrm>
            <a:off x="299225" y="1500304"/>
            <a:ext cx="8458200" cy="1184940"/>
          </a:xfrm>
          <a:prstGeom prst="rect">
            <a:avLst/>
          </a:prstGeom>
        </p:spPr>
        <p:txBody>
          <a:bodyPr wrap="square">
            <a:spAutoFit/>
          </a:bodyPr>
          <a:lstStyle/>
          <a:p>
            <a:pPr marL="285750" lvl="0" indent="-285750">
              <a:spcAft>
                <a:spcPts val="1800"/>
              </a:spcAft>
              <a:buBlip>
                <a:blip r:embed="rId3"/>
              </a:buBlip>
            </a:pPr>
            <a:r>
              <a:rPr lang="en-US" sz="2800" dirty="0" smtClean="0">
                <a:solidFill>
                  <a:prstClr val="black"/>
                </a:solidFill>
              </a:rPr>
              <a:t>Wicks drainage away to foam</a:t>
            </a:r>
          </a:p>
          <a:p>
            <a:pPr marL="742950" lvl="1" indent="-285750">
              <a:spcAft>
                <a:spcPts val="1800"/>
              </a:spcAft>
              <a:buBlip>
                <a:blip r:embed="rId3"/>
              </a:buBlip>
            </a:pPr>
            <a:r>
              <a:rPr lang="en-US" sz="2800" dirty="0" smtClean="0">
                <a:solidFill>
                  <a:prstClr val="black"/>
                </a:solidFill>
              </a:rPr>
              <a:t>Foam is a reservoir </a:t>
            </a:r>
          </a:p>
        </p:txBody>
      </p:sp>
      <p:sp>
        <p:nvSpPr>
          <p:cNvPr id="4" name="Rectangle 3"/>
          <p:cNvSpPr/>
          <p:nvPr/>
        </p:nvSpPr>
        <p:spPr>
          <a:xfrm>
            <a:off x="314093" y="4267200"/>
            <a:ext cx="8458200" cy="1615827"/>
          </a:xfrm>
          <a:prstGeom prst="rect">
            <a:avLst/>
          </a:prstGeom>
        </p:spPr>
        <p:txBody>
          <a:bodyPr wrap="square">
            <a:spAutoFit/>
          </a:bodyPr>
          <a:lstStyle/>
          <a:p>
            <a:pPr marL="285750" lvl="0" indent="-285750">
              <a:spcAft>
                <a:spcPts val="1800"/>
              </a:spcAft>
              <a:buBlip>
                <a:blip r:embed="rId3"/>
              </a:buBlip>
            </a:pPr>
            <a:r>
              <a:rPr lang="en-US" sz="2800" dirty="0" smtClean="0">
                <a:solidFill>
                  <a:prstClr val="black"/>
                </a:solidFill>
              </a:rPr>
              <a:t>If changing dressing daily, use wet-to-dry and ABD pad instead!!!!!</a:t>
            </a:r>
          </a:p>
          <a:p>
            <a:pPr marL="742950" lvl="1" indent="-285750">
              <a:spcAft>
                <a:spcPts val="1800"/>
              </a:spcAft>
              <a:buBlip>
                <a:blip r:embed="rId3"/>
              </a:buBlip>
            </a:pPr>
            <a:r>
              <a:rPr lang="en-US" sz="2800" dirty="0" smtClean="0">
                <a:solidFill>
                  <a:prstClr val="black"/>
                </a:solidFill>
              </a:rPr>
              <a:t>More cost-effective</a:t>
            </a:r>
          </a:p>
        </p:txBody>
      </p:sp>
      <p:pic>
        <p:nvPicPr>
          <p:cNvPr id="7170" name="Picture 2" descr="http://www.totalhomecaresupplies.com/Images/Products/s729459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1071265"/>
            <a:ext cx="2190750" cy="2190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61930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381000"/>
            <a:ext cx="5908797"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Impregnated Gauze</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extBox 3"/>
          <p:cNvSpPr txBox="1"/>
          <p:nvPr/>
        </p:nvSpPr>
        <p:spPr>
          <a:xfrm>
            <a:off x="381000" y="1752600"/>
            <a:ext cx="7848600" cy="4016484"/>
          </a:xfrm>
          <a:prstGeom prst="rect">
            <a:avLst/>
          </a:prstGeom>
          <a:noFill/>
        </p:spPr>
        <p:txBody>
          <a:bodyPr wrap="square" rtlCol="0">
            <a:spAutoFit/>
          </a:bodyPr>
          <a:lstStyle/>
          <a:p>
            <a:pPr marL="457200" indent="-457200">
              <a:spcAft>
                <a:spcPts val="1800"/>
              </a:spcAft>
              <a:buBlip>
                <a:blip r:embed="rId3"/>
              </a:buBlip>
            </a:pPr>
            <a:r>
              <a:rPr lang="en-US" sz="3200" b="1" dirty="0" err="1" smtClean="0">
                <a:ln>
                  <a:solidFill>
                    <a:sysClr val="windowText" lastClr="000000"/>
                  </a:solidFill>
                </a:ln>
                <a:solidFill>
                  <a:schemeClr val="accent6"/>
                </a:solidFill>
                <a:effectLst>
                  <a:glow rad="228600">
                    <a:schemeClr val="bg1">
                      <a:alpha val="40000"/>
                    </a:schemeClr>
                  </a:glow>
                  <a:innerShdw blurRad="63500" dist="50800">
                    <a:prstClr val="black">
                      <a:alpha val="50000"/>
                    </a:prstClr>
                  </a:innerShdw>
                </a:effectLst>
              </a:rPr>
              <a:t>Mesalt</a:t>
            </a:r>
            <a:r>
              <a:rPr lang="en-US" sz="3200" dirty="0" smtClean="0">
                <a:ln>
                  <a:solidFill>
                    <a:sysClr val="windowText" lastClr="000000"/>
                  </a:solidFill>
                </a:ln>
                <a:effectLst/>
              </a:rPr>
              <a:t>-</a:t>
            </a:r>
            <a:r>
              <a:rPr lang="en-US" sz="2800" dirty="0" smtClean="0">
                <a:ln>
                  <a:solidFill>
                    <a:sysClr val="windowText" lastClr="000000"/>
                  </a:solidFill>
                </a:ln>
                <a:effectLst/>
              </a:rPr>
              <a:t>salt “ “</a:t>
            </a:r>
          </a:p>
          <a:p>
            <a:pPr marL="914400" lvl="1" indent="-457200">
              <a:spcAft>
                <a:spcPts val="1800"/>
              </a:spcAft>
              <a:buBlip>
                <a:blip r:embed="rId3"/>
              </a:buBlip>
            </a:pPr>
            <a:r>
              <a:rPr lang="en-US" sz="2800" dirty="0" smtClean="0">
                <a:ln>
                  <a:solidFill>
                    <a:sysClr val="windowText" lastClr="000000"/>
                  </a:solidFill>
                </a:ln>
                <a:effectLst/>
              </a:rPr>
              <a:t>Inexpensive debriding agent</a:t>
            </a:r>
          </a:p>
          <a:p>
            <a:pPr marL="457200" indent="-457200">
              <a:spcAft>
                <a:spcPts val="1800"/>
              </a:spcAft>
              <a:buBlip>
                <a:blip r:embed="rId3"/>
              </a:buBlip>
            </a:pPr>
            <a:r>
              <a:rPr lang="en-US" sz="3200" b="1" dirty="0" err="1" smtClean="0">
                <a:ln>
                  <a:solidFill>
                    <a:sysClr val="windowText" lastClr="000000"/>
                  </a:solidFill>
                </a:ln>
                <a:solidFill>
                  <a:schemeClr val="accent6"/>
                </a:solidFill>
                <a:effectLst>
                  <a:glow rad="228600">
                    <a:schemeClr val="bg1">
                      <a:alpha val="40000"/>
                    </a:schemeClr>
                  </a:glow>
                  <a:innerShdw blurRad="63500" dist="50800">
                    <a:prstClr val="black">
                      <a:alpha val="50000"/>
                    </a:prstClr>
                  </a:innerShdw>
                </a:effectLst>
              </a:rPr>
              <a:t>Xeroform</a:t>
            </a:r>
            <a:r>
              <a:rPr lang="en-US" sz="3200" b="1" dirty="0" smtClean="0">
                <a:ln>
                  <a:solidFill>
                    <a:sysClr val="windowText" lastClr="000000"/>
                  </a:solidFill>
                </a:ln>
                <a:effectLst/>
              </a:rPr>
              <a:t>- </a:t>
            </a:r>
            <a:r>
              <a:rPr lang="en-US" sz="2800" dirty="0" smtClean="0">
                <a:ln>
                  <a:solidFill>
                    <a:sysClr val="windowText" lastClr="000000"/>
                  </a:solidFill>
                </a:ln>
                <a:effectLst/>
              </a:rPr>
              <a:t>Iodine “ “</a:t>
            </a:r>
          </a:p>
          <a:p>
            <a:pPr marL="914400" lvl="1" indent="-457200">
              <a:spcAft>
                <a:spcPts val="1800"/>
              </a:spcAft>
              <a:buBlip>
                <a:blip r:embed="rId3"/>
              </a:buBlip>
            </a:pPr>
            <a:r>
              <a:rPr lang="en-US" sz="2800" dirty="0" smtClean="0">
                <a:ln>
                  <a:solidFill>
                    <a:sysClr val="windowText" lastClr="000000"/>
                  </a:solidFill>
                </a:ln>
                <a:effectLst/>
              </a:rPr>
              <a:t>Does not stick to skin, great for skin tears</a:t>
            </a:r>
          </a:p>
          <a:p>
            <a:pPr marL="914400" lvl="1" indent="-457200">
              <a:spcAft>
                <a:spcPts val="1800"/>
              </a:spcAft>
              <a:buBlip>
                <a:blip r:embed="rId3"/>
              </a:buBlip>
            </a:pPr>
            <a:r>
              <a:rPr lang="en-US" sz="2800" dirty="0" smtClean="0">
                <a:ln>
                  <a:solidFill>
                    <a:sysClr val="windowText" lastClr="000000"/>
                  </a:solidFill>
                </a:ln>
                <a:effectLst/>
              </a:rPr>
              <a:t>Toxic to healthy tissue</a:t>
            </a:r>
          </a:p>
          <a:p>
            <a:pPr marL="457200" indent="-457200">
              <a:spcAft>
                <a:spcPts val="1800"/>
              </a:spcAft>
              <a:buBlip>
                <a:blip r:embed="rId3"/>
              </a:buBlip>
            </a:pPr>
            <a:r>
              <a:rPr lang="en-US" sz="3200" b="1" dirty="0" err="1" smtClean="0">
                <a:ln>
                  <a:solidFill>
                    <a:sysClr val="windowText" lastClr="000000"/>
                  </a:solidFill>
                </a:ln>
                <a:solidFill>
                  <a:schemeClr val="accent6"/>
                </a:solidFill>
                <a:effectLst>
                  <a:glow rad="228600">
                    <a:schemeClr val="bg1">
                      <a:alpha val="40000"/>
                    </a:schemeClr>
                  </a:glow>
                  <a:innerShdw blurRad="63500" dist="50800">
                    <a:prstClr val="black">
                      <a:alpha val="50000"/>
                    </a:prstClr>
                  </a:innerShdw>
                </a:effectLst>
              </a:rPr>
              <a:t>Adaptic</a:t>
            </a:r>
            <a:r>
              <a:rPr lang="en-US" sz="3200" b="1" dirty="0" smtClean="0">
                <a:ln>
                  <a:solidFill>
                    <a:sysClr val="windowText" lastClr="000000"/>
                  </a:solidFill>
                </a:ln>
                <a:effectLst/>
              </a:rPr>
              <a:t>- </a:t>
            </a:r>
            <a:r>
              <a:rPr lang="en-US" sz="2800" dirty="0" err="1" smtClean="0">
                <a:ln>
                  <a:solidFill>
                    <a:sysClr val="windowText" lastClr="000000"/>
                  </a:solidFill>
                </a:ln>
                <a:effectLst/>
              </a:rPr>
              <a:t>vaseline</a:t>
            </a:r>
            <a:r>
              <a:rPr lang="en-US" sz="2800" dirty="0" smtClean="0">
                <a:ln>
                  <a:solidFill>
                    <a:sysClr val="windowText" lastClr="000000"/>
                  </a:solidFill>
                </a:ln>
                <a:effectLst/>
              </a:rPr>
              <a:t> “ “</a:t>
            </a:r>
            <a:endParaRPr lang="en-US" sz="2800" dirty="0">
              <a:ln>
                <a:solidFill>
                  <a:sysClr val="windowText" lastClr="000000"/>
                </a:solidFill>
              </a:ln>
              <a:effectLst/>
            </a:endParaRPr>
          </a:p>
        </p:txBody>
      </p:sp>
    </p:spTree>
    <p:extLst>
      <p:ext uri="{BB962C8B-B14F-4D97-AF65-F5344CB8AC3E}">
        <p14:creationId xmlns:p14="http://schemas.microsoft.com/office/powerpoint/2010/main" val="391782680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2299925"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Allevyn</a:t>
            </a:r>
            <a:endParaRPr lang="en-US" sz="5400" b="1" i="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TextBox 2"/>
          <p:cNvSpPr txBox="1"/>
          <p:nvPr/>
        </p:nvSpPr>
        <p:spPr>
          <a:xfrm>
            <a:off x="457200" y="1414790"/>
            <a:ext cx="8305800" cy="2339102"/>
          </a:xfrm>
          <a:prstGeom prst="rect">
            <a:avLst/>
          </a:prstGeom>
          <a:noFill/>
        </p:spPr>
        <p:txBody>
          <a:bodyPr wrap="square" rtlCol="0">
            <a:spAutoFit/>
          </a:bodyPr>
          <a:lstStyle/>
          <a:p>
            <a:pPr marL="457200" indent="-457200">
              <a:spcAft>
                <a:spcPts val="1800"/>
              </a:spcAft>
              <a:buBlip>
                <a:blip r:embed="rId3"/>
              </a:buBlip>
            </a:pPr>
            <a:r>
              <a:rPr lang="en-US" sz="3200" i="1" dirty="0" smtClean="0"/>
              <a:t>Silicon-covered foam</a:t>
            </a:r>
          </a:p>
          <a:p>
            <a:pPr marL="457200" indent="-457200">
              <a:spcAft>
                <a:spcPts val="1800"/>
              </a:spcAft>
              <a:buBlip>
                <a:blip r:embed="rId3"/>
              </a:buBlip>
            </a:pPr>
            <a:r>
              <a:rPr lang="en-US" sz="2800" dirty="0" smtClean="0"/>
              <a:t>Meant to be able to lifted to check wound and stuck back down</a:t>
            </a:r>
          </a:p>
          <a:p>
            <a:pPr marL="457200" indent="-457200">
              <a:spcAft>
                <a:spcPts val="1800"/>
              </a:spcAft>
              <a:buBlip>
                <a:blip r:embed="rId3"/>
              </a:buBlip>
            </a:pPr>
            <a:r>
              <a:rPr lang="en-US" sz="2800" dirty="0" smtClean="0"/>
              <a:t>Meant to stay on for several days</a:t>
            </a:r>
          </a:p>
        </p:txBody>
      </p:sp>
      <p:pic>
        <p:nvPicPr>
          <p:cNvPr id="8194" name="Picture 2" descr="http://www.smith-nephew.com/global/assets/en-nz/images/products/by%20product%20type/allevyn%20gentle%20border.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3962400"/>
            <a:ext cx="2381250" cy="22860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71345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3807453"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Hydrocolloid</a:t>
            </a:r>
            <a:endParaRPr lang="en-US" sz="5400" b="1" i="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TextBox 2"/>
          <p:cNvSpPr txBox="1"/>
          <p:nvPr/>
        </p:nvSpPr>
        <p:spPr>
          <a:xfrm>
            <a:off x="457200" y="1676400"/>
            <a:ext cx="8305800" cy="1615827"/>
          </a:xfrm>
          <a:prstGeom prst="rect">
            <a:avLst/>
          </a:prstGeom>
          <a:noFill/>
        </p:spPr>
        <p:txBody>
          <a:bodyPr wrap="square" rtlCol="0">
            <a:spAutoFit/>
          </a:bodyPr>
          <a:lstStyle/>
          <a:p>
            <a:pPr marL="457200" indent="-457200">
              <a:spcAft>
                <a:spcPts val="1800"/>
              </a:spcAft>
              <a:buBlip>
                <a:blip r:embed="rId3"/>
              </a:buBlip>
            </a:pPr>
            <a:r>
              <a:rPr lang="en-US" sz="2800" dirty="0" smtClean="0"/>
              <a:t>Protects and offers minimal amount of absorbency</a:t>
            </a:r>
          </a:p>
          <a:p>
            <a:pPr marL="457200" indent="-457200">
              <a:spcAft>
                <a:spcPts val="1800"/>
              </a:spcAft>
              <a:buBlip>
                <a:blip r:embed="rId3"/>
              </a:buBlip>
            </a:pPr>
            <a:r>
              <a:rPr lang="en-US" sz="2800" dirty="0" smtClean="0"/>
              <a:t>Good for stage II pressure ulcer, denuded </a:t>
            </a:r>
            <a:r>
              <a:rPr lang="en-US" sz="2800" dirty="0" err="1" smtClean="0"/>
              <a:t>periwound</a:t>
            </a:r>
            <a:r>
              <a:rPr lang="en-US" sz="2800" dirty="0" smtClean="0"/>
              <a:t> skin, or skin tear</a:t>
            </a:r>
          </a:p>
        </p:txBody>
      </p:sp>
      <p:pic>
        <p:nvPicPr>
          <p:cNvPr id="9218" name="Picture 2" descr="http://img2.topfreebiz.com/o2012-9/6/Hydrocolloid-Dressing-52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866" t="11223" r="5871" b="13681"/>
          <a:stretch/>
        </p:blipFill>
        <p:spPr bwMode="auto">
          <a:xfrm>
            <a:off x="3962400" y="3292227"/>
            <a:ext cx="3590692" cy="27432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10957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319350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Objectives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352097" y="1841242"/>
            <a:ext cx="8534400" cy="3508653"/>
          </a:xfrm>
          <a:prstGeom prst="rect">
            <a:avLst/>
          </a:prstGeom>
          <a:noFill/>
        </p:spPr>
        <p:txBody>
          <a:bodyPr wrap="square" rtlCol="0">
            <a:spAutoFit/>
          </a:bodyPr>
          <a:lstStyle/>
          <a:p>
            <a:pPr marL="342900" indent="-342900">
              <a:spcAft>
                <a:spcPts val="1200"/>
              </a:spcAft>
              <a:buBlip>
                <a:blip r:embed="rId3"/>
              </a:buBlip>
            </a:pPr>
            <a:r>
              <a:rPr lang="en-US" sz="3200" dirty="0" smtClean="0"/>
              <a:t>To understand  evaluation procedures, treatment techniques and dressing options </a:t>
            </a:r>
          </a:p>
          <a:p>
            <a:pPr marL="342900" indent="-342900">
              <a:spcAft>
                <a:spcPts val="1200"/>
              </a:spcAft>
              <a:buBlip>
                <a:blip r:embed="rId3"/>
              </a:buBlip>
            </a:pPr>
            <a:r>
              <a:rPr lang="en-US" sz="3200" dirty="0" smtClean="0"/>
              <a:t>To understand management of compounding factors</a:t>
            </a:r>
          </a:p>
          <a:p>
            <a:pPr marL="342900" indent="-342900">
              <a:spcAft>
                <a:spcPts val="1200"/>
              </a:spcAft>
              <a:buBlip>
                <a:blip r:embed="rId3"/>
              </a:buBlip>
            </a:pPr>
            <a:r>
              <a:rPr lang="en-US" sz="3200" dirty="0" smtClean="0"/>
              <a:t>To understand indications for various modalities</a:t>
            </a:r>
          </a:p>
          <a:p>
            <a:pPr marL="342900" indent="-342900">
              <a:spcAft>
                <a:spcPts val="1200"/>
              </a:spcAft>
              <a:buBlip>
                <a:blip r:embed="rId3"/>
              </a:buBlip>
            </a:pPr>
            <a:r>
              <a:rPr lang="en-US" sz="3200" dirty="0" smtClean="0"/>
              <a:t>To understand documentation of wound care</a:t>
            </a:r>
            <a:endParaRPr lang="en-US" sz="3200" dirty="0"/>
          </a:p>
        </p:txBody>
      </p:sp>
    </p:spTree>
    <p:extLst>
      <p:ext uri="{BB962C8B-B14F-4D97-AF65-F5344CB8AC3E}">
        <p14:creationId xmlns:p14="http://schemas.microsoft.com/office/powerpoint/2010/main" val="187986902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3051669"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Tegaderm</a:t>
            </a:r>
            <a:endParaRPr lang="en-US" sz="5400" b="1" i="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4" name="TextBox 3"/>
          <p:cNvSpPr txBox="1"/>
          <p:nvPr/>
        </p:nvSpPr>
        <p:spPr>
          <a:xfrm>
            <a:off x="457200" y="1676400"/>
            <a:ext cx="8305800" cy="1184940"/>
          </a:xfrm>
          <a:prstGeom prst="rect">
            <a:avLst/>
          </a:prstGeom>
          <a:noFill/>
        </p:spPr>
        <p:txBody>
          <a:bodyPr wrap="square" rtlCol="0">
            <a:spAutoFit/>
          </a:bodyPr>
          <a:lstStyle/>
          <a:p>
            <a:pPr marL="457200" indent="-457200">
              <a:spcAft>
                <a:spcPts val="1800"/>
              </a:spcAft>
              <a:buBlip>
                <a:blip r:embed="rId3"/>
              </a:buBlip>
            </a:pPr>
            <a:r>
              <a:rPr lang="en-US" sz="2800" dirty="0" smtClean="0"/>
              <a:t>Film, offers no absorption</a:t>
            </a:r>
          </a:p>
          <a:p>
            <a:pPr marL="457200" indent="-457200">
              <a:spcAft>
                <a:spcPts val="1800"/>
              </a:spcAft>
              <a:buBlip>
                <a:blip r:embed="rId3"/>
              </a:buBlip>
            </a:pPr>
            <a:r>
              <a:rPr lang="en-US" sz="2800" dirty="0" smtClean="0"/>
              <a:t>Good for skin tears and to protect graft donor sites</a:t>
            </a:r>
          </a:p>
        </p:txBody>
      </p:sp>
      <p:pic>
        <p:nvPicPr>
          <p:cNvPr id="10242" name="Picture 2" descr="http://tegaderm3.wikispaces.com/file/view/tegaderm_film.jpg/227533910/tegaderm_fil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3429000"/>
            <a:ext cx="2911640" cy="2514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862184"/>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236475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Think…</a:t>
            </a:r>
            <a:endParaRPr lang="en-US" sz="54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extBox 3"/>
          <p:cNvSpPr txBox="1"/>
          <p:nvPr/>
        </p:nvSpPr>
        <p:spPr>
          <a:xfrm>
            <a:off x="457200" y="1524000"/>
            <a:ext cx="8305800" cy="4862870"/>
          </a:xfrm>
          <a:prstGeom prst="rect">
            <a:avLst/>
          </a:prstGeom>
          <a:noFill/>
        </p:spPr>
        <p:txBody>
          <a:bodyPr wrap="square" rtlCol="0">
            <a:spAutoFit/>
          </a:bodyPr>
          <a:lstStyle/>
          <a:p>
            <a:pPr marL="457200" indent="-457200">
              <a:spcAft>
                <a:spcPts val="600"/>
              </a:spcAft>
              <a:buBlip>
                <a:blip r:embed="rId3"/>
              </a:buBlip>
            </a:pPr>
            <a:r>
              <a:rPr lang="en-US" sz="2800" dirty="0" smtClean="0"/>
              <a:t>What is the cause of the wound?</a:t>
            </a:r>
          </a:p>
          <a:p>
            <a:pPr marL="457200" indent="-457200">
              <a:spcAft>
                <a:spcPts val="600"/>
              </a:spcAft>
              <a:buBlip>
                <a:blip r:embed="rId3"/>
              </a:buBlip>
            </a:pPr>
            <a:r>
              <a:rPr lang="en-US" sz="2800" dirty="0" smtClean="0"/>
              <a:t>Is the wound bed wet or dry?</a:t>
            </a:r>
          </a:p>
          <a:p>
            <a:pPr marL="457200" indent="-457200">
              <a:spcAft>
                <a:spcPts val="600"/>
              </a:spcAft>
              <a:buBlip>
                <a:blip r:embed="rId3"/>
              </a:buBlip>
            </a:pPr>
            <a:r>
              <a:rPr lang="en-US" sz="2800" dirty="0" smtClean="0"/>
              <a:t>Does it need cleaning/removal of necrotic tissue?</a:t>
            </a:r>
          </a:p>
          <a:p>
            <a:pPr marL="457200" indent="-457200">
              <a:spcAft>
                <a:spcPts val="600"/>
              </a:spcAft>
              <a:buBlip>
                <a:blip r:embed="rId3"/>
              </a:buBlip>
            </a:pPr>
            <a:endParaRPr lang="en-US" sz="2800" dirty="0"/>
          </a:p>
          <a:p>
            <a:pPr marL="514350" indent="-514350">
              <a:spcAft>
                <a:spcPts val="600"/>
              </a:spcAft>
              <a:buAutoNum type="arabicPeriod"/>
            </a:pPr>
            <a:r>
              <a:rPr lang="en-US" sz="2800" dirty="0" smtClean="0"/>
              <a:t>Use silver (antimicrobial) for chronic wounds with light odor/light yellow biofilm</a:t>
            </a:r>
          </a:p>
          <a:p>
            <a:pPr marL="514350" indent="-514350">
              <a:spcAft>
                <a:spcPts val="600"/>
              </a:spcAft>
              <a:buAutoNum type="arabicPeriod"/>
            </a:pPr>
            <a:r>
              <a:rPr lang="en-US" sz="2800" dirty="0" smtClean="0"/>
              <a:t>Use debriding agent for a large amount of necrotic tissue</a:t>
            </a:r>
          </a:p>
          <a:p>
            <a:pPr marL="514350" indent="-514350">
              <a:spcAft>
                <a:spcPts val="600"/>
              </a:spcAft>
              <a:buAutoNum type="arabicPeriod"/>
            </a:pPr>
            <a:r>
              <a:rPr lang="en-US" sz="2800" dirty="0" smtClean="0"/>
              <a:t>Use non-selective topical solution if FOUL SMELLING and MAX amount of necrotic tissue</a:t>
            </a:r>
          </a:p>
        </p:txBody>
      </p:sp>
    </p:spTree>
    <p:extLst>
      <p:ext uri="{BB962C8B-B14F-4D97-AF65-F5344CB8AC3E}">
        <p14:creationId xmlns:p14="http://schemas.microsoft.com/office/powerpoint/2010/main" val="128568289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2210" y="304800"/>
            <a:ext cx="503278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During an </a:t>
            </a:r>
            <a:r>
              <a:rPr lang="en-US" sz="54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a:t>
            </a:r>
            <a:r>
              <a:rPr lang="en-US" sz="5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54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extBox 3"/>
          <p:cNvSpPr txBox="1"/>
          <p:nvPr/>
        </p:nvSpPr>
        <p:spPr>
          <a:xfrm>
            <a:off x="457200" y="1524000"/>
            <a:ext cx="8305800" cy="2046714"/>
          </a:xfrm>
          <a:prstGeom prst="rect">
            <a:avLst/>
          </a:prstGeom>
          <a:noFill/>
        </p:spPr>
        <p:txBody>
          <a:bodyPr wrap="square" rtlCol="0">
            <a:spAutoFit/>
          </a:bodyPr>
          <a:lstStyle/>
          <a:p>
            <a:pPr marL="457200" indent="-457200">
              <a:spcAft>
                <a:spcPts val="600"/>
              </a:spcAft>
              <a:buBlip>
                <a:blip r:embed="rId3"/>
              </a:buBlip>
            </a:pPr>
            <a:r>
              <a:rPr lang="en-US" sz="2800" dirty="0" smtClean="0"/>
              <a:t>History of the wound</a:t>
            </a:r>
          </a:p>
          <a:p>
            <a:pPr marL="457200" indent="-457200">
              <a:spcAft>
                <a:spcPts val="600"/>
              </a:spcAft>
              <a:buBlip>
                <a:blip r:embed="rId3"/>
              </a:buBlip>
            </a:pPr>
            <a:r>
              <a:rPr lang="en-US" sz="2800" dirty="0" smtClean="0"/>
              <a:t>How has the patient been treating it at home</a:t>
            </a:r>
          </a:p>
          <a:p>
            <a:pPr marL="457200" indent="-457200">
              <a:spcAft>
                <a:spcPts val="600"/>
              </a:spcAft>
              <a:buBlip>
                <a:blip r:embed="rId3"/>
              </a:buBlip>
            </a:pPr>
            <a:r>
              <a:rPr lang="en-US" sz="2800" dirty="0" smtClean="0"/>
              <a:t>Ask and then EDUCATE about barriers to healing</a:t>
            </a:r>
          </a:p>
          <a:p>
            <a:pPr marL="457200" indent="-457200">
              <a:spcAft>
                <a:spcPts val="600"/>
              </a:spcAft>
              <a:buBlip>
                <a:blip r:embed="rId3"/>
              </a:buBlip>
            </a:pPr>
            <a:r>
              <a:rPr lang="en-US" sz="2800" dirty="0" smtClean="0"/>
              <a:t>Who will do dressing changes at home</a:t>
            </a:r>
          </a:p>
        </p:txBody>
      </p:sp>
    </p:spTree>
    <p:extLst>
      <p:ext uri="{BB962C8B-B14F-4D97-AF65-F5344CB8AC3E}">
        <p14:creationId xmlns:p14="http://schemas.microsoft.com/office/powerpoint/2010/main" val="2748106239"/>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465351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Documentation</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Box 2"/>
          <p:cNvSpPr txBox="1"/>
          <p:nvPr/>
        </p:nvSpPr>
        <p:spPr>
          <a:xfrm>
            <a:off x="381000" y="1600200"/>
            <a:ext cx="8229600" cy="4339650"/>
          </a:xfrm>
          <a:prstGeom prst="rect">
            <a:avLst/>
          </a:prstGeom>
          <a:noFill/>
        </p:spPr>
        <p:txBody>
          <a:bodyPr wrap="square" rtlCol="0">
            <a:spAutoFit/>
          </a:bodyPr>
          <a:lstStyle/>
          <a:p>
            <a:pPr marL="457200" indent="-457200">
              <a:spcAft>
                <a:spcPts val="600"/>
              </a:spcAft>
              <a:buBlip>
                <a:blip r:embed="rId3"/>
              </a:buBlip>
            </a:pPr>
            <a:r>
              <a:rPr lang="en-US" sz="3200" dirty="0" smtClean="0"/>
              <a:t>Drainage (amount, color, and odor)</a:t>
            </a:r>
          </a:p>
          <a:p>
            <a:pPr marL="457200" indent="-457200">
              <a:spcAft>
                <a:spcPts val="600"/>
              </a:spcAft>
              <a:buBlip>
                <a:blip r:embed="rId3"/>
              </a:buBlip>
            </a:pPr>
            <a:r>
              <a:rPr lang="en-US" sz="3200" dirty="0" smtClean="0"/>
              <a:t>Wound bed (% amount of granulation tissue </a:t>
            </a:r>
            <a:r>
              <a:rPr lang="en-US" sz="3200" dirty="0" err="1" smtClean="0"/>
              <a:t>vs</a:t>
            </a:r>
            <a:r>
              <a:rPr lang="en-US" sz="3200" dirty="0" smtClean="0"/>
              <a:t> necrotic tissue/fibrin/slough)</a:t>
            </a:r>
          </a:p>
          <a:p>
            <a:pPr marL="457200" indent="-457200">
              <a:spcAft>
                <a:spcPts val="600"/>
              </a:spcAft>
              <a:buBlip>
                <a:blip r:embed="rId3"/>
              </a:buBlip>
            </a:pPr>
            <a:r>
              <a:rPr lang="en-US" sz="3200" dirty="0" smtClean="0"/>
              <a:t>Location</a:t>
            </a:r>
          </a:p>
          <a:p>
            <a:pPr marL="457200" indent="-457200">
              <a:spcAft>
                <a:spcPts val="600"/>
              </a:spcAft>
              <a:buBlip>
                <a:blip r:embed="rId3"/>
              </a:buBlip>
            </a:pPr>
            <a:r>
              <a:rPr lang="en-US" sz="3200" dirty="0" smtClean="0"/>
              <a:t>Measurements</a:t>
            </a:r>
          </a:p>
          <a:p>
            <a:pPr marL="457200" indent="-457200">
              <a:spcAft>
                <a:spcPts val="600"/>
              </a:spcAft>
              <a:buBlip>
                <a:blip r:embed="rId3"/>
              </a:buBlip>
            </a:pPr>
            <a:r>
              <a:rPr lang="en-US" sz="3200" dirty="0" smtClean="0"/>
              <a:t>Presence of tunneling/tracts/undermining (described by position as it relates to a clock, with patient in anatomical position)</a:t>
            </a:r>
          </a:p>
        </p:txBody>
      </p:sp>
    </p:spTree>
    <p:extLst>
      <p:ext uri="{BB962C8B-B14F-4D97-AF65-F5344CB8AC3E}">
        <p14:creationId xmlns:p14="http://schemas.microsoft.com/office/powerpoint/2010/main" val="268528642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371600"/>
            <a:ext cx="8610600" cy="3431709"/>
          </a:xfrm>
          <a:prstGeom prst="rect">
            <a:avLst/>
          </a:prstGeom>
        </p:spPr>
        <p:txBody>
          <a:bodyPr wrap="square">
            <a:spAutoFit/>
          </a:bodyPr>
          <a:lstStyle/>
          <a:p>
            <a:pPr marL="457200" lvl="0" indent="-457200">
              <a:spcAft>
                <a:spcPts val="600"/>
              </a:spcAft>
              <a:buBlip>
                <a:blip r:embed="rId3"/>
              </a:buBlip>
            </a:pPr>
            <a:r>
              <a:rPr lang="en-US" sz="3200" dirty="0" smtClean="0">
                <a:solidFill>
                  <a:prstClr val="black"/>
                </a:solidFill>
              </a:rPr>
              <a:t>Borders</a:t>
            </a:r>
          </a:p>
          <a:p>
            <a:pPr marL="457200" lvl="0" indent="-457200">
              <a:spcAft>
                <a:spcPts val="600"/>
              </a:spcAft>
              <a:buBlip>
                <a:blip r:embed="rId3"/>
              </a:buBlip>
            </a:pPr>
            <a:r>
              <a:rPr lang="en-US" sz="3200" dirty="0" err="1" smtClean="0">
                <a:solidFill>
                  <a:prstClr val="black"/>
                </a:solidFill>
              </a:rPr>
              <a:t>Periwound</a:t>
            </a:r>
            <a:endParaRPr lang="en-US" sz="3200" dirty="0" smtClean="0">
              <a:solidFill>
                <a:prstClr val="black"/>
              </a:solidFill>
            </a:endParaRPr>
          </a:p>
          <a:p>
            <a:pPr marL="914400" lvl="1" indent="-457200">
              <a:spcAft>
                <a:spcPts val="600"/>
              </a:spcAft>
              <a:buBlip>
                <a:blip r:embed="rId3"/>
              </a:buBlip>
            </a:pPr>
            <a:r>
              <a:rPr lang="en-US" sz="3200" dirty="0" smtClean="0">
                <a:solidFill>
                  <a:prstClr val="black"/>
                </a:solidFill>
              </a:rPr>
              <a:t>Denuded= raw</a:t>
            </a:r>
          </a:p>
          <a:p>
            <a:pPr marL="914400" lvl="1" indent="-457200">
              <a:spcAft>
                <a:spcPts val="600"/>
              </a:spcAft>
              <a:buBlip>
                <a:blip r:embed="rId3"/>
              </a:buBlip>
            </a:pPr>
            <a:r>
              <a:rPr lang="en-US" sz="3200" dirty="0" smtClean="0">
                <a:solidFill>
                  <a:prstClr val="black"/>
                </a:solidFill>
              </a:rPr>
              <a:t>Macerated= wet</a:t>
            </a:r>
          </a:p>
          <a:p>
            <a:pPr marL="914400" lvl="1" indent="-457200">
              <a:spcAft>
                <a:spcPts val="600"/>
              </a:spcAft>
              <a:buBlip>
                <a:blip r:embed="rId3"/>
              </a:buBlip>
            </a:pPr>
            <a:r>
              <a:rPr lang="en-US" sz="3200" dirty="0" smtClean="0">
                <a:solidFill>
                  <a:prstClr val="black"/>
                </a:solidFill>
              </a:rPr>
              <a:t>Indurated= hard, woody </a:t>
            </a:r>
            <a:endParaRPr lang="en-US" sz="3200" dirty="0">
              <a:solidFill>
                <a:prstClr val="black"/>
              </a:solidFill>
            </a:endParaRPr>
          </a:p>
          <a:p>
            <a:pPr marL="457200" lvl="0" indent="-457200">
              <a:spcAft>
                <a:spcPts val="600"/>
              </a:spcAft>
              <a:buBlip>
                <a:blip r:embed="rId3"/>
              </a:buBlip>
            </a:pPr>
            <a:r>
              <a:rPr lang="en-US" sz="3200" dirty="0">
                <a:solidFill>
                  <a:prstClr val="black"/>
                </a:solidFill>
              </a:rPr>
              <a:t>Edema (with girth measurements if needed)</a:t>
            </a:r>
          </a:p>
        </p:txBody>
      </p:sp>
      <p:sp>
        <p:nvSpPr>
          <p:cNvPr id="4" name="Rectangle 3"/>
          <p:cNvSpPr/>
          <p:nvPr/>
        </p:nvSpPr>
        <p:spPr>
          <a:xfrm>
            <a:off x="381000" y="304800"/>
            <a:ext cx="465351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Documentation</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873542260"/>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465351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Documentation</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Box 2"/>
          <p:cNvSpPr txBox="1"/>
          <p:nvPr/>
        </p:nvSpPr>
        <p:spPr>
          <a:xfrm>
            <a:off x="381000" y="1447800"/>
            <a:ext cx="8229600" cy="4647426"/>
          </a:xfrm>
          <a:prstGeom prst="rect">
            <a:avLst/>
          </a:prstGeom>
          <a:noFill/>
        </p:spPr>
        <p:txBody>
          <a:bodyPr wrap="square" rtlCol="0">
            <a:spAutoFit/>
          </a:bodyPr>
          <a:lstStyle/>
          <a:p>
            <a:pPr marL="457200" indent="-457200">
              <a:spcBef>
                <a:spcPts val="1200"/>
              </a:spcBef>
              <a:buBlip>
                <a:blip r:embed="rId3"/>
              </a:buBlip>
            </a:pPr>
            <a:r>
              <a:rPr lang="en-US" sz="3200" dirty="0" smtClean="0"/>
              <a:t>What you tissue was debrided, why, what tools you used</a:t>
            </a:r>
          </a:p>
          <a:p>
            <a:pPr marL="457200" indent="-457200">
              <a:spcBef>
                <a:spcPts val="1200"/>
              </a:spcBef>
              <a:buBlip>
                <a:blip r:embed="rId3"/>
              </a:buBlip>
            </a:pPr>
            <a:r>
              <a:rPr lang="en-US" sz="3200" dirty="0" smtClean="0"/>
              <a:t>Ex: “debridement of scab, peeling skin, and yellow slough with forceps”</a:t>
            </a:r>
          </a:p>
          <a:p>
            <a:pPr marL="457200" indent="-457200">
              <a:spcBef>
                <a:spcPts val="1200"/>
              </a:spcBef>
              <a:buBlip>
                <a:blip r:embed="rId3"/>
              </a:buBlip>
            </a:pPr>
            <a:endParaRPr lang="en-US" sz="3200" dirty="0"/>
          </a:p>
          <a:p>
            <a:pPr marL="457200" indent="-457200">
              <a:spcBef>
                <a:spcPts val="1200"/>
              </a:spcBef>
              <a:buBlip>
                <a:blip r:embed="rId3"/>
              </a:buBlip>
            </a:pPr>
            <a:r>
              <a:rPr lang="en-US" sz="3200" dirty="0" smtClean="0"/>
              <a:t>Always document how many pieces of gauze are applied</a:t>
            </a:r>
          </a:p>
          <a:p>
            <a:pPr marL="914400" lvl="1" indent="-457200">
              <a:spcBef>
                <a:spcPts val="1200"/>
              </a:spcBef>
              <a:buBlip>
                <a:blip r:embed="rId3"/>
              </a:buBlip>
            </a:pPr>
            <a:r>
              <a:rPr lang="en-US" sz="3200" dirty="0" smtClean="0"/>
              <a:t>How many pieces of foam for wound </a:t>
            </a:r>
            <a:r>
              <a:rPr lang="en-US" sz="3200" dirty="0" err="1" smtClean="0"/>
              <a:t>vac</a:t>
            </a:r>
            <a:endParaRPr lang="en-US" sz="3200" dirty="0" smtClean="0"/>
          </a:p>
        </p:txBody>
      </p:sp>
    </p:spTree>
    <p:extLst>
      <p:ext uri="{BB962C8B-B14F-4D97-AF65-F5344CB8AC3E}">
        <p14:creationId xmlns:p14="http://schemas.microsoft.com/office/powerpoint/2010/main" val="134940981"/>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465351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Documentation</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Box 2"/>
          <p:cNvSpPr txBox="1"/>
          <p:nvPr/>
        </p:nvSpPr>
        <p:spPr>
          <a:xfrm>
            <a:off x="381000" y="1447800"/>
            <a:ext cx="8229600" cy="3847207"/>
          </a:xfrm>
          <a:prstGeom prst="rect">
            <a:avLst/>
          </a:prstGeom>
          <a:noFill/>
        </p:spPr>
        <p:txBody>
          <a:bodyPr wrap="square" rtlCol="0">
            <a:spAutoFit/>
          </a:bodyPr>
          <a:lstStyle/>
          <a:p>
            <a:pPr marL="457200" indent="-457200">
              <a:spcBef>
                <a:spcPts val="1200"/>
              </a:spcBef>
              <a:buBlip>
                <a:blip r:embed="rId3"/>
              </a:buBlip>
            </a:pPr>
            <a:r>
              <a:rPr lang="en-US" sz="3200" dirty="0" smtClean="0"/>
              <a:t>When describing drainage, consider how long dressing has been on and how big the wound is/where it is</a:t>
            </a:r>
          </a:p>
          <a:p>
            <a:pPr marL="457200" indent="-457200">
              <a:spcBef>
                <a:spcPts val="1200"/>
              </a:spcBef>
              <a:buBlip>
                <a:blip r:embed="rId3"/>
              </a:buBlip>
            </a:pPr>
            <a:r>
              <a:rPr lang="en-US" sz="3200" dirty="0" smtClean="0"/>
              <a:t>If too much drainage, need more absorptive drainage</a:t>
            </a:r>
          </a:p>
          <a:p>
            <a:pPr marL="457200" indent="-457200">
              <a:spcBef>
                <a:spcPts val="1200"/>
              </a:spcBef>
              <a:buBlip>
                <a:blip r:embed="rId3"/>
              </a:buBlip>
            </a:pPr>
            <a:r>
              <a:rPr lang="en-US" sz="3200" dirty="0" smtClean="0"/>
              <a:t>If no drainage, need to keep wound bed moist with gel</a:t>
            </a:r>
          </a:p>
        </p:txBody>
      </p:sp>
    </p:spTree>
    <p:extLst>
      <p:ext uri="{BB962C8B-B14F-4D97-AF65-F5344CB8AC3E}">
        <p14:creationId xmlns:p14="http://schemas.microsoft.com/office/powerpoint/2010/main" val="2467415588"/>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1905000"/>
            <a:ext cx="8077200" cy="365760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81000" y="304800"/>
            <a:ext cx="465351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Documentation</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Box 2"/>
          <p:cNvSpPr txBox="1"/>
          <p:nvPr/>
        </p:nvSpPr>
        <p:spPr>
          <a:xfrm>
            <a:off x="381000" y="1233874"/>
            <a:ext cx="8458200" cy="4647426"/>
          </a:xfrm>
          <a:prstGeom prst="rect">
            <a:avLst/>
          </a:prstGeom>
          <a:noFill/>
        </p:spPr>
        <p:txBody>
          <a:bodyPr wrap="square" rtlCol="0">
            <a:spAutoFit/>
          </a:bodyPr>
          <a:lstStyle/>
          <a:p>
            <a:pPr>
              <a:spcBef>
                <a:spcPts val="1200"/>
              </a:spcBef>
            </a:pPr>
            <a:r>
              <a:rPr lang="en-US" sz="3200" b="1" i="1" dirty="0" smtClean="0"/>
              <a:t>Example</a:t>
            </a:r>
          </a:p>
          <a:p>
            <a:pPr marL="457200" indent="-457200">
              <a:spcBef>
                <a:spcPts val="1200"/>
              </a:spcBef>
              <a:buBlip>
                <a:blip r:embed="rId3"/>
              </a:buBlip>
            </a:pPr>
            <a:endParaRPr lang="en-US" sz="3200" dirty="0" smtClean="0"/>
          </a:p>
          <a:p>
            <a:pPr>
              <a:spcBef>
                <a:spcPts val="1200"/>
              </a:spcBef>
            </a:pPr>
            <a:r>
              <a:rPr lang="en-US" sz="3200" dirty="0" smtClean="0"/>
              <a:t>Assessment: __ year old _</a:t>
            </a:r>
            <a:r>
              <a:rPr lang="en-US" sz="3200" u="sng" dirty="0" smtClean="0"/>
              <a:t>(male/female)</a:t>
            </a:r>
            <a:r>
              <a:rPr lang="en-US" sz="3200" dirty="0" smtClean="0"/>
              <a:t>_ with _</a:t>
            </a:r>
            <a:r>
              <a:rPr lang="en-US" sz="3200" u="sng" dirty="0" smtClean="0"/>
              <a:t>(</a:t>
            </a:r>
            <a:r>
              <a:rPr lang="en-US" sz="3200" u="sng" dirty="0" err="1" smtClean="0"/>
              <a:t>decub</a:t>
            </a:r>
            <a:r>
              <a:rPr lang="en-US" sz="3200" u="sng" dirty="0" smtClean="0"/>
              <a:t> s/p I&amp;D)</a:t>
            </a:r>
            <a:r>
              <a:rPr lang="en-US" sz="3200" dirty="0" smtClean="0"/>
              <a:t>_. Describe wound. What you did. What he will need/why he would benefit from skilled therapy services. POC. D/C. </a:t>
            </a:r>
          </a:p>
          <a:p>
            <a:pPr marL="457200" indent="-457200">
              <a:spcBef>
                <a:spcPts val="1200"/>
              </a:spcBef>
              <a:buBlip>
                <a:blip r:embed="rId3"/>
              </a:buBlip>
            </a:pPr>
            <a:endParaRPr lang="en-US" sz="3200" dirty="0"/>
          </a:p>
          <a:p>
            <a:pPr marL="457200" indent="-457200">
              <a:spcBef>
                <a:spcPts val="1200"/>
              </a:spcBef>
              <a:buBlip>
                <a:blip r:embed="rId3"/>
              </a:buBlip>
            </a:pPr>
            <a:endParaRPr lang="en-US" sz="3200" dirty="0" smtClean="0"/>
          </a:p>
        </p:txBody>
      </p:sp>
    </p:spTree>
    <p:extLst>
      <p:ext uri="{BB962C8B-B14F-4D97-AF65-F5344CB8AC3E}">
        <p14:creationId xmlns:p14="http://schemas.microsoft.com/office/powerpoint/2010/main" val="2725856746"/>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3581400"/>
            <a:ext cx="6608928" cy="1981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81000" y="1752600"/>
            <a:ext cx="7848600" cy="1077218"/>
          </a:xfrm>
          <a:prstGeom prst="rect">
            <a:avLst/>
          </a:prstGeom>
        </p:spPr>
        <p:txBody>
          <a:bodyPr wrap="square">
            <a:spAutoFit/>
          </a:bodyPr>
          <a:lstStyle/>
          <a:p>
            <a:pPr marL="457200" lvl="0" indent="-457200">
              <a:spcBef>
                <a:spcPts val="1200"/>
              </a:spcBef>
              <a:buBlip>
                <a:blip r:embed="rId4"/>
              </a:buBlip>
            </a:pPr>
            <a:r>
              <a:rPr lang="en-US" sz="3200" dirty="0">
                <a:solidFill>
                  <a:prstClr val="black"/>
                </a:solidFill>
              </a:rPr>
              <a:t>“Per FACES scale”= for pain scale when the patient cannot or do not rate pain</a:t>
            </a:r>
          </a:p>
        </p:txBody>
      </p:sp>
      <p:sp>
        <p:nvSpPr>
          <p:cNvPr id="4" name="Rectangle 3"/>
          <p:cNvSpPr/>
          <p:nvPr/>
        </p:nvSpPr>
        <p:spPr>
          <a:xfrm>
            <a:off x="381000" y="304800"/>
            <a:ext cx="465351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Documentation</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677012694"/>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465351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Documentation</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Rectangle 2"/>
          <p:cNvSpPr/>
          <p:nvPr/>
        </p:nvSpPr>
        <p:spPr>
          <a:xfrm>
            <a:off x="381000" y="1752600"/>
            <a:ext cx="7848600" cy="4616648"/>
          </a:xfrm>
          <a:prstGeom prst="rect">
            <a:avLst/>
          </a:prstGeom>
        </p:spPr>
        <p:txBody>
          <a:bodyPr wrap="square">
            <a:spAutoFit/>
          </a:bodyPr>
          <a:lstStyle/>
          <a:p>
            <a:pPr marL="457200" lvl="0" indent="-457200">
              <a:spcBef>
                <a:spcPts val="1200"/>
              </a:spcBef>
              <a:buBlip>
                <a:blip r:embed="rId3"/>
              </a:buBlip>
            </a:pPr>
            <a:r>
              <a:rPr lang="en-US" sz="2800" dirty="0" smtClean="0">
                <a:solidFill>
                  <a:prstClr val="black"/>
                </a:solidFill>
              </a:rPr>
              <a:t>Charges:</a:t>
            </a:r>
          </a:p>
          <a:p>
            <a:pPr marL="914400" lvl="1" indent="-457200">
              <a:spcBef>
                <a:spcPts val="1200"/>
              </a:spcBef>
              <a:buBlip>
                <a:blip r:embed="rId3"/>
              </a:buBlip>
            </a:pPr>
            <a:r>
              <a:rPr lang="en-US" sz="2800" dirty="0" err="1" smtClean="0">
                <a:solidFill>
                  <a:prstClr val="black"/>
                </a:solidFill>
              </a:rPr>
              <a:t>Eval</a:t>
            </a:r>
            <a:endParaRPr lang="en-US" sz="2800" dirty="0" smtClean="0">
              <a:solidFill>
                <a:prstClr val="black"/>
              </a:solidFill>
            </a:endParaRPr>
          </a:p>
          <a:p>
            <a:pPr marL="914400" lvl="1" indent="-457200">
              <a:spcBef>
                <a:spcPts val="1200"/>
              </a:spcBef>
              <a:buBlip>
                <a:blip r:embed="rId3"/>
              </a:buBlip>
            </a:pPr>
            <a:r>
              <a:rPr lang="en-US" sz="2800" dirty="0" smtClean="0">
                <a:solidFill>
                  <a:prstClr val="black"/>
                </a:solidFill>
              </a:rPr>
              <a:t>WD </a:t>
            </a:r>
            <a:r>
              <a:rPr lang="en-US" sz="2800" dirty="0" err="1" smtClean="0">
                <a:solidFill>
                  <a:prstClr val="black"/>
                </a:solidFill>
              </a:rPr>
              <a:t>vac</a:t>
            </a:r>
            <a:r>
              <a:rPr lang="en-US" sz="2800" dirty="0" smtClean="0">
                <a:solidFill>
                  <a:prstClr val="black"/>
                </a:solidFill>
              </a:rPr>
              <a:t>&lt; or &gt; 50 cm</a:t>
            </a:r>
            <a:r>
              <a:rPr lang="en-US" sz="2800" baseline="30000" dirty="0" smtClean="0">
                <a:solidFill>
                  <a:prstClr val="black"/>
                </a:solidFill>
              </a:rPr>
              <a:t>2</a:t>
            </a:r>
          </a:p>
          <a:p>
            <a:pPr marL="914400" lvl="1" indent="-457200">
              <a:spcBef>
                <a:spcPts val="1200"/>
              </a:spcBef>
              <a:buBlip>
                <a:blip r:embed="rId3"/>
              </a:buBlip>
            </a:pPr>
            <a:r>
              <a:rPr lang="en-US" sz="2800" dirty="0" smtClean="0">
                <a:solidFill>
                  <a:prstClr val="black"/>
                </a:solidFill>
              </a:rPr>
              <a:t>SD &lt; or &gt; 20cm2</a:t>
            </a:r>
          </a:p>
          <a:p>
            <a:pPr marL="914400" lvl="1" indent="-457200">
              <a:spcBef>
                <a:spcPts val="1200"/>
              </a:spcBef>
              <a:buBlip>
                <a:blip r:embed="rId3"/>
              </a:buBlip>
            </a:pPr>
            <a:r>
              <a:rPr lang="en-US" sz="2800" dirty="0" smtClean="0">
                <a:solidFill>
                  <a:prstClr val="black"/>
                </a:solidFill>
              </a:rPr>
              <a:t>WP, MT, SC</a:t>
            </a:r>
          </a:p>
          <a:p>
            <a:pPr marL="914400" lvl="1" indent="-457200">
              <a:spcBef>
                <a:spcPts val="1200"/>
              </a:spcBef>
              <a:buBlip>
                <a:blip r:embed="rId3"/>
              </a:buBlip>
            </a:pPr>
            <a:r>
              <a:rPr lang="en-US" sz="2800" dirty="0" smtClean="0">
                <a:solidFill>
                  <a:prstClr val="black"/>
                </a:solidFill>
              </a:rPr>
              <a:t>PT multi-layer wrap</a:t>
            </a:r>
          </a:p>
          <a:p>
            <a:pPr marL="914400" lvl="1" indent="-457200">
              <a:spcBef>
                <a:spcPts val="1200"/>
              </a:spcBef>
              <a:buBlip>
                <a:blip r:embed="rId3"/>
              </a:buBlip>
            </a:pPr>
            <a:r>
              <a:rPr lang="en-US" sz="2800" dirty="0" smtClean="0">
                <a:solidFill>
                  <a:prstClr val="black"/>
                </a:solidFill>
              </a:rPr>
              <a:t>PL kit</a:t>
            </a:r>
          </a:p>
          <a:p>
            <a:pPr marL="914400" lvl="1" indent="-457200">
              <a:spcBef>
                <a:spcPts val="1200"/>
              </a:spcBef>
              <a:buBlip>
                <a:blip r:embed="rId3"/>
              </a:buBlip>
            </a:pPr>
            <a:r>
              <a:rPr lang="en-US" sz="2800" dirty="0" smtClean="0">
                <a:solidFill>
                  <a:prstClr val="black"/>
                </a:solidFill>
              </a:rPr>
              <a:t>Supplies- from database </a:t>
            </a:r>
            <a:r>
              <a:rPr lang="en-US" sz="2800" dirty="0" err="1" smtClean="0">
                <a:solidFill>
                  <a:prstClr val="black"/>
                </a:solidFill>
              </a:rPr>
              <a:t>picklist</a:t>
            </a:r>
            <a:r>
              <a:rPr lang="en-US" sz="2800" dirty="0" smtClean="0">
                <a:solidFill>
                  <a:prstClr val="black"/>
                </a:solidFill>
              </a:rPr>
              <a:t>  </a:t>
            </a:r>
          </a:p>
        </p:txBody>
      </p:sp>
    </p:spTree>
    <p:extLst>
      <p:ext uri="{BB962C8B-B14F-4D97-AF65-F5344CB8AC3E}">
        <p14:creationId xmlns:p14="http://schemas.microsoft.com/office/powerpoint/2010/main" val="329543034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1684" y="2667000"/>
            <a:ext cx="7678916" cy="286232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742950" indent="-742950">
              <a:buAutoNum type="arabicPeriod"/>
            </a:pPr>
            <a:r>
              <a:rPr lang="en-US" sz="3600" b="1" spc="50" dirty="0" smtClean="0">
                <a:ln w="11430"/>
                <a:effectLst>
                  <a:glow rad="127000">
                    <a:schemeClr val="bg2"/>
                  </a:glow>
                  <a:outerShdw blurRad="76200" dist="50800" dir="5400000" algn="tl" rotWithShape="0">
                    <a:srgbClr val="000000">
                      <a:alpha val="65000"/>
                    </a:srgbClr>
                  </a:outerShdw>
                </a:effectLst>
              </a:rPr>
              <a:t>Address the cause of </a:t>
            </a:r>
            <a:r>
              <a:rPr lang="en-US" sz="3600" b="1" spc="50" dirty="0" smtClean="0">
                <a:ln w="11430">
                  <a:noFill/>
                </a:ln>
                <a:effectLst>
                  <a:glow rad="127000">
                    <a:schemeClr val="bg2"/>
                  </a:glow>
                  <a:outerShdw blurRad="76200" dist="50800" dir="5400000" algn="tl" rotWithShape="0">
                    <a:srgbClr val="000000">
                      <a:alpha val="65000"/>
                    </a:srgbClr>
                  </a:outerShdw>
                </a:effectLst>
              </a:rPr>
              <a:t>the</a:t>
            </a:r>
            <a:r>
              <a:rPr lang="en-US" sz="3600" b="1" spc="50" dirty="0" smtClean="0">
                <a:ln w="11430"/>
                <a:effectLst>
                  <a:glow rad="127000">
                    <a:schemeClr val="bg2"/>
                  </a:glow>
                  <a:outerShdw blurRad="76200" dist="50800" dir="5400000" algn="tl" rotWithShape="0">
                    <a:srgbClr val="000000">
                      <a:alpha val="65000"/>
                    </a:srgbClr>
                  </a:outerShdw>
                </a:effectLst>
              </a:rPr>
              <a:t> wound</a:t>
            </a:r>
          </a:p>
          <a:p>
            <a:pPr marL="742950" indent="-742950">
              <a:buAutoNum type="arabicPeriod"/>
            </a:pPr>
            <a:endParaRPr lang="en-US" sz="3600" b="1" spc="50" dirty="0" smtClean="0">
              <a:ln w="11430"/>
              <a:effectLst>
                <a:glow rad="127000">
                  <a:schemeClr val="bg2"/>
                </a:glow>
                <a:outerShdw blurRad="76200" dist="50800" dir="5400000" algn="tl" rotWithShape="0">
                  <a:srgbClr val="000000">
                    <a:alpha val="65000"/>
                  </a:srgbClr>
                </a:outerShdw>
              </a:effectLst>
            </a:endParaRPr>
          </a:p>
          <a:p>
            <a:pPr marL="742950" indent="-742950">
              <a:buAutoNum type="arabicPeriod"/>
            </a:pPr>
            <a:r>
              <a:rPr lang="en-US" sz="3600" b="1" spc="50" dirty="0" smtClean="0">
                <a:ln w="11430"/>
                <a:effectLst>
                  <a:glow rad="127000">
                    <a:schemeClr val="bg2"/>
                  </a:glow>
                  <a:outerShdw blurRad="76200" dist="50800" dir="5400000" algn="tl" rotWithShape="0">
                    <a:srgbClr val="000000">
                      <a:alpha val="65000"/>
                    </a:srgbClr>
                  </a:outerShdw>
                </a:effectLst>
              </a:rPr>
              <a:t>Manage compounding factors</a:t>
            </a:r>
          </a:p>
          <a:p>
            <a:pPr marL="742950" indent="-742950">
              <a:buAutoNum type="arabicPeriod"/>
            </a:pPr>
            <a:endParaRPr lang="en-US" sz="3600" b="1" spc="50" dirty="0" smtClean="0">
              <a:ln w="11430"/>
              <a:effectLst>
                <a:glow rad="127000">
                  <a:schemeClr val="bg2"/>
                </a:glow>
                <a:outerShdw blurRad="76200" dist="50800" dir="5400000" algn="tl" rotWithShape="0">
                  <a:srgbClr val="000000">
                    <a:alpha val="65000"/>
                  </a:srgbClr>
                </a:outerShdw>
              </a:effectLst>
            </a:endParaRPr>
          </a:p>
          <a:p>
            <a:pPr marL="742950" indent="-742950">
              <a:buAutoNum type="arabicPeriod"/>
            </a:pPr>
            <a:r>
              <a:rPr lang="en-US" sz="3600" b="1" spc="50" dirty="0" smtClean="0">
                <a:ln w="11430"/>
                <a:effectLst>
                  <a:glow rad="127000">
                    <a:schemeClr val="bg2"/>
                  </a:glow>
                  <a:outerShdw blurRad="76200" dist="50800" dir="5400000" algn="tl" rotWithShape="0">
                    <a:srgbClr val="000000">
                      <a:alpha val="65000"/>
                    </a:srgbClr>
                  </a:outerShdw>
                </a:effectLst>
              </a:rPr>
              <a:t>Choose the appropriate dressing</a:t>
            </a:r>
          </a:p>
        </p:txBody>
      </p:sp>
      <p:sp>
        <p:nvSpPr>
          <p:cNvPr id="4" name="Rectangle 3"/>
          <p:cNvSpPr/>
          <p:nvPr/>
        </p:nvSpPr>
        <p:spPr>
          <a:xfrm>
            <a:off x="2919306" y="1219200"/>
            <a:ext cx="3305393"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It’s simple!</a:t>
            </a:r>
            <a:endParaRPr lang="en-US" sz="5400" b="1" i="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97597746"/>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8082" y="2967335"/>
            <a:ext cx="570784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Other Techniques…</a:t>
            </a:r>
            <a:endParaRPr lang="en-US" sz="5400" b="1" i="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090390071"/>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619663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Total Contact Casting</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Rectangle 2"/>
          <p:cNvSpPr/>
          <p:nvPr/>
        </p:nvSpPr>
        <p:spPr>
          <a:xfrm>
            <a:off x="381000" y="1752600"/>
            <a:ext cx="7848600" cy="2862322"/>
          </a:xfrm>
          <a:prstGeom prst="rect">
            <a:avLst/>
          </a:prstGeom>
        </p:spPr>
        <p:txBody>
          <a:bodyPr wrap="square">
            <a:spAutoFit/>
          </a:bodyPr>
          <a:lstStyle/>
          <a:p>
            <a:pPr marL="457200" lvl="0" indent="-457200">
              <a:spcBef>
                <a:spcPts val="1200"/>
              </a:spcBef>
              <a:buBlip>
                <a:blip r:embed="rId3"/>
              </a:buBlip>
            </a:pPr>
            <a:r>
              <a:rPr lang="en-US" sz="3200" dirty="0" smtClean="0">
                <a:solidFill>
                  <a:prstClr val="black"/>
                </a:solidFill>
              </a:rPr>
              <a:t>Use on plantar wounds, most often for Diabetic Foot Ulcers</a:t>
            </a:r>
          </a:p>
          <a:p>
            <a:pPr marL="457200" lvl="0" indent="-457200">
              <a:spcBef>
                <a:spcPts val="1200"/>
              </a:spcBef>
              <a:buBlip>
                <a:blip r:embed="rId3"/>
              </a:buBlip>
            </a:pPr>
            <a:endParaRPr lang="en-US" sz="3200" dirty="0">
              <a:solidFill>
                <a:prstClr val="black"/>
              </a:solidFill>
            </a:endParaRPr>
          </a:p>
          <a:p>
            <a:pPr marL="457200" lvl="0" indent="-457200">
              <a:spcBef>
                <a:spcPts val="1200"/>
              </a:spcBef>
              <a:buBlip>
                <a:blip r:embed="rId3"/>
              </a:buBlip>
            </a:pPr>
            <a:r>
              <a:rPr lang="en-US" sz="3200" dirty="0" smtClean="0">
                <a:solidFill>
                  <a:prstClr val="black"/>
                </a:solidFill>
              </a:rPr>
              <a:t>Off-loads wounds to evenly distribute pressure</a:t>
            </a:r>
            <a:endParaRPr lang="en-US" sz="3200" dirty="0">
              <a:solidFill>
                <a:prstClr val="black"/>
              </a:solidFill>
            </a:endParaRPr>
          </a:p>
        </p:txBody>
      </p:sp>
    </p:spTree>
    <p:extLst>
      <p:ext uri="{BB962C8B-B14F-4D97-AF65-F5344CB8AC3E}">
        <p14:creationId xmlns:p14="http://schemas.microsoft.com/office/powerpoint/2010/main" val="3618759033"/>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81354"/>
            <a:ext cx="833099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How to Apply a Contact Cast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Box 2"/>
          <p:cNvSpPr txBox="1"/>
          <p:nvPr/>
        </p:nvSpPr>
        <p:spPr>
          <a:xfrm>
            <a:off x="457200" y="1414790"/>
            <a:ext cx="8305800" cy="5355312"/>
          </a:xfrm>
          <a:prstGeom prst="rect">
            <a:avLst/>
          </a:prstGeom>
          <a:noFill/>
        </p:spPr>
        <p:txBody>
          <a:bodyPr wrap="square" rtlCol="0">
            <a:spAutoFit/>
          </a:bodyPr>
          <a:lstStyle/>
          <a:p>
            <a:pPr marL="514350" indent="-514350">
              <a:spcAft>
                <a:spcPts val="1800"/>
              </a:spcAft>
              <a:buFont typeface="+mj-lt"/>
              <a:buAutoNum type="arabicParenR"/>
            </a:pPr>
            <a:r>
              <a:rPr lang="en-US" sz="2800" dirty="0" smtClean="0"/>
              <a:t>Cotton between toes</a:t>
            </a:r>
          </a:p>
          <a:p>
            <a:pPr marL="514350" indent="-514350">
              <a:spcAft>
                <a:spcPts val="1800"/>
              </a:spcAft>
              <a:buFont typeface="+mj-lt"/>
              <a:buAutoNum type="arabicParenR"/>
            </a:pPr>
            <a:r>
              <a:rPr lang="en-US" sz="2800" dirty="0" err="1" smtClean="0"/>
              <a:t>Stockinette</a:t>
            </a:r>
            <a:r>
              <a:rPr lang="en-US" sz="2800" dirty="0" smtClean="0"/>
              <a:t>- cut out top of ankle crease</a:t>
            </a:r>
          </a:p>
          <a:p>
            <a:pPr marL="514350" indent="-514350">
              <a:spcAft>
                <a:spcPts val="1800"/>
              </a:spcAft>
              <a:buFont typeface="+mj-lt"/>
              <a:buAutoNum type="arabicParenR"/>
            </a:pPr>
            <a:r>
              <a:rPr lang="en-US" sz="2800" dirty="0" smtClean="0"/>
              <a:t>Pad top of foot/toes, malleoli, and anterior tibia</a:t>
            </a:r>
          </a:p>
          <a:p>
            <a:pPr marL="514350" indent="-514350">
              <a:spcAft>
                <a:spcPts val="1800"/>
              </a:spcAft>
              <a:buFont typeface="+mj-lt"/>
              <a:buAutoNum type="arabicParenR"/>
            </a:pPr>
            <a:r>
              <a:rPr lang="en-US" sz="2800" dirty="0" smtClean="0"/>
              <a:t>Roll on </a:t>
            </a:r>
            <a:r>
              <a:rPr lang="en-US" sz="2800" dirty="0" err="1" smtClean="0"/>
              <a:t>Webril</a:t>
            </a:r>
            <a:r>
              <a:rPr lang="en-US" sz="2800" dirty="0" smtClean="0"/>
              <a:t>, pad bottom of foot and Achilles</a:t>
            </a:r>
          </a:p>
          <a:p>
            <a:pPr marL="514350" indent="-514350">
              <a:spcAft>
                <a:spcPts val="1800"/>
              </a:spcAft>
              <a:buFont typeface="+mj-lt"/>
              <a:buAutoNum type="arabicParenR"/>
            </a:pPr>
            <a:r>
              <a:rPr lang="en-US" sz="2800" dirty="0" smtClean="0"/>
              <a:t>Plaster- 1</a:t>
            </a:r>
            <a:r>
              <a:rPr lang="en-US" sz="2800" baseline="30000" dirty="0" smtClean="0"/>
              <a:t>st</a:t>
            </a:r>
            <a:r>
              <a:rPr lang="en-US" sz="2800" dirty="0" smtClean="0"/>
              <a:t> heel, 2</a:t>
            </a:r>
            <a:r>
              <a:rPr lang="en-US" sz="2800" baseline="30000" dirty="0" smtClean="0"/>
              <a:t>nd</a:t>
            </a:r>
            <a:r>
              <a:rPr lang="en-US" sz="2800" dirty="0" smtClean="0"/>
              <a:t> toes, (2) 3 inch rolls</a:t>
            </a:r>
          </a:p>
          <a:p>
            <a:pPr marL="514350" indent="-514350">
              <a:spcAft>
                <a:spcPts val="1800"/>
              </a:spcAft>
              <a:buFont typeface="+mj-lt"/>
              <a:buAutoNum type="arabicParenR"/>
            </a:pPr>
            <a:r>
              <a:rPr lang="en-US" sz="2800" dirty="0" smtClean="0"/>
              <a:t>Blue fiberglass- (3) 4 inch rolls.  Cover all plaster.  Go up leg and reinforce weak parts; i.e. back of ankle and toes</a:t>
            </a:r>
          </a:p>
          <a:p>
            <a:pPr marL="514350" indent="-514350">
              <a:spcAft>
                <a:spcPts val="1800"/>
              </a:spcAft>
              <a:buFont typeface="+mj-lt"/>
              <a:buAutoNum type="arabicParenR"/>
            </a:pPr>
            <a:endParaRPr lang="en-US" sz="2800" dirty="0" smtClean="0"/>
          </a:p>
        </p:txBody>
      </p:sp>
    </p:spTree>
    <p:extLst>
      <p:ext uri="{BB962C8B-B14F-4D97-AF65-F5344CB8AC3E}">
        <p14:creationId xmlns:p14="http://schemas.microsoft.com/office/powerpoint/2010/main" val="207512346"/>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760958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Other Off-loading Devices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Rectangle 2"/>
          <p:cNvSpPr/>
          <p:nvPr/>
        </p:nvSpPr>
        <p:spPr>
          <a:xfrm>
            <a:off x="381000" y="1752600"/>
            <a:ext cx="8763000" cy="3816429"/>
          </a:xfrm>
          <a:prstGeom prst="rect">
            <a:avLst/>
          </a:prstGeom>
        </p:spPr>
        <p:txBody>
          <a:bodyPr wrap="square">
            <a:spAutoFit/>
          </a:bodyPr>
          <a:lstStyle/>
          <a:p>
            <a:pPr marL="457200" lvl="0" indent="-457200">
              <a:spcBef>
                <a:spcPts val="1200"/>
              </a:spcBef>
              <a:buBlip>
                <a:blip r:embed="rId3"/>
              </a:buBlip>
            </a:pPr>
            <a:r>
              <a:rPr lang="en-US" sz="3200" dirty="0" smtClean="0">
                <a:solidFill>
                  <a:prstClr val="black"/>
                </a:solidFill>
              </a:rPr>
              <a:t>Forefoot off-loading shoe</a:t>
            </a:r>
            <a:endParaRPr lang="en-US" sz="3200" dirty="0">
              <a:solidFill>
                <a:prstClr val="black"/>
              </a:solidFill>
            </a:endParaRPr>
          </a:p>
          <a:p>
            <a:pPr marL="457200" lvl="0" indent="-457200">
              <a:spcBef>
                <a:spcPts val="1200"/>
              </a:spcBef>
              <a:buBlip>
                <a:blip r:embed="rId3"/>
              </a:buBlip>
            </a:pPr>
            <a:r>
              <a:rPr lang="en-US" sz="3200" dirty="0" smtClean="0">
                <a:solidFill>
                  <a:prstClr val="black"/>
                </a:solidFill>
              </a:rPr>
              <a:t>Heel off-loading shoe</a:t>
            </a:r>
          </a:p>
          <a:p>
            <a:pPr marL="457200" lvl="0" indent="-457200">
              <a:spcBef>
                <a:spcPts val="1200"/>
              </a:spcBef>
              <a:buBlip>
                <a:blip r:embed="rId3"/>
              </a:buBlip>
            </a:pPr>
            <a:r>
              <a:rPr lang="en-US" sz="3200" dirty="0" smtClean="0">
                <a:solidFill>
                  <a:prstClr val="black"/>
                </a:solidFill>
              </a:rPr>
              <a:t>NWB with AD</a:t>
            </a:r>
          </a:p>
          <a:p>
            <a:pPr marL="457200" lvl="0" indent="-457200">
              <a:spcBef>
                <a:spcPts val="1200"/>
              </a:spcBef>
              <a:buBlip>
                <a:blip r:embed="rId3"/>
              </a:buBlip>
            </a:pPr>
            <a:r>
              <a:rPr lang="en-US" sz="3200" dirty="0" smtClean="0">
                <a:solidFill>
                  <a:prstClr val="black"/>
                </a:solidFill>
              </a:rPr>
              <a:t>Cam Walker boot, post-op shoe</a:t>
            </a:r>
          </a:p>
          <a:p>
            <a:pPr marL="457200" lvl="0" indent="-457200">
              <a:spcBef>
                <a:spcPts val="1200"/>
              </a:spcBef>
              <a:buBlip>
                <a:blip r:embed="rId3"/>
              </a:buBlip>
            </a:pPr>
            <a:r>
              <a:rPr lang="en-US" sz="3200" dirty="0" smtClean="0">
                <a:solidFill>
                  <a:prstClr val="black"/>
                </a:solidFill>
              </a:rPr>
              <a:t>Pelvic Pressure ulcers; limit OOB</a:t>
            </a:r>
          </a:p>
          <a:p>
            <a:pPr marL="457200" lvl="0" indent="-457200">
              <a:spcBef>
                <a:spcPts val="1200"/>
              </a:spcBef>
              <a:buBlip>
                <a:blip r:embed="rId3"/>
              </a:buBlip>
            </a:pPr>
            <a:r>
              <a:rPr lang="en-US" sz="3200" dirty="0" smtClean="0">
                <a:solidFill>
                  <a:prstClr val="black"/>
                </a:solidFill>
              </a:rPr>
              <a:t>Foot/Plantar/Toe wound; limit weight bearing</a:t>
            </a:r>
          </a:p>
        </p:txBody>
      </p:sp>
    </p:spTree>
    <p:extLst>
      <p:ext uri="{BB962C8B-B14F-4D97-AF65-F5344CB8AC3E}">
        <p14:creationId xmlns:p14="http://schemas.microsoft.com/office/powerpoint/2010/main" val="4024083533"/>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4997" y="1447800"/>
            <a:ext cx="6871047" cy="338554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Considerations for off-loading:</a:t>
            </a:r>
          </a:p>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What is the goal?</a:t>
            </a:r>
          </a:p>
          <a:p>
            <a:pPr algn="ct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US"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Mobility or wound healing</a:t>
            </a:r>
          </a:p>
        </p:txBody>
      </p:sp>
    </p:spTree>
    <p:extLst>
      <p:ext uri="{BB962C8B-B14F-4D97-AF65-F5344CB8AC3E}">
        <p14:creationId xmlns:p14="http://schemas.microsoft.com/office/powerpoint/2010/main" val="4183698077"/>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686418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Compression Wrapping</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ectangle 3"/>
          <p:cNvSpPr/>
          <p:nvPr/>
        </p:nvSpPr>
        <p:spPr>
          <a:xfrm>
            <a:off x="381000" y="1295400"/>
            <a:ext cx="7848600" cy="4493538"/>
          </a:xfrm>
          <a:prstGeom prst="rect">
            <a:avLst/>
          </a:prstGeom>
        </p:spPr>
        <p:txBody>
          <a:bodyPr wrap="square">
            <a:spAutoFit/>
          </a:bodyPr>
          <a:lstStyle/>
          <a:p>
            <a:pPr marL="457200" lvl="0" indent="-457200">
              <a:spcBef>
                <a:spcPts val="1200"/>
              </a:spcBef>
              <a:buBlip>
                <a:blip r:embed="rId3"/>
              </a:buBlip>
            </a:pPr>
            <a:r>
              <a:rPr lang="en-US" sz="2800" dirty="0" smtClean="0">
                <a:solidFill>
                  <a:prstClr val="black"/>
                </a:solidFill>
              </a:rPr>
              <a:t>Use on heavily draining wounds</a:t>
            </a:r>
          </a:p>
          <a:p>
            <a:pPr marL="457200" lvl="0" indent="-457200">
              <a:spcBef>
                <a:spcPts val="1200"/>
              </a:spcBef>
              <a:buBlip>
                <a:blip r:embed="rId3"/>
              </a:buBlip>
            </a:pPr>
            <a:endParaRPr lang="en-US" sz="2800" dirty="0" smtClean="0">
              <a:solidFill>
                <a:prstClr val="black"/>
              </a:solidFill>
            </a:endParaRPr>
          </a:p>
          <a:p>
            <a:pPr marL="457200" lvl="0" indent="-457200">
              <a:spcBef>
                <a:spcPts val="1200"/>
              </a:spcBef>
              <a:buBlip>
                <a:blip r:embed="rId3"/>
              </a:buBlip>
            </a:pPr>
            <a:r>
              <a:rPr lang="en-US" sz="2800" dirty="0" err="1" smtClean="0">
                <a:solidFill>
                  <a:prstClr val="black"/>
                </a:solidFill>
              </a:rPr>
              <a:t>Profour</a:t>
            </a:r>
            <a:r>
              <a:rPr lang="en-US" sz="2800" dirty="0" smtClean="0">
                <a:solidFill>
                  <a:prstClr val="black"/>
                </a:solidFill>
              </a:rPr>
              <a:t>= 4 layer wrap</a:t>
            </a:r>
          </a:p>
          <a:p>
            <a:pPr marL="914400" lvl="1" indent="-457200">
              <a:spcBef>
                <a:spcPts val="1200"/>
              </a:spcBef>
              <a:buBlip>
                <a:blip r:embed="rId3"/>
              </a:buBlip>
            </a:pPr>
            <a:r>
              <a:rPr lang="en-US" sz="2800" dirty="0" smtClean="0">
                <a:solidFill>
                  <a:prstClr val="black"/>
                </a:solidFill>
              </a:rPr>
              <a:t>ABI &gt; 0.8</a:t>
            </a:r>
          </a:p>
          <a:p>
            <a:pPr marL="914400" lvl="1" indent="-457200">
              <a:spcBef>
                <a:spcPts val="1200"/>
              </a:spcBef>
              <a:buBlip>
                <a:blip r:embed="rId3"/>
              </a:buBlip>
            </a:pPr>
            <a:r>
              <a:rPr lang="en-US" sz="2400" dirty="0" smtClean="0">
                <a:solidFill>
                  <a:prstClr val="black"/>
                </a:solidFill>
              </a:rPr>
              <a:t>cotton layer, 1 short stretch, 2 long stretch</a:t>
            </a:r>
          </a:p>
          <a:p>
            <a:pPr marL="457200" lvl="0" indent="-457200">
              <a:spcBef>
                <a:spcPts val="1200"/>
              </a:spcBef>
              <a:buBlip>
                <a:blip r:embed="rId3"/>
              </a:buBlip>
            </a:pPr>
            <a:r>
              <a:rPr lang="en-US" sz="2800" dirty="0" err="1" smtClean="0">
                <a:solidFill>
                  <a:prstClr val="black"/>
                </a:solidFill>
              </a:rPr>
              <a:t>Profour</a:t>
            </a:r>
            <a:r>
              <a:rPr lang="en-US" sz="2800" dirty="0" smtClean="0">
                <a:solidFill>
                  <a:prstClr val="black"/>
                </a:solidFill>
              </a:rPr>
              <a:t> Lite= 3 layer wrap</a:t>
            </a:r>
          </a:p>
          <a:p>
            <a:pPr marL="914400" lvl="1" indent="-457200">
              <a:spcBef>
                <a:spcPts val="1200"/>
              </a:spcBef>
              <a:buBlip>
                <a:blip r:embed="rId3"/>
              </a:buBlip>
            </a:pPr>
            <a:r>
              <a:rPr lang="en-US" sz="2800" dirty="0" smtClean="0">
                <a:solidFill>
                  <a:prstClr val="black"/>
                </a:solidFill>
              </a:rPr>
              <a:t>ABI between 0.6-0.8</a:t>
            </a:r>
          </a:p>
          <a:p>
            <a:pPr marL="914400" lvl="1" indent="-457200">
              <a:spcBef>
                <a:spcPts val="1200"/>
              </a:spcBef>
              <a:buBlip>
                <a:blip r:embed="rId3"/>
              </a:buBlip>
            </a:pPr>
            <a:r>
              <a:rPr lang="en-US" sz="2400" dirty="0" smtClean="0">
                <a:solidFill>
                  <a:prstClr val="black"/>
                </a:solidFill>
              </a:rPr>
              <a:t>cotton layer, 1 short stretch, 1 long stretch</a:t>
            </a:r>
          </a:p>
        </p:txBody>
      </p:sp>
    </p:spTree>
    <p:extLst>
      <p:ext uri="{BB962C8B-B14F-4D97-AF65-F5344CB8AC3E}">
        <p14:creationId xmlns:p14="http://schemas.microsoft.com/office/powerpoint/2010/main" val="3436546300"/>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686418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Compression Wrapping</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Rectangle 2"/>
          <p:cNvSpPr/>
          <p:nvPr/>
        </p:nvSpPr>
        <p:spPr>
          <a:xfrm>
            <a:off x="381000" y="1295400"/>
            <a:ext cx="7848600" cy="5632311"/>
          </a:xfrm>
          <a:prstGeom prst="rect">
            <a:avLst/>
          </a:prstGeom>
        </p:spPr>
        <p:txBody>
          <a:bodyPr wrap="square">
            <a:spAutoFit/>
          </a:bodyPr>
          <a:lstStyle/>
          <a:p>
            <a:pPr marL="457200" lvl="0" indent="-457200">
              <a:spcBef>
                <a:spcPts val="1200"/>
              </a:spcBef>
              <a:buBlip>
                <a:blip r:embed="rId3"/>
              </a:buBlip>
            </a:pPr>
            <a:r>
              <a:rPr lang="en-US" sz="2800" dirty="0" err="1" smtClean="0">
                <a:solidFill>
                  <a:prstClr val="black"/>
                </a:solidFill>
              </a:rPr>
              <a:t>Coban</a:t>
            </a:r>
            <a:r>
              <a:rPr lang="en-US" sz="2800" dirty="0" smtClean="0">
                <a:solidFill>
                  <a:prstClr val="black"/>
                </a:solidFill>
              </a:rPr>
              <a:t> 2 and </a:t>
            </a:r>
            <a:r>
              <a:rPr lang="en-US" sz="2800" dirty="0" err="1" smtClean="0">
                <a:solidFill>
                  <a:prstClr val="black"/>
                </a:solidFill>
              </a:rPr>
              <a:t>Coban</a:t>
            </a:r>
            <a:r>
              <a:rPr lang="en-US" sz="2800" dirty="0" smtClean="0">
                <a:solidFill>
                  <a:prstClr val="black"/>
                </a:solidFill>
              </a:rPr>
              <a:t> 2 Lite= for patient’s with lymphedema and venous leg ulcers</a:t>
            </a:r>
          </a:p>
          <a:p>
            <a:pPr marL="457200" lvl="0" indent="-457200">
              <a:spcBef>
                <a:spcPts val="1200"/>
              </a:spcBef>
              <a:buBlip>
                <a:blip r:embed="rId3"/>
              </a:buBlip>
            </a:pPr>
            <a:endParaRPr lang="en-US" sz="2800" dirty="0" smtClean="0">
              <a:solidFill>
                <a:prstClr val="black"/>
              </a:solidFill>
            </a:endParaRPr>
          </a:p>
          <a:p>
            <a:pPr marL="457200" lvl="0" indent="-457200">
              <a:spcBef>
                <a:spcPts val="1200"/>
              </a:spcBef>
              <a:buBlip>
                <a:blip r:embed="rId3"/>
              </a:buBlip>
            </a:pPr>
            <a:r>
              <a:rPr lang="en-US" sz="2800" dirty="0" smtClean="0">
                <a:solidFill>
                  <a:prstClr val="black"/>
                </a:solidFill>
              </a:rPr>
              <a:t>Indicated for:</a:t>
            </a:r>
          </a:p>
          <a:p>
            <a:pPr marL="914400" lvl="1" indent="-457200">
              <a:spcBef>
                <a:spcPts val="1200"/>
              </a:spcBef>
              <a:buBlip>
                <a:blip r:embed="rId3"/>
              </a:buBlip>
            </a:pPr>
            <a:r>
              <a:rPr lang="en-US" sz="2800" dirty="0" smtClean="0">
                <a:solidFill>
                  <a:prstClr val="black"/>
                </a:solidFill>
              </a:rPr>
              <a:t>Irregularly shaped legs</a:t>
            </a:r>
          </a:p>
          <a:p>
            <a:pPr marL="914400" lvl="1" indent="-457200">
              <a:spcBef>
                <a:spcPts val="1200"/>
              </a:spcBef>
              <a:buBlip>
                <a:blip r:embed="rId3"/>
              </a:buBlip>
            </a:pPr>
            <a:r>
              <a:rPr lang="en-US" sz="2800" dirty="0" smtClean="0">
                <a:solidFill>
                  <a:prstClr val="black"/>
                </a:solidFill>
              </a:rPr>
              <a:t>Morbidly obese patients</a:t>
            </a:r>
          </a:p>
          <a:p>
            <a:pPr marL="914400" lvl="1" indent="-457200">
              <a:spcBef>
                <a:spcPts val="1200"/>
              </a:spcBef>
              <a:buBlip>
                <a:blip r:embed="rId3"/>
              </a:buBlip>
            </a:pPr>
            <a:r>
              <a:rPr lang="en-US" sz="2800" dirty="0" smtClean="0">
                <a:solidFill>
                  <a:prstClr val="black"/>
                </a:solidFill>
              </a:rPr>
              <a:t>Active patient that needs to wear shoes</a:t>
            </a:r>
          </a:p>
          <a:p>
            <a:pPr marL="914400" lvl="1" indent="-457200">
              <a:spcBef>
                <a:spcPts val="1200"/>
              </a:spcBef>
              <a:buBlip>
                <a:blip r:embed="rId3"/>
              </a:buBlip>
            </a:pPr>
            <a:r>
              <a:rPr lang="en-US" sz="2800" dirty="0" smtClean="0">
                <a:solidFill>
                  <a:prstClr val="black"/>
                </a:solidFill>
              </a:rPr>
              <a:t>Patient with latex allergy/sensitivity</a:t>
            </a:r>
          </a:p>
          <a:p>
            <a:pPr marL="914400" lvl="1" indent="-457200">
              <a:spcBef>
                <a:spcPts val="1200"/>
              </a:spcBef>
              <a:buBlip>
                <a:blip r:embed="rId3"/>
              </a:buBlip>
            </a:pPr>
            <a:endParaRPr lang="en-US" sz="2800" dirty="0">
              <a:solidFill>
                <a:prstClr val="black"/>
              </a:solidFill>
            </a:endParaRPr>
          </a:p>
          <a:p>
            <a:pPr marL="914400" lvl="1" indent="-457200">
              <a:spcBef>
                <a:spcPts val="1200"/>
              </a:spcBef>
              <a:buBlip>
                <a:blip r:embed="rId3"/>
              </a:buBlip>
            </a:pPr>
            <a:endParaRPr lang="en-US" sz="2800" dirty="0" smtClean="0">
              <a:solidFill>
                <a:prstClr val="black"/>
              </a:solidFill>
            </a:endParaRPr>
          </a:p>
        </p:txBody>
      </p:sp>
    </p:spTree>
    <p:extLst>
      <p:ext uri="{BB962C8B-B14F-4D97-AF65-F5344CB8AC3E}">
        <p14:creationId xmlns:p14="http://schemas.microsoft.com/office/powerpoint/2010/main" val="1778219407"/>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686418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Compression Wrapping</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ectangle 3"/>
          <p:cNvSpPr/>
          <p:nvPr/>
        </p:nvSpPr>
        <p:spPr>
          <a:xfrm>
            <a:off x="381000" y="1551563"/>
            <a:ext cx="8458200" cy="4462760"/>
          </a:xfrm>
          <a:prstGeom prst="rect">
            <a:avLst/>
          </a:prstGeom>
        </p:spPr>
        <p:txBody>
          <a:bodyPr wrap="square">
            <a:spAutoFit/>
          </a:bodyPr>
          <a:lstStyle/>
          <a:p>
            <a:pPr marL="457200" lvl="0" indent="-457200">
              <a:spcBef>
                <a:spcPts val="1200"/>
              </a:spcBef>
              <a:buBlip>
                <a:blip r:embed="rId3"/>
              </a:buBlip>
            </a:pPr>
            <a:r>
              <a:rPr lang="en-US" sz="2800" dirty="0" err="1">
                <a:solidFill>
                  <a:prstClr val="black"/>
                </a:solidFill>
              </a:rPr>
              <a:t>Coban</a:t>
            </a:r>
            <a:r>
              <a:rPr lang="en-US" sz="2800" dirty="0">
                <a:solidFill>
                  <a:prstClr val="black"/>
                </a:solidFill>
              </a:rPr>
              <a:t> </a:t>
            </a:r>
            <a:r>
              <a:rPr lang="en-US" sz="2800" dirty="0" smtClean="0">
                <a:solidFill>
                  <a:prstClr val="black"/>
                </a:solidFill>
              </a:rPr>
              <a:t>2</a:t>
            </a:r>
          </a:p>
          <a:p>
            <a:pPr marL="914400" lvl="1" indent="-457200">
              <a:spcBef>
                <a:spcPts val="1200"/>
              </a:spcBef>
              <a:buBlip>
                <a:blip r:embed="rId3"/>
              </a:buBlip>
            </a:pPr>
            <a:r>
              <a:rPr lang="en-US" sz="2800" dirty="0" smtClean="0">
                <a:solidFill>
                  <a:prstClr val="black"/>
                </a:solidFill>
              </a:rPr>
              <a:t>ABI &gt; 0.8</a:t>
            </a:r>
          </a:p>
          <a:p>
            <a:pPr marL="914400" lvl="1" indent="-457200">
              <a:spcBef>
                <a:spcPts val="1200"/>
              </a:spcBef>
              <a:buBlip>
                <a:blip r:embed="rId3"/>
              </a:buBlip>
            </a:pPr>
            <a:r>
              <a:rPr lang="en-US" sz="2800" dirty="0" smtClean="0">
                <a:solidFill>
                  <a:prstClr val="black"/>
                </a:solidFill>
              </a:rPr>
              <a:t>2 </a:t>
            </a:r>
            <a:r>
              <a:rPr lang="en-US" sz="2800" dirty="0">
                <a:solidFill>
                  <a:prstClr val="black"/>
                </a:solidFill>
              </a:rPr>
              <a:t>short stretch layers</a:t>
            </a:r>
          </a:p>
          <a:p>
            <a:pPr marL="457200" lvl="0" indent="-457200">
              <a:spcBef>
                <a:spcPts val="1200"/>
              </a:spcBef>
              <a:buBlip>
                <a:blip r:embed="rId3"/>
              </a:buBlip>
            </a:pPr>
            <a:r>
              <a:rPr lang="en-US" sz="2800" dirty="0" err="1">
                <a:solidFill>
                  <a:prstClr val="black"/>
                </a:solidFill>
              </a:rPr>
              <a:t>Coban</a:t>
            </a:r>
            <a:r>
              <a:rPr lang="en-US" sz="2800" dirty="0">
                <a:solidFill>
                  <a:prstClr val="black"/>
                </a:solidFill>
              </a:rPr>
              <a:t> 2 Lite= </a:t>
            </a:r>
            <a:r>
              <a:rPr lang="en-US" sz="2800" dirty="0" smtClean="0">
                <a:solidFill>
                  <a:prstClr val="black"/>
                </a:solidFill>
              </a:rPr>
              <a:t>for patients less tolerant of compression</a:t>
            </a:r>
          </a:p>
          <a:p>
            <a:pPr marL="914400" lvl="1" indent="-457200">
              <a:spcBef>
                <a:spcPts val="1200"/>
              </a:spcBef>
              <a:buBlip>
                <a:blip r:embed="rId3"/>
              </a:buBlip>
            </a:pPr>
            <a:r>
              <a:rPr lang="en-US" sz="2800" dirty="0" smtClean="0">
                <a:solidFill>
                  <a:prstClr val="black"/>
                </a:solidFill>
              </a:rPr>
              <a:t>ABI between 0.5-0.8</a:t>
            </a:r>
          </a:p>
          <a:p>
            <a:pPr marL="914400" lvl="1" indent="-457200">
              <a:spcBef>
                <a:spcPts val="1200"/>
              </a:spcBef>
              <a:buBlip>
                <a:blip r:embed="rId3"/>
              </a:buBlip>
            </a:pPr>
            <a:r>
              <a:rPr lang="en-US" sz="2800" dirty="0" smtClean="0">
                <a:solidFill>
                  <a:prstClr val="black"/>
                </a:solidFill>
              </a:rPr>
              <a:t>Short stretch, apply at full stretch</a:t>
            </a:r>
          </a:p>
          <a:p>
            <a:pPr marL="914400" lvl="1" indent="-457200">
              <a:spcBef>
                <a:spcPts val="1200"/>
              </a:spcBef>
              <a:buBlip>
                <a:blip r:embed="rId3"/>
              </a:buBlip>
            </a:pPr>
            <a:endParaRPr lang="en-US" sz="2800" dirty="0">
              <a:solidFill>
                <a:prstClr val="black"/>
              </a:solidFill>
            </a:endParaRPr>
          </a:p>
        </p:txBody>
      </p:sp>
    </p:spTree>
    <p:extLst>
      <p:ext uri="{BB962C8B-B14F-4D97-AF65-F5344CB8AC3E}">
        <p14:creationId xmlns:p14="http://schemas.microsoft.com/office/powerpoint/2010/main" val="3399714408"/>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295400"/>
            <a:ext cx="7848600" cy="3200876"/>
          </a:xfrm>
          <a:prstGeom prst="rect">
            <a:avLst/>
          </a:prstGeom>
        </p:spPr>
        <p:txBody>
          <a:bodyPr wrap="square">
            <a:spAutoFit/>
          </a:bodyPr>
          <a:lstStyle/>
          <a:p>
            <a:pPr marL="457200" lvl="0" indent="-457200">
              <a:spcBef>
                <a:spcPts val="1200"/>
              </a:spcBef>
              <a:buBlip>
                <a:blip r:embed="rId3"/>
              </a:buBlip>
            </a:pPr>
            <a:r>
              <a:rPr lang="en-US" sz="2800" dirty="0" err="1" smtClean="0">
                <a:solidFill>
                  <a:prstClr val="black"/>
                </a:solidFill>
              </a:rPr>
              <a:t>Kerlix</a:t>
            </a:r>
            <a:r>
              <a:rPr lang="en-US" sz="2800" dirty="0" smtClean="0">
                <a:solidFill>
                  <a:prstClr val="black"/>
                </a:solidFill>
              </a:rPr>
              <a:t> and </a:t>
            </a:r>
            <a:r>
              <a:rPr lang="en-US" sz="2800" dirty="0" err="1" smtClean="0">
                <a:solidFill>
                  <a:prstClr val="black"/>
                </a:solidFill>
              </a:rPr>
              <a:t>Coban</a:t>
            </a:r>
            <a:endParaRPr lang="en-US" sz="2800" dirty="0" smtClean="0">
              <a:solidFill>
                <a:prstClr val="black"/>
              </a:solidFill>
            </a:endParaRPr>
          </a:p>
          <a:p>
            <a:pPr marL="914400" lvl="1" indent="-457200">
              <a:spcBef>
                <a:spcPts val="1200"/>
              </a:spcBef>
              <a:buBlip>
                <a:blip r:embed="rId3"/>
              </a:buBlip>
            </a:pPr>
            <a:r>
              <a:rPr lang="en-US" sz="2400" dirty="0" smtClean="0">
                <a:solidFill>
                  <a:prstClr val="black"/>
                </a:solidFill>
              </a:rPr>
              <a:t>For heavily draining wounds that need frequent dressing changes</a:t>
            </a:r>
          </a:p>
          <a:p>
            <a:pPr marL="914400" lvl="1" indent="-457200">
              <a:spcBef>
                <a:spcPts val="1200"/>
              </a:spcBef>
              <a:buBlip>
                <a:blip r:embed="rId3"/>
              </a:buBlip>
            </a:pPr>
            <a:r>
              <a:rPr lang="en-US" sz="2400" dirty="0" smtClean="0">
                <a:solidFill>
                  <a:prstClr val="black"/>
                </a:solidFill>
              </a:rPr>
              <a:t>Wounds contaminated with pseudomonas needing acetic acid dressings</a:t>
            </a:r>
          </a:p>
          <a:p>
            <a:pPr marL="914400" lvl="1" indent="-457200">
              <a:spcBef>
                <a:spcPts val="1200"/>
              </a:spcBef>
              <a:buBlip>
                <a:blip r:embed="rId3"/>
              </a:buBlip>
            </a:pPr>
            <a:r>
              <a:rPr lang="en-US" sz="2400" dirty="0" smtClean="0">
                <a:solidFill>
                  <a:prstClr val="black"/>
                </a:solidFill>
              </a:rPr>
              <a:t>Patients needing mild compression, unable to tolerate other wraps</a:t>
            </a:r>
          </a:p>
        </p:txBody>
      </p:sp>
      <p:sp>
        <p:nvSpPr>
          <p:cNvPr id="3" name="Rectangle 2"/>
          <p:cNvSpPr/>
          <p:nvPr/>
        </p:nvSpPr>
        <p:spPr>
          <a:xfrm>
            <a:off x="381000" y="228600"/>
            <a:ext cx="686418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Compression Wrapping</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382924204"/>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09600"/>
            <a:ext cx="8534400" cy="5447645"/>
          </a:xfrm>
          <a:prstGeom prst="rect">
            <a:avLst/>
          </a:prstGeom>
        </p:spPr>
        <p:txBody>
          <a:bodyPr wrap="square">
            <a:spAutoFit/>
          </a:bodyPr>
          <a:lstStyle/>
          <a:p>
            <a:pPr marL="457200" lvl="0" indent="-457200">
              <a:spcBef>
                <a:spcPts val="1200"/>
              </a:spcBef>
              <a:buBlip>
                <a:blip r:embed="rId2"/>
              </a:buBlip>
            </a:pPr>
            <a:r>
              <a:rPr lang="en-US" sz="3600" dirty="0" smtClean="0">
                <a:solidFill>
                  <a:prstClr val="black"/>
                </a:solidFill>
              </a:rPr>
              <a:t>Like all other areas of PT….</a:t>
            </a:r>
          </a:p>
          <a:p>
            <a:pPr marL="914400" lvl="1" indent="-457200">
              <a:spcBef>
                <a:spcPts val="1200"/>
              </a:spcBef>
              <a:buBlip>
                <a:blip r:embed="rId2"/>
              </a:buBlip>
            </a:pPr>
            <a:r>
              <a:rPr lang="en-US" sz="3600" dirty="0" smtClean="0">
                <a:solidFill>
                  <a:prstClr val="black"/>
                </a:solidFill>
              </a:rPr>
              <a:t>Use clinical reasoning AND</a:t>
            </a:r>
          </a:p>
          <a:p>
            <a:pPr marL="914400" lvl="1" indent="-457200">
              <a:spcBef>
                <a:spcPts val="1200"/>
              </a:spcBef>
              <a:buBlip>
                <a:blip r:embed="rId2"/>
              </a:buBlip>
            </a:pPr>
            <a:r>
              <a:rPr lang="en-US" sz="3600" dirty="0" smtClean="0">
                <a:solidFill>
                  <a:prstClr val="black"/>
                </a:solidFill>
              </a:rPr>
              <a:t>COMMON SENSE!!!!</a:t>
            </a:r>
          </a:p>
          <a:p>
            <a:pPr marL="914400" lvl="1" indent="-457200">
              <a:spcBef>
                <a:spcPts val="1200"/>
              </a:spcBef>
              <a:buBlip>
                <a:blip r:embed="rId2"/>
              </a:buBlip>
            </a:pPr>
            <a:endParaRPr lang="en-US" sz="3600" dirty="0">
              <a:solidFill>
                <a:prstClr val="black"/>
              </a:solidFill>
            </a:endParaRPr>
          </a:p>
          <a:p>
            <a:pPr marL="457200" indent="-457200">
              <a:spcBef>
                <a:spcPts val="1200"/>
              </a:spcBef>
              <a:buBlip>
                <a:blip r:embed="rId2"/>
              </a:buBlip>
            </a:pPr>
            <a:r>
              <a:rPr lang="en-US" sz="3600" dirty="0" smtClean="0">
                <a:solidFill>
                  <a:prstClr val="black"/>
                </a:solidFill>
              </a:rPr>
              <a:t>Identify the cause and address it</a:t>
            </a:r>
          </a:p>
          <a:p>
            <a:pPr marL="457200" indent="-457200">
              <a:spcBef>
                <a:spcPts val="1200"/>
              </a:spcBef>
              <a:buBlip>
                <a:blip r:embed="rId2"/>
              </a:buBlip>
            </a:pPr>
            <a:r>
              <a:rPr lang="en-US" sz="3600" dirty="0" smtClean="0">
                <a:solidFill>
                  <a:prstClr val="black"/>
                </a:solidFill>
              </a:rPr>
              <a:t>Patient education for barriers to healing</a:t>
            </a:r>
          </a:p>
          <a:p>
            <a:pPr marL="457200" indent="-457200">
              <a:spcBef>
                <a:spcPts val="1200"/>
              </a:spcBef>
              <a:buBlip>
                <a:blip r:embed="rId2"/>
              </a:buBlip>
            </a:pPr>
            <a:r>
              <a:rPr lang="en-US" sz="3600" dirty="0" smtClean="0">
                <a:solidFill>
                  <a:prstClr val="black"/>
                </a:solidFill>
              </a:rPr>
              <a:t>Choose your dressing and treatment method</a:t>
            </a:r>
          </a:p>
        </p:txBody>
      </p:sp>
    </p:spTree>
    <p:extLst>
      <p:ext uri="{BB962C8B-B14F-4D97-AF65-F5344CB8AC3E}">
        <p14:creationId xmlns:p14="http://schemas.microsoft.com/office/powerpoint/2010/main" val="367245964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52400"/>
            <a:ext cx="387798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 The Cause</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extBox 3"/>
          <p:cNvSpPr txBox="1"/>
          <p:nvPr/>
        </p:nvSpPr>
        <p:spPr>
          <a:xfrm>
            <a:off x="323088" y="1447800"/>
            <a:ext cx="8534400" cy="4308872"/>
          </a:xfrm>
          <a:prstGeom prst="rect">
            <a:avLst/>
          </a:prstGeom>
          <a:noFill/>
        </p:spPr>
        <p:txBody>
          <a:bodyPr wrap="square" rtlCol="0">
            <a:spAutoFit/>
          </a:bodyPr>
          <a:lstStyle/>
          <a:p>
            <a:pPr marL="342900" indent="-342900">
              <a:spcAft>
                <a:spcPts val="1200"/>
              </a:spcAft>
              <a:buBlip>
                <a:blip r:embed="rId3"/>
              </a:buBlip>
            </a:pPr>
            <a:r>
              <a:rPr lang="en-US" sz="3200" dirty="0" smtClean="0"/>
              <a:t>Swelling </a:t>
            </a:r>
            <a:r>
              <a:rPr lang="en-US" sz="3200" dirty="0" smtClean="0">
                <a:sym typeface="Wingdings" pitchFamily="2" charset="2"/>
              </a:rPr>
              <a:t> Compression</a:t>
            </a:r>
          </a:p>
          <a:p>
            <a:pPr marL="342900" indent="-342900">
              <a:spcAft>
                <a:spcPts val="1200"/>
              </a:spcAft>
              <a:buBlip>
                <a:blip r:embed="rId3"/>
              </a:buBlip>
            </a:pPr>
            <a:r>
              <a:rPr lang="en-US" sz="3200" dirty="0" smtClean="0">
                <a:sym typeface="Wingdings" pitchFamily="2" charset="2"/>
              </a:rPr>
              <a:t>Necrotic Debride</a:t>
            </a:r>
          </a:p>
          <a:p>
            <a:pPr marL="342900" indent="-342900">
              <a:spcAft>
                <a:spcPts val="1200"/>
              </a:spcAft>
              <a:buBlip>
                <a:blip r:embed="rId3"/>
              </a:buBlip>
            </a:pPr>
            <a:r>
              <a:rPr lang="en-US" sz="3200" dirty="0" smtClean="0">
                <a:sym typeface="Wingdings" pitchFamily="2" charset="2"/>
              </a:rPr>
              <a:t>Venous Insufficiency  Decrease swelling via compression</a:t>
            </a:r>
          </a:p>
          <a:p>
            <a:pPr marL="342900" indent="-342900">
              <a:spcAft>
                <a:spcPts val="1200"/>
              </a:spcAft>
              <a:buBlip>
                <a:blip r:embed="rId3"/>
              </a:buBlip>
            </a:pPr>
            <a:r>
              <a:rPr lang="en-US" sz="3200" dirty="0" smtClean="0">
                <a:sym typeface="Wingdings" pitchFamily="2" charset="2"/>
              </a:rPr>
              <a:t>Arterial Insufficiency  Re-establish blood flow</a:t>
            </a:r>
          </a:p>
          <a:p>
            <a:pPr marL="342900" indent="-342900">
              <a:spcAft>
                <a:spcPts val="1200"/>
              </a:spcAft>
              <a:buBlip>
                <a:blip r:embed="rId3"/>
              </a:buBlip>
            </a:pPr>
            <a:r>
              <a:rPr lang="en-US" sz="3200" dirty="0" smtClean="0">
                <a:sym typeface="Wingdings" pitchFamily="2" charset="2"/>
              </a:rPr>
              <a:t>Pressure/Diabetic  Offload</a:t>
            </a:r>
          </a:p>
          <a:p>
            <a:pPr marL="342900" indent="-342900">
              <a:spcAft>
                <a:spcPts val="1200"/>
              </a:spcAft>
              <a:buBlip>
                <a:blip r:embed="rId3"/>
              </a:buBlip>
            </a:pPr>
            <a:endParaRPr lang="en-US" sz="3200" dirty="0"/>
          </a:p>
        </p:txBody>
      </p:sp>
    </p:spTree>
    <p:extLst>
      <p:ext uri="{BB962C8B-B14F-4D97-AF65-F5344CB8AC3E}">
        <p14:creationId xmlns:p14="http://schemas.microsoft.com/office/powerpoint/2010/main" val="3934836756"/>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7696200" cy="1815882"/>
          </a:xfrm>
          <a:prstGeom prst="rect">
            <a:avLst/>
          </a:prstGeom>
          <a:noFill/>
        </p:spPr>
        <p:txBody>
          <a:bodyPr wrap="square" rtlCol="0">
            <a:spAutoFit/>
          </a:bodyPr>
          <a:lstStyle/>
          <a:p>
            <a:r>
              <a:rPr lang="en-US" sz="2800" dirty="0" smtClean="0"/>
              <a:t>All Information was gathered during an independent study at </a:t>
            </a:r>
            <a:r>
              <a:rPr lang="en-US" sz="2800" dirty="0" err="1" smtClean="0"/>
              <a:t>WakeMed</a:t>
            </a:r>
            <a:r>
              <a:rPr lang="en-US" sz="2800" dirty="0" smtClean="0"/>
              <a:t> Wound Care Clinic and was provided by Christina Young, PT; Cindy </a:t>
            </a:r>
            <a:r>
              <a:rPr lang="en-US" sz="2800" dirty="0" err="1" smtClean="0"/>
              <a:t>Wulffhaver</a:t>
            </a:r>
            <a:r>
              <a:rPr lang="en-US" sz="2800" dirty="0" smtClean="0"/>
              <a:t>, PTA; and Tara Marshall, PT</a:t>
            </a:r>
            <a:endParaRPr lang="en-US" sz="2800" dirty="0"/>
          </a:p>
        </p:txBody>
      </p:sp>
      <p:sp>
        <p:nvSpPr>
          <p:cNvPr id="3" name="Rectangle 2"/>
          <p:cNvSpPr/>
          <p:nvPr/>
        </p:nvSpPr>
        <p:spPr>
          <a:xfrm>
            <a:off x="2514256" y="3869473"/>
            <a:ext cx="411548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Questions???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58989827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7256667"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 Compounding Factors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TextBox 2"/>
          <p:cNvSpPr txBox="1"/>
          <p:nvPr/>
        </p:nvSpPr>
        <p:spPr>
          <a:xfrm>
            <a:off x="304800" y="1219200"/>
            <a:ext cx="7180467" cy="2754600"/>
          </a:xfrm>
          <a:prstGeom prst="rect">
            <a:avLst/>
          </a:prstGeom>
          <a:noFill/>
        </p:spPr>
        <p:txBody>
          <a:bodyPr wrap="square" rtlCol="0">
            <a:spAutoFit/>
          </a:bodyPr>
          <a:lstStyle/>
          <a:p>
            <a:pPr marL="571500" indent="-571500">
              <a:spcAft>
                <a:spcPts val="1800"/>
              </a:spcAft>
              <a:buBlip>
                <a:blip r:embed="rId3"/>
              </a:buBlip>
            </a:pPr>
            <a:r>
              <a:rPr lang="en-US" sz="3200" dirty="0" smtClean="0"/>
              <a:t>No Smoking</a:t>
            </a:r>
          </a:p>
          <a:p>
            <a:pPr marL="571500" indent="-571500">
              <a:spcAft>
                <a:spcPts val="1800"/>
              </a:spcAft>
              <a:buBlip>
                <a:blip r:embed="rId3"/>
              </a:buBlip>
            </a:pPr>
            <a:r>
              <a:rPr lang="en-US" sz="3200" dirty="0" smtClean="0"/>
              <a:t>Controlled Blood Sugar</a:t>
            </a:r>
          </a:p>
          <a:p>
            <a:pPr marL="571500" indent="-571500">
              <a:spcAft>
                <a:spcPts val="1800"/>
              </a:spcAft>
              <a:buBlip>
                <a:blip r:embed="rId3"/>
              </a:buBlip>
            </a:pPr>
            <a:r>
              <a:rPr lang="en-US" sz="3200" dirty="0" smtClean="0"/>
              <a:t>Controlled Blood Pressure</a:t>
            </a:r>
          </a:p>
          <a:p>
            <a:pPr marL="571500" indent="-571500">
              <a:spcAft>
                <a:spcPts val="1800"/>
              </a:spcAft>
              <a:buBlip>
                <a:blip r:embed="rId3"/>
              </a:buBlip>
            </a:pPr>
            <a:r>
              <a:rPr lang="en-US" sz="3200" dirty="0" smtClean="0"/>
              <a:t>Adequate Protein Intake</a:t>
            </a:r>
          </a:p>
        </p:txBody>
      </p:sp>
      <p:sp>
        <p:nvSpPr>
          <p:cNvPr id="4" name="Rectangle 3"/>
          <p:cNvSpPr/>
          <p:nvPr/>
        </p:nvSpPr>
        <p:spPr>
          <a:xfrm>
            <a:off x="1447800" y="4343400"/>
            <a:ext cx="5700920"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Compliance is crucial!</a:t>
            </a:r>
            <a:endParaRPr lang="en-US" sz="4800" b="1" i="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9459381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3499932"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Prealbumin</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TextBox 2"/>
          <p:cNvSpPr txBox="1"/>
          <p:nvPr/>
        </p:nvSpPr>
        <p:spPr>
          <a:xfrm>
            <a:off x="457200" y="1676400"/>
            <a:ext cx="8305800" cy="1384995"/>
          </a:xfrm>
          <a:prstGeom prst="rect">
            <a:avLst/>
          </a:prstGeom>
          <a:noFill/>
        </p:spPr>
        <p:txBody>
          <a:bodyPr wrap="square" rtlCol="0">
            <a:spAutoFit/>
          </a:bodyPr>
          <a:lstStyle/>
          <a:p>
            <a:pPr marL="457200" indent="-457200">
              <a:buBlip>
                <a:blip r:embed="rId3"/>
              </a:buBlip>
            </a:pPr>
            <a:r>
              <a:rPr lang="en-US" sz="2800" dirty="0" smtClean="0"/>
              <a:t>Indicates past 3 days level of protein</a:t>
            </a:r>
          </a:p>
          <a:p>
            <a:pPr marL="457200" indent="-457200">
              <a:buBlip>
                <a:blip r:embed="rId3"/>
              </a:buBlip>
            </a:pPr>
            <a:r>
              <a:rPr lang="en-US" sz="2800" dirty="0" smtClean="0"/>
              <a:t>Should be &gt;20</a:t>
            </a:r>
          </a:p>
          <a:p>
            <a:pPr marL="457200" indent="-457200">
              <a:buBlip>
                <a:blip r:embed="rId3"/>
              </a:buBlip>
            </a:pPr>
            <a:r>
              <a:rPr lang="en-US" sz="2800" dirty="0" smtClean="0"/>
              <a:t>Normal 18-38 mg/</a:t>
            </a:r>
            <a:r>
              <a:rPr lang="en-US" sz="2800" dirty="0" err="1" smtClean="0"/>
              <a:t>dL</a:t>
            </a:r>
            <a:endParaRPr lang="en-US" sz="2800" dirty="0"/>
          </a:p>
        </p:txBody>
      </p:sp>
      <p:sp>
        <p:nvSpPr>
          <p:cNvPr id="4" name="Rectangle 3"/>
          <p:cNvSpPr/>
          <p:nvPr/>
        </p:nvSpPr>
        <p:spPr>
          <a:xfrm>
            <a:off x="457200" y="3211551"/>
            <a:ext cx="2622834"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Albumin</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TextBox 4"/>
          <p:cNvSpPr txBox="1"/>
          <p:nvPr/>
        </p:nvSpPr>
        <p:spPr>
          <a:xfrm>
            <a:off x="576146" y="4234190"/>
            <a:ext cx="8305800" cy="2246769"/>
          </a:xfrm>
          <a:prstGeom prst="rect">
            <a:avLst/>
          </a:prstGeom>
          <a:noFill/>
        </p:spPr>
        <p:txBody>
          <a:bodyPr wrap="square" rtlCol="0">
            <a:spAutoFit/>
          </a:bodyPr>
          <a:lstStyle/>
          <a:p>
            <a:pPr marL="457200" indent="-457200">
              <a:buBlip>
                <a:blip r:embed="rId3"/>
              </a:buBlip>
            </a:pPr>
            <a:r>
              <a:rPr lang="en-US" sz="2800" dirty="0" smtClean="0"/>
              <a:t>Gives a longer indicator of protein</a:t>
            </a:r>
          </a:p>
          <a:p>
            <a:pPr marL="457200" indent="-457200">
              <a:buBlip>
                <a:blip r:embed="rId3"/>
              </a:buBlip>
            </a:pPr>
            <a:endParaRPr lang="en-US" sz="2800" dirty="0"/>
          </a:p>
          <a:p>
            <a:pPr marL="457200" indent="-457200">
              <a:buBlip>
                <a:blip r:embed="rId3"/>
              </a:buBlip>
            </a:pPr>
            <a:endParaRPr lang="en-US" sz="2800" dirty="0" smtClean="0"/>
          </a:p>
          <a:p>
            <a:pPr marL="457200" indent="-457200">
              <a:buBlip>
                <a:blip r:embed="rId3"/>
              </a:buBlip>
            </a:pPr>
            <a:r>
              <a:rPr lang="en-US" sz="2800" dirty="0" smtClean="0"/>
              <a:t>Need extra protein to heal the wound AND</a:t>
            </a:r>
          </a:p>
          <a:p>
            <a:pPr marL="457200" indent="-457200">
              <a:buBlip>
                <a:blip r:embed="rId3"/>
              </a:buBlip>
            </a:pPr>
            <a:r>
              <a:rPr lang="en-US" sz="2800" dirty="0" smtClean="0"/>
              <a:t>Drainage from wound leaks out protein</a:t>
            </a:r>
          </a:p>
        </p:txBody>
      </p:sp>
      <p:cxnSp>
        <p:nvCxnSpPr>
          <p:cNvPr id="7" name="Straight Connector 6"/>
          <p:cNvCxnSpPr/>
          <p:nvPr/>
        </p:nvCxnSpPr>
        <p:spPr>
          <a:xfrm>
            <a:off x="0" y="5357574"/>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6161808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1322798"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A1C</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TextBox 2"/>
          <p:cNvSpPr txBox="1"/>
          <p:nvPr/>
        </p:nvSpPr>
        <p:spPr>
          <a:xfrm>
            <a:off x="533400" y="1380530"/>
            <a:ext cx="7086600" cy="1815882"/>
          </a:xfrm>
          <a:prstGeom prst="rect">
            <a:avLst/>
          </a:prstGeom>
          <a:noFill/>
        </p:spPr>
        <p:txBody>
          <a:bodyPr wrap="square" rtlCol="0">
            <a:spAutoFit/>
          </a:bodyPr>
          <a:lstStyle/>
          <a:p>
            <a:pPr marL="457200" indent="-457200">
              <a:buBlip>
                <a:blip r:embed="rId3"/>
              </a:buBlip>
            </a:pPr>
            <a:r>
              <a:rPr lang="en-US" sz="2800" dirty="0" smtClean="0"/>
              <a:t>3 month indication of sugar level</a:t>
            </a:r>
          </a:p>
          <a:p>
            <a:pPr marL="457200" indent="-457200">
              <a:buBlip>
                <a:blip r:embed="rId3"/>
              </a:buBlip>
            </a:pPr>
            <a:endParaRPr lang="en-US" sz="2800" dirty="0"/>
          </a:p>
          <a:p>
            <a:pPr marL="457200" indent="-457200">
              <a:buBlip>
                <a:blip r:embed="rId3"/>
              </a:buBlip>
            </a:pPr>
            <a:r>
              <a:rPr lang="en-US" sz="2800" dirty="0" smtClean="0"/>
              <a:t>Bacteria feeds off sugar</a:t>
            </a:r>
          </a:p>
          <a:p>
            <a:pPr marL="914400" lvl="1" indent="-457200">
              <a:buBlip>
                <a:blip r:embed="rId3"/>
              </a:buBlip>
            </a:pPr>
            <a:r>
              <a:rPr lang="en-US" sz="2800" dirty="0" smtClean="0">
                <a:sym typeface="Wingdings" pitchFamily="2" charset="2"/>
              </a:rPr>
              <a:t> Leads to infection!</a:t>
            </a:r>
            <a:endParaRPr lang="en-US" sz="2800" dirty="0"/>
          </a:p>
        </p:txBody>
      </p:sp>
      <p:sp>
        <p:nvSpPr>
          <p:cNvPr id="4" name="Rectangle 3"/>
          <p:cNvSpPr/>
          <p:nvPr/>
        </p:nvSpPr>
        <p:spPr>
          <a:xfrm>
            <a:off x="533400" y="3705069"/>
            <a:ext cx="6081730"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Ankle-Brachial Index</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TextBox 4"/>
          <p:cNvSpPr txBox="1"/>
          <p:nvPr/>
        </p:nvSpPr>
        <p:spPr>
          <a:xfrm>
            <a:off x="533400" y="5029200"/>
            <a:ext cx="7467600" cy="1107996"/>
          </a:xfrm>
          <a:prstGeom prst="rect">
            <a:avLst/>
          </a:prstGeom>
          <a:noFill/>
        </p:spPr>
        <p:txBody>
          <a:bodyPr wrap="square" rtlCol="0">
            <a:spAutoFit/>
          </a:bodyPr>
          <a:lstStyle/>
          <a:p>
            <a:pPr marL="285750" indent="-285750">
              <a:spcAft>
                <a:spcPts val="1200"/>
              </a:spcAft>
              <a:buBlip>
                <a:blip r:embed="rId3"/>
              </a:buBlip>
            </a:pPr>
            <a:r>
              <a:rPr lang="en-US" sz="2800" dirty="0" smtClean="0"/>
              <a:t>ABI should = 1.0</a:t>
            </a:r>
          </a:p>
          <a:p>
            <a:pPr marL="285750" indent="-285750">
              <a:spcAft>
                <a:spcPts val="1200"/>
              </a:spcAft>
              <a:buBlip>
                <a:blip r:embed="rId3"/>
              </a:buBlip>
            </a:pPr>
            <a:r>
              <a:rPr lang="en-US" sz="2800" dirty="0" smtClean="0"/>
              <a:t>ABI should be </a:t>
            </a:r>
            <a:r>
              <a:rPr lang="en-US" sz="2800" dirty="0" err="1" smtClean="0"/>
              <a:t>triphasic</a:t>
            </a:r>
            <a:endParaRPr lang="en-US" sz="2800" dirty="0"/>
          </a:p>
        </p:txBody>
      </p:sp>
      <p:cxnSp>
        <p:nvCxnSpPr>
          <p:cNvPr id="7" name="Straight Connector 6"/>
          <p:cNvCxnSpPr/>
          <p:nvPr/>
        </p:nvCxnSpPr>
        <p:spPr>
          <a:xfrm>
            <a:off x="0" y="3581400"/>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4635701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586808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 Dressing Options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a:off x="1300822" y="2967335"/>
            <a:ext cx="6542368" cy="76944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4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This part is a little trickier…</a:t>
            </a:r>
            <a:endParaRPr lang="en-US" sz="4400" b="1" i="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48362425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10391</TotalTime>
  <Words>3630</Words>
  <Application>Microsoft Office PowerPoint</Application>
  <PresentationFormat>On-screen Show (4:3)</PresentationFormat>
  <Paragraphs>439</Paragraphs>
  <Slides>50</Slides>
  <Notes>49</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North Carolina at Chapel Hill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dc:creator>
  <cp:lastModifiedBy>Michelle</cp:lastModifiedBy>
  <cp:revision>143</cp:revision>
  <cp:lastPrinted>2013-01-13T15:17:40Z</cp:lastPrinted>
  <dcterms:created xsi:type="dcterms:W3CDTF">2012-12-21T17:42:31Z</dcterms:created>
  <dcterms:modified xsi:type="dcterms:W3CDTF">2013-02-11T18:48:25Z</dcterms:modified>
</cp:coreProperties>
</file>