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59" r:id="rId4"/>
    <p:sldId id="262" r:id="rId5"/>
    <p:sldId id="263" r:id="rId6"/>
    <p:sldId id="264" r:id="rId7"/>
    <p:sldId id="265" r:id="rId8"/>
    <p:sldId id="274" r:id="rId9"/>
    <p:sldId id="273" r:id="rId10"/>
    <p:sldId id="275" r:id="rId11"/>
    <p:sldId id="276" r:id="rId12"/>
    <p:sldId id="277" r:id="rId13"/>
    <p:sldId id="266" r:id="rId14"/>
    <p:sldId id="267" r:id="rId15"/>
    <p:sldId id="278" r:id="rId16"/>
    <p:sldId id="279" r:id="rId17"/>
    <p:sldId id="280" r:id="rId18"/>
    <p:sldId id="281" r:id="rId19"/>
    <p:sldId id="268" r:id="rId20"/>
    <p:sldId id="269" r:id="rId21"/>
    <p:sldId id="270" r:id="rId22"/>
    <p:sldId id="282" r:id="rId23"/>
    <p:sldId id="283" r:id="rId24"/>
    <p:sldId id="284" r:id="rId25"/>
    <p:sldId id="271" r:id="rId26"/>
    <p:sldId id="272" r:id="rId27"/>
    <p:sldId id="286" r:id="rId28"/>
    <p:sldId id="287" r:id="rId29"/>
    <p:sldId id="288" r:id="rId30"/>
    <p:sldId id="289" r:id="rId31"/>
    <p:sldId id="285" r:id="rId32"/>
    <p:sldId id="290" r:id="rId33"/>
    <p:sldId id="291" r:id="rId34"/>
    <p:sldId id="292" r:id="rId35"/>
    <p:sldId id="29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12"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8F908B-A986-614D-A592-092FE20952B3}" type="datetimeFigureOut">
              <a:rPr lang="en-US" smtClean="0"/>
              <a:t>8/9/11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44A906-F4D6-BA4E-A027-4FBFB1FEFB7F}" type="slidenum">
              <a:rPr lang="en-US" smtClean="0"/>
              <a:t>‹#›</a:t>
            </a:fld>
            <a:endParaRPr lang="en-US"/>
          </a:p>
        </p:txBody>
      </p:sp>
    </p:spTree>
    <p:extLst>
      <p:ext uri="{BB962C8B-B14F-4D97-AF65-F5344CB8AC3E}">
        <p14:creationId xmlns:p14="http://schemas.microsoft.com/office/powerpoint/2010/main" val="28668205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Classification Systems:</a:t>
            </a:r>
          </a:p>
          <a:p>
            <a:pPr eaLnBrk="1" hangingPunct="1"/>
            <a:r>
              <a:rPr lang="en-US" dirty="0" smtClean="0"/>
              <a:t>First we will discuss why classification systems are used in LBP.  We also will briefly list the optional methods of classifying patients with low back pain.  </a:t>
            </a:r>
          </a:p>
          <a:p>
            <a:pPr eaLnBrk="1" hangingPunct="1"/>
            <a:r>
              <a:rPr lang="en-US" dirty="0" smtClean="0"/>
              <a:t>Treatment based Classification System: </a:t>
            </a:r>
          </a:p>
          <a:p>
            <a:pPr eaLnBrk="1" hangingPunct="1"/>
            <a:r>
              <a:rPr lang="en-US" dirty="0" smtClean="0"/>
              <a:t>An introduction to the 4 treatment subgroups, the reasoning behind the selection of those treatments.  </a:t>
            </a:r>
          </a:p>
          <a:p>
            <a:endParaRPr lang="en-US" dirty="0"/>
          </a:p>
        </p:txBody>
      </p:sp>
      <p:sp>
        <p:nvSpPr>
          <p:cNvPr id="4" name="Slide Number Placeholder 3"/>
          <p:cNvSpPr>
            <a:spLocks noGrp="1"/>
          </p:cNvSpPr>
          <p:nvPr>
            <p:ph type="sldNum" sz="quarter" idx="10"/>
          </p:nvPr>
        </p:nvSpPr>
        <p:spPr/>
        <p:txBody>
          <a:bodyPr/>
          <a:lstStyle/>
          <a:p>
            <a:fld id="{FE44A906-F4D6-BA4E-A027-4FBFB1FEFB7F}" type="slidenum">
              <a:rPr lang="en-US" smtClean="0"/>
              <a:t>2</a:t>
            </a:fld>
            <a:endParaRPr lang="en-US"/>
          </a:p>
        </p:txBody>
      </p:sp>
    </p:spTree>
    <p:extLst>
      <p:ext uri="{BB962C8B-B14F-4D97-AF65-F5344CB8AC3E}">
        <p14:creationId xmlns:p14="http://schemas.microsoft.com/office/powerpoint/2010/main" val="669173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Aberrant movements (abnormal from healthy </a:t>
            </a:r>
            <a:r>
              <a:rPr lang="en-US" dirty="0" err="1" smtClean="0"/>
              <a:t>pts</a:t>
            </a:r>
            <a:r>
              <a:rPr lang="en-US" dirty="0" smtClean="0"/>
              <a:t>) can define the stabilization subgroup proposed by Hicks et al.  </a:t>
            </a:r>
          </a:p>
          <a:p>
            <a:pPr eaLnBrk="1" hangingPunct="1"/>
            <a:r>
              <a:rPr lang="en-US" dirty="0" smtClean="0"/>
              <a:t>Disruptions in midrange movements presents possible </a:t>
            </a:r>
            <a:r>
              <a:rPr lang="en-US" dirty="0" err="1" smtClean="0"/>
              <a:t>neuromotor</a:t>
            </a:r>
            <a:r>
              <a:rPr lang="en-US" dirty="0" smtClean="0"/>
              <a:t> control impairment because this are is where the muscles are responsible for controlling the movements of the spine.  In neutral or </a:t>
            </a:r>
            <a:r>
              <a:rPr lang="en-US" dirty="0" err="1" smtClean="0"/>
              <a:t>endrange</a:t>
            </a:r>
            <a:r>
              <a:rPr lang="en-US" dirty="0" smtClean="0"/>
              <a:t> postures the non-contractile structures play a larger role in stabilization.  </a:t>
            </a:r>
          </a:p>
        </p:txBody>
      </p:sp>
      <p:sp>
        <p:nvSpPr>
          <p:cNvPr id="4" name="Slide Number Placeholder 3"/>
          <p:cNvSpPr>
            <a:spLocks noGrp="1"/>
          </p:cNvSpPr>
          <p:nvPr>
            <p:ph type="sldNum" sz="quarter" idx="10"/>
          </p:nvPr>
        </p:nvSpPr>
        <p:spPr/>
        <p:txBody>
          <a:bodyPr/>
          <a:lstStyle/>
          <a:p>
            <a:fld id="{FE44A906-F4D6-BA4E-A027-4FBFB1FEFB7F}" type="slidenum">
              <a:rPr lang="en-US" smtClean="0"/>
              <a:t>16</a:t>
            </a:fld>
            <a:endParaRPr lang="en-US"/>
          </a:p>
        </p:txBody>
      </p:sp>
    </p:spTree>
    <p:extLst>
      <p:ext uri="{BB962C8B-B14F-4D97-AF65-F5344CB8AC3E}">
        <p14:creationId xmlns:p14="http://schemas.microsoft.com/office/powerpoint/2010/main" val="3929065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Reasoning:</a:t>
            </a:r>
          </a:p>
          <a:p>
            <a:pPr eaLnBrk="1" hangingPunct="1"/>
            <a:r>
              <a:rPr lang="en-US" dirty="0" smtClean="0"/>
              <a:t>It hurts when I do this.  Well don</a:t>
            </a:r>
            <a:r>
              <a:rPr lang="ja-JP" altLang="en-US" dirty="0" smtClean="0"/>
              <a:t>’</a:t>
            </a:r>
            <a:r>
              <a:rPr lang="en-US" altLang="ja-JP" dirty="0" smtClean="0"/>
              <a:t>t do that!</a:t>
            </a:r>
          </a:p>
          <a:p>
            <a:pPr eaLnBrk="1" hangingPunct="1"/>
            <a:r>
              <a:rPr lang="en-US" dirty="0" smtClean="0"/>
              <a:t>	:</a:t>
            </a:r>
            <a:r>
              <a:rPr lang="en-US" dirty="0" err="1" smtClean="0"/>
              <a:t>pts</a:t>
            </a:r>
            <a:r>
              <a:rPr lang="en-US" dirty="0" smtClean="0"/>
              <a:t> don</a:t>
            </a:r>
            <a:r>
              <a:rPr lang="ja-JP" altLang="en-US" dirty="0" smtClean="0"/>
              <a:t>’</a:t>
            </a:r>
            <a:r>
              <a:rPr lang="en-US" altLang="ja-JP" dirty="0" smtClean="0"/>
              <a:t>t always recognize their directional preference and don</a:t>
            </a:r>
            <a:r>
              <a:rPr lang="ja-JP" altLang="en-US" dirty="0" smtClean="0"/>
              <a:t>’</a:t>
            </a:r>
            <a:r>
              <a:rPr lang="en-US" altLang="ja-JP" dirty="0" smtClean="0"/>
              <a:t>t understand repetition can help them.</a:t>
            </a:r>
          </a:p>
          <a:p>
            <a:pPr eaLnBrk="1" hangingPunct="1"/>
            <a:r>
              <a:rPr lang="en-US" dirty="0" smtClean="0"/>
              <a:t>	:goal is to produce </a:t>
            </a:r>
            <a:r>
              <a:rPr lang="en-US" b="1" dirty="0" smtClean="0"/>
              <a:t>lasting centralization</a:t>
            </a:r>
            <a:r>
              <a:rPr lang="en-US" dirty="0" smtClean="0"/>
              <a:t> of symptoms to progress to later stages of </a:t>
            </a:r>
            <a:r>
              <a:rPr lang="en-US" dirty="0" err="1" smtClean="0"/>
              <a:t>tx</a:t>
            </a:r>
            <a:r>
              <a:rPr lang="en-US" dirty="0" smtClean="0"/>
              <a:t>.   </a:t>
            </a:r>
          </a:p>
          <a:p>
            <a:pPr eaLnBrk="1" hangingPunct="1"/>
            <a:r>
              <a:rPr lang="en-US" dirty="0" smtClean="0"/>
              <a:t>	:most classifications for PTs utilize pain associated movements as a basis for categorization.  </a:t>
            </a:r>
          </a:p>
          <a:p>
            <a:pPr eaLnBrk="1" hangingPunct="1"/>
            <a:endParaRPr lang="en-US" dirty="0" smtClean="0"/>
          </a:p>
          <a:p>
            <a:pPr eaLnBrk="1" hangingPunct="1"/>
            <a:r>
              <a:rPr lang="en-US" dirty="0" smtClean="0"/>
              <a:t>Possible Mechanisms of relief.</a:t>
            </a:r>
          </a:p>
          <a:p>
            <a:pPr eaLnBrk="1" hangingPunct="1"/>
            <a:r>
              <a:rPr lang="en-US" dirty="0" smtClean="0"/>
              <a:t>	-disc being pushed back in with extension movement.  </a:t>
            </a:r>
          </a:p>
          <a:p>
            <a:pPr eaLnBrk="1" hangingPunct="1"/>
            <a:r>
              <a:rPr lang="en-US" dirty="0" smtClean="0"/>
              <a:t>	-relieve the pain.  Stop the pain cycle. </a:t>
            </a:r>
            <a:r>
              <a:rPr lang="ja-JP" altLang="en-US" dirty="0" smtClean="0"/>
              <a:t>“</a:t>
            </a:r>
            <a:r>
              <a:rPr lang="en-US" altLang="ja-JP" dirty="0" smtClean="0"/>
              <a:t>resetting the system</a:t>
            </a:r>
            <a:r>
              <a:rPr lang="ja-JP" altLang="en-US" dirty="0" smtClean="0"/>
              <a:t>”</a:t>
            </a:r>
            <a:endParaRPr lang="en-US" altLang="ja-JP" dirty="0" smtClean="0"/>
          </a:p>
          <a:p>
            <a:pPr eaLnBrk="1" hangingPunct="1"/>
            <a:r>
              <a:rPr lang="en-US" dirty="0" smtClean="0"/>
              <a:t>	-open up space in flexion that increases space and decreases compression. 	</a:t>
            </a:r>
          </a:p>
          <a:p>
            <a:pPr eaLnBrk="1" hangingPunct="1"/>
            <a:r>
              <a:rPr lang="en-US" dirty="0" smtClean="0"/>
              <a:t>		*not creating space.  Restoring normal motion and allowing what is in the space to function appropriately in the space.  </a:t>
            </a:r>
            <a:endParaRPr lang="en-US" dirty="0"/>
          </a:p>
        </p:txBody>
      </p:sp>
      <p:sp>
        <p:nvSpPr>
          <p:cNvPr id="4" name="Slide Number Placeholder 3"/>
          <p:cNvSpPr>
            <a:spLocks noGrp="1"/>
          </p:cNvSpPr>
          <p:nvPr>
            <p:ph type="sldNum" sz="quarter" idx="10"/>
          </p:nvPr>
        </p:nvSpPr>
        <p:spPr/>
        <p:txBody>
          <a:bodyPr/>
          <a:lstStyle/>
          <a:p>
            <a:fld id="{FE44A906-F4D6-BA4E-A027-4FBFB1FEFB7F}" type="slidenum">
              <a:rPr lang="en-US" smtClean="0"/>
              <a:t>19</a:t>
            </a:fld>
            <a:endParaRPr lang="en-US"/>
          </a:p>
        </p:txBody>
      </p:sp>
    </p:spTree>
    <p:extLst>
      <p:ext uri="{BB962C8B-B14F-4D97-AF65-F5344CB8AC3E}">
        <p14:creationId xmlns:p14="http://schemas.microsoft.com/office/powerpoint/2010/main" val="1300597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Extension </a:t>
            </a:r>
            <a:r>
              <a:rPr lang="en-US" dirty="0" err="1" smtClean="0"/>
              <a:t>tx</a:t>
            </a:r>
            <a:r>
              <a:rPr lang="en-US" dirty="0" smtClean="0"/>
              <a:t>: </a:t>
            </a:r>
            <a:r>
              <a:rPr lang="en-US" dirty="0" err="1" smtClean="0"/>
              <a:t>ext</a:t>
            </a:r>
            <a:r>
              <a:rPr lang="en-US" dirty="0" smtClean="0"/>
              <a:t> movement and mobilization with the goal of centralization </a:t>
            </a:r>
          </a:p>
          <a:p>
            <a:pPr eaLnBrk="1" hangingPunct="1"/>
            <a:r>
              <a:rPr lang="en-US" dirty="0" smtClean="0"/>
              <a:t>Stabilization </a:t>
            </a:r>
            <a:r>
              <a:rPr lang="en-US" dirty="0" err="1" smtClean="0"/>
              <a:t>tx</a:t>
            </a:r>
            <a:r>
              <a:rPr lang="en-US" dirty="0" smtClean="0"/>
              <a:t>: isolated contraction of the deep abdominals and strengthening of primary stabilizers of the spine.</a:t>
            </a:r>
          </a:p>
          <a:p>
            <a:pPr eaLnBrk="1" hangingPunct="1"/>
            <a:endParaRPr lang="en-US" dirty="0" smtClean="0"/>
          </a:p>
          <a:p>
            <a:pPr eaLnBrk="1" hangingPunct="1"/>
            <a:r>
              <a:rPr lang="en-US" dirty="0" smtClean="0"/>
              <a:t>Extension was more effective than trunk stabilization strengthening in a subgroup of subjects who centralized with extension.</a:t>
            </a:r>
            <a:endParaRPr lang="en-US" dirty="0"/>
          </a:p>
        </p:txBody>
      </p:sp>
      <p:sp>
        <p:nvSpPr>
          <p:cNvPr id="4" name="Slide Number Placeholder 3"/>
          <p:cNvSpPr>
            <a:spLocks noGrp="1"/>
          </p:cNvSpPr>
          <p:nvPr>
            <p:ph type="sldNum" sz="quarter" idx="10"/>
          </p:nvPr>
        </p:nvSpPr>
        <p:spPr/>
        <p:txBody>
          <a:bodyPr/>
          <a:lstStyle/>
          <a:p>
            <a:fld id="{FE44A906-F4D6-BA4E-A027-4FBFB1FEFB7F}" type="slidenum">
              <a:rPr lang="en-US" smtClean="0"/>
              <a:t>23</a:t>
            </a:fld>
            <a:endParaRPr lang="en-US"/>
          </a:p>
        </p:txBody>
      </p:sp>
    </p:spTree>
    <p:extLst>
      <p:ext uri="{BB962C8B-B14F-4D97-AF65-F5344CB8AC3E}">
        <p14:creationId xmlns:p14="http://schemas.microsoft.com/office/powerpoint/2010/main" val="3871987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dirty="0" smtClean="0"/>
              <a:t>Referral down the leg can be the result of compression of nerves in the spine. Distraction can relieve some of that pressure and decrease symptoms.</a:t>
            </a:r>
          </a:p>
          <a:p>
            <a:endParaRPr lang="en-US" dirty="0"/>
          </a:p>
        </p:txBody>
      </p:sp>
      <p:sp>
        <p:nvSpPr>
          <p:cNvPr id="4" name="Slide Number Placeholder 3"/>
          <p:cNvSpPr>
            <a:spLocks noGrp="1"/>
          </p:cNvSpPr>
          <p:nvPr>
            <p:ph type="sldNum" sz="quarter" idx="10"/>
          </p:nvPr>
        </p:nvSpPr>
        <p:spPr/>
        <p:txBody>
          <a:bodyPr/>
          <a:lstStyle/>
          <a:p>
            <a:fld id="{FE44A906-F4D6-BA4E-A027-4FBFB1FEFB7F}" type="slidenum">
              <a:rPr lang="en-US" smtClean="0"/>
              <a:t>25</a:t>
            </a:fld>
            <a:endParaRPr lang="en-US"/>
          </a:p>
        </p:txBody>
      </p:sp>
    </p:spTree>
    <p:extLst>
      <p:ext uri="{BB962C8B-B14F-4D97-AF65-F5344CB8AC3E}">
        <p14:creationId xmlns:p14="http://schemas.microsoft.com/office/powerpoint/2010/main" val="1832573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3090197-5F00-F94B-9EB3-23C323A6BC82}" type="slidenum">
              <a:rPr lang="en-US" sz="1200"/>
              <a:pPr eaLnBrk="1" hangingPunct="1"/>
              <a:t>27</a:t>
            </a:fld>
            <a:endParaRPr lang="en-US" sz="1200"/>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2B45100-061B-8340-BA79-80C00DBF8B36}" type="slidenum">
              <a:rPr lang="en-US" sz="1200"/>
              <a:pPr eaLnBrk="1" hangingPunct="1"/>
              <a:t>28</a:t>
            </a:fld>
            <a:endParaRPr lang="en-US" sz="1200"/>
          </a:p>
        </p:txBody>
      </p:sp>
      <p:sp>
        <p:nvSpPr>
          <p:cNvPr id="104450" name="Rectangle 2"/>
          <p:cNvSpPr>
            <a:spLocks noGrp="1" noRot="1" noChangeAspect="1" noChangeArrowheads="1" noTextEdit="1"/>
          </p:cNvSpPr>
          <p:nvPr>
            <p:ph type="sldImg"/>
          </p:nvPr>
        </p:nvSpPr>
        <p:spPr>
          <a:solidFill>
            <a:srgbClr val="FFFFFF"/>
          </a:solidFill>
          <a:ln/>
        </p:spPr>
      </p:sp>
      <p:sp>
        <p:nvSpPr>
          <p:cNvPr id="10445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t>Notice** Position, timing, mode, and intensity of treatment was different.  </a:t>
            </a:r>
          </a:p>
          <a:p>
            <a:pPr eaLnBrk="1" hangingPunct="1"/>
            <a:endParaRPr lang="en-US" dirty="0"/>
          </a:p>
          <a:p>
            <a:pPr eaLnBrk="1" hangingPunct="1"/>
            <a:r>
              <a:rPr lang="en-US" dirty="0"/>
              <a:t>Fritz:</a:t>
            </a:r>
          </a:p>
          <a:p>
            <a:pPr eaLnBrk="1" hangingPunct="1"/>
            <a:r>
              <a:rPr lang="en-US" dirty="0"/>
              <a:t>84.6% S rate of </a:t>
            </a:r>
            <a:r>
              <a:rPr lang="en-US" dirty="0" err="1"/>
              <a:t>pts</a:t>
            </a:r>
            <a:r>
              <a:rPr lang="en-US" dirty="0"/>
              <a:t> with one of the two variables present treated with traction.  </a:t>
            </a:r>
          </a:p>
          <a:p>
            <a:pPr eaLnBrk="1" hangingPunct="1"/>
            <a:r>
              <a:rPr lang="en-US" dirty="0"/>
              <a:t>45.5% S rate if treated with ext.</a:t>
            </a:r>
          </a:p>
          <a:p>
            <a:pPr eaLnBrk="1" hangingPunct="1"/>
            <a:r>
              <a:rPr lang="en-US" dirty="0"/>
              <a:t>	Patients with one of the variables respond when treated with traction and </a:t>
            </a:r>
            <a:r>
              <a:rPr lang="en-US" dirty="0" err="1"/>
              <a:t>ext</a:t>
            </a:r>
            <a:r>
              <a:rPr lang="en-US" dirty="0"/>
              <a:t> better than </a:t>
            </a:r>
            <a:r>
              <a:rPr lang="en-US" dirty="0" err="1"/>
              <a:t>ext</a:t>
            </a:r>
            <a:r>
              <a:rPr lang="en-US" dirty="0"/>
              <a:t> alone. </a:t>
            </a:r>
          </a:p>
          <a:p>
            <a:pPr eaLnBrk="1" hangingPunct="1"/>
            <a:r>
              <a:rPr lang="en-US" dirty="0"/>
              <a:t>	</a:t>
            </a:r>
            <a:r>
              <a:rPr lang="en-US" dirty="0" err="1"/>
              <a:t>Peripheralization</a:t>
            </a:r>
            <a:r>
              <a:rPr lang="en-US" dirty="0"/>
              <a:t> with extension is like opposite treatment for specific exercise (Long).  That is not a supported treatment for those patients.  	This is a comparison to a </a:t>
            </a:r>
            <a:r>
              <a:rPr lang="ja-JP" altLang="en-US" dirty="0"/>
              <a:t>“</a:t>
            </a:r>
            <a:r>
              <a:rPr lang="en-US" altLang="ja-JP" dirty="0"/>
              <a:t>worse</a:t>
            </a:r>
            <a:r>
              <a:rPr lang="ja-JP" altLang="en-US" dirty="0"/>
              <a:t>”</a:t>
            </a:r>
            <a:r>
              <a:rPr lang="en-US" altLang="ja-JP" dirty="0"/>
              <a:t> treatment.  However, patients that </a:t>
            </a:r>
            <a:r>
              <a:rPr lang="en-US" altLang="ja-JP" dirty="0" err="1"/>
              <a:t>peripheralize</a:t>
            </a:r>
            <a:r>
              <a:rPr lang="en-US" altLang="ja-JP" dirty="0"/>
              <a:t> have a poorer prognosis but had more success if treated 	with traction.  This supports original traction criteria that suggested traction for patients who did not centralize with any movement.  </a:t>
            </a:r>
          </a:p>
          <a:p>
            <a:pPr eaLnBrk="1" hangingPunct="1"/>
            <a:endParaRPr lang="en-US" dirty="0"/>
          </a:p>
          <a:p>
            <a:pPr eaLnBrk="1" hangingPunct="1"/>
            <a:endParaRPr lang="en-US" dirty="0"/>
          </a:p>
          <a:p>
            <a:pPr eaLnBrk="1" hangingPunct="1"/>
            <a:r>
              <a:rPr lang="en-US" dirty="0" err="1"/>
              <a:t>Cai</a:t>
            </a:r>
            <a:r>
              <a:rPr lang="en-US" dirty="0"/>
              <a:t>!</a:t>
            </a:r>
          </a:p>
          <a:p>
            <a:pPr eaLnBrk="1" hangingPunct="1"/>
            <a:r>
              <a:rPr lang="en-US" dirty="0"/>
              <a:t>19.4% had a Successful outcome with traction</a:t>
            </a:r>
          </a:p>
          <a:p>
            <a:pPr eaLnBrk="1" hangingPunct="1"/>
            <a:r>
              <a:rPr lang="en-US" dirty="0"/>
              <a:t>Predictors: non-involvement of manual work, low FABQ, no neurological deficit, &gt;30 </a:t>
            </a:r>
            <a:r>
              <a:rPr lang="en-US" dirty="0" err="1"/>
              <a:t>y.o</a:t>
            </a:r>
            <a:r>
              <a:rPr lang="en-US" dirty="0"/>
              <a:t>.</a:t>
            </a:r>
          </a:p>
          <a:p>
            <a:pPr eaLnBrk="1" hangingPunct="1"/>
            <a:r>
              <a:rPr lang="en-US" dirty="0"/>
              <a:t>4/4 PLR 9.36 changes probability of success to 69.2%</a:t>
            </a:r>
          </a:p>
          <a:p>
            <a:pPr eaLnBrk="1" hangingPunct="1"/>
            <a:r>
              <a:rPr lang="en-US" dirty="0"/>
              <a:t>3/4 PLR 3.04 changes probability of success to 42.2%</a:t>
            </a:r>
          </a:p>
          <a:p>
            <a:pPr eaLnBrk="1" hangingPunct="1"/>
            <a:r>
              <a:rPr lang="en-US" dirty="0"/>
              <a:t>	These predictors look like they could be prognostic variables.   NEEDS VALIDATION!  </a:t>
            </a:r>
          </a:p>
          <a:p>
            <a:pPr eaLnBrk="1" hangingPunct="1"/>
            <a:r>
              <a:rPr lang="en-US" dirty="0"/>
              <a:t>	</a:t>
            </a:r>
            <a:r>
              <a:rPr lang="en-US" dirty="0" err="1"/>
              <a:t>Pts</a:t>
            </a:r>
            <a:r>
              <a:rPr lang="en-US" dirty="0"/>
              <a:t> could respond better with traction even if it does not fit the traction theory.  </a:t>
            </a:r>
          </a:p>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BA66E4F-9F73-2748-AE05-EF4C00070FA9}" type="slidenum">
              <a:rPr lang="en-US" sz="1200"/>
              <a:pPr eaLnBrk="1" hangingPunct="1"/>
              <a:t>29</a:t>
            </a:fld>
            <a:endParaRPr lang="en-US" sz="1200"/>
          </a:p>
        </p:txBody>
      </p:sp>
      <p:sp>
        <p:nvSpPr>
          <p:cNvPr id="106498" name="Rectangle 2"/>
          <p:cNvSpPr>
            <a:spLocks noGrp="1" noRot="1" noChangeAspect="1" noChangeArrowheads="1" noTextEdit="1"/>
          </p:cNvSpPr>
          <p:nvPr>
            <p:ph type="sldImg"/>
          </p:nvPr>
        </p:nvSpPr>
        <p:spPr>
          <a:solidFill>
            <a:srgbClr val="FFFFFF"/>
          </a:solidFill>
          <a:ln/>
        </p:spPr>
      </p:sp>
      <p:sp>
        <p:nvSpPr>
          <p:cNvPr id="10649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t>Traction of significant percentage of body weight can directly and immediately increase SLR measurements.  A change in impairment level could translate or be accompanied by other benefits.  This shows the promise of traction treatment in effecting LBP.  </a:t>
            </a:r>
          </a:p>
          <a:p>
            <a:pPr eaLnBrk="1" hangingPunct="1"/>
            <a:r>
              <a:rPr lang="en-US" dirty="0"/>
              <a:t>Further research is needed to clarify the functional and long term benefits of traction and the associated increased SLR.  </a:t>
            </a:r>
          </a:p>
          <a:p>
            <a:pPr eaLnBrk="1" hangingPunct="1"/>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E0D45A0-CE2E-5943-A13A-9431C5A9D7B6}" type="slidenum">
              <a:rPr lang="en-US" sz="1200"/>
              <a:pPr eaLnBrk="1" hangingPunct="1"/>
              <a:t>30</a:t>
            </a:fld>
            <a:endParaRPr lang="en-US" sz="1200"/>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err="1" smtClean="0"/>
              <a:t>Pathoanatomical</a:t>
            </a:r>
            <a:r>
              <a:rPr lang="en-US" dirty="0" smtClean="0"/>
              <a:t> Classification: Focuses on structural and visible abnormalities as etiologies and trusts radiographic diagnostic results more than clinical judgment (</a:t>
            </a:r>
            <a:r>
              <a:rPr lang="en-US" dirty="0" err="1" smtClean="0"/>
              <a:t>Varamini</a:t>
            </a:r>
            <a:r>
              <a:rPr lang="en-US" dirty="0" smtClean="0"/>
              <a:t> I)</a:t>
            </a:r>
          </a:p>
          <a:p>
            <a:pPr eaLnBrk="1" hangingPunct="1"/>
            <a:r>
              <a:rPr lang="en-US" dirty="0" smtClean="0"/>
              <a:t>Common </a:t>
            </a:r>
            <a:r>
              <a:rPr lang="en-US" dirty="0" err="1" smtClean="0"/>
              <a:t>Dxs</a:t>
            </a:r>
            <a:r>
              <a:rPr lang="en-US" dirty="0" smtClean="0"/>
              <a:t>: disc lesions, </a:t>
            </a:r>
            <a:r>
              <a:rPr lang="en-US" dirty="0" err="1" smtClean="0"/>
              <a:t>zygapophyseal</a:t>
            </a:r>
            <a:r>
              <a:rPr lang="en-US" dirty="0" smtClean="0"/>
              <a:t> syndrome, SI syndrome, instability</a:t>
            </a:r>
            <a:endParaRPr lang="en-US" sz="700" dirty="0" smtClean="0"/>
          </a:p>
          <a:p>
            <a:pPr eaLnBrk="1" hangingPunct="1"/>
            <a:r>
              <a:rPr lang="en-US" dirty="0" smtClean="0"/>
              <a:t>Problems: Diagnostics are expensive, often invasive, limited in their ability to differentiate between symptomatic and asymptomatic individuals.</a:t>
            </a:r>
          </a:p>
          <a:p>
            <a:pPr eaLnBrk="1" hangingPunct="1"/>
            <a:r>
              <a:rPr lang="en-US" dirty="0" smtClean="0"/>
              <a:t>Radiology is great at finding </a:t>
            </a:r>
            <a:r>
              <a:rPr lang="en-US" dirty="0" err="1" smtClean="0"/>
              <a:t>fx</a:t>
            </a:r>
            <a:r>
              <a:rPr lang="en-US" dirty="0" smtClean="0"/>
              <a:t>, tumors, infections and other systematic serious conditions.  This is a small percentage of the population.   The reliability and validity of identifying patients with specific lesions that actually explain their clinical presentation is not good.  This approach also has limited use in PT because of our inability to order diagnostic tests. Need a system that is more clinically valuable and applicable to a non-invasive and non-pharmacological approach.  </a:t>
            </a:r>
          </a:p>
          <a:p>
            <a:pPr eaLnBrk="1" hangingPunct="1"/>
            <a:endParaRPr lang="en-US" dirty="0" smtClean="0"/>
          </a:p>
          <a:p>
            <a:pPr eaLnBrk="1" hangingPunct="1"/>
            <a:r>
              <a:rPr lang="en-US" dirty="0" smtClean="0"/>
              <a:t>Mechanism Based: (less research more of a theory).  Suggests that impairments in strength, motion, and movement are the cause of LBP.  If you fix the impairments that you find on exam the LBP will be taken care of.  </a:t>
            </a:r>
          </a:p>
          <a:p>
            <a:pPr eaLnBrk="1" hangingPunct="1"/>
            <a:r>
              <a:rPr lang="en-US" dirty="0" smtClean="0"/>
              <a:t>	</a:t>
            </a:r>
          </a:p>
          <a:p>
            <a:pPr eaLnBrk="1" hangingPunct="1"/>
            <a:r>
              <a:rPr lang="en-US" dirty="0" smtClean="0"/>
              <a:t>Clinical Features: Focus on symptomatic response to treatment.  More suitable(best) in guiding specific PT treatment.  Non-invasive clinical exam predicts response to treatment.  </a:t>
            </a:r>
          </a:p>
          <a:p>
            <a:pPr eaLnBrk="1" hangingPunct="1"/>
            <a:endParaRPr lang="en-US" dirty="0" smtClean="0"/>
          </a:p>
          <a:p>
            <a:pPr eaLnBrk="1" hangingPunct="1"/>
            <a:r>
              <a:rPr lang="en-US" dirty="0" smtClean="0"/>
              <a:t>Others use psychosocial aspects to direct care.  Chronicity also can be used as a classification system.  In this approach patients are treated based on the length of time they have had their pain.  </a:t>
            </a:r>
          </a:p>
          <a:p>
            <a:endParaRPr lang="en-US" dirty="0"/>
          </a:p>
        </p:txBody>
      </p:sp>
      <p:sp>
        <p:nvSpPr>
          <p:cNvPr id="4" name="Slide Number Placeholder 3"/>
          <p:cNvSpPr>
            <a:spLocks noGrp="1"/>
          </p:cNvSpPr>
          <p:nvPr>
            <p:ph type="sldNum" sz="quarter" idx="10"/>
          </p:nvPr>
        </p:nvSpPr>
        <p:spPr/>
        <p:txBody>
          <a:bodyPr/>
          <a:lstStyle/>
          <a:p>
            <a:fld id="{FE44A906-F4D6-BA4E-A027-4FBFB1FEFB7F}" type="slidenum">
              <a:rPr lang="en-US" smtClean="0"/>
              <a:t>3</a:t>
            </a:fld>
            <a:endParaRPr lang="en-US"/>
          </a:p>
        </p:txBody>
      </p:sp>
    </p:spTree>
    <p:extLst>
      <p:ext uri="{BB962C8B-B14F-4D97-AF65-F5344CB8AC3E}">
        <p14:creationId xmlns:p14="http://schemas.microsoft.com/office/powerpoint/2010/main" val="2065459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 will specifically look at the validity of the subgroups.  We need to know if these subgroups actually exist, and if they are different than the rest of the population.  We also will look at the efficacy of treatment.  Essentially, does the treatment actually cause a change in the patients and is that change better than the change associated with no treatment, a worse treatment, or an optional treatment.  </a:t>
            </a:r>
          </a:p>
          <a:p>
            <a:endParaRPr lang="en-US" dirty="0"/>
          </a:p>
        </p:txBody>
      </p:sp>
      <p:sp>
        <p:nvSpPr>
          <p:cNvPr id="4" name="Slide Number Placeholder 3"/>
          <p:cNvSpPr>
            <a:spLocks noGrp="1"/>
          </p:cNvSpPr>
          <p:nvPr>
            <p:ph type="sldNum" sz="quarter" idx="10"/>
          </p:nvPr>
        </p:nvSpPr>
        <p:spPr/>
        <p:txBody>
          <a:bodyPr/>
          <a:lstStyle/>
          <a:p>
            <a:fld id="{FE44A906-F4D6-BA4E-A027-4FBFB1FEFB7F}" type="slidenum">
              <a:rPr lang="en-US" smtClean="0"/>
              <a:t>5</a:t>
            </a:fld>
            <a:endParaRPr lang="en-US"/>
          </a:p>
        </p:txBody>
      </p:sp>
    </p:spTree>
    <p:extLst>
      <p:ext uri="{BB962C8B-B14F-4D97-AF65-F5344CB8AC3E}">
        <p14:creationId xmlns:p14="http://schemas.microsoft.com/office/powerpoint/2010/main" val="3992932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dirty="0" smtClean="0"/>
              <a:t>Always after mobilization, manipulation retraining the muscles to work in the new ROM.  Research is showing specific technique are not required and high velocity grade 5 manipulations provide better results than mobilizations.  (Cleland, Hancock)</a:t>
            </a:r>
          </a:p>
          <a:p>
            <a:endParaRPr lang="en-US" dirty="0"/>
          </a:p>
        </p:txBody>
      </p:sp>
      <p:sp>
        <p:nvSpPr>
          <p:cNvPr id="4" name="Slide Number Placeholder 3"/>
          <p:cNvSpPr>
            <a:spLocks noGrp="1"/>
          </p:cNvSpPr>
          <p:nvPr>
            <p:ph type="sldNum" sz="quarter" idx="10"/>
          </p:nvPr>
        </p:nvSpPr>
        <p:spPr/>
        <p:txBody>
          <a:bodyPr/>
          <a:lstStyle/>
          <a:p>
            <a:fld id="{FE44A906-F4D6-BA4E-A027-4FBFB1FEFB7F}" type="slidenum">
              <a:rPr lang="en-US" smtClean="0"/>
              <a:t>6</a:t>
            </a:fld>
            <a:endParaRPr lang="en-US"/>
          </a:p>
        </p:txBody>
      </p:sp>
    </p:spTree>
    <p:extLst>
      <p:ext uri="{BB962C8B-B14F-4D97-AF65-F5344CB8AC3E}">
        <p14:creationId xmlns:p14="http://schemas.microsoft.com/office/powerpoint/2010/main" val="3568836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Clinical</a:t>
            </a:r>
            <a:r>
              <a:rPr lang="en-US" baseline="0" dirty="0" smtClean="0"/>
              <a:t> Prediction Rule</a:t>
            </a:r>
          </a:p>
          <a:p>
            <a:endParaRPr lang="en-US" baseline="0" dirty="0" smtClean="0"/>
          </a:p>
          <a:p>
            <a:r>
              <a:rPr lang="en-US" baseline="0" dirty="0" smtClean="0"/>
              <a:t>Focused on:</a:t>
            </a:r>
          </a:p>
          <a:p>
            <a:r>
              <a:rPr lang="en-US" baseline="0" dirty="0" smtClean="0"/>
              <a:t>Duration of symptoms &lt;16 days</a:t>
            </a:r>
          </a:p>
          <a:p>
            <a:r>
              <a:rPr lang="en-US" baseline="0" dirty="0" smtClean="0"/>
              <a:t>No symptoms distal to knee</a:t>
            </a:r>
          </a:p>
          <a:p>
            <a:endParaRPr lang="en-US" baseline="0" dirty="0" smtClean="0"/>
          </a:p>
          <a:p>
            <a:r>
              <a:rPr lang="en-US" baseline="0" dirty="0" smtClean="0"/>
              <a:t>You need a physicians prescription to do this in NC</a:t>
            </a:r>
            <a:endParaRPr lang="en-US" dirty="0"/>
          </a:p>
        </p:txBody>
      </p:sp>
      <p:sp>
        <p:nvSpPr>
          <p:cNvPr id="4" name="Slide Number Placeholder 3"/>
          <p:cNvSpPr>
            <a:spLocks noGrp="1"/>
          </p:cNvSpPr>
          <p:nvPr>
            <p:ph type="sldNum" sz="quarter" idx="10"/>
          </p:nvPr>
        </p:nvSpPr>
        <p:spPr/>
        <p:txBody>
          <a:bodyPr/>
          <a:lstStyle/>
          <a:p>
            <a:fld id="{FE44A906-F4D6-BA4E-A027-4FBFB1FEFB7F}" type="slidenum">
              <a:rPr lang="en-US" smtClean="0"/>
              <a:t>8</a:t>
            </a:fld>
            <a:endParaRPr lang="en-US"/>
          </a:p>
        </p:txBody>
      </p:sp>
    </p:spTree>
    <p:extLst>
      <p:ext uri="{BB962C8B-B14F-4D97-AF65-F5344CB8AC3E}">
        <p14:creationId xmlns:p14="http://schemas.microsoft.com/office/powerpoint/2010/main" val="3044532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+2/2 rule is specific in selecting patients that will succeed but often missed patients that would have responded to manipulation treatment.  28% of those </a:t>
            </a:r>
            <a:r>
              <a:rPr lang="ja-JP" altLang="en-US" dirty="0" smtClean="0"/>
              <a:t>“</a:t>
            </a:r>
            <a:r>
              <a:rPr lang="en-US" altLang="ja-JP" dirty="0" smtClean="0"/>
              <a:t>not referred</a:t>
            </a:r>
            <a:r>
              <a:rPr lang="ja-JP" altLang="en-US" dirty="0" smtClean="0"/>
              <a:t>”</a:t>
            </a:r>
            <a:r>
              <a:rPr lang="en-US" altLang="ja-JP" dirty="0" smtClean="0"/>
              <a:t> would have benefited from referral.  </a:t>
            </a:r>
            <a:endParaRPr lang="en-US" dirty="0" smtClean="0"/>
          </a:p>
          <a:p>
            <a:endParaRPr lang="en-US" dirty="0"/>
          </a:p>
        </p:txBody>
      </p:sp>
      <p:sp>
        <p:nvSpPr>
          <p:cNvPr id="4" name="Slide Number Placeholder 3"/>
          <p:cNvSpPr>
            <a:spLocks noGrp="1"/>
          </p:cNvSpPr>
          <p:nvPr>
            <p:ph type="sldNum" sz="quarter" idx="10"/>
          </p:nvPr>
        </p:nvSpPr>
        <p:spPr/>
        <p:txBody>
          <a:bodyPr/>
          <a:lstStyle/>
          <a:p>
            <a:fld id="{FE44A906-F4D6-BA4E-A027-4FBFB1FEFB7F}" type="slidenum">
              <a:rPr lang="en-US" smtClean="0"/>
              <a:t>10</a:t>
            </a:fld>
            <a:endParaRPr lang="en-US"/>
          </a:p>
        </p:txBody>
      </p:sp>
    </p:spTree>
    <p:extLst>
      <p:ext uri="{BB962C8B-B14F-4D97-AF65-F5344CB8AC3E}">
        <p14:creationId xmlns:p14="http://schemas.microsoft.com/office/powerpoint/2010/main" val="2325343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Specific manipulation may not be necessary for </a:t>
            </a:r>
            <a:r>
              <a:rPr lang="en-US" dirty="0" err="1" smtClean="0"/>
              <a:t>pts</a:t>
            </a:r>
            <a:r>
              <a:rPr lang="en-US" dirty="0" smtClean="0"/>
              <a:t> who are + 4/5 on the CPR.  However, consider that the Cleland manipulation was a lumbar spine </a:t>
            </a:r>
            <a:r>
              <a:rPr lang="en-US" dirty="0" err="1" smtClean="0"/>
              <a:t>rotatary</a:t>
            </a:r>
            <a:r>
              <a:rPr lang="en-US" dirty="0" smtClean="0"/>
              <a:t> high velocity thrust.  This is not the exact specific technique but the force placed through the spine would be similar.  This suggests further research should be done regarding the necessity of the specificity of manipulation techniques.  </a:t>
            </a:r>
          </a:p>
          <a:p>
            <a:pPr eaLnBrk="1" hangingPunct="1"/>
            <a:endParaRPr lang="en-US" dirty="0" smtClean="0"/>
          </a:p>
          <a:p>
            <a:pPr eaLnBrk="1" hangingPunct="1"/>
            <a:r>
              <a:rPr lang="en-US" dirty="0" smtClean="0"/>
              <a:t>Hancock: patients + on 4/5 CPR were given mobilization and did not have the beneficial response.  The authors suggested the CPR was not supported.  I think this shows it is the high velocity low amplitude technique that provides the benefit.  The effects are coming from the treatment!</a:t>
            </a:r>
            <a:endParaRPr lang="en-US" dirty="0"/>
          </a:p>
        </p:txBody>
      </p:sp>
      <p:sp>
        <p:nvSpPr>
          <p:cNvPr id="4" name="Slide Number Placeholder 3"/>
          <p:cNvSpPr>
            <a:spLocks noGrp="1"/>
          </p:cNvSpPr>
          <p:nvPr>
            <p:ph type="sldNum" sz="quarter" idx="10"/>
          </p:nvPr>
        </p:nvSpPr>
        <p:spPr/>
        <p:txBody>
          <a:bodyPr/>
          <a:lstStyle/>
          <a:p>
            <a:fld id="{FE44A906-F4D6-BA4E-A027-4FBFB1FEFB7F}" type="slidenum">
              <a:rPr lang="en-US" smtClean="0"/>
              <a:t>11</a:t>
            </a:fld>
            <a:endParaRPr lang="en-US"/>
          </a:p>
        </p:txBody>
      </p:sp>
    </p:spTree>
    <p:extLst>
      <p:ext uri="{BB962C8B-B14F-4D97-AF65-F5344CB8AC3E}">
        <p14:creationId xmlns:p14="http://schemas.microsoft.com/office/powerpoint/2010/main" val="670659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44A906-F4D6-BA4E-A027-4FBFB1FEFB7F}" type="slidenum">
              <a:rPr lang="en-US" smtClean="0"/>
              <a:t>13</a:t>
            </a:fld>
            <a:endParaRPr lang="en-US"/>
          </a:p>
        </p:txBody>
      </p:sp>
    </p:spTree>
    <p:extLst>
      <p:ext uri="{BB962C8B-B14F-4D97-AF65-F5344CB8AC3E}">
        <p14:creationId xmlns:p14="http://schemas.microsoft.com/office/powerpoint/2010/main" val="2884050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Core muscles targeted: rectus </a:t>
            </a:r>
            <a:r>
              <a:rPr lang="en-US" dirty="0" err="1" smtClean="0"/>
              <a:t>abdominus</a:t>
            </a:r>
            <a:r>
              <a:rPr lang="en-US" dirty="0" smtClean="0"/>
              <a:t>, </a:t>
            </a:r>
            <a:r>
              <a:rPr lang="en-US" dirty="0" err="1" smtClean="0"/>
              <a:t>transversus</a:t>
            </a:r>
            <a:r>
              <a:rPr lang="en-US" dirty="0" smtClean="0"/>
              <a:t> </a:t>
            </a:r>
            <a:r>
              <a:rPr lang="en-US" dirty="0" err="1" smtClean="0"/>
              <a:t>abdominus</a:t>
            </a:r>
            <a:r>
              <a:rPr lang="en-US" dirty="0" smtClean="0"/>
              <a:t>, internal oblique abdominals, erector </a:t>
            </a:r>
            <a:r>
              <a:rPr lang="en-US" dirty="0" err="1" smtClean="0"/>
              <a:t>spinae</a:t>
            </a:r>
            <a:r>
              <a:rPr lang="en-US" dirty="0" smtClean="0"/>
              <a:t>, </a:t>
            </a:r>
            <a:r>
              <a:rPr lang="en-US" dirty="0" err="1" smtClean="0"/>
              <a:t>multifidus</a:t>
            </a:r>
            <a:r>
              <a:rPr lang="en-US" dirty="0" smtClean="0"/>
              <a:t>, and </a:t>
            </a:r>
            <a:r>
              <a:rPr lang="en-US" dirty="0" err="1" smtClean="0"/>
              <a:t>quadratus</a:t>
            </a:r>
            <a:r>
              <a:rPr lang="en-US" dirty="0" smtClean="0"/>
              <a:t> </a:t>
            </a:r>
            <a:r>
              <a:rPr lang="en-US" dirty="0" err="1" smtClean="0"/>
              <a:t>lumborum</a:t>
            </a:r>
            <a:r>
              <a:rPr lang="en-US" dirty="0" smtClean="0"/>
              <a:t>.  </a:t>
            </a:r>
          </a:p>
          <a:p>
            <a:pPr eaLnBrk="1" hangingPunct="1"/>
            <a:endParaRPr lang="en-US" dirty="0" smtClean="0"/>
          </a:p>
          <a:p>
            <a:pPr eaLnBrk="1" hangingPunct="1"/>
            <a:r>
              <a:rPr lang="en-US" dirty="0" smtClean="0"/>
              <a:t>If a patient had ¾ or 4/4 of these predictors they were likely to fail with stabilization treatment.  If a patient has </a:t>
            </a:r>
            <a:r>
              <a:rPr lang="en-US" dirty="0" err="1" smtClean="0"/>
              <a:t>hypomobility</a:t>
            </a:r>
            <a:r>
              <a:rPr lang="en-US" dirty="0" smtClean="0"/>
              <a:t>, (-) prone instability test, and no aberrant movements it follows that they probably don</a:t>
            </a:r>
            <a:r>
              <a:rPr lang="ja-JP" altLang="en-US" dirty="0" smtClean="0"/>
              <a:t>’</a:t>
            </a:r>
            <a:r>
              <a:rPr lang="en-US" altLang="ja-JP" dirty="0" smtClean="0"/>
              <a:t>t need stabilization treatment because they don</a:t>
            </a:r>
            <a:r>
              <a:rPr lang="ja-JP" altLang="en-US" dirty="0" smtClean="0"/>
              <a:t>’</a:t>
            </a:r>
            <a:r>
              <a:rPr lang="en-US" altLang="ja-JP" dirty="0" smtClean="0"/>
              <a:t>t have signs of instability.  </a:t>
            </a:r>
          </a:p>
          <a:p>
            <a:pPr eaLnBrk="1" hangingPunct="1"/>
            <a:endParaRPr lang="en-US" dirty="0" smtClean="0"/>
          </a:p>
          <a:p>
            <a:pPr eaLnBrk="1" hangingPunct="1"/>
            <a:r>
              <a:rPr lang="en-US" dirty="0" smtClean="0"/>
              <a:t>However 94% of patients that had 2 of these predictors *as positive for instability* are expected to have some improvement (&gt;6 point benefit).</a:t>
            </a:r>
          </a:p>
          <a:p>
            <a:pPr eaLnBrk="1" hangingPunct="1"/>
            <a:r>
              <a:rPr lang="en-US" dirty="0" smtClean="0"/>
              <a:t>	*positive for instability* would be No </a:t>
            </a:r>
            <a:r>
              <a:rPr lang="en-US" dirty="0" err="1" smtClean="0"/>
              <a:t>hypomobility</a:t>
            </a:r>
            <a:r>
              <a:rPr lang="en-US" dirty="0" smtClean="0"/>
              <a:t>, +prone instability test, and aberrant movements present.  </a:t>
            </a:r>
          </a:p>
          <a:p>
            <a:pPr eaLnBrk="1" hangingPunct="1"/>
            <a:endParaRPr lang="en-US" dirty="0" smtClean="0"/>
          </a:p>
          <a:p>
            <a:pPr eaLnBrk="1" hangingPunct="1"/>
            <a:endParaRPr lang="en-US" dirty="0"/>
          </a:p>
        </p:txBody>
      </p:sp>
      <p:sp>
        <p:nvSpPr>
          <p:cNvPr id="4" name="Slide Number Placeholder 3"/>
          <p:cNvSpPr>
            <a:spLocks noGrp="1"/>
          </p:cNvSpPr>
          <p:nvPr>
            <p:ph type="sldNum" sz="quarter" idx="10"/>
          </p:nvPr>
        </p:nvSpPr>
        <p:spPr/>
        <p:txBody>
          <a:bodyPr/>
          <a:lstStyle/>
          <a:p>
            <a:fld id="{FE44A906-F4D6-BA4E-A027-4FBFB1FEFB7F}" type="slidenum">
              <a:rPr lang="en-US" smtClean="0"/>
              <a:t>15</a:t>
            </a:fld>
            <a:endParaRPr lang="en-US"/>
          </a:p>
        </p:txBody>
      </p:sp>
    </p:spTree>
    <p:extLst>
      <p:ext uri="{BB962C8B-B14F-4D97-AF65-F5344CB8AC3E}">
        <p14:creationId xmlns:p14="http://schemas.microsoft.com/office/powerpoint/2010/main" val="1352532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August 9,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August 9,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August 9,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August 9,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August 9,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August 9, 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August 9, 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August 9, 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August 9, 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August 9, 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August 9, 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August 9, 2011</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2895" y="2621100"/>
            <a:ext cx="4021487" cy="927966"/>
          </a:xfrm>
        </p:spPr>
        <p:txBody>
          <a:bodyPr>
            <a:normAutofit/>
          </a:bodyPr>
          <a:lstStyle/>
          <a:p>
            <a:r>
              <a:rPr lang="en-US" sz="4000" dirty="0" smtClean="0"/>
              <a:t>Low Back Pain</a:t>
            </a:r>
            <a:endParaRPr lang="en-US" sz="4000" dirty="0"/>
          </a:p>
        </p:txBody>
      </p:sp>
      <p:sp>
        <p:nvSpPr>
          <p:cNvPr id="3" name="Subtitle 2"/>
          <p:cNvSpPr>
            <a:spLocks noGrp="1"/>
          </p:cNvSpPr>
          <p:nvPr>
            <p:ph type="subTitle" idx="1"/>
          </p:nvPr>
        </p:nvSpPr>
        <p:spPr>
          <a:xfrm>
            <a:off x="5695413" y="3549066"/>
            <a:ext cx="2428969" cy="569804"/>
          </a:xfrm>
        </p:spPr>
        <p:txBody>
          <a:bodyPr/>
          <a:lstStyle/>
          <a:p>
            <a:r>
              <a:rPr lang="en-US" dirty="0" smtClean="0"/>
              <a:t>Classification Systems</a:t>
            </a:r>
            <a:endParaRPr lang="en-US" dirty="0"/>
          </a:p>
        </p:txBody>
      </p:sp>
    </p:spTree>
    <p:extLst>
      <p:ext uri="{BB962C8B-B14F-4D97-AF65-F5344CB8AC3E}">
        <p14:creationId xmlns:p14="http://schemas.microsoft.com/office/powerpoint/2010/main" val="23731150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Manipulation: evidence</a:t>
            </a:r>
            <a:endParaRPr lang="en-US" dirty="0"/>
          </a:p>
        </p:txBody>
      </p:sp>
      <p:sp>
        <p:nvSpPr>
          <p:cNvPr id="3" name="Content Placeholder 2"/>
          <p:cNvSpPr>
            <a:spLocks noGrp="1"/>
          </p:cNvSpPr>
          <p:nvPr>
            <p:ph idx="1"/>
          </p:nvPr>
        </p:nvSpPr>
        <p:spPr/>
        <p:txBody>
          <a:bodyPr/>
          <a:lstStyle/>
          <a:p>
            <a:r>
              <a:rPr lang="en-US" dirty="0" smtClean="0"/>
              <a:t>Fritz JM et al., 2005 </a:t>
            </a:r>
            <a:r>
              <a:rPr lang="en-US" dirty="0" smtClean="0">
                <a:sym typeface="Wingdings"/>
              </a:rPr>
              <a:t></a:t>
            </a:r>
          </a:p>
          <a:p>
            <a:pPr lvl="1">
              <a:lnSpc>
                <a:spcPct val="90000"/>
              </a:lnSpc>
            </a:pPr>
            <a:r>
              <a:rPr lang="en-US" dirty="0"/>
              <a:t>141 </a:t>
            </a:r>
            <a:r>
              <a:rPr lang="en-US" dirty="0" err="1"/>
              <a:t>pts</a:t>
            </a:r>
            <a:r>
              <a:rPr lang="en-US" dirty="0"/>
              <a:t> from Flynn and Childs studies that received manipulation </a:t>
            </a:r>
            <a:r>
              <a:rPr lang="en-US" dirty="0" smtClean="0"/>
              <a:t>Rx</a:t>
            </a:r>
            <a:endParaRPr lang="en-US" dirty="0"/>
          </a:p>
          <a:p>
            <a:pPr lvl="2">
              <a:lnSpc>
                <a:spcPct val="90000"/>
              </a:lnSpc>
            </a:pPr>
            <a:r>
              <a:rPr lang="en-US" dirty="0"/>
              <a:t>+2/2 had 83.7% accuracy of predicting +4/5</a:t>
            </a:r>
          </a:p>
          <a:p>
            <a:pPr lvl="2">
              <a:lnSpc>
                <a:spcPct val="90000"/>
              </a:lnSpc>
            </a:pPr>
            <a:r>
              <a:rPr lang="en-US" dirty="0"/>
              <a:t>+2/2 had 85.4% accuracy of predicting successful outcome with manipulation </a:t>
            </a:r>
            <a:r>
              <a:rPr lang="en-US" dirty="0" smtClean="0"/>
              <a:t>Rx </a:t>
            </a:r>
            <a:r>
              <a:rPr lang="en-US" dirty="0"/>
              <a:t>with PLR 7.2</a:t>
            </a:r>
          </a:p>
          <a:p>
            <a:pPr lvl="1">
              <a:lnSpc>
                <a:spcPct val="90000"/>
              </a:lnSpc>
            </a:pPr>
            <a:r>
              <a:rPr lang="en-US" b="1" dirty="0"/>
              <a:t>Quick and easy screen for use in primary care to determine need for swift PT </a:t>
            </a:r>
            <a:r>
              <a:rPr lang="en-US" b="1" dirty="0" smtClean="0"/>
              <a:t>referral</a:t>
            </a:r>
            <a:endParaRPr lang="en-US" b="1" dirty="0"/>
          </a:p>
          <a:p>
            <a:pPr>
              <a:lnSpc>
                <a:spcPct val="90000"/>
              </a:lnSpc>
            </a:pPr>
            <a:r>
              <a:rPr lang="en-US" dirty="0" smtClean="0"/>
              <a:t>Conclusions:</a:t>
            </a:r>
          </a:p>
          <a:p>
            <a:pPr lvl="1">
              <a:lnSpc>
                <a:spcPct val="90000"/>
              </a:lnSpc>
            </a:pPr>
            <a:r>
              <a:rPr lang="en-US" dirty="0" smtClean="0"/>
              <a:t>Low sensitivity shows a high potential for false negative result. This does allow a good number of pts. to not be treated when they could have benefited from manipulation Rx</a:t>
            </a:r>
            <a:endParaRPr lang="en-US" dirty="0"/>
          </a:p>
        </p:txBody>
      </p:sp>
    </p:spTree>
    <p:extLst>
      <p:ext uri="{BB962C8B-B14F-4D97-AF65-F5344CB8AC3E}">
        <p14:creationId xmlns:p14="http://schemas.microsoft.com/office/powerpoint/2010/main" val="3274809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Manipulation: evidence</a:t>
            </a:r>
            <a:endParaRPr lang="en-US" dirty="0"/>
          </a:p>
        </p:txBody>
      </p:sp>
      <p:sp>
        <p:nvSpPr>
          <p:cNvPr id="3" name="Content Placeholder 2"/>
          <p:cNvSpPr>
            <a:spLocks noGrp="1"/>
          </p:cNvSpPr>
          <p:nvPr>
            <p:ph idx="1"/>
          </p:nvPr>
        </p:nvSpPr>
        <p:spPr/>
        <p:txBody>
          <a:bodyPr/>
          <a:lstStyle/>
          <a:p>
            <a:r>
              <a:rPr lang="en-US" dirty="0"/>
              <a:t>Cleland JA et al., 2006 - </a:t>
            </a:r>
            <a:r>
              <a:rPr lang="en-US" i="1" dirty="0"/>
              <a:t>specificity</a:t>
            </a:r>
            <a:r>
              <a:rPr lang="en-US" dirty="0"/>
              <a:t> </a:t>
            </a:r>
          </a:p>
          <a:p>
            <a:pPr lvl="1"/>
            <a:r>
              <a:rPr lang="en-US" dirty="0"/>
              <a:t>For 12 </a:t>
            </a:r>
            <a:r>
              <a:rPr lang="en-US" dirty="0" err="1"/>
              <a:t>pts</a:t>
            </a:r>
            <a:r>
              <a:rPr lang="en-US" b="1" dirty="0"/>
              <a:t> </a:t>
            </a:r>
            <a:r>
              <a:rPr lang="en-US" dirty="0"/>
              <a:t>+ on CPR</a:t>
            </a:r>
            <a:r>
              <a:rPr lang="en-US" b="1" dirty="0"/>
              <a:t> </a:t>
            </a:r>
            <a:r>
              <a:rPr lang="en-US" b="1" dirty="0" err="1"/>
              <a:t>sidelying</a:t>
            </a:r>
            <a:r>
              <a:rPr lang="en-US" dirty="0"/>
              <a:t> manipulation used</a:t>
            </a:r>
          </a:p>
          <a:p>
            <a:pPr lvl="1"/>
            <a:r>
              <a:rPr lang="en-US" dirty="0"/>
              <a:t>91.7% had a successful outcome.  </a:t>
            </a:r>
          </a:p>
          <a:p>
            <a:r>
              <a:rPr lang="en-US" dirty="0"/>
              <a:t>Hancock et al., 2008 - </a:t>
            </a:r>
            <a:r>
              <a:rPr lang="en-US" i="1" dirty="0"/>
              <a:t>grade 5 HVLA thrust</a:t>
            </a:r>
            <a:endParaRPr lang="en-US" dirty="0"/>
          </a:p>
          <a:p>
            <a:pPr lvl="1"/>
            <a:r>
              <a:rPr lang="en-US" b="1" dirty="0"/>
              <a:t>Mobilization</a:t>
            </a:r>
            <a:r>
              <a:rPr lang="en-US" dirty="0"/>
              <a:t> did not give treatment response.  </a:t>
            </a:r>
          </a:p>
        </p:txBody>
      </p:sp>
    </p:spTree>
    <p:extLst>
      <p:ext uri="{BB962C8B-B14F-4D97-AF65-F5344CB8AC3E}">
        <p14:creationId xmlns:p14="http://schemas.microsoft.com/office/powerpoint/2010/main" val="4249787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Manipulation: Evidence review</a:t>
            </a:r>
            <a:endParaRPr lang="en-US" dirty="0"/>
          </a:p>
        </p:txBody>
      </p:sp>
      <p:sp>
        <p:nvSpPr>
          <p:cNvPr id="3" name="Content Placeholder 2"/>
          <p:cNvSpPr>
            <a:spLocks noGrp="1"/>
          </p:cNvSpPr>
          <p:nvPr>
            <p:ph idx="1"/>
          </p:nvPr>
        </p:nvSpPr>
        <p:spPr/>
        <p:txBody>
          <a:bodyPr>
            <a:normAutofit/>
          </a:bodyPr>
          <a:lstStyle/>
          <a:p>
            <a:pPr>
              <a:lnSpc>
                <a:spcPct val="90000"/>
              </a:lnSpc>
            </a:pPr>
            <a:r>
              <a:rPr lang="en-US" sz="2200" dirty="0"/>
              <a:t>The defined subgroup does </a:t>
            </a:r>
            <a:r>
              <a:rPr lang="en-US" sz="2200" dirty="0" smtClean="0"/>
              <a:t>exist </a:t>
            </a:r>
            <a:endParaRPr lang="en-US" sz="2200" dirty="0"/>
          </a:p>
          <a:p>
            <a:pPr lvl="1">
              <a:lnSpc>
                <a:spcPct val="90000"/>
              </a:lnSpc>
            </a:pPr>
            <a:r>
              <a:rPr lang="en-US" sz="1700" dirty="0"/>
              <a:t>Shown by statistical analysis (Flynn)</a:t>
            </a:r>
          </a:p>
          <a:p>
            <a:pPr lvl="1">
              <a:lnSpc>
                <a:spcPct val="90000"/>
              </a:lnSpc>
            </a:pPr>
            <a:r>
              <a:rPr lang="en-US" sz="1700" dirty="0"/>
              <a:t>Shown by predictive validity (Childs)</a:t>
            </a:r>
          </a:p>
          <a:p>
            <a:pPr lvl="1">
              <a:lnSpc>
                <a:spcPct val="90000"/>
              </a:lnSpc>
            </a:pPr>
            <a:r>
              <a:rPr lang="en-US" sz="1700" dirty="0"/>
              <a:t>With this criteria some people are </a:t>
            </a:r>
            <a:r>
              <a:rPr lang="ja-JP" altLang="en-US" sz="1700" dirty="0"/>
              <a:t>“</a:t>
            </a:r>
            <a:r>
              <a:rPr lang="en-US" altLang="ja-JP" sz="1700" dirty="0"/>
              <a:t>missed</a:t>
            </a:r>
            <a:r>
              <a:rPr lang="ja-JP" altLang="en-US" sz="1700" dirty="0"/>
              <a:t>”</a:t>
            </a:r>
            <a:r>
              <a:rPr lang="en-US" altLang="ja-JP" sz="1700" dirty="0"/>
              <a:t> (Fritz 2005)</a:t>
            </a:r>
          </a:p>
          <a:p>
            <a:pPr>
              <a:lnSpc>
                <a:spcPct val="90000"/>
              </a:lnSpc>
            </a:pPr>
            <a:r>
              <a:rPr lang="en-US" sz="2200" dirty="0" smtClean="0"/>
              <a:t>Pts. </a:t>
            </a:r>
            <a:r>
              <a:rPr lang="en-US" sz="2200" dirty="0"/>
              <a:t>defined by the CPR do respond better to manipulation than general exercise (Childs)</a:t>
            </a:r>
          </a:p>
          <a:p>
            <a:pPr lvl="2">
              <a:lnSpc>
                <a:spcPct val="90000"/>
              </a:lnSpc>
            </a:pPr>
            <a:r>
              <a:rPr lang="en-US" dirty="0"/>
              <a:t>Not compared to stabilization or specific exercise?</a:t>
            </a:r>
          </a:p>
          <a:p>
            <a:pPr lvl="1">
              <a:lnSpc>
                <a:spcPct val="90000"/>
              </a:lnSpc>
            </a:pPr>
            <a:r>
              <a:rPr lang="en-US" dirty="0"/>
              <a:t>Outcomes seem to be an effect coming from manipulation treatment (Childs, Hancock)</a:t>
            </a:r>
          </a:p>
          <a:p>
            <a:pPr marL="468630" lvl="1" indent="0">
              <a:lnSpc>
                <a:spcPct val="90000"/>
              </a:lnSpc>
              <a:buNone/>
            </a:pPr>
            <a:endParaRPr lang="en-US" sz="2200" dirty="0"/>
          </a:p>
          <a:p>
            <a:pPr lvl="1">
              <a:lnSpc>
                <a:spcPct val="90000"/>
              </a:lnSpc>
              <a:buNone/>
            </a:pPr>
            <a:r>
              <a:rPr lang="en-US" sz="2200" dirty="0"/>
              <a:t>					</a:t>
            </a:r>
            <a:r>
              <a:rPr lang="en-US" sz="2200" dirty="0" smtClean="0"/>
              <a:t>(Refer </a:t>
            </a:r>
            <a:r>
              <a:rPr lang="en-US" sz="2200" dirty="0"/>
              <a:t>to handouts for </a:t>
            </a:r>
            <a:r>
              <a:rPr lang="en-US" sz="2200" dirty="0" smtClean="0"/>
              <a:t>review)</a:t>
            </a:r>
            <a:endParaRPr lang="en-US" sz="2200" dirty="0"/>
          </a:p>
          <a:p>
            <a:pPr>
              <a:lnSpc>
                <a:spcPct val="90000"/>
              </a:lnSpc>
            </a:pPr>
            <a:endParaRPr lang="en-US" sz="2600" dirty="0">
              <a:latin typeface="Arial" charset="0"/>
            </a:endParaRPr>
          </a:p>
          <a:p>
            <a:endParaRPr lang="en-US" dirty="0"/>
          </a:p>
        </p:txBody>
      </p:sp>
    </p:spTree>
    <p:extLst>
      <p:ext uri="{BB962C8B-B14F-4D97-AF65-F5344CB8AC3E}">
        <p14:creationId xmlns:p14="http://schemas.microsoft.com/office/powerpoint/2010/main" val="3929451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Stabilization: theory</a:t>
            </a:r>
            <a:endParaRPr lang="en-US" dirty="0"/>
          </a:p>
        </p:txBody>
      </p:sp>
      <p:sp>
        <p:nvSpPr>
          <p:cNvPr id="8" name="Content Placeholder 7"/>
          <p:cNvSpPr>
            <a:spLocks noGrp="1"/>
          </p:cNvSpPr>
          <p:nvPr>
            <p:ph idx="1"/>
          </p:nvPr>
        </p:nvSpPr>
        <p:spPr/>
        <p:txBody>
          <a:bodyPr/>
          <a:lstStyle/>
          <a:p>
            <a:r>
              <a:rPr lang="en-US" dirty="0" smtClean="0"/>
              <a:t>Why will stabilization fix the problem?</a:t>
            </a:r>
          </a:p>
          <a:p>
            <a:pPr marL="68580" indent="0">
              <a:buNone/>
            </a:pPr>
            <a:endParaRPr lang="en-US" dirty="0" smtClean="0"/>
          </a:p>
          <a:p>
            <a:pPr lvl="1"/>
            <a:r>
              <a:rPr lang="en-US" dirty="0" smtClean="0"/>
              <a:t>If too much movement or INSTABILITY is the problem, stabilization is the goal</a:t>
            </a:r>
          </a:p>
          <a:p>
            <a:pPr lvl="1"/>
            <a:r>
              <a:rPr lang="en-US" dirty="0" smtClean="0"/>
              <a:t>Strengthening the deep core stabilizers of the low back retrains the muscles to control the movement of the spine during activity</a:t>
            </a:r>
          </a:p>
          <a:p>
            <a:pPr lvl="1"/>
            <a:r>
              <a:rPr lang="en-US" dirty="0"/>
              <a:t>Other options: Bracing, fusion</a:t>
            </a:r>
          </a:p>
          <a:p>
            <a:pPr marL="468630" lvl="1" indent="0">
              <a:buNone/>
            </a:pPr>
            <a:endParaRPr lang="en-US" dirty="0"/>
          </a:p>
        </p:txBody>
      </p:sp>
    </p:spTree>
    <p:extLst>
      <p:ext uri="{BB962C8B-B14F-4D97-AF65-F5344CB8AC3E}">
        <p14:creationId xmlns:p14="http://schemas.microsoft.com/office/powerpoint/2010/main" val="383062080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Stabilization:</a:t>
            </a:r>
            <a:br>
              <a:rPr lang="en-US" dirty="0" smtClean="0"/>
            </a:br>
            <a:r>
              <a:rPr lang="en-US" dirty="0" smtClean="0"/>
              <a:t>Clinical classification</a:t>
            </a:r>
            <a:endParaRPr lang="en-US" dirty="0"/>
          </a:p>
        </p:txBody>
      </p:sp>
      <p:sp>
        <p:nvSpPr>
          <p:cNvPr id="3" name="Content Placeholder 2"/>
          <p:cNvSpPr>
            <a:spLocks noGrp="1"/>
          </p:cNvSpPr>
          <p:nvPr>
            <p:ph sz="quarter" idx="13"/>
          </p:nvPr>
        </p:nvSpPr>
        <p:spPr>
          <a:xfrm>
            <a:off x="685800" y="1417638"/>
            <a:ext cx="3657600" cy="4176861"/>
          </a:xfrm>
        </p:spPr>
        <p:txBody>
          <a:bodyPr>
            <a:noAutofit/>
          </a:bodyPr>
          <a:lstStyle/>
          <a:p>
            <a:r>
              <a:rPr lang="en-US" sz="1800" dirty="0" smtClean="0"/>
              <a:t>Frequent recurrent episodes of LBP with minimal perturbation</a:t>
            </a:r>
          </a:p>
          <a:p>
            <a:r>
              <a:rPr lang="en-US" sz="1800" dirty="0" smtClean="0"/>
              <a:t>Hypermobility of the lumbar spine</a:t>
            </a:r>
          </a:p>
          <a:p>
            <a:r>
              <a:rPr lang="en-US" sz="1800" dirty="0" smtClean="0"/>
              <a:t>Previous history of lateral-shift deformity with alternating sides</a:t>
            </a:r>
          </a:p>
          <a:p>
            <a:r>
              <a:rPr lang="en-US" sz="1800" dirty="0" smtClean="0"/>
              <a:t>Frequent prior use of manipulation with dramatic but short-term results</a:t>
            </a:r>
          </a:p>
          <a:p>
            <a:r>
              <a:rPr lang="en-US" sz="1800" dirty="0" smtClean="0"/>
              <a:t>Trauma, pregnancy, or use of oral contraceptives</a:t>
            </a:r>
          </a:p>
          <a:p>
            <a:r>
              <a:rPr lang="en-US" sz="1800" dirty="0" smtClean="0"/>
              <a:t>Relief with immobilization (ex: bracing)</a:t>
            </a:r>
          </a:p>
          <a:p>
            <a:r>
              <a:rPr lang="en-US" sz="1800" dirty="0" smtClean="0"/>
              <a:t>Radiographic instability</a:t>
            </a:r>
            <a:endParaRPr lang="en-US" sz="1800" dirty="0"/>
          </a:p>
        </p:txBody>
      </p:sp>
      <p:sp>
        <p:nvSpPr>
          <p:cNvPr id="4" name="Content Placeholder 3"/>
          <p:cNvSpPr>
            <a:spLocks noGrp="1"/>
          </p:cNvSpPr>
          <p:nvPr>
            <p:ph sz="quarter" idx="14"/>
          </p:nvPr>
        </p:nvSpPr>
        <p:spPr>
          <a:xfrm>
            <a:off x="4800600" y="1417638"/>
            <a:ext cx="3657600" cy="3877056"/>
          </a:xfrm>
        </p:spPr>
        <p:txBody>
          <a:bodyPr>
            <a:noAutofit/>
          </a:bodyPr>
          <a:lstStyle/>
          <a:p>
            <a:r>
              <a:rPr lang="en-US" sz="1800" dirty="0" smtClean="0"/>
              <a:t>Younger age &lt; 40 y/o</a:t>
            </a:r>
          </a:p>
          <a:p>
            <a:r>
              <a:rPr lang="en-US" sz="1800" dirty="0" smtClean="0"/>
              <a:t>Greater general flexibility</a:t>
            </a:r>
          </a:p>
          <a:p>
            <a:pPr lvl="1"/>
            <a:r>
              <a:rPr lang="en-US" sz="1800" dirty="0" err="1" smtClean="0"/>
              <a:t>Avg</a:t>
            </a:r>
            <a:r>
              <a:rPr lang="en-US" sz="1800" dirty="0" smtClean="0"/>
              <a:t> SLR ROM &gt;91 </a:t>
            </a:r>
            <a:r>
              <a:rPr lang="en-US" sz="1800" dirty="0" err="1" smtClean="0"/>
              <a:t>deg</a:t>
            </a:r>
            <a:endParaRPr lang="en-US" sz="1800" dirty="0" smtClean="0"/>
          </a:p>
          <a:p>
            <a:r>
              <a:rPr lang="en-US" sz="1800" dirty="0" smtClean="0"/>
              <a:t>Aberrant movements during lumbar flexion</a:t>
            </a:r>
          </a:p>
          <a:p>
            <a:r>
              <a:rPr lang="en-US" sz="1800" dirty="0" smtClean="0"/>
              <a:t>+ Prone Instability Test</a:t>
            </a:r>
          </a:p>
          <a:p>
            <a:r>
              <a:rPr lang="en-US" sz="1800" dirty="0" smtClean="0"/>
              <a:t>Postpartum</a:t>
            </a:r>
          </a:p>
          <a:p>
            <a:pPr lvl="1"/>
            <a:r>
              <a:rPr lang="en-US" sz="1800" dirty="0" smtClean="0"/>
              <a:t>+ Posterior pelvic pain </a:t>
            </a:r>
            <a:r>
              <a:rPr lang="en-US" sz="1800" dirty="0" err="1" smtClean="0"/>
              <a:t>provocation+ASLR</a:t>
            </a:r>
            <a:r>
              <a:rPr lang="en-US" sz="1800" dirty="0" smtClean="0"/>
              <a:t>, + Modified </a:t>
            </a:r>
            <a:r>
              <a:rPr lang="en-US" sz="1800" dirty="0" err="1" smtClean="0"/>
              <a:t>Trendelenburg</a:t>
            </a:r>
            <a:endParaRPr lang="en-US" sz="1800" dirty="0" smtClean="0"/>
          </a:p>
          <a:p>
            <a:pPr lvl="1"/>
            <a:r>
              <a:rPr lang="en-US" sz="1800" dirty="0" smtClean="0"/>
              <a:t>TTP + Long dorsal SI ligament and</a:t>
            </a:r>
          </a:p>
          <a:p>
            <a:pPr lvl="1"/>
            <a:r>
              <a:rPr lang="en-US" sz="1800" dirty="0" smtClean="0"/>
              <a:t>+ Pubic </a:t>
            </a:r>
            <a:r>
              <a:rPr lang="en-US" sz="1800" dirty="0" err="1" smtClean="0"/>
              <a:t>symphysis</a:t>
            </a:r>
            <a:endParaRPr lang="en-US" sz="1800" dirty="0"/>
          </a:p>
        </p:txBody>
      </p:sp>
    </p:spTree>
    <p:extLst>
      <p:ext uri="{BB962C8B-B14F-4D97-AF65-F5344CB8AC3E}">
        <p14:creationId xmlns:p14="http://schemas.microsoft.com/office/powerpoint/2010/main" val="37140763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Stabilization: evidence</a:t>
            </a:r>
            <a:endParaRPr lang="en-US" dirty="0"/>
          </a:p>
        </p:txBody>
      </p:sp>
      <p:sp>
        <p:nvSpPr>
          <p:cNvPr id="6" name="Content Placeholder 5"/>
          <p:cNvSpPr>
            <a:spLocks noGrp="1"/>
          </p:cNvSpPr>
          <p:nvPr>
            <p:ph idx="1"/>
          </p:nvPr>
        </p:nvSpPr>
        <p:spPr/>
        <p:txBody>
          <a:bodyPr/>
          <a:lstStyle/>
          <a:p>
            <a:r>
              <a:rPr lang="en-US" dirty="0" smtClean="0"/>
              <a:t>Hicks GE et al., 2005 </a:t>
            </a:r>
            <a:r>
              <a:rPr lang="en-US" dirty="0" smtClean="0">
                <a:sym typeface="Wingdings"/>
              </a:rPr>
              <a:t> To develop a CPR</a:t>
            </a:r>
          </a:p>
          <a:p>
            <a:pPr lvl="1"/>
            <a:r>
              <a:rPr lang="en-US" dirty="0"/>
              <a:t>54 </a:t>
            </a:r>
            <a:r>
              <a:rPr lang="en-US" dirty="0" err="1"/>
              <a:t>pts</a:t>
            </a:r>
            <a:r>
              <a:rPr lang="en-US" dirty="0"/>
              <a:t> with </a:t>
            </a:r>
            <a:r>
              <a:rPr lang="en-US" dirty="0" err="1"/>
              <a:t>nonradicular</a:t>
            </a:r>
            <a:r>
              <a:rPr lang="en-US" dirty="0"/>
              <a:t> LBP excluded </a:t>
            </a:r>
            <a:r>
              <a:rPr lang="en-US" dirty="0" err="1"/>
              <a:t>pts</a:t>
            </a:r>
            <a:r>
              <a:rPr lang="en-US" dirty="0"/>
              <a:t> with signs of nerve root compression.  </a:t>
            </a:r>
          </a:p>
          <a:p>
            <a:pPr lvl="1"/>
            <a:r>
              <a:rPr lang="en-US" dirty="0">
                <a:cs typeface="Arial" charset="0"/>
              </a:rPr>
              <a:t>Stabilization Treatment for all patients </a:t>
            </a:r>
          </a:p>
          <a:p>
            <a:pPr lvl="1"/>
            <a:r>
              <a:rPr lang="en-US" dirty="0">
                <a:cs typeface="Arial" charset="0"/>
              </a:rPr>
              <a:t>Success defined has &gt; 50% decrease</a:t>
            </a:r>
          </a:p>
          <a:p>
            <a:pPr lvl="1"/>
            <a:r>
              <a:rPr lang="en-US" dirty="0">
                <a:cs typeface="Arial" charset="0"/>
              </a:rPr>
              <a:t>Failure defined as &lt; 6 point improvement</a:t>
            </a:r>
          </a:p>
          <a:p>
            <a:pPr lvl="3"/>
            <a:r>
              <a:rPr lang="en-US" dirty="0"/>
              <a:t>33.3% had successful outcome</a:t>
            </a:r>
          </a:p>
          <a:p>
            <a:pPr lvl="3"/>
            <a:r>
              <a:rPr lang="en-US" dirty="0"/>
              <a:t>38.9% improved with treatment</a:t>
            </a:r>
          </a:p>
          <a:p>
            <a:pPr lvl="3"/>
            <a:r>
              <a:rPr lang="en-US" dirty="0"/>
              <a:t>27.8% failed with treatment</a:t>
            </a:r>
            <a:endParaRPr lang="en-US" dirty="0">
              <a:cs typeface="Arial" charset="0"/>
            </a:endParaRPr>
          </a:p>
          <a:p>
            <a:endParaRPr lang="en-US" dirty="0" smtClean="0">
              <a:sym typeface="Wingdings"/>
            </a:endParaRPr>
          </a:p>
          <a:p>
            <a:pPr lvl="1"/>
            <a:endParaRPr lang="en-US" dirty="0"/>
          </a:p>
        </p:txBody>
      </p:sp>
    </p:spTree>
    <p:extLst>
      <p:ext uri="{BB962C8B-B14F-4D97-AF65-F5344CB8AC3E}">
        <p14:creationId xmlns:p14="http://schemas.microsoft.com/office/powerpoint/2010/main" val="4146366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Stabilization: evidence</a:t>
            </a:r>
            <a:endParaRPr lang="en-US" dirty="0"/>
          </a:p>
        </p:txBody>
      </p:sp>
      <p:sp>
        <p:nvSpPr>
          <p:cNvPr id="6" name="Content Placeholder 5"/>
          <p:cNvSpPr>
            <a:spLocks noGrp="1"/>
          </p:cNvSpPr>
          <p:nvPr>
            <p:ph idx="1"/>
          </p:nvPr>
        </p:nvSpPr>
        <p:spPr/>
        <p:txBody>
          <a:bodyPr/>
          <a:lstStyle/>
          <a:p>
            <a:r>
              <a:rPr lang="en-US" dirty="0" err="1" smtClean="0"/>
              <a:t>Teyhen</a:t>
            </a:r>
            <a:r>
              <a:rPr lang="en-US" dirty="0" smtClean="0"/>
              <a:t> et al., 2007 </a:t>
            </a:r>
            <a:r>
              <a:rPr lang="en-US" dirty="0" smtClean="0">
                <a:sym typeface="Wingdings"/>
              </a:rPr>
              <a:t> Ability of spinal motion to distinguish subgroup defined by CPR </a:t>
            </a:r>
          </a:p>
          <a:p>
            <a:pPr lvl="1">
              <a:lnSpc>
                <a:spcPct val="90000"/>
              </a:lnSpc>
            </a:pPr>
            <a:r>
              <a:rPr lang="en-US" dirty="0"/>
              <a:t>Measured magnitude and timing of </a:t>
            </a:r>
            <a:r>
              <a:rPr lang="en-US" dirty="0" err="1"/>
              <a:t>intersegmental</a:t>
            </a:r>
            <a:r>
              <a:rPr lang="en-US" dirty="0"/>
              <a:t> displacement</a:t>
            </a:r>
          </a:p>
          <a:p>
            <a:pPr lvl="1">
              <a:lnSpc>
                <a:spcPct val="90000"/>
              </a:lnSpc>
            </a:pPr>
            <a:r>
              <a:rPr lang="en-US" dirty="0" err="1"/>
              <a:t>Pts</a:t>
            </a:r>
            <a:r>
              <a:rPr lang="en-US" dirty="0"/>
              <a:t> with +PIT had more aberrant movements in midrange spinal motion than healthy controls </a:t>
            </a:r>
          </a:p>
          <a:p>
            <a:pPr lvl="2">
              <a:lnSpc>
                <a:spcPct val="90000"/>
              </a:lnSpc>
            </a:pPr>
            <a:r>
              <a:rPr lang="en-US" dirty="0"/>
              <a:t>Support for </a:t>
            </a:r>
            <a:r>
              <a:rPr lang="en-US" dirty="0" err="1"/>
              <a:t>neuromotor</a:t>
            </a:r>
            <a:r>
              <a:rPr lang="en-US" dirty="0"/>
              <a:t> control impairment</a:t>
            </a:r>
          </a:p>
          <a:p>
            <a:pPr lvl="1"/>
            <a:endParaRPr lang="en-US" dirty="0"/>
          </a:p>
        </p:txBody>
      </p:sp>
    </p:spTree>
    <p:extLst>
      <p:ext uri="{BB962C8B-B14F-4D97-AF65-F5344CB8AC3E}">
        <p14:creationId xmlns:p14="http://schemas.microsoft.com/office/powerpoint/2010/main" val="3829680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Stabilization: Evidence</a:t>
            </a:r>
            <a:endParaRPr lang="en-US" dirty="0"/>
          </a:p>
        </p:txBody>
      </p:sp>
      <p:sp>
        <p:nvSpPr>
          <p:cNvPr id="3" name="Content Placeholder 2"/>
          <p:cNvSpPr>
            <a:spLocks noGrp="1"/>
          </p:cNvSpPr>
          <p:nvPr>
            <p:ph idx="1"/>
          </p:nvPr>
        </p:nvSpPr>
        <p:spPr/>
        <p:txBody>
          <a:bodyPr/>
          <a:lstStyle/>
          <a:p>
            <a:r>
              <a:rPr lang="en-US" dirty="0" err="1" smtClean="0"/>
              <a:t>Kiesel</a:t>
            </a:r>
            <a:r>
              <a:rPr lang="en-US" dirty="0" smtClean="0"/>
              <a:t> KB et al., 2007 </a:t>
            </a:r>
            <a:r>
              <a:rPr lang="en-US" dirty="0" smtClean="0">
                <a:sym typeface="Wingdings"/>
              </a:rPr>
              <a:t> To determine if differences exist in recruitment and performance of core muscles between TBCS subgroups</a:t>
            </a:r>
          </a:p>
          <a:p>
            <a:pPr lvl="1">
              <a:lnSpc>
                <a:spcPct val="90000"/>
              </a:lnSpc>
            </a:pPr>
            <a:r>
              <a:rPr lang="en-US" dirty="0"/>
              <a:t>Rehabilitative ultrasound imaging measured % muscle thickness change when contracted</a:t>
            </a:r>
          </a:p>
          <a:p>
            <a:pPr lvl="2">
              <a:lnSpc>
                <a:spcPct val="90000"/>
              </a:lnSpc>
            </a:pPr>
            <a:r>
              <a:rPr lang="en-US" dirty="0"/>
              <a:t>All LBP </a:t>
            </a:r>
            <a:r>
              <a:rPr lang="en-US" dirty="0" err="1"/>
              <a:t>pts</a:t>
            </a:r>
            <a:r>
              <a:rPr lang="en-US" dirty="0"/>
              <a:t> have changes in core muscle recruitment when compared to controls.</a:t>
            </a:r>
          </a:p>
          <a:p>
            <a:pPr lvl="2">
              <a:lnSpc>
                <a:spcPct val="90000"/>
              </a:lnSpc>
            </a:pPr>
            <a:r>
              <a:rPr lang="en-US" dirty="0"/>
              <a:t>Trends showed LM deficit in specific exercise subgroup and TA deficit in stabilization subgroup</a:t>
            </a:r>
          </a:p>
          <a:p>
            <a:pPr lvl="1"/>
            <a:endParaRPr lang="en-US" dirty="0"/>
          </a:p>
        </p:txBody>
      </p:sp>
    </p:spTree>
    <p:extLst>
      <p:ext uri="{BB962C8B-B14F-4D97-AF65-F5344CB8AC3E}">
        <p14:creationId xmlns:p14="http://schemas.microsoft.com/office/powerpoint/2010/main" val="4241693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Stabilization: evidence review</a:t>
            </a:r>
            <a:endParaRPr lang="en-US" dirty="0"/>
          </a:p>
        </p:txBody>
      </p:sp>
      <p:sp>
        <p:nvSpPr>
          <p:cNvPr id="3" name="Content Placeholder 2"/>
          <p:cNvSpPr>
            <a:spLocks noGrp="1"/>
          </p:cNvSpPr>
          <p:nvPr>
            <p:ph idx="1"/>
          </p:nvPr>
        </p:nvSpPr>
        <p:spPr/>
        <p:txBody>
          <a:bodyPr/>
          <a:lstStyle/>
          <a:p>
            <a:pPr>
              <a:lnSpc>
                <a:spcPct val="90000"/>
              </a:lnSpc>
            </a:pPr>
            <a:r>
              <a:rPr lang="en-US" dirty="0"/>
              <a:t>The defined subgroup does </a:t>
            </a:r>
            <a:r>
              <a:rPr lang="en-US" dirty="0" smtClean="0"/>
              <a:t>exist</a:t>
            </a:r>
            <a:endParaRPr lang="en-US" dirty="0"/>
          </a:p>
          <a:p>
            <a:pPr lvl="1">
              <a:lnSpc>
                <a:spcPct val="90000"/>
              </a:lnSpc>
            </a:pPr>
            <a:r>
              <a:rPr lang="en-US" sz="1800" dirty="0"/>
              <a:t>Shown by statistical analysis (Hicks)</a:t>
            </a:r>
          </a:p>
          <a:p>
            <a:pPr lvl="1">
              <a:lnSpc>
                <a:spcPct val="90000"/>
              </a:lnSpc>
            </a:pPr>
            <a:r>
              <a:rPr lang="en-US" sz="1800" dirty="0"/>
              <a:t>Shown by correlation with movement analysis (</a:t>
            </a:r>
            <a:r>
              <a:rPr lang="en-US" sz="1800" dirty="0" err="1"/>
              <a:t>Teyhen</a:t>
            </a:r>
            <a:r>
              <a:rPr lang="en-US" sz="1800" dirty="0"/>
              <a:t>)</a:t>
            </a:r>
          </a:p>
          <a:p>
            <a:pPr>
              <a:lnSpc>
                <a:spcPct val="90000"/>
              </a:lnSpc>
            </a:pPr>
            <a:r>
              <a:rPr lang="en-US" dirty="0"/>
              <a:t>Need validation study like Childs, where patients are randomized to stabilization or optional </a:t>
            </a:r>
            <a:r>
              <a:rPr lang="en-US" dirty="0" smtClean="0"/>
              <a:t>treatment</a:t>
            </a:r>
            <a:endParaRPr lang="en-US" dirty="0"/>
          </a:p>
          <a:p>
            <a:pPr>
              <a:lnSpc>
                <a:spcPct val="90000"/>
              </a:lnSpc>
            </a:pPr>
            <a:r>
              <a:rPr lang="en-US" dirty="0"/>
              <a:t>Also need to know if stabilization should be used as treatment for all </a:t>
            </a:r>
            <a:r>
              <a:rPr lang="en-US" dirty="0" err="1"/>
              <a:t>pts</a:t>
            </a:r>
            <a:r>
              <a:rPr lang="en-US" dirty="0"/>
              <a:t> except the </a:t>
            </a:r>
            <a:r>
              <a:rPr lang="ja-JP" altLang="en-US" dirty="0"/>
              <a:t>“</a:t>
            </a:r>
            <a:r>
              <a:rPr lang="en-US" altLang="ja-JP" dirty="0"/>
              <a:t>failure CPR</a:t>
            </a:r>
            <a:r>
              <a:rPr lang="ja-JP" altLang="en-US" dirty="0" smtClean="0"/>
              <a:t>”</a:t>
            </a:r>
            <a:r>
              <a:rPr lang="en-US" altLang="ja-JP" dirty="0" smtClean="0"/>
              <a:t> </a:t>
            </a:r>
            <a:r>
              <a:rPr lang="en-US" altLang="ja-JP" dirty="0"/>
              <a:t>(</a:t>
            </a:r>
            <a:r>
              <a:rPr lang="en-US" altLang="ja-JP" dirty="0" err="1"/>
              <a:t>Kiesel</a:t>
            </a:r>
            <a:r>
              <a:rPr lang="en-US" altLang="ja-JP" dirty="0"/>
              <a:t>)</a:t>
            </a:r>
          </a:p>
        </p:txBody>
      </p:sp>
    </p:spTree>
    <p:extLst>
      <p:ext uri="{BB962C8B-B14F-4D97-AF65-F5344CB8AC3E}">
        <p14:creationId xmlns:p14="http://schemas.microsoft.com/office/powerpoint/2010/main" val="2639562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Specific exercise: Theory</a:t>
            </a:r>
            <a:endParaRPr lang="en-US" dirty="0"/>
          </a:p>
        </p:txBody>
      </p:sp>
      <p:sp>
        <p:nvSpPr>
          <p:cNvPr id="6" name="Content Placeholder 5"/>
          <p:cNvSpPr>
            <a:spLocks noGrp="1"/>
          </p:cNvSpPr>
          <p:nvPr>
            <p:ph idx="1"/>
          </p:nvPr>
        </p:nvSpPr>
        <p:spPr/>
        <p:txBody>
          <a:bodyPr/>
          <a:lstStyle/>
          <a:p>
            <a:r>
              <a:rPr lang="en-US" dirty="0" smtClean="0"/>
              <a:t>Why will directional exercise fix the problem?</a:t>
            </a:r>
          </a:p>
          <a:p>
            <a:endParaRPr lang="en-US" dirty="0"/>
          </a:p>
          <a:p>
            <a:pPr lvl="1"/>
            <a:r>
              <a:rPr lang="en-US" dirty="0" smtClean="0"/>
              <a:t>If it makes the pain go away, do it!</a:t>
            </a:r>
          </a:p>
          <a:p>
            <a:pPr lvl="1"/>
            <a:r>
              <a:rPr lang="en-US" dirty="0" smtClean="0"/>
              <a:t>Motion to allow pain free function</a:t>
            </a:r>
            <a:endParaRPr lang="en-US" dirty="0"/>
          </a:p>
        </p:txBody>
      </p:sp>
    </p:spTree>
    <p:extLst>
      <p:ext uri="{BB962C8B-B14F-4D97-AF65-F5344CB8AC3E}">
        <p14:creationId xmlns:p14="http://schemas.microsoft.com/office/powerpoint/2010/main" val="26793236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Classification Systems</a:t>
            </a:r>
          </a:p>
          <a:p>
            <a:pPr lvl="1"/>
            <a:r>
              <a:rPr lang="en-US" dirty="0" smtClean="0"/>
              <a:t>Reasoning and Theory</a:t>
            </a:r>
          </a:p>
          <a:p>
            <a:pPr lvl="1"/>
            <a:endParaRPr lang="en-US" dirty="0"/>
          </a:p>
          <a:p>
            <a:r>
              <a:rPr lang="en-US" dirty="0" smtClean="0"/>
              <a:t>Treatment Based Classification System</a:t>
            </a:r>
          </a:p>
          <a:p>
            <a:pPr lvl="1"/>
            <a:r>
              <a:rPr lang="en-US" dirty="0" smtClean="0"/>
              <a:t>Manipulation</a:t>
            </a:r>
          </a:p>
          <a:p>
            <a:pPr lvl="1"/>
            <a:r>
              <a:rPr lang="en-US" dirty="0" smtClean="0"/>
              <a:t>Stabilization</a:t>
            </a:r>
          </a:p>
          <a:p>
            <a:pPr lvl="1"/>
            <a:r>
              <a:rPr lang="en-US" dirty="0" smtClean="0"/>
              <a:t>Specific (Directional) Exercise</a:t>
            </a:r>
          </a:p>
          <a:p>
            <a:pPr lvl="1"/>
            <a:r>
              <a:rPr lang="en-US" dirty="0" smtClean="0"/>
              <a:t>Traction</a:t>
            </a:r>
          </a:p>
          <a:p>
            <a:pPr lvl="1"/>
            <a:endParaRPr lang="en-US" dirty="0"/>
          </a:p>
          <a:p>
            <a:r>
              <a:rPr lang="en-US" dirty="0" smtClean="0"/>
              <a:t>Conclusion/Questions</a:t>
            </a:r>
          </a:p>
        </p:txBody>
      </p:sp>
    </p:spTree>
    <p:extLst>
      <p:ext uri="{BB962C8B-B14F-4D97-AF65-F5344CB8AC3E}">
        <p14:creationId xmlns:p14="http://schemas.microsoft.com/office/powerpoint/2010/main" val="206565478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 exercise:</a:t>
            </a:r>
            <a:br>
              <a:rPr lang="en-US" dirty="0" smtClean="0"/>
            </a:br>
            <a:r>
              <a:rPr lang="en-US" dirty="0" smtClean="0"/>
              <a:t>Clinical classification</a:t>
            </a:r>
            <a:endParaRPr lang="en-US" dirty="0"/>
          </a:p>
        </p:txBody>
      </p:sp>
      <p:sp>
        <p:nvSpPr>
          <p:cNvPr id="3" name="Content Placeholder 2"/>
          <p:cNvSpPr>
            <a:spLocks noGrp="1"/>
          </p:cNvSpPr>
          <p:nvPr>
            <p:ph sz="quarter" idx="13"/>
          </p:nvPr>
        </p:nvSpPr>
        <p:spPr/>
        <p:txBody>
          <a:bodyPr/>
          <a:lstStyle/>
          <a:p>
            <a:r>
              <a:rPr lang="en-US" dirty="0" smtClean="0"/>
              <a:t>Symptoms Centralize</a:t>
            </a:r>
          </a:p>
          <a:p>
            <a:r>
              <a:rPr lang="en-US" dirty="0" smtClean="0"/>
              <a:t>Symptoms </a:t>
            </a:r>
            <a:r>
              <a:rPr lang="en-US" dirty="0" err="1" smtClean="0"/>
              <a:t>Peripheralize</a:t>
            </a:r>
            <a:endParaRPr lang="en-US" dirty="0" smtClean="0"/>
          </a:p>
          <a:p>
            <a:pPr lvl="1"/>
            <a:r>
              <a:rPr lang="en-US" dirty="0" smtClean="0"/>
              <a:t>Diagnosis of lumbar spinal stenosis</a:t>
            </a:r>
          </a:p>
          <a:p>
            <a:pPr lvl="1"/>
            <a:r>
              <a:rPr lang="en-US" dirty="0" smtClean="0"/>
              <a:t>Visible lateral deviation</a:t>
            </a:r>
          </a:p>
          <a:p>
            <a:pPr lvl="1"/>
            <a:r>
              <a:rPr lang="en-US" dirty="0" smtClean="0"/>
              <a:t>Asymmetrical side-bending AROM</a:t>
            </a:r>
          </a:p>
          <a:p>
            <a:pPr lvl="1"/>
            <a:r>
              <a:rPr lang="en-US" dirty="0" smtClean="0"/>
              <a:t>Symptoms of NRC</a:t>
            </a:r>
          </a:p>
          <a:p>
            <a:pPr lvl="1"/>
            <a:r>
              <a:rPr lang="en-US" dirty="0" smtClean="0"/>
              <a:t>LE symptoms</a:t>
            </a:r>
            <a:endParaRPr lang="en-US" dirty="0"/>
          </a:p>
        </p:txBody>
      </p:sp>
      <p:sp>
        <p:nvSpPr>
          <p:cNvPr id="4" name="Content Placeholder 3"/>
          <p:cNvSpPr>
            <a:spLocks noGrp="1"/>
          </p:cNvSpPr>
          <p:nvPr>
            <p:ph sz="quarter" idx="14"/>
          </p:nvPr>
        </p:nvSpPr>
        <p:spPr/>
        <p:txBody>
          <a:bodyPr/>
          <a:lstStyle/>
          <a:p>
            <a:r>
              <a:rPr lang="en-US" dirty="0" smtClean="0"/>
              <a:t>Older age &gt;50 y/o</a:t>
            </a:r>
          </a:p>
          <a:p>
            <a:r>
              <a:rPr lang="en-US" dirty="0" smtClean="0"/>
              <a:t>Symptoms distal to the buttock</a:t>
            </a:r>
          </a:p>
          <a:p>
            <a:r>
              <a:rPr lang="en-US" dirty="0" smtClean="0"/>
              <a:t>Directional preference</a:t>
            </a:r>
          </a:p>
          <a:p>
            <a:r>
              <a:rPr lang="en-US" dirty="0" smtClean="0"/>
              <a:t>Response to lateral translation movements</a:t>
            </a:r>
            <a:endParaRPr lang="en-US" dirty="0"/>
          </a:p>
        </p:txBody>
      </p:sp>
    </p:spTree>
    <p:extLst>
      <p:ext uri="{BB962C8B-B14F-4D97-AF65-F5344CB8AC3E}">
        <p14:creationId xmlns:p14="http://schemas.microsoft.com/office/powerpoint/2010/main" val="372621946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Specific exercise</a:t>
            </a:r>
            <a:endParaRPr lang="en-US" dirty="0"/>
          </a:p>
        </p:txBody>
      </p:sp>
      <p:sp>
        <p:nvSpPr>
          <p:cNvPr id="6" name="Content Placeholder 5"/>
          <p:cNvSpPr>
            <a:spLocks noGrp="1"/>
          </p:cNvSpPr>
          <p:nvPr>
            <p:ph idx="1"/>
          </p:nvPr>
        </p:nvSpPr>
        <p:spPr/>
        <p:txBody>
          <a:bodyPr/>
          <a:lstStyle/>
          <a:p>
            <a:r>
              <a:rPr lang="en-US" dirty="0" smtClean="0"/>
              <a:t>Centralization</a:t>
            </a:r>
          </a:p>
          <a:p>
            <a:pPr lvl="1"/>
            <a:r>
              <a:rPr lang="en-US" dirty="0" smtClean="0"/>
              <a:t>Pain moves from an area of more distal or lateral to a location more central or near midline</a:t>
            </a:r>
          </a:p>
          <a:p>
            <a:r>
              <a:rPr lang="en-US" dirty="0" smtClean="0"/>
              <a:t>Directional Preference</a:t>
            </a:r>
          </a:p>
          <a:p>
            <a:pPr lvl="1"/>
            <a:r>
              <a:rPr lang="en-US" dirty="0" smtClean="0"/>
              <a:t>Decrease or abolish lumbar midline pain and includes centralization</a:t>
            </a:r>
          </a:p>
          <a:p>
            <a:r>
              <a:rPr lang="en-US" dirty="0" err="1" smtClean="0"/>
              <a:t>Peripheralization</a:t>
            </a:r>
            <a:endParaRPr lang="en-US" dirty="0" smtClean="0"/>
          </a:p>
          <a:p>
            <a:pPr lvl="1"/>
            <a:r>
              <a:rPr lang="en-US" dirty="0" smtClean="0"/>
              <a:t>Pain moves from an area more proximal to an area more distal or lateral</a:t>
            </a:r>
          </a:p>
          <a:p>
            <a:r>
              <a:rPr lang="en-US" dirty="0" smtClean="0"/>
              <a:t>Status Quo</a:t>
            </a:r>
          </a:p>
          <a:p>
            <a:pPr lvl="1"/>
            <a:r>
              <a:rPr lang="en-US" dirty="0" smtClean="0"/>
              <a:t>Movements that do not produce centralization or </a:t>
            </a:r>
            <a:r>
              <a:rPr lang="en-US" dirty="0" err="1" smtClean="0"/>
              <a:t>peripheralization</a:t>
            </a:r>
            <a:endParaRPr lang="en-US" dirty="0"/>
          </a:p>
        </p:txBody>
      </p:sp>
    </p:spTree>
    <p:extLst>
      <p:ext uri="{BB962C8B-B14F-4D97-AF65-F5344CB8AC3E}">
        <p14:creationId xmlns:p14="http://schemas.microsoft.com/office/powerpoint/2010/main" val="30399873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Exercise: evidence</a:t>
            </a:r>
            <a:endParaRPr lang="en-US" dirty="0"/>
          </a:p>
        </p:txBody>
      </p:sp>
      <p:sp>
        <p:nvSpPr>
          <p:cNvPr id="3" name="Content Placeholder 2"/>
          <p:cNvSpPr>
            <a:spLocks noGrp="1"/>
          </p:cNvSpPr>
          <p:nvPr>
            <p:ph idx="1"/>
          </p:nvPr>
        </p:nvSpPr>
        <p:spPr>
          <a:xfrm>
            <a:off x="685800" y="1600201"/>
            <a:ext cx="7772400" cy="4146682"/>
          </a:xfrm>
        </p:spPr>
        <p:txBody>
          <a:bodyPr>
            <a:normAutofit/>
          </a:bodyPr>
          <a:lstStyle/>
          <a:p>
            <a:r>
              <a:rPr lang="en-US" dirty="0"/>
              <a:t>Long A et al., </a:t>
            </a:r>
            <a:r>
              <a:rPr lang="en-US" dirty="0" smtClean="0"/>
              <a:t>2004 </a:t>
            </a:r>
            <a:r>
              <a:rPr lang="en-US" dirty="0" smtClean="0">
                <a:sym typeface="Wingdings"/>
              </a:rPr>
              <a:t> </a:t>
            </a:r>
            <a:r>
              <a:rPr lang="en-US" dirty="0" smtClean="0"/>
              <a:t>Directional </a:t>
            </a:r>
            <a:r>
              <a:rPr lang="en-US" dirty="0"/>
              <a:t>preference exercises, opposite direction exercises, or evidence based </a:t>
            </a:r>
            <a:r>
              <a:rPr lang="en-US" dirty="0" smtClean="0"/>
              <a:t>care</a:t>
            </a:r>
          </a:p>
          <a:p>
            <a:pPr lvl="1"/>
            <a:r>
              <a:rPr lang="en-US" sz="1800" dirty="0"/>
              <a:t>230 acute, </a:t>
            </a:r>
            <a:r>
              <a:rPr lang="en-US" sz="1800" dirty="0" err="1"/>
              <a:t>subacute</a:t>
            </a:r>
            <a:r>
              <a:rPr lang="en-US" sz="1800" dirty="0"/>
              <a:t>, and chronic LBP </a:t>
            </a:r>
            <a:r>
              <a:rPr lang="en-US" sz="1800" dirty="0" err="1"/>
              <a:t>pts</a:t>
            </a:r>
            <a:r>
              <a:rPr lang="en-US" sz="1800" dirty="0"/>
              <a:t> with or without LE pain that had a directional preference.  </a:t>
            </a:r>
          </a:p>
          <a:p>
            <a:pPr lvl="1"/>
            <a:r>
              <a:rPr lang="en-US" sz="1800" dirty="0" err="1"/>
              <a:t>Pts</a:t>
            </a:r>
            <a:r>
              <a:rPr lang="en-US" sz="1800" dirty="0"/>
              <a:t> were randomized to </a:t>
            </a:r>
            <a:r>
              <a:rPr lang="en-US" sz="1800" dirty="0" err="1"/>
              <a:t>tx</a:t>
            </a:r>
            <a:r>
              <a:rPr lang="en-US" sz="1800" dirty="0"/>
              <a:t> of Directional preference, opposite direction, or evidence based care.  </a:t>
            </a:r>
          </a:p>
          <a:p>
            <a:pPr lvl="2"/>
            <a:r>
              <a:rPr lang="en-US" sz="1600" dirty="0"/>
              <a:t>More opposite direction and evidence based </a:t>
            </a:r>
            <a:r>
              <a:rPr lang="en-US" sz="1600" dirty="0" err="1"/>
              <a:t>pts</a:t>
            </a:r>
            <a:r>
              <a:rPr lang="en-US" sz="1600" dirty="0"/>
              <a:t> withdrew from </a:t>
            </a:r>
            <a:r>
              <a:rPr lang="en-US" sz="1600" dirty="0" err="1"/>
              <a:t>tx</a:t>
            </a:r>
            <a:r>
              <a:rPr lang="en-US" sz="1600" dirty="0"/>
              <a:t>. </a:t>
            </a:r>
          </a:p>
          <a:p>
            <a:pPr lvl="2"/>
            <a:r>
              <a:rPr lang="en-US" sz="1600" dirty="0"/>
              <a:t>Significantly greater improvement occurred in matched subjects compared to </a:t>
            </a:r>
            <a:r>
              <a:rPr lang="en-US" sz="1600" dirty="0" err="1"/>
              <a:t>nonmatched</a:t>
            </a:r>
            <a:endParaRPr lang="en-US" sz="1600" dirty="0"/>
          </a:p>
          <a:p>
            <a:r>
              <a:rPr lang="en-US" dirty="0" smtClean="0"/>
              <a:t>Conclusion:</a:t>
            </a:r>
          </a:p>
          <a:p>
            <a:pPr lvl="1"/>
            <a:r>
              <a:rPr lang="en-US" sz="1800" dirty="0" smtClean="0"/>
              <a:t>Subgroup responded better to proposed Rx than opposite (worse) or evidence based (optional) Rx</a:t>
            </a:r>
            <a:endParaRPr lang="en-US" sz="1800" dirty="0"/>
          </a:p>
        </p:txBody>
      </p:sp>
    </p:spTree>
    <p:extLst>
      <p:ext uri="{BB962C8B-B14F-4D97-AF65-F5344CB8AC3E}">
        <p14:creationId xmlns:p14="http://schemas.microsoft.com/office/powerpoint/2010/main" val="3038919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Exercise: evidence</a:t>
            </a:r>
            <a:endParaRPr lang="en-US" dirty="0"/>
          </a:p>
        </p:txBody>
      </p:sp>
      <p:sp>
        <p:nvSpPr>
          <p:cNvPr id="3" name="Content Placeholder 2"/>
          <p:cNvSpPr>
            <a:spLocks noGrp="1"/>
          </p:cNvSpPr>
          <p:nvPr>
            <p:ph idx="1"/>
          </p:nvPr>
        </p:nvSpPr>
        <p:spPr/>
        <p:txBody>
          <a:bodyPr/>
          <a:lstStyle/>
          <a:p>
            <a:r>
              <a:rPr lang="en-US" dirty="0" smtClean="0"/>
              <a:t>Browder DA et al., 2007 </a:t>
            </a:r>
            <a:r>
              <a:rPr lang="en-US" dirty="0" smtClean="0">
                <a:sym typeface="Wingdings"/>
              </a:rPr>
              <a:t> Extension exercises </a:t>
            </a:r>
            <a:r>
              <a:rPr lang="en-US" dirty="0" err="1" smtClean="0">
                <a:sym typeface="Wingdings"/>
              </a:rPr>
              <a:t>vs</a:t>
            </a:r>
            <a:r>
              <a:rPr lang="en-US" dirty="0" smtClean="0">
                <a:sym typeface="Wingdings"/>
              </a:rPr>
              <a:t> Stabilization exercises</a:t>
            </a:r>
          </a:p>
          <a:p>
            <a:pPr lvl="1"/>
            <a:r>
              <a:rPr lang="en-US" sz="1800" dirty="0" smtClean="0"/>
              <a:t>48 </a:t>
            </a:r>
            <a:r>
              <a:rPr lang="en-US" sz="1800" dirty="0" err="1" smtClean="0"/>
              <a:t>pts</a:t>
            </a:r>
            <a:r>
              <a:rPr lang="en-US" sz="1800" dirty="0" smtClean="0"/>
              <a:t> with LBP and symptoms distal to the buttocks that centralized with extension. Treated with extension or stabilization</a:t>
            </a:r>
          </a:p>
          <a:p>
            <a:pPr lvl="2"/>
            <a:r>
              <a:rPr lang="en-US" dirty="0" smtClean="0"/>
              <a:t>Extension group experienced greater improvements in disability (</a:t>
            </a:r>
            <a:r>
              <a:rPr lang="en-US" dirty="0" err="1" smtClean="0"/>
              <a:t>mOSW</a:t>
            </a:r>
            <a:r>
              <a:rPr lang="en-US" dirty="0" smtClean="0"/>
              <a:t>) at 1 week, 4 weeks, and 6 months</a:t>
            </a:r>
          </a:p>
          <a:p>
            <a:pPr lvl="2"/>
            <a:r>
              <a:rPr lang="en-US" dirty="0" smtClean="0"/>
              <a:t>Extension group had improved pain location at 1 week and 4 weeks</a:t>
            </a:r>
            <a:endParaRPr lang="en-US" dirty="0"/>
          </a:p>
        </p:txBody>
      </p:sp>
    </p:spTree>
    <p:extLst>
      <p:ext uri="{BB962C8B-B14F-4D97-AF65-F5344CB8AC3E}">
        <p14:creationId xmlns:p14="http://schemas.microsoft.com/office/powerpoint/2010/main" val="2608944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 exercise: evidence review</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sz="2200" dirty="0"/>
              <a:t>The defined subgroup does exist! </a:t>
            </a:r>
          </a:p>
          <a:p>
            <a:pPr lvl="1">
              <a:lnSpc>
                <a:spcPct val="90000"/>
              </a:lnSpc>
            </a:pPr>
            <a:r>
              <a:rPr lang="en-US" sz="1900" dirty="0"/>
              <a:t>Shown by response to directional preference exercises: predictive validity (Long, Browder)</a:t>
            </a:r>
          </a:p>
          <a:p>
            <a:pPr>
              <a:lnSpc>
                <a:spcPct val="90000"/>
              </a:lnSpc>
            </a:pPr>
            <a:r>
              <a:rPr lang="en-US" sz="2200" dirty="0"/>
              <a:t>Patients that centralize with a movement respond better to directional preference exercises better than opposite direction exercises, general exercises and stretching, and stabilization exercises (Long, Browder)</a:t>
            </a:r>
          </a:p>
          <a:p>
            <a:pPr lvl="1">
              <a:lnSpc>
                <a:spcPct val="90000"/>
              </a:lnSpc>
            </a:pPr>
            <a:r>
              <a:rPr lang="en-US" sz="1900" dirty="0"/>
              <a:t>Patient that centralize don</a:t>
            </a:r>
            <a:r>
              <a:rPr lang="ja-JP" altLang="en-US" sz="1900" dirty="0"/>
              <a:t>’</a:t>
            </a:r>
            <a:r>
              <a:rPr lang="en-US" altLang="ja-JP" sz="1900" dirty="0"/>
              <a:t>t respond as well other optional treatments (Long, Browder)</a:t>
            </a:r>
          </a:p>
          <a:p>
            <a:pPr lvl="1">
              <a:lnSpc>
                <a:spcPct val="90000"/>
              </a:lnSpc>
            </a:pPr>
            <a:r>
              <a:rPr lang="en-US" sz="1900" dirty="0"/>
              <a:t>Do all people with LBP respond to specific exercise? </a:t>
            </a:r>
          </a:p>
          <a:p>
            <a:pPr lvl="1">
              <a:lnSpc>
                <a:spcPct val="90000"/>
              </a:lnSpc>
              <a:buNone/>
            </a:pPr>
            <a:r>
              <a:rPr lang="en-US" sz="1900" dirty="0"/>
              <a:t>	Older research with </a:t>
            </a:r>
            <a:r>
              <a:rPr lang="ja-JP" altLang="en-US" sz="1900" dirty="0"/>
              <a:t>“</a:t>
            </a:r>
            <a:r>
              <a:rPr lang="en-US" altLang="ja-JP" sz="1900" dirty="0"/>
              <a:t>homogenous</a:t>
            </a:r>
            <a:r>
              <a:rPr lang="ja-JP" altLang="en-US" sz="1900" dirty="0"/>
              <a:t>”</a:t>
            </a:r>
            <a:r>
              <a:rPr lang="en-US" altLang="ja-JP" sz="1900" dirty="0"/>
              <a:t> sample says No. </a:t>
            </a:r>
            <a:endParaRPr lang="en-US" altLang="ja-JP" sz="1900" dirty="0" smtClean="0"/>
          </a:p>
          <a:p>
            <a:pPr lvl="1">
              <a:lnSpc>
                <a:spcPct val="90000"/>
              </a:lnSpc>
              <a:buNone/>
            </a:pPr>
            <a:endParaRPr lang="en-US" altLang="ja-JP" sz="1900" dirty="0" smtClean="0"/>
          </a:p>
          <a:p>
            <a:pPr>
              <a:lnSpc>
                <a:spcPct val="90000"/>
              </a:lnSpc>
            </a:pPr>
            <a:r>
              <a:rPr lang="en-US" altLang="ja-JP" sz="2200" dirty="0" smtClean="0"/>
              <a:t>If a patient centralizes with one movement, use that movement, can use others with reasoning if needed</a:t>
            </a:r>
          </a:p>
        </p:txBody>
      </p:sp>
    </p:spTree>
    <p:extLst>
      <p:ext uri="{BB962C8B-B14F-4D97-AF65-F5344CB8AC3E}">
        <p14:creationId xmlns:p14="http://schemas.microsoft.com/office/powerpoint/2010/main" val="2608709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Traction: Theory</a:t>
            </a:r>
            <a:endParaRPr lang="en-US" dirty="0"/>
          </a:p>
        </p:txBody>
      </p:sp>
      <p:sp>
        <p:nvSpPr>
          <p:cNvPr id="3" name="Content Placeholder 2"/>
          <p:cNvSpPr>
            <a:spLocks noGrp="1"/>
          </p:cNvSpPr>
          <p:nvPr>
            <p:ph idx="1"/>
          </p:nvPr>
        </p:nvSpPr>
        <p:spPr/>
        <p:txBody>
          <a:bodyPr/>
          <a:lstStyle/>
          <a:p>
            <a:r>
              <a:rPr lang="en-US" dirty="0" smtClean="0"/>
              <a:t>Why will traction fix the problem?</a:t>
            </a:r>
          </a:p>
          <a:p>
            <a:endParaRPr lang="en-US" dirty="0"/>
          </a:p>
          <a:p>
            <a:pPr lvl="1"/>
            <a:r>
              <a:rPr lang="en-US" dirty="0" smtClean="0"/>
              <a:t>If NRC is the problem removing pressure and decompression of entrapped spaces should relieve the stress</a:t>
            </a:r>
          </a:p>
          <a:p>
            <a:pPr lvl="1"/>
            <a:r>
              <a:rPr lang="en-US" dirty="0" smtClean="0"/>
              <a:t>Goal</a:t>
            </a:r>
            <a:r>
              <a:rPr lang="en-US" dirty="0" smtClean="0"/>
              <a:t>:  To centralize symptoms enough to allow pt. to progress to another classification</a:t>
            </a:r>
            <a:endParaRPr lang="en-US" dirty="0"/>
          </a:p>
        </p:txBody>
      </p:sp>
    </p:spTree>
    <p:extLst>
      <p:ext uri="{BB962C8B-B14F-4D97-AF65-F5344CB8AC3E}">
        <p14:creationId xmlns:p14="http://schemas.microsoft.com/office/powerpoint/2010/main" val="133554711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Traction:</a:t>
            </a:r>
            <a:br>
              <a:rPr lang="en-US" dirty="0" smtClean="0"/>
            </a:br>
            <a:r>
              <a:rPr lang="en-US" dirty="0" smtClean="0"/>
              <a:t>Clinical classification</a:t>
            </a:r>
            <a:endParaRPr lang="en-US" dirty="0"/>
          </a:p>
        </p:txBody>
      </p:sp>
      <p:sp>
        <p:nvSpPr>
          <p:cNvPr id="5" name="Content Placeholder 4"/>
          <p:cNvSpPr>
            <a:spLocks noGrp="1"/>
          </p:cNvSpPr>
          <p:nvPr>
            <p:ph sz="quarter" idx="13"/>
          </p:nvPr>
        </p:nvSpPr>
        <p:spPr/>
        <p:txBody>
          <a:bodyPr/>
          <a:lstStyle/>
          <a:p>
            <a:r>
              <a:rPr lang="en-US" dirty="0" smtClean="0"/>
              <a:t>Signs and symptoms of nerve root compression</a:t>
            </a:r>
          </a:p>
          <a:p>
            <a:pPr lvl="1"/>
            <a:r>
              <a:rPr lang="en-US" dirty="0" smtClean="0"/>
              <a:t>+ SLR diminished reflex, sensation or strength</a:t>
            </a:r>
          </a:p>
          <a:p>
            <a:r>
              <a:rPr lang="en-US" dirty="0" smtClean="0"/>
              <a:t>No movements centralize symptoms</a:t>
            </a:r>
            <a:endParaRPr lang="en-US" dirty="0"/>
          </a:p>
        </p:txBody>
      </p:sp>
      <p:sp>
        <p:nvSpPr>
          <p:cNvPr id="6" name="Content Placeholder 5"/>
          <p:cNvSpPr>
            <a:spLocks noGrp="1"/>
          </p:cNvSpPr>
          <p:nvPr>
            <p:ph sz="quarter" idx="14"/>
          </p:nvPr>
        </p:nvSpPr>
        <p:spPr/>
        <p:txBody>
          <a:bodyPr/>
          <a:lstStyle/>
          <a:p>
            <a:r>
              <a:rPr lang="en-US" dirty="0" err="1" smtClean="0"/>
              <a:t>Cai</a:t>
            </a:r>
            <a:r>
              <a:rPr lang="en-US" dirty="0" smtClean="0"/>
              <a:t>: Non-involvement of manual work, low FABQ, no neurological deficit, &gt;30 y/o</a:t>
            </a:r>
          </a:p>
          <a:p>
            <a:r>
              <a:rPr lang="en-US" dirty="0" smtClean="0"/>
              <a:t>Fritz: Possible characteristics: leg symptoms, signs of NRC, + XSLR, </a:t>
            </a:r>
            <a:r>
              <a:rPr lang="en-US" dirty="0" err="1" smtClean="0"/>
              <a:t>peripheralization</a:t>
            </a:r>
            <a:r>
              <a:rPr lang="en-US" dirty="0" smtClean="0"/>
              <a:t> with EXT</a:t>
            </a:r>
            <a:endParaRPr lang="en-US" dirty="0"/>
          </a:p>
        </p:txBody>
      </p:sp>
    </p:spTree>
    <p:extLst>
      <p:ext uri="{BB962C8B-B14F-4D97-AF65-F5344CB8AC3E}">
        <p14:creationId xmlns:p14="http://schemas.microsoft.com/office/powerpoint/2010/main" val="113429840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r>
              <a:rPr lang="en-US" dirty="0" smtClean="0">
                <a:latin typeface="+mn-lt"/>
              </a:rPr>
              <a:t>Traction: </a:t>
            </a:r>
            <a:r>
              <a:rPr lang="en-US" dirty="0">
                <a:latin typeface="+mn-lt"/>
              </a:rPr>
              <a:t>Evidence </a:t>
            </a:r>
          </a:p>
        </p:txBody>
      </p:sp>
      <p:sp>
        <p:nvSpPr>
          <p:cNvPr id="101378" name="Rectangle 3"/>
          <p:cNvSpPr>
            <a:spLocks noGrp="1" noChangeArrowheads="1"/>
          </p:cNvSpPr>
          <p:nvPr>
            <p:ph type="body" idx="1"/>
          </p:nvPr>
        </p:nvSpPr>
        <p:spPr/>
        <p:txBody>
          <a:bodyPr/>
          <a:lstStyle/>
          <a:p>
            <a:pPr eaLnBrk="1" hangingPunct="1"/>
            <a:r>
              <a:rPr lang="en-US" dirty="0"/>
              <a:t>Fritz JM et al., 2007</a:t>
            </a:r>
          </a:p>
          <a:p>
            <a:pPr lvl="1" eaLnBrk="1" hangingPunct="1"/>
            <a:r>
              <a:rPr lang="en-US" sz="1800" dirty="0"/>
              <a:t>To identify a subgroup that will respond to traction</a:t>
            </a:r>
          </a:p>
          <a:p>
            <a:pPr eaLnBrk="1" hangingPunct="1"/>
            <a:r>
              <a:rPr lang="en-US" dirty="0" err="1"/>
              <a:t>Cai</a:t>
            </a:r>
            <a:r>
              <a:rPr lang="en-US" dirty="0"/>
              <a:t> et al., 2009</a:t>
            </a:r>
          </a:p>
          <a:p>
            <a:pPr lvl="1" eaLnBrk="1" hangingPunct="1"/>
            <a:r>
              <a:rPr lang="en-US" sz="1800" dirty="0"/>
              <a:t>To develop a clinical prediction rule</a:t>
            </a:r>
          </a:p>
          <a:p>
            <a:pPr eaLnBrk="1" hangingPunct="1"/>
            <a:r>
              <a:rPr lang="en-US" dirty="0" err="1"/>
              <a:t>Meszaros</a:t>
            </a:r>
            <a:r>
              <a:rPr lang="en-US" dirty="0"/>
              <a:t> TF et al., 2000</a:t>
            </a:r>
          </a:p>
          <a:p>
            <a:pPr lvl="1" eaLnBrk="1" hangingPunct="1"/>
            <a:r>
              <a:rPr lang="en-US" sz="1800" dirty="0"/>
              <a:t>Shows the response of SLR test to traction </a:t>
            </a:r>
            <a:r>
              <a:rPr lang="en-US" sz="1800" dirty="0" err="1"/>
              <a:t>tx</a:t>
            </a:r>
            <a:r>
              <a:rPr lang="en-US" sz="1800" dirty="0"/>
              <a:t>.  </a:t>
            </a:r>
          </a:p>
        </p:txBody>
      </p:sp>
    </p:spTree>
    <p:extLst>
      <p:ext uri="{BB962C8B-B14F-4D97-AF65-F5344CB8AC3E}">
        <p14:creationId xmlns:p14="http://schemas.microsoft.com/office/powerpoint/2010/main" val="30449806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8" presetClass="emph" presetSubtype="0" fill="hold" grpId="0" nodeType="clickEffect">
                                  <p:stCondLst>
                                    <p:cond delay="0"/>
                                  </p:stCondLst>
                                  <p:iterate type="lt">
                                    <p:tmPct val="10000"/>
                                  </p:iterate>
                                  <p:childTnLst>
                                    <p:animClr clrSpc="rgb" dir="cw">
                                      <p:cBhvr override="childStyle">
                                        <p:cTn id="6" dur="1000" fill="hold"/>
                                        <p:tgtEl>
                                          <p:spTgt spid="119810"/>
                                        </p:tgtEl>
                                        <p:attrNameLst>
                                          <p:attrName>style.color</p:attrName>
                                        </p:attrNameLst>
                                      </p:cBhvr>
                                      <p:to>
                                        <a:schemeClr val="accent2"/>
                                      </p:to>
                                    </p:animClr>
                                    <p:animClr clrSpc="rgb" dir="cw">
                                      <p:cBhvr>
                                        <p:cTn id="7" dur="1000" fill="hold"/>
                                        <p:tgtEl>
                                          <p:spTgt spid="119810"/>
                                        </p:tgtEl>
                                        <p:attrNameLst>
                                          <p:attrName>fillcolor</p:attrName>
                                        </p:attrNameLst>
                                      </p:cBhvr>
                                      <p:to>
                                        <a:schemeClr val="accent2"/>
                                      </p:to>
                                    </p:animClr>
                                    <p:set>
                                      <p:cBhvr>
                                        <p:cTn id="8" dur="1000" fill="hold"/>
                                        <p:tgtEl>
                                          <p:spTgt spid="119810"/>
                                        </p:tgtEl>
                                        <p:attrNameLst>
                                          <p:attrName>fill.type</p:attrName>
                                        </p:attrNameLst>
                                      </p:cBhvr>
                                      <p:to>
                                        <p:strVal val="solid"/>
                                      </p:to>
                                    </p:set>
                                    <p:anim to="1.5" calcmode="lin" valueType="num">
                                      <p:cBhvr override="childStyle">
                                        <p:cTn id="9" dur="1000" fill="hold"/>
                                        <p:tgtEl>
                                          <p:spTgt spid="119810"/>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p:txBody>
          <a:bodyPr>
            <a:normAutofit fontScale="90000"/>
          </a:bodyPr>
          <a:lstStyle/>
          <a:p>
            <a:pPr eaLnBrk="1" hangingPunct="1"/>
            <a:r>
              <a:rPr lang="en-US" dirty="0">
                <a:latin typeface="+mn-lt"/>
              </a:rPr>
              <a:t>Fritz JM et al., 2007 vs. </a:t>
            </a:r>
            <a:r>
              <a:rPr lang="en-US" dirty="0" err="1">
                <a:latin typeface="+mn-lt"/>
              </a:rPr>
              <a:t>Cai</a:t>
            </a:r>
            <a:r>
              <a:rPr lang="en-US" dirty="0">
                <a:latin typeface="+mn-lt"/>
              </a:rPr>
              <a:t> et al., 2009</a:t>
            </a:r>
          </a:p>
        </p:txBody>
      </p:sp>
      <p:sp>
        <p:nvSpPr>
          <p:cNvPr id="103426" name="Rectangle 3"/>
          <p:cNvSpPr>
            <a:spLocks noGrp="1" noChangeArrowheads="1"/>
          </p:cNvSpPr>
          <p:nvPr>
            <p:ph type="body" sz="half" idx="4294967295"/>
          </p:nvPr>
        </p:nvSpPr>
        <p:spPr>
          <a:xfrm>
            <a:off x="457200" y="1287397"/>
            <a:ext cx="4038600" cy="4530725"/>
          </a:xfrm>
          <a:prstGeom prst="rect">
            <a:avLst/>
          </a:prstGeom>
        </p:spPr>
        <p:txBody>
          <a:bodyPr/>
          <a:lstStyle/>
          <a:p>
            <a:pPr eaLnBrk="1" hangingPunct="1">
              <a:lnSpc>
                <a:spcPct val="80000"/>
              </a:lnSpc>
            </a:pPr>
            <a:r>
              <a:rPr lang="en-US" dirty="0"/>
              <a:t>64 </a:t>
            </a:r>
            <a:r>
              <a:rPr lang="en-US" dirty="0" err="1"/>
              <a:t>pts</a:t>
            </a:r>
            <a:r>
              <a:rPr lang="en-US" dirty="0"/>
              <a:t> with LBP, LE pain, and signs of NRC</a:t>
            </a:r>
          </a:p>
          <a:p>
            <a:pPr eaLnBrk="1" hangingPunct="1">
              <a:lnSpc>
                <a:spcPct val="80000"/>
              </a:lnSpc>
            </a:pPr>
            <a:r>
              <a:rPr lang="en-US" dirty="0"/>
              <a:t>6 week extension oriented intervention with or without traction during the first two weeks.</a:t>
            </a:r>
          </a:p>
          <a:p>
            <a:pPr eaLnBrk="1" hangingPunct="1">
              <a:lnSpc>
                <a:spcPct val="80000"/>
              </a:lnSpc>
            </a:pPr>
            <a:r>
              <a:rPr lang="en-US" dirty="0"/>
              <a:t>Traction in prone with 10 minute of static traction of 40-60% of body weight and extension exercises</a:t>
            </a:r>
          </a:p>
          <a:p>
            <a:pPr eaLnBrk="1" hangingPunct="1">
              <a:lnSpc>
                <a:spcPct val="80000"/>
              </a:lnSpc>
            </a:pPr>
            <a:r>
              <a:rPr lang="en-US" dirty="0"/>
              <a:t>Traction showed much greater improvement at 6 weeks for </a:t>
            </a:r>
            <a:r>
              <a:rPr lang="en-US" dirty="0" err="1"/>
              <a:t>pts</a:t>
            </a:r>
            <a:r>
              <a:rPr lang="en-US" dirty="0"/>
              <a:t> who:</a:t>
            </a:r>
          </a:p>
          <a:p>
            <a:pPr lvl="1" eaLnBrk="1" hangingPunct="1">
              <a:lnSpc>
                <a:spcPct val="80000"/>
              </a:lnSpc>
            </a:pPr>
            <a:r>
              <a:rPr lang="en-US" sz="1800" dirty="0" err="1" smtClean="0"/>
              <a:t>Peripheralized</a:t>
            </a:r>
            <a:r>
              <a:rPr lang="en-US" sz="1800" dirty="0" smtClean="0"/>
              <a:t> </a:t>
            </a:r>
            <a:r>
              <a:rPr lang="en-US" sz="1800" dirty="0"/>
              <a:t>with extension (15.5 OSW points)</a:t>
            </a:r>
          </a:p>
          <a:p>
            <a:pPr lvl="1" eaLnBrk="1" hangingPunct="1">
              <a:lnSpc>
                <a:spcPct val="80000"/>
              </a:lnSpc>
            </a:pPr>
            <a:r>
              <a:rPr lang="en-US" sz="1800" dirty="0"/>
              <a:t>+XSLR (18.9 OSW points)</a:t>
            </a:r>
          </a:p>
        </p:txBody>
      </p:sp>
      <p:sp>
        <p:nvSpPr>
          <p:cNvPr id="103427" name="Rectangle 4"/>
          <p:cNvSpPr>
            <a:spLocks noGrp="1" noChangeArrowheads="1"/>
          </p:cNvSpPr>
          <p:nvPr>
            <p:ph type="body" sz="half" idx="4294967295"/>
          </p:nvPr>
        </p:nvSpPr>
        <p:spPr>
          <a:xfrm>
            <a:off x="4648200" y="1292145"/>
            <a:ext cx="4038600" cy="4530725"/>
          </a:xfrm>
          <a:prstGeom prst="rect">
            <a:avLst/>
          </a:prstGeom>
        </p:spPr>
        <p:txBody>
          <a:bodyPr/>
          <a:lstStyle/>
          <a:p>
            <a:pPr eaLnBrk="1" hangingPunct="1">
              <a:lnSpc>
                <a:spcPct val="80000"/>
              </a:lnSpc>
            </a:pPr>
            <a:r>
              <a:rPr lang="en-US" sz="2000" dirty="0">
                <a:latin typeface="Arial" charset="0"/>
              </a:rPr>
              <a:t>129 </a:t>
            </a:r>
            <a:r>
              <a:rPr lang="en-US" sz="2000" dirty="0" err="1">
                <a:latin typeface="Arial" charset="0"/>
              </a:rPr>
              <a:t>pts</a:t>
            </a:r>
            <a:r>
              <a:rPr lang="en-US" sz="2000" dirty="0">
                <a:latin typeface="Arial" charset="0"/>
              </a:rPr>
              <a:t> with LBP, buttock or LE pain, and/or numbness.  </a:t>
            </a:r>
          </a:p>
          <a:p>
            <a:pPr eaLnBrk="1" hangingPunct="1">
              <a:lnSpc>
                <a:spcPct val="80000"/>
              </a:lnSpc>
            </a:pPr>
            <a:r>
              <a:rPr lang="en-US" sz="2000" dirty="0">
                <a:latin typeface="Arial" charset="0"/>
              </a:rPr>
              <a:t>3 sessions of intermittent mechanical traction</a:t>
            </a:r>
          </a:p>
          <a:p>
            <a:pPr eaLnBrk="1" hangingPunct="1">
              <a:lnSpc>
                <a:spcPct val="80000"/>
              </a:lnSpc>
            </a:pPr>
            <a:endParaRPr lang="en-US" sz="2000" dirty="0">
              <a:latin typeface="Arial" charset="0"/>
            </a:endParaRPr>
          </a:p>
          <a:p>
            <a:pPr eaLnBrk="1" hangingPunct="1">
              <a:lnSpc>
                <a:spcPct val="80000"/>
              </a:lnSpc>
            </a:pPr>
            <a:r>
              <a:rPr lang="en-US" sz="2000" dirty="0">
                <a:latin typeface="Arial" charset="0"/>
              </a:rPr>
              <a:t>30 seconds on and 10 seconds off in supine with hips and knees flexed to 90</a:t>
            </a:r>
            <a:r>
              <a:rPr lang="en-US" sz="2000" dirty="0">
                <a:latin typeface="Arial" charset="0"/>
                <a:cs typeface="Arial" charset="0"/>
              </a:rPr>
              <a:t>°</a:t>
            </a:r>
          </a:p>
          <a:p>
            <a:pPr eaLnBrk="1" hangingPunct="1">
              <a:lnSpc>
                <a:spcPct val="80000"/>
              </a:lnSpc>
            </a:pPr>
            <a:endParaRPr lang="en-US" sz="2000" dirty="0">
              <a:latin typeface="Arial" charset="0"/>
            </a:endParaRPr>
          </a:p>
          <a:p>
            <a:pPr eaLnBrk="1" hangingPunct="1">
              <a:lnSpc>
                <a:spcPct val="80000"/>
              </a:lnSpc>
            </a:pPr>
            <a:r>
              <a:rPr lang="en-US" sz="2000" dirty="0">
                <a:latin typeface="Arial" charset="0"/>
              </a:rPr>
              <a:t>Predictors: non-involvement of manual work, low FABQ, no neurological deficit, &gt;30 </a:t>
            </a:r>
            <a:r>
              <a:rPr lang="en-US" sz="2000" dirty="0" err="1">
                <a:latin typeface="Arial" charset="0"/>
              </a:rPr>
              <a:t>y.o</a:t>
            </a:r>
            <a:r>
              <a:rPr lang="en-US" sz="2000" dirty="0">
                <a:latin typeface="Arial" charset="0"/>
              </a:rPr>
              <a:t>.</a:t>
            </a:r>
          </a:p>
          <a:p>
            <a:pPr lvl="1" eaLnBrk="1" hangingPunct="1">
              <a:lnSpc>
                <a:spcPct val="80000"/>
              </a:lnSpc>
            </a:pPr>
            <a:r>
              <a:rPr lang="en-US" sz="1800" dirty="0">
                <a:latin typeface="Arial" charset="0"/>
              </a:rPr>
              <a:t>4/4 PLR 9.36 changes probability of success from 19.4% to 69.2%</a:t>
            </a:r>
          </a:p>
          <a:p>
            <a:pPr eaLnBrk="1" hangingPunct="1">
              <a:lnSpc>
                <a:spcPct val="80000"/>
              </a:lnSpc>
            </a:pPr>
            <a:endParaRPr lang="en-US" sz="2000" dirty="0">
              <a:latin typeface="Arial" charset="0"/>
            </a:endParaRPr>
          </a:p>
        </p:txBody>
      </p:sp>
    </p:spTree>
    <p:extLst>
      <p:ext uri="{BB962C8B-B14F-4D97-AF65-F5344CB8AC3E}">
        <p14:creationId xmlns:p14="http://schemas.microsoft.com/office/powerpoint/2010/main" val="140909959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p:txBody>
          <a:bodyPr>
            <a:normAutofit/>
          </a:bodyPr>
          <a:lstStyle/>
          <a:p>
            <a:pPr eaLnBrk="1" hangingPunct="1"/>
            <a:r>
              <a:rPr lang="en-US" dirty="0" err="1">
                <a:latin typeface="+mn-lt"/>
              </a:rPr>
              <a:t>Meszaros</a:t>
            </a:r>
            <a:r>
              <a:rPr lang="en-US" dirty="0">
                <a:latin typeface="+mn-lt"/>
              </a:rPr>
              <a:t> TF et al., </a:t>
            </a:r>
            <a:r>
              <a:rPr lang="en-US" dirty="0" smtClean="0">
                <a:latin typeface="+mn-lt"/>
              </a:rPr>
              <a:t>2000</a:t>
            </a:r>
            <a:endParaRPr lang="en-US" dirty="0">
              <a:latin typeface="+mn-lt"/>
            </a:endParaRPr>
          </a:p>
        </p:txBody>
      </p:sp>
      <p:sp>
        <p:nvSpPr>
          <p:cNvPr id="105474" name="Rectangle 3"/>
          <p:cNvSpPr>
            <a:spLocks noGrp="1" noChangeArrowheads="1"/>
          </p:cNvSpPr>
          <p:nvPr>
            <p:ph type="body" idx="1"/>
          </p:nvPr>
        </p:nvSpPr>
        <p:spPr/>
        <p:txBody>
          <a:bodyPr/>
          <a:lstStyle/>
          <a:p>
            <a:pPr eaLnBrk="1" hangingPunct="1"/>
            <a:r>
              <a:rPr lang="en-US" dirty="0"/>
              <a:t>10 </a:t>
            </a:r>
            <a:r>
              <a:rPr lang="en-US" dirty="0" err="1"/>
              <a:t>pts</a:t>
            </a:r>
            <a:r>
              <a:rPr lang="en-US" dirty="0"/>
              <a:t> with LBP with a +SLR</a:t>
            </a:r>
          </a:p>
          <a:p>
            <a:pPr eaLnBrk="1" hangingPunct="1"/>
            <a:r>
              <a:rPr lang="en-US" dirty="0"/>
              <a:t>5 minutes of supine static traction with 10, 30, and 60% of body weight</a:t>
            </a:r>
          </a:p>
          <a:p>
            <a:pPr lvl="1" eaLnBrk="1" hangingPunct="1"/>
            <a:r>
              <a:rPr lang="en-US" sz="1800" dirty="0"/>
              <a:t>SLR was significantly greater immediately following 30% and 60% of body weight traction</a:t>
            </a:r>
          </a:p>
          <a:p>
            <a:pPr marL="68580" indent="0" eaLnBrk="1" hangingPunct="1">
              <a:buNone/>
            </a:pPr>
            <a:endParaRPr lang="en-US" sz="2600" dirty="0">
              <a:latin typeface="Arial" charset="0"/>
            </a:endParaRPr>
          </a:p>
          <a:p>
            <a:pPr eaLnBrk="1" hangingPunct="1"/>
            <a:endParaRPr lang="en-US" sz="2600" dirty="0">
              <a:latin typeface="Arial" charset="0"/>
            </a:endParaRPr>
          </a:p>
        </p:txBody>
      </p:sp>
    </p:spTree>
    <p:extLst>
      <p:ext uri="{BB962C8B-B14F-4D97-AF65-F5344CB8AC3E}">
        <p14:creationId xmlns:p14="http://schemas.microsoft.com/office/powerpoint/2010/main" val="11029652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7"/>
            <a:ext cx="7772400" cy="1325563"/>
          </a:xfrm>
        </p:spPr>
        <p:txBody>
          <a:bodyPr>
            <a:normAutofit/>
          </a:bodyPr>
          <a:lstStyle/>
          <a:p>
            <a:r>
              <a:rPr lang="en-US" dirty="0" smtClean="0"/>
              <a:t>Classification systems</a:t>
            </a:r>
            <a:endParaRPr lang="en-US" dirty="0"/>
          </a:p>
        </p:txBody>
      </p:sp>
      <p:sp>
        <p:nvSpPr>
          <p:cNvPr id="3" name="Content Placeholder 2"/>
          <p:cNvSpPr>
            <a:spLocks noGrp="1"/>
          </p:cNvSpPr>
          <p:nvPr>
            <p:ph idx="1"/>
          </p:nvPr>
        </p:nvSpPr>
        <p:spPr>
          <a:xfrm>
            <a:off x="685800" y="1604976"/>
            <a:ext cx="7772400" cy="3733800"/>
          </a:xfrm>
        </p:spPr>
        <p:txBody>
          <a:bodyPr/>
          <a:lstStyle/>
          <a:p>
            <a:pPr marL="68580" indent="0">
              <a:buNone/>
            </a:pPr>
            <a:r>
              <a:rPr lang="en-US" dirty="0" smtClean="0"/>
              <a:t>Reasoning and Theory of:</a:t>
            </a:r>
          </a:p>
          <a:p>
            <a:r>
              <a:rPr lang="en-US" dirty="0" err="1" smtClean="0"/>
              <a:t>Pathoanatomical</a:t>
            </a:r>
            <a:r>
              <a:rPr lang="en-US" dirty="0" smtClean="0"/>
              <a:t> </a:t>
            </a:r>
          </a:p>
          <a:p>
            <a:r>
              <a:rPr lang="en-US" dirty="0" smtClean="0"/>
              <a:t>Mechanism </a:t>
            </a:r>
            <a:r>
              <a:rPr lang="en-US" dirty="0"/>
              <a:t>Based</a:t>
            </a:r>
          </a:p>
          <a:p>
            <a:r>
              <a:rPr lang="en-US" dirty="0"/>
              <a:t>Clinical Features (Treatment based</a:t>
            </a:r>
            <a:r>
              <a:rPr lang="en-US" dirty="0" smtClean="0"/>
              <a:t>)</a:t>
            </a:r>
          </a:p>
          <a:p>
            <a:pPr marL="68580" indent="0">
              <a:buNone/>
            </a:pPr>
            <a:endParaRPr lang="en-US" dirty="0"/>
          </a:p>
          <a:p>
            <a:r>
              <a:rPr lang="en-US" i="1" dirty="0" smtClean="0"/>
              <a:t>Psychosocial- used to direct treatment of patient</a:t>
            </a:r>
            <a:endParaRPr lang="en-US" i="1" dirty="0"/>
          </a:p>
          <a:p>
            <a:r>
              <a:rPr lang="en-US" i="1" dirty="0" smtClean="0"/>
              <a:t>Chronicity- patient treated based on length of time they have had their pain</a:t>
            </a:r>
            <a:endParaRPr lang="en-US" i="1" dirty="0"/>
          </a:p>
        </p:txBody>
      </p:sp>
    </p:spTree>
    <p:extLst>
      <p:ext uri="{BB962C8B-B14F-4D97-AF65-F5344CB8AC3E}">
        <p14:creationId xmlns:p14="http://schemas.microsoft.com/office/powerpoint/2010/main" val="16559612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ChangeArrowheads="1"/>
          </p:cNvSpPr>
          <p:nvPr>
            <p:ph type="title"/>
          </p:nvPr>
        </p:nvSpPr>
        <p:spPr/>
        <p:txBody>
          <a:bodyPr/>
          <a:lstStyle/>
          <a:p>
            <a:pPr eaLnBrk="1" hangingPunct="1"/>
            <a:r>
              <a:rPr lang="en-US" dirty="0" smtClean="0">
                <a:latin typeface="+mn-lt"/>
              </a:rPr>
              <a:t>Traction: </a:t>
            </a:r>
            <a:r>
              <a:rPr lang="en-US" dirty="0">
                <a:latin typeface="+mn-lt"/>
              </a:rPr>
              <a:t>Evidence Review</a:t>
            </a:r>
          </a:p>
        </p:txBody>
      </p:sp>
      <p:sp>
        <p:nvSpPr>
          <p:cNvPr id="107522" name="Rectangle 3"/>
          <p:cNvSpPr>
            <a:spLocks noGrp="1" noChangeArrowheads="1"/>
          </p:cNvSpPr>
          <p:nvPr>
            <p:ph type="body" idx="1"/>
          </p:nvPr>
        </p:nvSpPr>
        <p:spPr/>
        <p:txBody>
          <a:bodyPr>
            <a:normAutofit/>
          </a:bodyPr>
          <a:lstStyle/>
          <a:p>
            <a:pPr eaLnBrk="1" hangingPunct="1"/>
            <a:r>
              <a:rPr lang="en-US" dirty="0"/>
              <a:t>Group is hard to define.  Two studies present different criteria that actually oppose each other in some ways (Fritz, </a:t>
            </a:r>
            <a:r>
              <a:rPr lang="en-US" dirty="0" err="1"/>
              <a:t>Cai</a:t>
            </a:r>
            <a:r>
              <a:rPr lang="en-US" dirty="0"/>
              <a:t>)</a:t>
            </a:r>
          </a:p>
          <a:p>
            <a:pPr lvl="1" eaLnBrk="1" hangingPunct="1"/>
            <a:r>
              <a:rPr lang="en-US" sz="1800" dirty="0"/>
              <a:t>Two different traction positions</a:t>
            </a:r>
          </a:p>
          <a:p>
            <a:pPr lvl="1" eaLnBrk="1" hangingPunct="1"/>
            <a:r>
              <a:rPr lang="en-US" sz="1800" dirty="0" err="1"/>
              <a:t>Cai</a:t>
            </a:r>
            <a:r>
              <a:rPr lang="en-US" sz="1800" dirty="0"/>
              <a:t> looks like prognostic criteria and needs validation </a:t>
            </a:r>
          </a:p>
          <a:p>
            <a:pPr eaLnBrk="1" hangingPunct="1"/>
            <a:r>
              <a:rPr lang="en-US" dirty="0"/>
              <a:t>There is a response to treatment seen with SLR increase immediately after traction. (</a:t>
            </a:r>
            <a:r>
              <a:rPr lang="en-US" dirty="0" err="1"/>
              <a:t>Meszaros</a:t>
            </a:r>
            <a:r>
              <a:rPr lang="en-US" dirty="0"/>
              <a:t>)</a:t>
            </a:r>
          </a:p>
          <a:p>
            <a:pPr lvl="1" eaLnBrk="1" hangingPunct="1"/>
            <a:r>
              <a:rPr lang="en-US" sz="1800" dirty="0"/>
              <a:t>Small benefits are seen for a small sample</a:t>
            </a:r>
          </a:p>
          <a:p>
            <a:pPr lvl="1" eaLnBrk="1" hangingPunct="1"/>
            <a:r>
              <a:rPr lang="en-US" sz="1800" dirty="0"/>
              <a:t>Much more work is needed!</a:t>
            </a:r>
          </a:p>
          <a:p>
            <a:pPr lvl="1" eaLnBrk="1" hangingPunct="1"/>
            <a:endParaRPr lang="en-US" sz="2200" dirty="0">
              <a:latin typeface="Arial" charset="0"/>
            </a:endParaRPr>
          </a:p>
        </p:txBody>
      </p:sp>
    </p:spTree>
    <p:extLst>
      <p:ext uri="{BB962C8B-B14F-4D97-AF65-F5344CB8AC3E}">
        <p14:creationId xmlns:p14="http://schemas.microsoft.com/office/powerpoint/2010/main" val="349768544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5" name="Content Placeholder 4"/>
          <p:cNvSpPr>
            <a:spLocks noGrp="1"/>
          </p:cNvSpPr>
          <p:nvPr>
            <p:ph idx="1"/>
          </p:nvPr>
        </p:nvSpPr>
        <p:spPr>
          <a:xfrm>
            <a:off x="685800" y="1422387"/>
            <a:ext cx="7772400" cy="3868652"/>
          </a:xfrm>
        </p:spPr>
        <p:txBody>
          <a:bodyPr>
            <a:normAutofit fontScale="92500" lnSpcReduction="20000"/>
          </a:bodyPr>
          <a:lstStyle/>
          <a:p>
            <a:r>
              <a:rPr lang="en-US" sz="2200" dirty="0"/>
              <a:t>Classification Systems</a:t>
            </a:r>
          </a:p>
          <a:p>
            <a:pPr lvl="1"/>
            <a:r>
              <a:rPr lang="en-US" sz="1900" dirty="0"/>
              <a:t>Reasoning and </a:t>
            </a:r>
            <a:r>
              <a:rPr lang="en-US" sz="1900" dirty="0" smtClean="0"/>
              <a:t>Theory of:</a:t>
            </a:r>
          </a:p>
          <a:p>
            <a:pPr lvl="2"/>
            <a:r>
              <a:rPr lang="en-US" sz="1700" dirty="0" err="1" smtClean="0"/>
              <a:t>Pathoanatomical</a:t>
            </a:r>
            <a:r>
              <a:rPr lang="en-US" sz="1700" dirty="0" smtClean="0"/>
              <a:t> </a:t>
            </a:r>
          </a:p>
          <a:p>
            <a:pPr lvl="2"/>
            <a:r>
              <a:rPr lang="en-US" sz="1700" dirty="0" smtClean="0"/>
              <a:t>Mechanism Based</a:t>
            </a:r>
          </a:p>
          <a:p>
            <a:pPr lvl="2"/>
            <a:r>
              <a:rPr lang="en-US" sz="1700" dirty="0" smtClean="0"/>
              <a:t>Clinical Features</a:t>
            </a:r>
          </a:p>
          <a:p>
            <a:pPr lvl="2"/>
            <a:r>
              <a:rPr lang="en-US" sz="1700" i="1" dirty="0" smtClean="0"/>
              <a:t>Psychosocial</a:t>
            </a:r>
          </a:p>
          <a:p>
            <a:pPr lvl="2"/>
            <a:r>
              <a:rPr lang="en-US" sz="1700" i="1" dirty="0" smtClean="0"/>
              <a:t>Chronicity </a:t>
            </a:r>
            <a:endParaRPr lang="en-US" dirty="0"/>
          </a:p>
          <a:p>
            <a:r>
              <a:rPr lang="en-US" sz="2200" dirty="0"/>
              <a:t>Treatment Based Classification System</a:t>
            </a:r>
          </a:p>
          <a:p>
            <a:pPr lvl="1"/>
            <a:r>
              <a:rPr lang="en-US" sz="1900" dirty="0"/>
              <a:t>Manipulation</a:t>
            </a:r>
          </a:p>
          <a:p>
            <a:pPr lvl="1"/>
            <a:r>
              <a:rPr lang="en-US" sz="1900" dirty="0"/>
              <a:t>Stabilization</a:t>
            </a:r>
          </a:p>
          <a:p>
            <a:pPr lvl="1"/>
            <a:r>
              <a:rPr lang="en-US" sz="1900" dirty="0"/>
              <a:t>Specific (Directional) Exercise</a:t>
            </a:r>
          </a:p>
          <a:p>
            <a:pPr lvl="1"/>
            <a:r>
              <a:rPr lang="en-US" sz="1900" dirty="0"/>
              <a:t>Traction</a:t>
            </a:r>
          </a:p>
          <a:p>
            <a:endParaRPr lang="en-US" dirty="0"/>
          </a:p>
        </p:txBody>
      </p:sp>
    </p:spTree>
    <p:extLst>
      <p:ext uri="{BB962C8B-B14F-4D97-AF65-F5344CB8AC3E}">
        <p14:creationId xmlns:p14="http://schemas.microsoft.com/office/powerpoint/2010/main" val="3871535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8123527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References</a:t>
            </a:r>
            <a:endParaRPr lang="en-US" dirty="0"/>
          </a:p>
        </p:txBody>
      </p:sp>
      <p:sp>
        <p:nvSpPr>
          <p:cNvPr id="5" name="Content Placeholder 4"/>
          <p:cNvSpPr>
            <a:spLocks noGrp="1"/>
          </p:cNvSpPr>
          <p:nvPr>
            <p:ph idx="1"/>
          </p:nvPr>
        </p:nvSpPr>
        <p:spPr>
          <a:xfrm>
            <a:off x="685800" y="1269316"/>
            <a:ext cx="7772400" cy="4603078"/>
          </a:xfrm>
        </p:spPr>
        <p:txBody>
          <a:bodyPr>
            <a:normAutofit fontScale="70000" lnSpcReduction="20000"/>
          </a:bodyPr>
          <a:lstStyle/>
          <a:p>
            <a:pPr>
              <a:lnSpc>
                <a:spcPct val="80000"/>
              </a:lnSpc>
            </a:pPr>
            <a:r>
              <a:rPr lang="en-US" dirty="0" smtClean="0"/>
              <a:t>Browder </a:t>
            </a:r>
            <a:r>
              <a:rPr lang="en-US" dirty="0"/>
              <a:t>DA, Childs JD, Cleland JA, Fritz JM. Effectiveness of an extension-oriented treatment approach in a subgroup of subjects with low back pain: A randomized clinical trial. </a:t>
            </a:r>
            <a:r>
              <a:rPr lang="en-US" i="1" dirty="0" err="1"/>
              <a:t>Phys</a:t>
            </a:r>
            <a:r>
              <a:rPr lang="en-US" i="1" dirty="0"/>
              <a:t> </a:t>
            </a:r>
            <a:r>
              <a:rPr lang="en-US" i="1" dirty="0" err="1"/>
              <a:t>Ther</a:t>
            </a:r>
            <a:r>
              <a:rPr lang="en-US" dirty="0"/>
              <a:t>. 2007;87(12):1608-18; discussion 1577-9. </a:t>
            </a:r>
          </a:p>
          <a:p>
            <a:pPr>
              <a:lnSpc>
                <a:spcPct val="80000"/>
              </a:lnSpc>
            </a:pPr>
            <a:r>
              <a:rPr lang="en-US" dirty="0" err="1" smtClean="0"/>
              <a:t>Cai</a:t>
            </a:r>
            <a:r>
              <a:rPr lang="en-US" dirty="0" smtClean="0"/>
              <a:t> </a:t>
            </a:r>
            <a:r>
              <a:rPr lang="en-US" dirty="0"/>
              <a:t>C, </a:t>
            </a:r>
            <a:r>
              <a:rPr lang="en-US" dirty="0" err="1"/>
              <a:t>Pua</a:t>
            </a:r>
            <a:r>
              <a:rPr lang="en-US" dirty="0"/>
              <a:t> YH, Lim KC. A clinical prediction rule for classifying patients with low back pain who demonstrate short-term improvement with mechanical lumbar traction. </a:t>
            </a:r>
            <a:r>
              <a:rPr lang="en-US" i="1" dirty="0" err="1"/>
              <a:t>Eur</a:t>
            </a:r>
            <a:r>
              <a:rPr lang="en-US" i="1" dirty="0"/>
              <a:t> Spine J</a:t>
            </a:r>
            <a:r>
              <a:rPr lang="en-US" dirty="0"/>
              <a:t>. 2009;18(4):554-561. </a:t>
            </a:r>
          </a:p>
          <a:p>
            <a:pPr>
              <a:lnSpc>
                <a:spcPct val="80000"/>
              </a:lnSpc>
            </a:pPr>
            <a:r>
              <a:rPr lang="en-US" dirty="0" smtClean="0"/>
              <a:t>Chan </a:t>
            </a:r>
            <a:r>
              <a:rPr lang="en-US" dirty="0"/>
              <a:t>CW, Goldman S, </a:t>
            </a:r>
            <a:r>
              <a:rPr lang="en-US" dirty="0" err="1"/>
              <a:t>Ilstrup</a:t>
            </a:r>
            <a:r>
              <a:rPr lang="en-US" dirty="0"/>
              <a:t> DM, </a:t>
            </a:r>
            <a:r>
              <a:rPr lang="en-US" dirty="0" err="1"/>
              <a:t>Kunselman</a:t>
            </a:r>
            <a:r>
              <a:rPr lang="en-US" dirty="0"/>
              <a:t> AR, O'Neill PI. The pain drawing and </a:t>
            </a:r>
            <a:r>
              <a:rPr lang="en-US" dirty="0" err="1"/>
              <a:t>waddell's</a:t>
            </a:r>
            <a:r>
              <a:rPr lang="en-US" dirty="0"/>
              <a:t> nonorganic physical signs in chronic low-back pain. </a:t>
            </a:r>
            <a:r>
              <a:rPr lang="en-US" i="1" dirty="0"/>
              <a:t>Spine (</a:t>
            </a:r>
            <a:r>
              <a:rPr lang="en-US" i="1" dirty="0" err="1"/>
              <a:t>Phila</a:t>
            </a:r>
            <a:r>
              <a:rPr lang="en-US" i="1" dirty="0"/>
              <a:t> Pa 1976)</a:t>
            </a:r>
            <a:r>
              <a:rPr lang="en-US" dirty="0"/>
              <a:t>. 1993;18(13):1717-1722. </a:t>
            </a:r>
          </a:p>
          <a:p>
            <a:pPr>
              <a:lnSpc>
                <a:spcPct val="80000"/>
              </a:lnSpc>
            </a:pPr>
            <a:r>
              <a:rPr lang="en-US" dirty="0" smtClean="0"/>
              <a:t>Childs </a:t>
            </a:r>
            <a:r>
              <a:rPr lang="en-US" dirty="0"/>
              <a:t>JD, Fritz JM, Flynn TW, et al. A clinical prediction rule to identify patients with low back pain most likely to benefit from spinal manipulation: A validation study. </a:t>
            </a:r>
            <a:r>
              <a:rPr lang="en-US" i="1" dirty="0"/>
              <a:t>Ann Intern Med</a:t>
            </a:r>
            <a:r>
              <a:rPr lang="en-US" dirty="0"/>
              <a:t>. 2004;141(12):920-928. </a:t>
            </a:r>
          </a:p>
          <a:p>
            <a:pPr>
              <a:lnSpc>
                <a:spcPct val="80000"/>
              </a:lnSpc>
            </a:pPr>
            <a:r>
              <a:rPr lang="en-US" dirty="0" smtClean="0"/>
              <a:t>Flynn </a:t>
            </a:r>
            <a:r>
              <a:rPr lang="en-US" dirty="0"/>
              <a:t>T, Fritz J, Whitman J, et al. A clinical prediction rule for classifying patients with low back pain who demonstrate short-term improvement with spinal manipulation. </a:t>
            </a:r>
            <a:r>
              <a:rPr lang="en-US" i="1" dirty="0"/>
              <a:t>Spine (</a:t>
            </a:r>
            <a:r>
              <a:rPr lang="en-US" i="1" dirty="0" err="1"/>
              <a:t>Phila</a:t>
            </a:r>
            <a:r>
              <a:rPr lang="en-US" i="1" dirty="0"/>
              <a:t> Pa 1976)</a:t>
            </a:r>
            <a:r>
              <a:rPr lang="en-US" dirty="0"/>
              <a:t>. 2002;27(24):2835-2843. </a:t>
            </a:r>
          </a:p>
          <a:p>
            <a:pPr>
              <a:lnSpc>
                <a:spcPct val="80000"/>
              </a:lnSpc>
            </a:pPr>
            <a:r>
              <a:rPr lang="en-US" dirty="0" smtClean="0"/>
              <a:t>Ford </a:t>
            </a:r>
            <a:r>
              <a:rPr lang="en-US" dirty="0"/>
              <a:t>J, Story I, O'Sullivan P, </a:t>
            </a:r>
            <a:r>
              <a:rPr lang="en-US" dirty="0" err="1"/>
              <a:t>McMeeken</a:t>
            </a:r>
            <a:r>
              <a:rPr lang="en-US" dirty="0"/>
              <a:t> J. Classification systems for low back pain: A review of the methodology for development and validation. </a:t>
            </a:r>
            <a:r>
              <a:rPr lang="en-US" i="1" dirty="0"/>
              <a:t>Physical Therapy Reviews</a:t>
            </a:r>
            <a:r>
              <a:rPr lang="en-US" dirty="0"/>
              <a:t>. 2007;12:33-33-42. </a:t>
            </a:r>
          </a:p>
          <a:p>
            <a:pPr>
              <a:lnSpc>
                <a:spcPct val="80000"/>
              </a:lnSpc>
            </a:pPr>
            <a:r>
              <a:rPr lang="en-US" dirty="0" smtClean="0"/>
              <a:t>Fritz </a:t>
            </a:r>
            <a:r>
              <a:rPr lang="en-US" dirty="0"/>
              <a:t>JM, ed. </a:t>
            </a:r>
            <a:r>
              <a:rPr lang="en-US" i="1" dirty="0"/>
              <a:t>The Lumbar Spine: Physical Therapy Patient Management Utilizing Current Evidence. </a:t>
            </a:r>
            <a:r>
              <a:rPr lang="en-US" dirty="0"/>
              <a:t>Second ed. La Crosse, WI: </a:t>
            </a:r>
            <a:r>
              <a:rPr lang="en-US" dirty="0" err="1"/>
              <a:t>Otheropaedic</a:t>
            </a:r>
            <a:r>
              <a:rPr lang="en-US" dirty="0"/>
              <a:t> Section, APTA; 2006. </a:t>
            </a:r>
            <a:r>
              <a:rPr lang="en-US" dirty="0" err="1"/>
              <a:t>Wilmarth</a:t>
            </a:r>
            <a:r>
              <a:rPr lang="en-US" dirty="0"/>
              <a:t> M. A., ed. Current Concepts of </a:t>
            </a:r>
            <a:r>
              <a:rPr lang="en-US" dirty="0" err="1"/>
              <a:t>Orthopaedic</a:t>
            </a:r>
            <a:r>
              <a:rPr lang="en-US" dirty="0"/>
              <a:t> Physical Therapy. </a:t>
            </a:r>
          </a:p>
          <a:p>
            <a:pPr>
              <a:lnSpc>
                <a:spcPct val="80000"/>
              </a:lnSpc>
            </a:pPr>
            <a:r>
              <a:rPr lang="en-US" dirty="0" smtClean="0"/>
              <a:t>Fritz </a:t>
            </a:r>
            <a:r>
              <a:rPr lang="en-US" dirty="0"/>
              <a:t>JM. Use of a classification approach to the treatment of 3 patients with low back syndrome. </a:t>
            </a:r>
            <a:r>
              <a:rPr lang="en-US" i="1" dirty="0" err="1"/>
              <a:t>Phys</a:t>
            </a:r>
            <a:r>
              <a:rPr lang="en-US" i="1" dirty="0"/>
              <a:t> </a:t>
            </a:r>
            <a:r>
              <a:rPr lang="en-US" i="1" dirty="0" err="1"/>
              <a:t>Ther</a:t>
            </a:r>
            <a:r>
              <a:rPr lang="en-US" dirty="0"/>
              <a:t>. 1998;78(7):766-777. </a:t>
            </a:r>
          </a:p>
          <a:p>
            <a:pPr>
              <a:lnSpc>
                <a:spcPct val="80000"/>
              </a:lnSpc>
            </a:pPr>
            <a:r>
              <a:rPr lang="en-US" dirty="0" smtClean="0"/>
              <a:t>Fritz </a:t>
            </a:r>
            <a:r>
              <a:rPr lang="en-US" dirty="0"/>
              <a:t>JM, Brennan GP, Clifford SN, Hunter SJ, Thackeray A. An examination of the reliability of a classification algorithm for subgrouping patients with low back pain. </a:t>
            </a:r>
            <a:r>
              <a:rPr lang="en-US" i="1" dirty="0"/>
              <a:t>Spine (</a:t>
            </a:r>
            <a:r>
              <a:rPr lang="en-US" i="1" dirty="0" err="1"/>
              <a:t>Phila</a:t>
            </a:r>
            <a:r>
              <a:rPr lang="en-US" i="1" dirty="0"/>
              <a:t> Pa 1976)</a:t>
            </a:r>
            <a:r>
              <a:rPr lang="en-US" dirty="0"/>
              <a:t>. 2006;31(1):77-82. </a:t>
            </a:r>
          </a:p>
          <a:p>
            <a:pPr>
              <a:lnSpc>
                <a:spcPct val="80000"/>
              </a:lnSpc>
            </a:pPr>
            <a:r>
              <a:rPr lang="en-US" dirty="0" smtClean="0"/>
              <a:t>Fritz </a:t>
            </a:r>
            <a:r>
              <a:rPr lang="en-US" dirty="0"/>
              <a:t>JM, Childs JD, Flynn TW. Pragmatic application of a clinical prediction rule in primary care to identify patients with low back pain with a good prognosis following a brief spinal manipulation intervention. </a:t>
            </a:r>
            <a:r>
              <a:rPr lang="en-US" i="1" dirty="0"/>
              <a:t>BMC </a:t>
            </a:r>
            <a:r>
              <a:rPr lang="en-US" i="1" dirty="0" err="1"/>
              <a:t>Fam</a:t>
            </a:r>
            <a:r>
              <a:rPr lang="en-US" i="1" dirty="0"/>
              <a:t> </a:t>
            </a:r>
            <a:r>
              <a:rPr lang="en-US" i="1" dirty="0" err="1"/>
              <a:t>Pract</a:t>
            </a:r>
            <a:r>
              <a:rPr lang="en-US" dirty="0"/>
              <a:t>. 2005;6(1):29. </a:t>
            </a:r>
          </a:p>
        </p:txBody>
      </p:sp>
    </p:spTree>
    <p:extLst>
      <p:ext uri="{BB962C8B-B14F-4D97-AF65-F5344CB8AC3E}">
        <p14:creationId xmlns:p14="http://schemas.microsoft.com/office/powerpoint/2010/main" val="5086807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continued</a:t>
            </a:r>
            <a:endParaRPr lang="en-US" dirty="0"/>
          </a:p>
        </p:txBody>
      </p:sp>
      <p:sp>
        <p:nvSpPr>
          <p:cNvPr id="3" name="Content Placeholder 2"/>
          <p:cNvSpPr>
            <a:spLocks noGrp="1"/>
          </p:cNvSpPr>
          <p:nvPr>
            <p:ph idx="1"/>
          </p:nvPr>
        </p:nvSpPr>
        <p:spPr>
          <a:xfrm>
            <a:off x="685800" y="1171317"/>
            <a:ext cx="7772400" cy="4585609"/>
          </a:xfrm>
        </p:spPr>
        <p:txBody>
          <a:bodyPr>
            <a:noAutofit/>
          </a:bodyPr>
          <a:lstStyle/>
          <a:p>
            <a:pPr>
              <a:lnSpc>
                <a:spcPct val="80000"/>
              </a:lnSpc>
            </a:pPr>
            <a:r>
              <a:rPr lang="en-US" sz="1400" dirty="0"/>
              <a:t>Fritz JM, Cleland JA, Childs JD. Subgrouping patients with low back pain: Evolution of a classification approach to physical therapy. </a:t>
            </a:r>
            <a:r>
              <a:rPr lang="en-US" sz="1400" i="1" dirty="0"/>
              <a:t>J </a:t>
            </a:r>
            <a:r>
              <a:rPr lang="en-US" sz="1400" i="1" dirty="0" err="1"/>
              <a:t>Orthop</a:t>
            </a:r>
            <a:r>
              <a:rPr lang="en-US" sz="1400" i="1" dirty="0"/>
              <a:t> Sports </a:t>
            </a:r>
            <a:r>
              <a:rPr lang="en-US" sz="1400" i="1" dirty="0" err="1"/>
              <a:t>Phys</a:t>
            </a:r>
            <a:r>
              <a:rPr lang="en-US" sz="1400" i="1" dirty="0"/>
              <a:t> </a:t>
            </a:r>
            <a:r>
              <a:rPr lang="en-US" sz="1400" i="1" dirty="0" err="1"/>
              <a:t>Ther</a:t>
            </a:r>
            <a:r>
              <a:rPr lang="en-US" sz="1400" dirty="0"/>
              <a:t>. 2007;37(6):290-302. </a:t>
            </a:r>
          </a:p>
          <a:p>
            <a:pPr>
              <a:lnSpc>
                <a:spcPct val="80000"/>
              </a:lnSpc>
            </a:pPr>
            <a:r>
              <a:rPr lang="en-US" sz="1400" dirty="0" smtClean="0"/>
              <a:t>Fritz </a:t>
            </a:r>
            <a:r>
              <a:rPr lang="en-US" sz="1400" dirty="0"/>
              <a:t>JM, </a:t>
            </a:r>
            <a:r>
              <a:rPr lang="en-US" sz="1400" dirty="0" err="1"/>
              <a:t>Delitto</a:t>
            </a:r>
            <a:r>
              <a:rPr lang="en-US" sz="1400" dirty="0"/>
              <a:t> A, Erhard RE. Comparison of classification-based physical therapy with therapy based on clinical practice guidelines for patients with acute low back pain: A randomized clinical trial. </a:t>
            </a:r>
            <a:r>
              <a:rPr lang="en-US" sz="1400" i="1" dirty="0"/>
              <a:t>Spine (</a:t>
            </a:r>
            <a:r>
              <a:rPr lang="en-US" sz="1400" i="1" dirty="0" err="1"/>
              <a:t>Phila</a:t>
            </a:r>
            <a:r>
              <a:rPr lang="en-US" sz="1400" i="1" dirty="0"/>
              <a:t> Pa 1976)</a:t>
            </a:r>
            <a:r>
              <a:rPr lang="en-US" sz="1400" dirty="0"/>
              <a:t>. 2003;28(13):1363-71; discussion 1372. </a:t>
            </a:r>
          </a:p>
          <a:p>
            <a:pPr>
              <a:lnSpc>
                <a:spcPct val="80000"/>
              </a:lnSpc>
            </a:pPr>
            <a:r>
              <a:rPr lang="en-US" sz="1400" dirty="0" smtClean="0"/>
              <a:t>Fritz </a:t>
            </a:r>
            <a:r>
              <a:rPr lang="en-US" sz="1400" dirty="0"/>
              <a:t>JM, </a:t>
            </a:r>
            <a:r>
              <a:rPr lang="en-US" sz="1400" dirty="0" err="1"/>
              <a:t>Delitto</a:t>
            </a:r>
            <a:r>
              <a:rPr lang="en-US" sz="1400" dirty="0"/>
              <a:t> A, </a:t>
            </a:r>
            <a:r>
              <a:rPr lang="en-US" sz="1400" dirty="0" err="1"/>
              <a:t>Vignovic</a:t>
            </a:r>
            <a:r>
              <a:rPr lang="en-US" sz="1400" dirty="0"/>
              <a:t> M, </a:t>
            </a:r>
            <a:r>
              <a:rPr lang="en-US" sz="1400" dirty="0" err="1"/>
              <a:t>Busse</a:t>
            </a:r>
            <a:r>
              <a:rPr lang="en-US" sz="1400" dirty="0"/>
              <a:t> RG. </a:t>
            </a:r>
            <a:r>
              <a:rPr lang="en-US" sz="1400" dirty="0" err="1"/>
              <a:t>Interrater</a:t>
            </a:r>
            <a:r>
              <a:rPr lang="en-US" sz="1400" dirty="0"/>
              <a:t> reliability of judgments of the centralization phenomenon and status change during movement testing in patients with low back pain. </a:t>
            </a:r>
            <a:r>
              <a:rPr lang="en-US" sz="1400" i="1" dirty="0"/>
              <a:t>Arch </a:t>
            </a:r>
            <a:r>
              <a:rPr lang="en-US" sz="1400" i="1" dirty="0" err="1"/>
              <a:t>Phys</a:t>
            </a:r>
            <a:r>
              <a:rPr lang="en-US" sz="1400" i="1" dirty="0"/>
              <a:t> Med </a:t>
            </a:r>
            <a:r>
              <a:rPr lang="en-US" sz="1400" i="1" dirty="0" err="1"/>
              <a:t>Rehabil</a:t>
            </a:r>
            <a:r>
              <a:rPr lang="en-US" sz="1400" dirty="0"/>
              <a:t>. 2000;81(1):57-61. </a:t>
            </a:r>
          </a:p>
          <a:p>
            <a:pPr>
              <a:lnSpc>
                <a:spcPct val="80000"/>
              </a:lnSpc>
            </a:pPr>
            <a:r>
              <a:rPr lang="en-US" sz="1400" dirty="0" smtClean="0"/>
              <a:t>Fritz </a:t>
            </a:r>
            <a:r>
              <a:rPr lang="en-US" sz="1400" dirty="0"/>
              <a:t>JM, George S. The use of a classification approach to identify subgroups of patients with acute low back pain. </a:t>
            </a:r>
            <a:r>
              <a:rPr lang="en-US" sz="1400" dirty="0" err="1"/>
              <a:t>interrater</a:t>
            </a:r>
            <a:r>
              <a:rPr lang="en-US" sz="1400" dirty="0"/>
              <a:t> reliability and short-term treatment outcomes. </a:t>
            </a:r>
            <a:r>
              <a:rPr lang="en-US" sz="1400" i="1" dirty="0"/>
              <a:t>Spine (</a:t>
            </a:r>
            <a:r>
              <a:rPr lang="en-US" sz="1400" i="1" dirty="0" err="1"/>
              <a:t>Phila</a:t>
            </a:r>
            <a:r>
              <a:rPr lang="en-US" sz="1400" i="1" dirty="0"/>
              <a:t> Pa 1976)</a:t>
            </a:r>
            <a:r>
              <a:rPr lang="en-US" sz="1400" dirty="0"/>
              <a:t>. 2000;25(1):106-114. </a:t>
            </a:r>
          </a:p>
          <a:p>
            <a:pPr>
              <a:lnSpc>
                <a:spcPct val="80000"/>
              </a:lnSpc>
            </a:pPr>
            <a:r>
              <a:rPr lang="en-US" sz="1400" dirty="0" smtClean="0"/>
              <a:t>Fritz </a:t>
            </a:r>
            <a:r>
              <a:rPr lang="en-US" sz="1400" dirty="0"/>
              <a:t>JM, Lindsay W, Matheson JW, et al. Is there a subgroup of patients with low back pain likely to benefit from mechanical traction? results of a randomized clinical trial and subgrouping analysis. </a:t>
            </a:r>
            <a:r>
              <a:rPr lang="en-US" sz="1400" i="1" dirty="0"/>
              <a:t>Spine (</a:t>
            </a:r>
            <a:r>
              <a:rPr lang="en-US" sz="1400" i="1" dirty="0" err="1"/>
              <a:t>Phila</a:t>
            </a:r>
            <a:r>
              <a:rPr lang="en-US" sz="1400" i="1" dirty="0"/>
              <a:t> Pa 1976)</a:t>
            </a:r>
            <a:r>
              <a:rPr lang="en-US" sz="1400" dirty="0"/>
              <a:t>. 2007;32(26):E793-800. </a:t>
            </a:r>
          </a:p>
          <a:p>
            <a:pPr>
              <a:lnSpc>
                <a:spcPct val="80000"/>
              </a:lnSpc>
            </a:pPr>
            <a:r>
              <a:rPr lang="en-US" sz="1400" dirty="0" smtClean="0"/>
              <a:t>Fritz </a:t>
            </a:r>
            <a:r>
              <a:rPr lang="en-US" sz="1400" dirty="0"/>
              <a:t>JM, </a:t>
            </a:r>
            <a:r>
              <a:rPr lang="en-US" sz="1400" dirty="0" err="1"/>
              <a:t>Piva</a:t>
            </a:r>
            <a:r>
              <a:rPr lang="en-US" sz="1400" dirty="0"/>
              <a:t> SR. Physical impairment index: Reliability, validity, and responsiveness in patients with acute low back pain. </a:t>
            </a:r>
            <a:r>
              <a:rPr lang="en-US" sz="1400" i="1" dirty="0"/>
              <a:t>Spine (</a:t>
            </a:r>
            <a:r>
              <a:rPr lang="en-US" sz="1400" i="1" dirty="0" err="1"/>
              <a:t>Phila</a:t>
            </a:r>
            <a:r>
              <a:rPr lang="en-US" sz="1400" i="1" dirty="0"/>
              <a:t> Pa 1976)</a:t>
            </a:r>
            <a:r>
              <a:rPr lang="en-US" sz="1400" dirty="0"/>
              <a:t>. 2003;28(11):1189-1194. </a:t>
            </a:r>
          </a:p>
          <a:p>
            <a:pPr>
              <a:lnSpc>
                <a:spcPct val="80000"/>
              </a:lnSpc>
            </a:pPr>
            <a:r>
              <a:rPr lang="en-US" sz="1400" dirty="0" smtClean="0"/>
              <a:t>Fritz </a:t>
            </a:r>
            <a:r>
              <a:rPr lang="en-US" sz="1400" dirty="0"/>
              <a:t>JM, </a:t>
            </a:r>
            <a:r>
              <a:rPr lang="en-US" sz="1400" dirty="0" err="1"/>
              <a:t>Piva</a:t>
            </a:r>
            <a:r>
              <a:rPr lang="en-US" sz="1400" dirty="0"/>
              <a:t> SR, Childs JD. Accuracy of the clinical examination to predict radiographic instability of the lumbar spine. </a:t>
            </a:r>
            <a:r>
              <a:rPr lang="en-US" sz="1400" i="1" dirty="0" err="1"/>
              <a:t>Eur</a:t>
            </a:r>
            <a:r>
              <a:rPr lang="en-US" sz="1400" i="1" dirty="0"/>
              <a:t> Spine J</a:t>
            </a:r>
            <a:r>
              <a:rPr lang="en-US" sz="1400" dirty="0"/>
              <a:t>. 2005;14(8):743-750. </a:t>
            </a:r>
          </a:p>
          <a:p>
            <a:pPr>
              <a:lnSpc>
                <a:spcPct val="80000"/>
              </a:lnSpc>
            </a:pPr>
            <a:r>
              <a:rPr lang="en-US" sz="1400" dirty="0" smtClean="0"/>
              <a:t>Fritz </a:t>
            </a:r>
            <a:r>
              <a:rPr lang="en-US" sz="1400" dirty="0"/>
              <a:t>JM, Whitman JM, Childs JD. Lumbar spine segmental mobility assessment: An examination of validity for determining intervention strategies in patients with low back pain. </a:t>
            </a:r>
            <a:r>
              <a:rPr lang="en-US" sz="1400" i="1" dirty="0"/>
              <a:t>Arch </a:t>
            </a:r>
            <a:r>
              <a:rPr lang="en-US" sz="1400" i="1" dirty="0" err="1"/>
              <a:t>Phys</a:t>
            </a:r>
            <a:r>
              <a:rPr lang="en-US" sz="1400" i="1" dirty="0"/>
              <a:t> Med </a:t>
            </a:r>
            <a:r>
              <a:rPr lang="en-US" sz="1400" i="1" dirty="0" err="1"/>
              <a:t>Rehabil</a:t>
            </a:r>
            <a:r>
              <a:rPr lang="en-US" sz="1400" dirty="0"/>
              <a:t>. 2005;86(9):1745-1752. </a:t>
            </a:r>
            <a:endParaRPr lang="en-US" sz="1400" dirty="0" smtClean="0"/>
          </a:p>
        </p:txBody>
      </p:sp>
    </p:spTree>
    <p:extLst>
      <p:ext uri="{BB962C8B-B14F-4D97-AF65-F5344CB8AC3E}">
        <p14:creationId xmlns:p14="http://schemas.microsoft.com/office/powerpoint/2010/main" val="1949991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r>
              <a:rPr lang="en-US" dirty="0" err="1" smtClean="0"/>
              <a:t>continuted</a:t>
            </a:r>
            <a:endParaRPr lang="en-US" dirty="0"/>
          </a:p>
        </p:txBody>
      </p:sp>
      <p:sp>
        <p:nvSpPr>
          <p:cNvPr id="3" name="Content Placeholder 2"/>
          <p:cNvSpPr>
            <a:spLocks noGrp="1"/>
          </p:cNvSpPr>
          <p:nvPr>
            <p:ph idx="1"/>
          </p:nvPr>
        </p:nvSpPr>
        <p:spPr/>
        <p:txBody>
          <a:bodyPr>
            <a:normAutofit lnSpcReduction="10000"/>
          </a:bodyPr>
          <a:lstStyle/>
          <a:p>
            <a:pPr>
              <a:lnSpc>
                <a:spcPct val="80000"/>
              </a:lnSpc>
            </a:pPr>
            <a:r>
              <a:rPr lang="en-US" sz="1400" dirty="0"/>
              <a:t>Hancock MJ, Maher CG, Latimer J, Herbert RD, </a:t>
            </a:r>
            <a:r>
              <a:rPr lang="en-US" sz="1400" dirty="0" err="1"/>
              <a:t>McAuley</a:t>
            </a:r>
            <a:r>
              <a:rPr lang="en-US" sz="1400" dirty="0"/>
              <a:t> JH. Independent evaluation of a clinical prediction rule for spinal manipulative therapy: A </a:t>
            </a:r>
            <a:r>
              <a:rPr lang="en-US" sz="1400" dirty="0" err="1"/>
              <a:t>randomised</a:t>
            </a:r>
            <a:r>
              <a:rPr lang="en-US" sz="1400" dirty="0"/>
              <a:t> controlled trial. </a:t>
            </a:r>
            <a:r>
              <a:rPr lang="en-US" sz="1400" i="1" dirty="0" err="1"/>
              <a:t>Eur</a:t>
            </a:r>
            <a:r>
              <a:rPr lang="en-US" sz="1400" i="1" dirty="0"/>
              <a:t> Spine J</a:t>
            </a:r>
            <a:r>
              <a:rPr lang="en-US" sz="1400" dirty="0"/>
              <a:t>. 2008;17(7):936-943. </a:t>
            </a:r>
            <a:endParaRPr lang="en-US" sz="1400" dirty="0" smtClean="0"/>
          </a:p>
          <a:p>
            <a:pPr>
              <a:lnSpc>
                <a:spcPct val="80000"/>
              </a:lnSpc>
            </a:pPr>
            <a:r>
              <a:rPr lang="en-US" sz="1400" dirty="0" smtClean="0"/>
              <a:t>Hicks </a:t>
            </a:r>
            <a:r>
              <a:rPr lang="en-US" sz="1400" dirty="0"/>
              <a:t>GE, Fritz JM, </a:t>
            </a:r>
            <a:r>
              <a:rPr lang="en-US" sz="1400" dirty="0" err="1"/>
              <a:t>Delitto</a:t>
            </a:r>
            <a:r>
              <a:rPr lang="en-US" sz="1400" dirty="0"/>
              <a:t> A, McGill SM. Preliminary development of a clinical prediction rule for determining which patients with low back pain will respond to a stabilization exercise program. </a:t>
            </a:r>
            <a:r>
              <a:rPr lang="en-US" sz="1400" i="1" dirty="0"/>
              <a:t>Arch </a:t>
            </a:r>
            <a:r>
              <a:rPr lang="en-US" sz="1400" i="1" dirty="0" err="1"/>
              <a:t>Phys</a:t>
            </a:r>
            <a:r>
              <a:rPr lang="en-US" sz="1400" i="1" dirty="0"/>
              <a:t> Med </a:t>
            </a:r>
            <a:r>
              <a:rPr lang="en-US" sz="1400" i="1" dirty="0" err="1"/>
              <a:t>Rehabil</a:t>
            </a:r>
            <a:r>
              <a:rPr lang="en-US" sz="1400" dirty="0"/>
              <a:t>. 2005;86(9):1753-1762. </a:t>
            </a:r>
          </a:p>
          <a:p>
            <a:pPr>
              <a:lnSpc>
                <a:spcPct val="80000"/>
              </a:lnSpc>
            </a:pPr>
            <a:r>
              <a:rPr lang="en-US" sz="1400" dirty="0"/>
              <a:t>Hicks GE, Fritz JM, </a:t>
            </a:r>
            <a:r>
              <a:rPr lang="en-US" sz="1400" dirty="0" err="1"/>
              <a:t>Delitto</a:t>
            </a:r>
            <a:r>
              <a:rPr lang="en-US" sz="1400" dirty="0"/>
              <a:t> A, </a:t>
            </a:r>
            <a:r>
              <a:rPr lang="en-US" sz="1400" dirty="0" err="1"/>
              <a:t>Mishock</a:t>
            </a:r>
            <a:r>
              <a:rPr lang="en-US" sz="1400" dirty="0"/>
              <a:t> J. </a:t>
            </a:r>
            <a:r>
              <a:rPr lang="en-US" sz="1400" dirty="0" err="1"/>
              <a:t>Interrater</a:t>
            </a:r>
            <a:r>
              <a:rPr lang="en-US" sz="1400" dirty="0"/>
              <a:t> reliability of clinical examination measures for identification of lumbar segmental instability. </a:t>
            </a:r>
            <a:r>
              <a:rPr lang="en-US" sz="1400" i="1" dirty="0"/>
              <a:t>Arch </a:t>
            </a:r>
            <a:r>
              <a:rPr lang="en-US" sz="1400" i="1" dirty="0" err="1"/>
              <a:t>Phys</a:t>
            </a:r>
            <a:r>
              <a:rPr lang="en-US" sz="1400" i="1" dirty="0"/>
              <a:t> Med </a:t>
            </a:r>
            <a:r>
              <a:rPr lang="en-US" sz="1400" i="1" dirty="0" err="1"/>
              <a:t>Rehabil</a:t>
            </a:r>
            <a:r>
              <a:rPr lang="en-US" sz="1400" dirty="0"/>
              <a:t>. 2003;84(12):1858-1864. </a:t>
            </a:r>
            <a:endParaRPr lang="en-US" sz="1400" dirty="0" smtClean="0"/>
          </a:p>
          <a:p>
            <a:r>
              <a:rPr lang="en-US" sz="1400" dirty="0" err="1" smtClean="0"/>
              <a:t>Kiesel</a:t>
            </a:r>
            <a:r>
              <a:rPr lang="en-US" sz="1400" dirty="0" smtClean="0"/>
              <a:t> </a:t>
            </a:r>
            <a:r>
              <a:rPr lang="en-US" sz="1400" dirty="0"/>
              <a:t>KB, Underwood FB, </a:t>
            </a:r>
            <a:r>
              <a:rPr lang="en-US" sz="1400" dirty="0" err="1"/>
              <a:t>Mattacola</a:t>
            </a:r>
            <a:r>
              <a:rPr lang="en-US" sz="1400" dirty="0"/>
              <a:t> CG, </a:t>
            </a:r>
            <a:r>
              <a:rPr lang="en-US" sz="1400" dirty="0" err="1"/>
              <a:t>Nitz</a:t>
            </a:r>
            <a:r>
              <a:rPr lang="en-US" sz="1400" dirty="0"/>
              <a:t> AJ, Malone TR. A comparison of select trunk muscle thickness change between subjects with low back pain classified in the treatment-based classification system and asymptomatic controls. </a:t>
            </a:r>
            <a:r>
              <a:rPr lang="en-US" sz="1400" i="1" dirty="0"/>
              <a:t>J </a:t>
            </a:r>
            <a:r>
              <a:rPr lang="en-US" sz="1400" i="1" dirty="0" err="1"/>
              <a:t>Orthop</a:t>
            </a:r>
            <a:r>
              <a:rPr lang="en-US" sz="1400" i="1" dirty="0"/>
              <a:t> Sports </a:t>
            </a:r>
            <a:r>
              <a:rPr lang="en-US" sz="1400" i="1" dirty="0" err="1"/>
              <a:t>Phys</a:t>
            </a:r>
            <a:r>
              <a:rPr lang="en-US" sz="1400" i="1" dirty="0"/>
              <a:t> </a:t>
            </a:r>
            <a:r>
              <a:rPr lang="en-US" sz="1400" i="1" dirty="0" err="1"/>
              <a:t>Ther</a:t>
            </a:r>
            <a:r>
              <a:rPr lang="en-US" sz="1400" dirty="0"/>
              <a:t>. 2007;37(10):596-607. </a:t>
            </a:r>
          </a:p>
          <a:p>
            <a:pPr>
              <a:lnSpc>
                <a:spcPct val="80000"/>
              </a:lnSpc>
            </a:pPr>
            <a:r>
              <a:rPr lang="en-US" sz="1400" dirty="0" smtClean="0"/>
              <a:t>Long </a:t>
            </a:r>
            <a:r>
              <a:rPr lang="en-US" sz="1400" dirty="0"/>
              <a:t>A, </a:t>
            </a:r>
            <a:r>
              <a:rPr lang="en-US" sz="1400" dirty="0" err="1"/>
              <a:t>Donelson</a:t>
            </a:r>
            <a:r>
              <a:rPr lang="en-US" sz="1400" dirty="0"/>
              <a:t> R, Fung T. Does it matter which exercise? A randomized control trial of exercise for low back pain. </a:t>
            </a:r>
            <a:r>
              <a:rPr lang="en-US" sz="1400" i="1" dirty="0"/>
              <a:t>Spine (</a:t>
            </a:r>
            <a:r>
              <a:rPr lang="en-US" sz="1400" i="1" dirty="0" err="1"/>
              <a:t>Phila</a:t>
            </a:r>
            <a:r>
              <a:rPr lang="en-US" sz="1400" i="1" dirty="0"/>
              <a:t> Pa 1976)</a:t>
            </a:r>
            <a:r>
              <a:rPr lang="en-US" sz="1400" dirty="0"/>
              <a:t>. 2004;29(23):2593-2602. </a:t>
            </a:r>
            <a:endParaRPr lang="en-US" sz="1400" dirty="0" smtClean="0"/>
          </a:p>
          <a:p>
            <a:pPr>
              <a:lnSpc>
                <a:spcPct val="80000"/>
              </a:lnSpc>
            </a:pPr>
            <a:r>
              <a:rPr lang="en-US" sz="1400" dirty="0" err="1" smtClean="0"/>
              <a:t>Meszaros</a:t>
            </a:r>
            <a:r>
              <a:rPr lang="en-US" sz="1400" dirty="0" smtClean="0"/>
              <a:t> </a:t>
            </a:r>
            <a:r>
              <a:rPr lang="en-US" sz="1400" dirty="0"/>
              <a:t>TF, Olson R, </a:t>
            </a:r>
            <a:r>
              <a:rPr lang="en-US" sz="1400" dirty="0" err="1"/>
              <a:t>Kulig</a:t>
            </a:r>
            <a:r>
              <a:rPr lang="en-US" sz="1400" dirty="0"/>
              <a:t> K, Creighton D, </a:t>
            </a:r>
            <a:r>
              <a:rPr lang="en-US" sz="1400" dirty="0" err="1"/>
              <a:t>Czarnecki</a:t>
            </a:r>
            <a:r>
              <a:rPr lang="en-US" sz="1400" dirty="0"/>
              <a:t> E. Effect of 10%, 30%, and 60% body weight traction on the straight leg raise test of symptomatic patients with low back pain. </a:t>
            </a:r>
            <a:r>
              <a:rPr lang="en-US" sz="1400" i="1" dirty="0"/>
              <a:t>J </a:t>
            </a:r>
            <a:r>
              <a:rPr lang="en-US" sz="1400" i="1" dirty="0" err="1"/>
              <a:t>Orthop</a:t>
            </a:r>
            <a:r>
              <a:rPr lang="en-US" sz="1400" i="1" dirty="0"/>
              <a:t> Sports </a:t>
            </a:r>
            <a:r>
              <a:rPr lang="en-US" sz="1400" i="1" dirty="0" err="1"/>
              <a:t>Phys</a:t>
            </a:r>
            <a:r>
              <a:rPr lang="en-US" sz="1400" i="1" dirty="0"/>
              <a:t> </a:t>
            </a:r>
            <a:r>
              <a:rPr lang="en-US" sz="1400" i="1" dirty="0" err="1"/>
              <a:t>Ther</a:t>
            </a:r>
            <a:r>
              <a:rPr lang="en-US" sz="1400" dirty="0"/>
              <a:t>. 2000;30(10):595-601. </a:t>
            </a:r>
          </a:p>
          <a:p>
            <a:pPr>
              <a:lnSpc>
                <a:spcPct val="80000"/>
              </a:lnSpc>
            </a:pPr>
            <a:r>
              <a:rPr lang="en-US" sz="1400" dirty="0" err="1" smtClean="0"/>
              <a:t>Teyhen</a:t>
            </a:r>
            <a:r>
              <a:rPr lang="en-US" sz="1400" dirty="0" smtClean="0"/>
              <a:t> </a:t>
            </a:r>
            <a:r>
              <a:rPr lang="en-US" sz="1400" dirty="0"/>
              <a:t>DS, Flynn TW, Childs JD, Abraham LD. </a:t>
            </a:r>
            <a:r>
              <a:rPr lang="en-US" sz="1400" dirty="0" err="1"/>
              <a:t>Arthrokinematics</a:t>
            </a:r>
            <a:r>
              <a:rPr lang="en-US" sz="1400" dirty="0"/>
              <a:t> in a subgroup of patients likely to benefit from a lumbar stabilization exercise program. </a:t>
            </a:r>
            <a:r>
              <a:rPr lang="en-US" sz="1400" i="1" dirty="0" err="1"/>
              <a:t>Phys</a:t>
            </a:r>
            <a:r>
              <a:rPr lang="en-US" sz="1400" i="1" dirty="0"/>
              <a:t> </a:t>
            </a:r>
            <a:r>
              <a:rPr lang="en-US" sz="1400" i="1" dirty="0" err="1"/>
              <a:t>Ther</a:t>
            </a:r>
            <a:r>
              <a:rPr lang="en-US" sz="1400" dirty="0"/>
              <a:t>. 2007;87(3):313-325. </a:t>
            </a:r>
          </a:p>
          <a:p>
            <a:pPr>
              <a:lnSpc>
                <a:spcPct val="80000"/>
              </a:lnSpc>
            </a:pPr>
            <a:endParaRPr lang="en-US" dirty="0">
              <a:latin typeface="Arial" charset="0"/>
            </a:endParaRPr>
          </a:p>
        </p:txBody>
      </p:sp>
    </p:spTree>
    <p:extLst>
      <p:ext uri="{BB962C8B-B14F-4D97-AF65-F5344CB8AC3E}">
        <p14:creationId xmlns:p14="http://schemas.microsoft.com/office/powerpoint/2010/main" val="126014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1212360"/>
          </a:xfrm>
        </p:spPr>
        <p:txBody>
          <a:bodyPr>
            <a:normAutofit/>
          </a:bodyPr>
          <a:lstStyle/>
          <a:p>
            <a:r>
              <a:rPr lang="en-US" dirty="0" smtClean="0"/>
              <a:t>Treatment based </a:t>
            </a:r>
            <a:br>
              <a:rPr lang="en-US" dirty="0" smtClean="0"/>
            </a:br>
            <a:r>
              <a:rPr lang="en-US" dirty="0" smtClean="0"/>
              <a:t>Classification systems</a:t>
            </a:r>
            <a:endParaRPr lang="en-US" dirty="0"/>
          </a:p>
        </p:txBody>
      </p:sp>
      <p:sp>
        <p:nvSpPr>
          <p:cNvPr id="3" name="Content Placeholder 2"/>
          <p:cNvSpPr>
            <a:spLocks noGrp="1"/>
          </p:cNvSpPr>
          <p:nvPr>
            <p:ph idx="1"/>
          </p:nvPr>
        </p:nvSpPr>
        <p:spPr/>
        <p:txBody>
          <a:bodyPr/>
          <a:lstStyle/>
          <a:p>
            <a:r>
              <a:rPr lang="en-US" dirty="0" smtClean="0"/>
              <a:t>Manipulation</a:t>
            </a:r>
          </a:p>
          <a:p>
            <a:r>
              <a:rPr lang="en-US" dirty="0" smtClean="0"/>
              <a:t>Stabilization</a:t>
            </a:r>
          </a:p>
          <a:p>
            <a:r>
              <a:rPr lang="en-US" dirty="0" smtClean="0"/>
              <a:t>Specific Exercise</a:t>
            </a:r>
          </a:p>
          <a:p>
            <a:r>
              <a:rPr lang="en-US" dirty="0" smtClean="0"/>
              <a:t>Traction</a:t>
            </a:r>
          </a:p>
          <a:p>
            <a:pPr marL="68580" indent="0">
              <a:buNone/>
            </a:pPr>
            <a:endParaRPr lang="en-US" dirty="0"/>
          </a:p>
        </p:txBody>
      </p:sp>
    </p:spTree>
    <p:extLst>
      <p:ext uri="{BB962C8B-B14F-4D97-AF65-F5344CB8AC3E}">
        <p14:creationId xmlns:p14="http://schemas.microsoft.com/office/powerpoint/2010/main" val="42681776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TBCS: Evidence</a:t>
            </a:r>
            <a:endParaRPr lang="en-US" dirty="0"/>
          </a:p>
        </p:txBody>
      </p:sp>
      <p:sp>
        <p:nvSpPr>
          <p:cNvPr id="3" name="Content Placeholder 2"/>
          <p:cNvSpPr>
            <a:spLocks noGrp="1"/>
          </p:cNvSpPr>
          <p:nvPr>
            <p:ph idx="1"/>
          </p:nvPr>
        </p:nvSpPr>
        <p:spPr/>
        <p:txBody>
          <a:bodyPr/>
          <a:lstStyle/>
          <a:p>
            <a:r>
              <a:rPr lang="en-US" dirty="0" smtClean="0"/>
              <a:t>What do we know?</a:t>
            </a:r>
          </a:p>
          <a:p>
            <a:pPr lvl="1"/>
            <a:r>
              <a:rPr lang="en-US" dirty="0" smtClean="0"/>
              <a:t>Theory and treatment</a:t>
            </a:r>
          </a:p>
          <a:p>
            <a:r>
              <a:rPr lang="en-US" dirty="0" smtClean="0"/>
              <a:t>What do we need to know?</a:t>
            </a:r>
          </a:p>
          <a:p>
            <a:pPr lvl="1"/>
            <a:r>
              <a:rPr lang="en-US" dirty="0" smtClean="0"/>
              <a:t>Do these defined groups exist?</a:t>
            </a:r>
          </a:p>
          <a:p>
            <a:pPr lvl="1"/>
            <a:r>
              <a:rPr lang="en-US" dirty="0" smtClean="0"/>
              <a:t>Do they respond to the proposed treatment?</a:t>
            </a:r>
          </a:p>
          <a:p>
            <a:pPr lvl="2"/>
            <a:r>
              <a:rPr lang="en-US" dirty="0" smtClean="0"/>
              <a:t>Better than no Rx, worse Rx, optional Rx</a:t>
            </a:r>
          </a:p>
          <a:p>
            <a:pPr lvl="2"/>
            <a:r>
              <a:rPr lang="en-US" dirty="0" smtClean="0"/>
              <a:t>Does the treatment give them the best response?</a:t>
            </a:r>
          </a:p>
          <a:p>
            <a:pPr lvl="2"/>
            <a:r>
              <a:rPr lang="en-US" dirty="0" smtClean="0"/>
              <a:t>Are the outcomes actual effects of the treatment?</a:t>
            </a:r>
          </a:p>
        </p:txBody>
      </p:sp>
    </p:spTree>
    <p:extLst>
      <p:ext uri="{BB962C8B-B14F-4D97-AF65-F5344CB8AC3E}">
        <p14:creationId xmlns:p14="http://schemas.microsoft.com/office/powerpoint/2010/main" val="35423359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Manipulation: Theory</a:t>
            </a:r>
            <a:endParaRPr lang="en-US" dirty="0"/>
          </a:p>
        </p:txBody>
      </p:sp>
      <p:sp>
        <p:nvSpPr>
          <p:cNvPr id="3" name="Content Placeholder 2"/>
          <p:cNvSpPr>
            <a:spLocks noGrp="1"/>
          </p:cNvSpPr>
          <p:nvPr>
            <p:ph idx="1"/>
          </p:nvPr>
        </p:nvSpPr>
        <p:spPr/>
        <p:txBody>
          <a:bodyPr/>
          <a:lstStyle/>
          <a:p>
            <a:r>
              <a:rPr lang="en-US" dirty="0" smtClean="0"/>
              <a:t>Why will manipulation fix the problem?</a:t>
            </a:r>
          </a:p>
          <a:p>
            <a:pPr lvl="1"/>
            <a:endParaRPr lang="en-US" dirty="0"/>
          </a:p>
          <a:p>
            <a:pPr lvl="1"/>
            <a:r>
              <a:rPr lang="en-US" dirty="0" smtClean="0"/>
              <a:t>If the problem is HYPOMOBILITY or MISALIGNMENT then we should be able to manually move it back into place</a:t>
            </a:r>
          </a:p>
          <a:p>
            <a:pPr lvl="1"/>
            <a:r>
              <a:rPr lang="en-US" dirty="0" err="1" smtClean="0"/>
              <a:t>Neuro</a:t>
            </a:r>
            <a:r>
              <a:rPr lang="en-US" dirty="0" smtClean="0"/>
              <a:t>- reorganization </a:t>
            </a:r>
          </a:p>
          <a:p>
            <a:pPr marL="868680" lvl="2" indent="0">
              <a:buNone/>
            </a:pPr>
            <a:endParaRPr lang="en-US" dirty="0"/>
          </a:p>
        </p:txBody>
      </p:sp>
    </p:spTree>
    <p:extLst>
      <p:ext uri="{BB962C8B-B14F-4D97-AF65-F5344CB8AC3E}">
        <p14:creationId xmlns:p14="http://schemas.microsoft.com/office/powerpoint/2010/main" val="10638789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Manipulation: </a:t>
            </a:r>
            <a:br>
              <a:rPr lang="en-US" dirty="0" smtClean="0"/>
            </a:br>
            <a:r>
              <a:rPr lang="en-US" dirty="0" smtClean="0"/>
              <a:t>Clinical classification</a:t>
            </a:r>
            <a:endParaRPr lang="en-US" dirty="0"/>
          </a:p>
        </p:txBody>
      </p:sp>
      <p:sp>
        <p:nvSpPr>
          <p:cNvPr id="3" name="Content Placeholder 2"/>
          <p:cNvSpPr>
            <a:spLocks noGrp="1"/>
          </p:cNvSpPr>
          <p:nvPr>
            <p:ph sz="quarter" idx="13"/>
          </p:nvPr>
        </p:nvSpPr>
        <p:spPr/>
        <p:txBody>
          <a:bodyPr>
            <a:normAutofit/>
          </a:bodyPr>
          <a:lstStyle/>
          <a:p>
            <a:pPr>
              <a:lnSpc>
                <a:spcPct val="90000"/>
              </a:lnSpc>
            </a:pPr>
            <a:r>
              <a:rPr lang="en-US" dirty="0"/>
              <a:t>Asymmetrical lateral flexion ROM</a:t>
            </a:r>
          </a:p>
          <a:p>
            <a:pPr>
              <a:lnSpc>
                <a:spcPct val="90000"/>
              </a:lnSpc>
            </a:pPr>
            <a:r>
              <a:rPr lang="en-US" dirty="0"/>
              <a:t>Unilateral LBP without symptoms into the lower extremities</a:t>
            </a:r>
          </a:p>
          <a:p>
            <a:pPr>
              <a:lnSpc>
                <a:spcPct val="90000"/>
              </a:lnSpc>
            </a:pPr>
            <a:r>
              <a:rPr lang="en-US" dirty="0"/>
              <a:t>Asymmetrical bony landmarks of the pelvis</a:t>
            </a:r>
          </a:p>
          <a:p>
            <a:pPr>
              <a:lnSpc>
                <a:spcPct val="90000"/>
              </a:lnSpc>
            </a:pPr>
            <a:r>
              <a:rPr lang="en-US" dirty="0"/>
              <a:t>Positive SI dysfunction tests</a:t>
            </a:r>
          </a:p>
          <a:p>
            <a:pPr lvl="1">
              <a:lnSpc>
                <a:spcPct val="90000"/>
              </a:lnSpc>
            </a:pPr>
            <a:r>
              <a:rPr lang="en-US" dirty="0"/>
              <a:t>Supine long sit test, prone knee bend test, standing flexion test.  </a:t>
            </a:r>
          </a:p>
          <a:p>
            <a:pPr lvl="2">
              <a:lnSpc>
                <a:spcPct val="90000"/>
              </a:lnSpc>
              <a:buNone/>
            </a:pPr>
            <a:r>
              <a:rPr lang="en-US" dirty="0"/>
              <a:t>	(</a:t>
            </a:r>
            <a:r>
              <a:rPr lang="en-US" dirty="0" err="1"/>
              <a:t>Delitto</a:t>
            </a:r>
            <a:r>
              <a:rPr lang="en-US" dirty="0"/>
              <a:t> clinical opinion)</a:t>
            </a:r>
          </a:p>
          <a:p>
            <a:pPr>
              <a:lnSpc>
                <a:spcPct val="90000"/>
              </a:lnSpc>
            </a:pPr>
            <a:endParaRPr lang="en-US" sz="2200" dirty="0">
              <a:latin typeface="Arial" charset="0"/>
            </a:endParaRPr>
          </a:p>
          <a:p>
            <a:endParaRPr lang="en-US" dirty="0"/>
          </a:p>
        </p:txBody>
      </p:sp>
      <p:sp>
        <p:nvSpPr>
          <p:cNvPr id="4" name="Content Placeholder 3"/>
          <p:cNvSpPr>
            <a:spLocks noGrp="1"/>
          </p:cNvSpPr>
          <p:nvPr>
            <p:ph sz="quarter" idx="14"/>
          </p:nvPr>
        </p:nvSpPr>
        <p:spPr/>
        <p:txBody>
          <a:bodyPr/>
          <a:lstStyle/>
          <a:p>
            <a:r>
              <a:rPr lang="en-US" dirty="0"/>
              <a:t>No symptoms distal to the knee: via Pain Diagram</a:t>
            </a:r>
          </a:p>
          <a:p>
            <a:r>
              <a:rPr lang="en-US" dirty="0"/>
              <a:t>Onset of symptoms &lt; 16 d.</a:t>
            </a:r>
          </a:p>
          <a:p>
            <a:r>
              <a:rPr lang="en-US" dirty="0"/>
              <a:t>Low FABQ-W &lt; 19</a:t>
            </a:r>
          </a:p>
          <a:p>
            <a:r>
              <a:rPr lang="en-US" dirty="0" err="1"/>
              <a:t>Hypomobility</a:t>
            </a:r>
            <a:r>
              <a:rPr lang="en-US" dirty="0"/>
              <a:t> of the lumbar spine</a:t>
            </a:r>
          </a:p>
          <a:p>
            <a:r>
              <a:rPr lang="en-US" dirty="0"/>
              <a:t>Hip Internal rotation ROM &gt;35</a:t>
            </a:r>
            <a:r>
              <a:rPr lang="en-US" dirty="0">
                <a:cs typeface="Arial" charset="0"/>
              </a:rPr>
              <a:t>° for at least 1 hip</a:t>
            </a:r>
          </a:p>
          <a:p>
            <a:pPr lvl="3">
              <a:buNone/>
            </a:pPr>
            <a:r>
              <a:rPr lang="en-US" dirty="0">
                <a:cs typeface="Arial" charset="0"/>
              </a:rPr>
              <a:t>		(Flynn CPR)</a:t>
            </a:r>
          </a:p>
          <a:p>
            <a:endParaRPr lang="en-US" dirty="0"/>
          </a:p>
        </p:txBody>
      </p:sp>
    </p:spTree>
    <p:extLst>
      <p:ext uri="{BB962C8B-B14F-4D97-AF65-F5344CB8AC3E}">
        <p14:creationId xmlns:p14="http://schemas.microsoft.com/office/powerpoint/2010/main" val="19477979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Manipulation: Evidence</a:t>
            </a:r>
            <a:endParaRPr lang="en-US" dirty="0"/>
          </a:p>
        </p:txBody>
      </p:sp>
      <p:sp>
        <p:nvSpPr>
          <p:cNvPr id="5" name="Content Placeholder 4"/>
          <p:cNvSpPr>
            <a:spLocks noGrp="1"/>
          </p:cNvSpPr>
          <p:nvPr>
            <p:ph idx="1"/>
          </p:nvPr>
        </p:nvSpPr>
        <p:spPr>
          <a:xfrm>
            <a:off x="685800" y="1600201"/>
            <a:ext cx="7772400" cy="3951320"/>
          </a:xfrm>
        </p:spPr>
        <p:txBody>
          <a:bodyPr>
            <a:normAutofit lnSpcReduction="10000"/>
          </a:bodyPr>
          <a:lstStyle/>
          <a:p>
            <a:r>
              <a:rPr lang="en-US" dirty="0" smtClean="0"/>
              <a:t>Flynn T et al., 2002 </a:t>
            </a:r>
            <a:r>
              <a:rPr lang="en-US" dirty="0" smtClean="0">
                <a:sym typeface="Wingdings"/>
              </a:rPr>
              <a:t> Developed </a:t>
            </a:r>
            <a:r>
              <a:rPr lang="en-US" dirty="0" smtClean="0">
                <a:sym typeface="Wingdings"/>
              </a:rPr>
              <a:t>CPR (clinical prediction rule)</a:t>
            </a:r>
            <a:endParaRPr lang="en-US" dirty="0" smtClean="0">
              <a:sym typeface="Wingdings"/>
            </a:endParaRPr>
          </a:p>
          <a:p>
            <a:pPr lvl="1"/>
            <a:r>
              <a:rPr lang="en-US" dirty="0"/>
              <a:t>71 </a:t>
            </a:r>
            <a:r>
              <a:rPr lang="en-US" dirty="0" err="1"/>
              <a:t>pts</a:t>
            </a:r>
            <a:r>
              <a:rPr lang="en-US" dirty="0"/>
              <a:t> with </a:t>
            </a:r>
            <a:r>
              <a:rPr lang="en-US" dirty="0" err="1"/>
              <a:t>nonradicular</a:t>
            </a:r>
            <a:r>
              <a:rPr lang="en-US" dirty="0"/>
              <a:t> LBP</a:t>
            </a:r>
          </a:p>
          <a:p>
            <a:pPr lvl="1"/>
            <a:r>
              <a:rPr lang="en-US" dirty="0" err="1"/>
              <a:t>Pts</a:t>
            </a:r>
            <a:r>
              <a:rPr lang="en-US" dirty="0"/>
              <a:t> completed history, self-report scales, and physical exam.  </a:t>
            </a:r>
          </a:p>
          <a:p>
            <a:pPr lvl="1"/>
            <a:r>
              <a:rPr lang="en-US" dirty="0"/>
              <a:t>All </a:t>
            </a:r>
            <a:r>
              <a:rPr lang="en-US" dirty="0" err="1"/>
              <a:t>pts</a:t>
            </a:r>
            <a:r>
              <a:rPr lang="en-US" dirty="0"/>
              <a:t> were treated with manipulation</a:t>
            </a:r>
          </a:p>
          <a:p>
            <a:pPr lvl="1"/>
            <a:r>
              <a:rPr lang="en-US" i="1" dirty="0"/>
              <a:t>Successful outcome defined as </a:t>
            </a:r>
            <a:r>
              <a:rPr lang="en-US" i="1" dirty="0">
                <a:cs typeface="Arial" charset="0"/>
              </a:rPr>
              <a:t>≥50% reduction in </a:t>
            </a:r>
            <a:r>
              <a:rPr lang="en-US" i="1" dirty="0" err="1">
                <a:cs typeface="Arial" charset="0"/>
              </a:rPr>
              <a:t>Oswestry</a:t>
            </a:r>
            <a:r>
              <a:rPr lang="en-US" i="1" dirty="0">
                <a:cs typeface="Arial" charset="0"/>
              </a:rPr>
              <a:t> Score.</a:t>
            </a:r>
            <a:r>
              <a:rPr lang="en-US" dirty="0">
                <a:cs typeface="Arial" charset="0"/>
              </a:rPr>
              <a:t>  </a:t>
            </a:r>
          </a:p>
          <a:p>
            <a:pPr lvl="1"/>
            <a:r>
              <a:rPr lang="en-US" dirty="0"/>
              <a:t>45% had successful outcome</a:t>
            </a:r>
          </a:p>
          <a:p>
            <a:pPr lvl="1"/>
            <a:r>
              <a:rPr lang="en-US" b="1" dirty="0"/>
              <a:t>Analysis to determine if those who succeeded could be identified through baseline data.</a:t>
            </a:r>
            <a:r>
              <a:rPr lang="en-US" dirty="0"/>
              <a:t>  </a:t>
            </a:r>
            <a:endParaRPr lang="en-US" dirty="0" smtClean="0"/>
          </a:p>
          <a:p>
            <a:r>
              <a:rPr lang="en-US" dirty="0" smtClean="0">
                <a:sym typeface="Wingdings"/>
              </a:rPr>
              <a:t>Conclusions:</a:t>
            </a:r>
          </a:p>
          <a:p>
            <a:pPr lvl="1"/>
            <a:r>
              <a:rPr lang="en-US" dirty="0" smtClean="0">
                <a:sym typeface="Wingdings"/>
              </a:rPr>
              <a:t>It appears pts. with LBP likely to respond to manipulation can be accurately identified before Rx</a:t>
            </a:r>
          </a:p>
          <a:p>
            <a:pPr lvl="1"/>
            <a:r>
              <a:rPr lang="en-US" dirty="0" smtClean="0">
                <a:sym typeface="Wingdings"/>
              </a:rPr>
              <a:t>Pts. with 4/5 should be manipulated</a:t>
            </a:r>
          </a:p>
          <a:p>
            <a:pPr lvl="1"/>
            <a:r>
              <a:rPr lang="en-US" dirty="0" smtClean="0">
                <a:sym typeface="Wingdings"/>
              </a:rPr>
              <a:t>Pts. with 3/5 warrant an attempt at manipulation</a:t>
            </a:r>
          </a:p>
        </p:txBody>
      </p:sp>
    </p:spTree>
    <p:extLst>
      <p:ext uri="{BB962C8B-B14F-4D97-AF65-F5344CB8AC3E}">
        <p14:creationId xmlns:p14="http://schemas.microsoft.com/office/powerpoint/2010/main" val="4122912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Manipulation: Evidence</a:t>
            </a:r>
            <a:endParaRPr lang="en-US" dirty="0"/>
          </a:p>
        </p:txBody>
      </p:sp>
      <p:sp>
        <p:nvSpPr>
          <p:cNvPr id="6" name="Content Placeholder 5"/>
          <p:cNvSpPr>
            <a:spLocks noGrp="1"/>
          </p:cNvSpPr>
          <p:nvPr>
            <p:ph idx="1"/>
          </p:nvPr>
        </p:nvSpPr>
        <p:spPr/>
        <p:txBody>
          <a:bodyPr/>
          <a:lstStyle/>
          <a:p>
            <a:r>
              <a:rPr lang="en-US" dirty="0" smtClean="0"/>
              <a:t>Childs JC et al., 2004 </a:t>
            </a:r>
            <a:r>
              <a:rPr lang="en-US" dirty="0" smtClean="0">
                <a:sym typeface="Wingdings"/>
              </a:rPr>
              <a:t> Validated CPR</a:t>
            </a:r>
            <a:endParaRPr lang="en-US" dirty="0" smtClean="0"/>
          </a:p>
          <a:p>
            <a:pPr lvl="1"/>
            <a:r>
              <a:rPr lang="en-US" dirty="0" smtClean="0"/>
              <a:t>131 </a:t>
            </a:r>
            <a:r>
              <a:rPr lang="en-US" dirty="0" err="1"/>
              <a:t>pts</a:t>
            </a:r>
            <a:r>
              <a:rPr lang="en-US" dirty="0"/>
              <a:t> with LBP with or without LE referral without signs of nerve root compression</a:t>
            </a:r>
          </a:p>
          <a:p>
            <a:pPr lvl="1"/>
            <a:r>
              <a:rPr lang="en-US" dirty="0" err="1"/>
              <a:t>Pts</a:t>
            </a:r>
            <a:r>
              <a:rPr lang="en-US" dirty="0"/>
              <a:t> randomly assigned to manipulation with exercise treatment or low stress aerobic and lumbar spine exercises alone</a:t>
            </a:r>
            <a:r>
              <a:rPr lang="en-US" baseline="30000" dirty="0"/>
              <a:t>(AHCPR)</a:t>
            </a:r>
            <a:r>
              <a:rPr lang="en-US" dirty="0"/>
              <a:t>.  </a:t>
            </a:r>
          </a:p>
          <a:p>
            <a:pPr lvl="2"/>
            <a:r>
              <a:rPr lang="en-US" dirty="0"/>
              <a:t>Those + on the CPR and treated with manipulation had 92% chance of success by week 1</a:t>
            </a:r>
          </a:p>
          <a:p>
            <a:r>
              <a:rPr lang="en-US" dirty="0" smtClean="0"/>
              <a:t>Conclusions:</a:t>
            </a:r>
          </a:p>
          <a:p>
            <a:pPr lvl="1"/>
            <a:r>
              <a:rPr lang="en-US" dirty="0" smtClean="0"/>
              <a:t>The subgroup responds better to manipulation treatment than those outside of the subgroup</a:t>
            </a:r>
          </a:p>
          <a:p>
            <a:pPr lvl="1"/>
            <a:r>
              <a:rPr lang="en-US" dirty="0" smtClean="0"/>
              <a:t>Those pts. that classify into the subgroup respond better to manipulation Rx than they do to general exercise Rx</a:t>
            </a:r>
            <a:endParaRPr lang="en-US" dirty="0"/>
          </a:p>
        </p:txBody>
      </p:sp>
    </p:spTree>
    <p:extLst>
      <p:ext uri="{BB962C8B-B14F-4D97-AF65-F5344CB8AC3E}">
        <p14:creationId xmlns:p14="http://schemas.microsoft.com/office/powerpoint/2010/main" val="1544320336"/>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3016</TotalTime>
  <Words>3994</Words>
  <Application>Microsoft Macintosh PowerPoint</Application>
  <PresentationFormat>On-screen Show (4:3)</PresentationFormat>
  <Paragraphs>364</Paragraphs>
  <Slides>35</Slides>
  <Notes>17</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Urban Pop</vt:lpstr>
      <vt:lpstr>Low Back Pain</vt:lpstr>
      <vt:lpstr>Overview</vt:lpstr>
      <vt:lpstr>Classification systems</vt:lpstr>
      <vt:lpstr>Treatment based  Classification systems</vt:lpstr>
      <vt:lpstr>TBCS: Evidence</vt:lpstr>
      <vt:lpstr>Manipulation: Theory</vt:lpstr>
      <vt:lpstr>Manipulation:  Clinical classification</vt:lpstr>
      <vt:lpstr>Manipulation: Evidence</vt:lpstr>
      <vt:lpstr>Manipulation: Evidence</vt:lpstr>
      <vt:lpstr>Manipulation: evidence</vt:lpstr>
      <vt:lpstr>Manipulation: evidence</vt:lpstr>
      <vt:lpstr>Manipulation: Evidence review</vt:lpstr>
      <vt:lpstr>Stabilization: theory</vt:lpstr>
      <vt:lpstr>Stabilization: Clinical classification</vt:lpstr>
      <vt:lpstr>Stabilization: evidence</vt:lpstr>
      <vt:lpstr>Stabilization: evidence</vt:lpstr>
      <vt:lpstr>Stabilization: Evidence</vt:lpstr>
      <vt:lpstr>Stabilization: evidence review</vt:lpstr>
      <vt:lpstr>Specific exercise: Theory</vt:lpstr>
      <vt:lpstr>Specific exercise: Clinical classification</vt:lpstr>
      <vt:lpstr>Specific exercise</vt:lpstr>
      <vt:lpstr>Specific Exercise: evidence</vt:lpstr>
      <vt:lpstr>Specific Exercise: evidence</vt:lpstr>
      <vt:lpstr>Specific exercise: evidence review</vt:lpstr>
      <vt:lpstr>Traction: Theory</vt:lpstr>
      <vt:lpstr>Traction: Clinical classification</vt:lpstr>
      <vt:lpstr>Traction: Evidence </vt:lpstr>
      <vt:lpstr>Fritz JM et al., 2007 vs. Cai et al., 2009</vt:lpstr>
      <vt:lpstr>Meszaros TF et al., 2000</vt:lpstr>
      <vt:lpstr>Traction: Evidence Review</vt:lpstr>
      <vt:lpstr>Conclusion</vt:lpstr>
      <vt:lpstr>Questions…?</vt:lpstr>
      <vt:lpstr>References</vt:lpstr>
      <vt:lpstr>References continued</vt:lpstr>
      <vt:lpstr>References continuted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 Back Pain</dc:title>
  <dc:creator>Office 2004 Test Drive User</dc:creator>
  <cp:lastModifiedBy>Office 2004 Test Drive User</cp:lastModifiedBy>
  <cp:revision>46</cp:revision>
  <dcterms:created xsi:type="dcterms:W3CDTF">2011-07-27T01:55:48Z</dcterms:created>
  <dcterms:modified xsi:type="dcterms:W3CDTF">2011-08-10T05:06:55Z</dcterms:modified>
</cp:coreProperties>
</file>