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6/11/12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2822577"/>
            <a:ext cx="5723468" cy="1828090"/>
          </a:xfrm>
        </p:spPr>
        <p:txBody>
          <a:bodyPr/>
          <a:lstStyle/>
          <a:p>
            <a:r>
              <a:rPr lang="en-US" dirty="0" smtClean="0"/>
              <a:t>Pusher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650667"/>
            <a:ext cx="5712179" cy="1524000"/>
          </a:xfrm>
        </p:spPr>
        <p:txBody>
          <a:bodyPr/>
          <a:lstStyle/>
          <a:p>
            <a:r>
              <a:rPr lang="en-US" dirty="0" smtClean="0"/>
              <a:t>Cassie Short, SPT</a:t>
            </a:r>
          </a:p>
          <a:p>
            <a:r>
              <a:rPr lang="en-US" dirty="0" smtClean="0"/>
              <a:t>UNC-DPT Class of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47" y="1545001"/>
            <a:ext cx="3822847" cy="23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18869"/>
            <a:ext cx="6196405" cy="4186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area extends from the </a:t>
            </a:r>
            <a:r>
              <a:rPr lang="en-US" dirty="0" err="1" smtClean="0"/>
              <a:t>posterolateral</a:t>
            </a:r>
            <a:r>
              <a:rPr lang="en-US" dirty="0" smtClean="0"/>
              <a:t> thalamus into the posterior crus of the internal capsule, which explains the severe hemiparesis (which was present in all 23 patients in this study)</a:t>
            </a:r>
          </a:p>
          <a:p>
            <a:r>
              <a:rPr lang="en-US" dirty="0" err="1" smtClean="0"/>
              <a:t>Perennou</a:t>
            </a:r>
            <a:r>
              <a:rPr lang="en-US" dirty="0" smtClean="0"/>
              <a:t> et al.- performed a kinematic analysis which showed that pusher syndrome is not the result of disrupted processing of vestibular information, but rather a disturbed neural representation of the </a:t>
            </a:r>
            <a:r>
              <a:rPr lang="en-US" dirty="0" err="1" smtClean="0"/>
              <a:t>truncal</a:t>
            </a:r>
            <a:r>
              <a:rPr lang="en-US" dirty="0" smtClean="0"/>
              <a:t> </a:t>
            </a:r>
            <a:r>
              <a:rPr lang="en-US" dirty="0" err="1" smtClean="0"/>
              <a:t>graviceptive</a:t>
            </a:r>
            <a:r>
              <a:rPr lang="en-US" dirty="0" smtClean="0"/>
              <a:t> system- Suspected as a “</a:t>
            </a:r>
            <a:r>
              <a:rPr lang="en-US" dirty="0" err="1" smtClean="0"/>
              <a:t>graviceptive</a:t>
            </a:r>
            <a:r>
              <a:rPr lang="en-US" dirty="0" smtClean="0"/>
              <a:t> neglect”- defined as extinction of </a:t>
            </a:r>
            <a:r>
              <a:rPr lang="en-US" dirty="0" err="1" smtClean="0"/>
              <a:t>graviceptive</a:t>
            </a:r>
            <a:r>
              <a:rPr lang="en-US" dirty="0" smtClean="0"/>
              <a:t> signals originating in the </a:t>
            </a:r>
            <a:r>
              <a:rPr lang="en-US" dirty="0" err="1" smtClean="0"/>
              <a:t>contralesional</a:t>
            </a:r>
            <a:r>
              <a:rPr lang="en-US" dirty="0" smtClean="0"/>
              <a:t> part of the trunk and pelvis.</a:t>
            </a:r>
          </a:p>
          <a:p>
            <a:r>
              <a:rPr lang="en-US" dirty="0" err="1" smtClean="0"/>
              <a:t>Karnath</a:t>
            </a:r>
            <a:r>
              <a:rPr lang="en-US" dirty="0" smtClean="0"/>
              <a:t> et al.- conducted a study where they concluded patients perceived their bodies oriented as upright when tilted ~18 </a:t>
            </a:r>
            <a:r>
              <a:rPr lang="en-US" dirty="0" err="1" smtClean="0"/>
              <a:t>deg</a:t>
            </a:r>
            <a:r>
              <a:rPr lang="en-US" dirty="0" smtClean="0"/>
              <a:t> to their </a:t>
            </a:r>
            <a:r>
              <a:rPr lang="en-US" dirty="0" err="1" smtClean="0"/>
              <a:t>ipsilesional</a:t>
            </a:r>
            <a:r>
              <a:rPr lang="en-US" dirty="0" smtClean="0"/>
              <a:t>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6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Standardized Scale for </a:t>
            </a:r>
            <a:r>
              <a:rPr lang="en-US" dirty="0" err="1"/>
              <a:t>Contraversive</a:t>
            </a:r>
            <a:r>
              <a:rPr lang="en-US" dirty="0"/>
              <a:t> Pushing (SCP)- </a:t>
            </a:r>
            <a:r>
              <a:rPr lang="en-US" dirty="0" err="1"/>
              <a:t>Karnath</a:t>
            </a:r>
            <a:r>
              <a:rPr lang="en-US" dirty="0"/>
              <a:t> et al.</a:t>
            </a:r>
            <a:endParaRPr lang="en-US" sz="3600" dirty="0"/>
          </a:p>
          <a:p>
            <a:pPr lvl="1"/>
            <a:r>
              <a:rPr lang="en-US" sz="2400" dirty="0"/>
              <a:t>Measures the degree of pushing behavior that is present in patients post-</a:t>
            </a:r>
            <a:r>
              <a:rPr lang="en-US" sz="2400" dirty="0" smtClean="0"/>
              <a:t>stroke</a:t>
            </a:r>
          </a:p>
          <a:p>
            <a:pPr lvl="1"/>
            <a:r>
              <a:rPr lang="en-US" sz="2400" dirty="0"/>
              <a:t>Assesses:</a:t>
            </a:r>
            <a:endParaRPr lang="en-US" sz="3600" dirty="0"/>
          </a:p>
          <a:p>
            <a:pPr lvl="2"/>
            <a:r>
              <a:rPr lang="en-US" i="1" dirty="0"/>
              <a:t>Posture</a:t>
            </a:r>
            <a:r>
              <a:rPr lang="en-US" dirty="0"/>
              <a:t>: symmetry of spontaneous posture while sitting and standing</a:t>
            </a:r>
            <a:endParaRPr lang="en-US" sz="3200" dirty="0"/>
          </a:p>
          <a:p>
            <a:pPr lvl="2"/>
            <a:r>
              <a:rPr lang="en-US" i="1" dirty="0"/>
              <a:t>Extension</a:t>
            </a:r>
            <a:r>
              <a:rPr lang="en-US" dirty="0"/>
              <a:t>: the use of the </a:t>
            </a:r>
            <a:r>
              <a:rPr lang="en-US" dirty="0" err="1"/>
              <a:t>ipsilesional</a:t>
            </a:r>
            <a:r>
              <a:rPr lang="en-US" dirty="0"/>
              <a:t> arm or leg to extend the area of physical contact to the ground while sitting and standing</a:t>
            </a:r>
            <a:endParaRPr lang="en-US" sz="3200" dirty="0"/>
          </a:p>
          <a:p>
            <a:pPr lvl="2"/>
            <a:r>
              <a:rPr lang="en-US" i="1" dirty="0"/>
              <a:t>Resistance</a:t>
            </a:r>
            <a:r>
              <a:rPr lang="en-US" dirty="0"/>
              <a:t>: resistance to passive correction of posture while sitting and standing</a:t>
            </a:r>
            <a:endParaRPr lang="en-US" sz="3200" dirty="0"/>
          </a:p>
          <a:p>
            <a:pPr marL="36576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342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give 1-point for sitting ability and 1-point for standing ability, in each of the 3 sections for a maximum of 2-points for each section; and 6-points total.</a:t>
            </a:r>
          </a:p>
          <a:p>
            <a:r>
              <a:rPr lang="en-US" dirty="0" smtClean="0"/>
              <a:t>Patients are scored as possessing pusher syndrome if all 3 criteria are present, reaching a total score of at least 1 for each criterion.  </a:t>
            </a:r>
          </a:p>
          <a:p>
            <a:r>
              <a:rPr lang="en-US" dirty="0" smtClean="0"/>
              <a:t>*GUIDELINE- hasn’t been thoroughly investigated for its reliability and 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4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 Interventions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AIM: To regain the awareness of midline</a:t>
            </a:r>
            <a:endParaRPr lang="en-US" sz="3600" dirty="0"/>
          </a:p>
          <a:p>
            <a:pPr lvl="0"/>
            <a:r>
              <a:rPr lang="en-US" dirty="0"/>
              <a:t>KEY: Use of visual cues along with cognitive strategies</a:t>
            </a:r>
            <a:endParaRPr lang="en-US" sz="3600" dirty="0"/>
          </a:p>
          <a:p>
            <a:pPr lvl="1"/>
            <a:r>
              <a:rPr lang="en-US" sz="2400" dirty="0"/>
              <a:t>Restorative Strategies </a:t>
            </a:r>
            <a:r>
              <a:rPr lang="en-US" sz="2400" baseline="30000" dirty="0"/>
              <a:t>11</a:t>
            </a:r>
            <a:endParaRPr lang="en-US" sz="3600" dirty="0"/>
          </a:p>
          <a:p>
            <a:pPr lvl="2"/>
            <a:r>
              <a:rPr lang="en-US" dirty="0"/>
              <a:t>Use visual feedback by placing a mirror in front of them and instruct patient to self-correct themselves back to midline</a:t>
            </a:r>
            <a:endParaRPr lang="en-US" sz="3200" dirty="0"/>
          </a:p>
          <a:p>
            <a:pPr lvl="2"/>
            <a:r>
              <a:rPr lang="en-US" dirty="0"/>
              <a:t>In all postural sets, ask the patient to identify the position of their body and describe their relationship to supporting surface</a:t>
            </a:r>
            <a:endParaRPr lang="en-US" sz="3200" dirty="0"/>
          </a:p>
          <a:p>
            <a:pPr lvl="2"/>
            <a:r>
              <a:rPr lang="en-US" dirty="0"/>
              <a:t>Get the patient to move between postural sets and for them to maintain their </a:t>
            </a:r>
            <a:r>
              <a:rPr lang="en-US" dirty="0" smtClean="0"/>
              <a:t>balance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479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 Interventions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/>
              <a:t>Adaptive Strategies </a:t>
            </a:r>
            <a:r>
              <a:rPr lang="en-US" sz="2400" baseline="30000" dirty="0"/>
              <a:t>11</a:t>
            </a:r>
            <a:endParaRPr lang="en-US" sz="3600" dirty="0"/>
          </a:p>
          <a:p>
            <a:pPr lvl="2"/>
            <a:r>
              <a:rPr lang="en-US" dirty="0"/>
              <a:t>Place pillows on the overactive side to provide extra supporting surfaces to enhance the patient’s feeling of security</a:t>
            </a:r>
            <a:endParaRPr lang="en-US" sz="3200" dirty="0"/>
          </a:p>
          <a:p>
            <a:pPr lvl="2"/>
            <a:r>
              <a:rPr lang="en-US" dirty="0"/>
              <a:t>When seated in a wheelchair, place the hospital bed in a high position on the overactive side to enhance feelings of security</a:t>
            </a:r>
            <a:endParaRPr lang="en-US" sz="3200" dirty="0"/>
          </a:p>
          <a:p>
            <a:pPr lvl="2"/>
            <a:r>
              <a:rPr lang="en-US" dirty="0"/>
              <a:t>Teach the patient to use vertical structures within the room such as a door or window frames to adjust balance with reference to these markers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Therapy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2134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30 min session- Standing with feet placed apart, first with back supported against a wall, progressing to no support, then incorporating movement</a:t>
            </a:r>
            <a:endParaRPr lang="en-US" sz="3600" dirty="0"/>
          </a:p>
          <a:p>
            <a:pPr lvl="1"/>
            <a:r>
              <a:rPr lang="en-US" sz="2400" dirty="0"/>
              <a:t>Learn to balance after introducing patient to the appropriate position over their feet, providing practice and feedback, can achieve short duration of independent static standing (Bohannon)</a:t>
            </a:r>
            <a:endParaRPr lang="en-US" sz="3600" dirty="0"/>
          </a:p>
          <a:p>
            <a:pPr lvl="0"/>
            <a:r>
              <a:rPr lang="en-US" dirty="0"/>
              <a:t>Align the body axis to earth-vertical with help of visual cues in a controlled environment- *used in conjunction with postural strategies</a:t>
            </a:r>
            <a:endParaRPr lang="en-US" sz="3600" dirty="0"/>
          </a:p>
          <a:p>
            <a:pPr lvl="1"/>
            <a:r>
              <a:rPr lang="en-US" sz="2400" dirty="0"/>
              <a:t>Body immobilized by lateral stabilization, legs hanging freely, patients instructed to concentrate on visual information available in environment (</a:t>
            </a:r>
            <a:r>
              <a:rPr lang="en-US" sz="2400" dirty="0" err="1"/>
              <a:t>Karnath</a:t>
            </a:r>
            <a:r>
              <a:rPr lang="en-US" sz="2400" dirty="0"/>
              <a:t> et al.)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43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999" y="676705"/>
            <a:ext cx="7410521" cy="5563900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Bohannon RW. </a:t>
            </a:r>
            <a:r>
              <a:rPr lang="en-US" dirty="0" err="1"/>
              <a:t>Ipsilateral</a:t>
            </a:r>
            <a:r>
              <a:rPr lang="en-US" dirty="0"/>
              <a:t> pushing in stroke. </a:t>
            </a:r>
            <a:r>
              <a:rPr lang="en-US" i="1" dirty="0"/>
              <a:t>Arch </a:t>
            </a:r>
            <a:r>
              <a:rPr lang="en-US" i="1" dirty="0" err="1"/>
              <a:t>Phys</a:t>
            </a:r>
            <a:r>
              <a:rPr lang="en-US" i="1" dirty="0"/>
              <a:t> Med </a:t>
            </a:r>
            <a:r>
              <a:rPr lang="en-US" i="1" dirty="0" err="1"/>
              <a:t>Rehabil</a:t>
            </a:r>
            <a:r>
              <a:rPr lang="en-US" dirty="0"/>
              <a:t>. 1996;77:524-525.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Brandt T, </a:t>
            </a:r>
            <a:r>
              <a:rPr lang="en-US" dirty="0" err="1"/>
              <a:t>Dieterich</a:t>
            </a:r>
            <a:r>
              <a:rPr lang="en-US" dirty="0"/>
              <a:t> M, </a:t>
            </a:r>
            <a:r>
              <a:rPr lang="en-US" dirty="0" err="1"/>
              <a:t>Danek</a:t>
            </a:r>
            <a:r>
              <a:rPr lang="en-US" dirty="0"/>
              <a:t> A. Vestibular cortex lesions affect the perception of verticality. </a:t>
            </a:r>
            <a:r>
              <a:rPr lang="en-US" i="1" dirty="0"/>
              <a:t>Ann Neurol</a:t>
            </a:r>
            <a:r>
              <a:rPr lang="en-US" dirty="0"/>
              <a:t>. 1994; 35:403-412.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Davies PM. </a:t>
            </a:r>
            <a:r>
              <a:rPr lang="en-US" i="1" dirty="0"/>
              <a:t>Steps to Follow: A Guide to Treatment of Adult Hemiplegia.</a:t>
            </a:r>
            <a:r>
              <a:rPr lang="en-US" dirty="0"/>
              <a:t> New York, NY: Springer-</a:t>
            </a:r>
            <a:r>
              <a:rPr lang="en-US" dirty="0" err="1"/>
              <a:t>Verlag</a:t>
            </a:r>
            <a:r>
              <a:rPr lang="en-US" dirty="0"/>
              <a:t>; 1985.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Karnath</a:t>
            </a:r>
            <a:r>
              <a:rPr lang="en-US" dirty="0"/>
              <a:t> HO, </a:t>
            </a:r>
            <a:r>
              <a:rPr lang="en-US" dirty="0" err="1"/>
              <a:t>Johannsen</a:t>
            </a:r>
            <a:r>
              <a:rPr lang="en-US" dirty="0"/>
              <a:t> L, </a:t>
            </a:r>
            <a:r>
              <a:rPr lang="en-US" dirty="0" err="1"/>
              <a:t>Broetz</a:t>
            </a:r>
            <a:r>
              <a:rPr lang="en-US" dirty="0"/>
              <a:t> D, et al. Prognosis of </a:t>
            </a:r>
            <a:r>
              <a:rPr lang="en-US" dirty="0" err="1"/>
              <a:t>contraversive</a:t>
            </a:r>
            <a:r>
              <a:rPr lang="en-US" dirty="0"/>
              <a:t> pushing. </a:t>
            </a:r>
            <a:r>
              <a:rPr lang="en-US" i="1" dirty="0"/>
              <a:t>J Neurol</a:t>
            </a:r>
            <a:r>
              <a:rPr lang="en-US" dirty="0"/>
              <a:t>. 2002;249:1250-1253.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Karnath</a:t>
            </a:r>
            <a:r>
              <a:rPr lang="en-US" dirty="0"/>
              <a:t> HO, Ferber S, </a:t>
            </a:r>
            <a:r>
              <a:rPr lang="en-US" dirty="0" err="1"/>
              <a:t>Dichgans</a:t>
            </a:r>
            <a:r>
              <a:rPr lang="en-US" dirty="0"/>
              <a:t> J. The neural representation of postural control in humans. </a:t>
            </a:r>
            <a:r>
              <a:rPr lang="en-US" i="1" dirty="0"/>
              <a:t>Proceedings of the National Academy of Sciences of the United States of America</a:t>
            </a:r>
            <a:r>
              <a:rPr lang="en-US" dirty="0"/>
              <a:t>. 2000;97:13931-13936.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Karnath</a:t>
            </a:r>
            <a:r>
              <a:rPr lang="en-US" dirty="0"/>
              <a:t> HO, Ferber S, </a:t>
            </a:r>
            <a:r>
              <a:rPr lang="en-US" dirty="0" err="1"/>
              <a:t>Dichgans</a:t>
            </a:r>
            <a:r>
              <a:rPr lang="en-US" dirty="0"/>
              <a:t> J. The origin of contra-</a:t>
            </a:r>
            <a:r>
              <a:rPr lang="en-US" dirty="0" err="1"/>
              <a:t>versive</a:t>
            </a:r>
            <a:r>
              <a:rPr lang="en-US" dirty="0"/>
              <a:t> </a:t>
            </a:r>
            <a:r>
              <a:rPr lang="en-US" dirty="0" err="1"/>
              <a:t>pushing:evidence</a:t>
            </a:r>
            <a:r>
              <a:rPr lang="en-US" dirty="0"/>
              <a:t> for a second </a:t>
            </a:r>
            <a:r>
              <a:rPr lang="en-US" dirty="0" err="1"/>
              <a:t>graviceptive</a:t>
            </a:r>
            <a:r>
              <a:rPr lang="en-US" dirty="0"/>
              <a:t> system in humans. </a:t>
            </a:r>
            <a:r>
              <a:rPr lang="en-US" i="1" dirty="0"/>
              <a:t>Neurology</a:t>
            </a:r>
            <a:r>
              <a:rPr lang="en-US" dirty="0"/>
              <a:t>. 2000;55:1298-1304.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Karnath</a:t>
            </a:r>
            <a:r>
              <a:rPr lang="en-US" dirty="0"/>
              <a:t> HO, </a:t>
            </a:r>
            <a:r>
              <a:rPr lang="en-US" dirty="0" err="1"/>
              <a:t>Brotz</a:t>
            </a:r>
            <a:r>
              <a:rPr lang="en-US" dirty="0"/>
              <a:t> D, </a:t>
            </a:r>
            <a:r>
              <a:rPr lang="en-US" dirty="0" err="1"/>
              <a:t>Gotz</a:t>
            </a:r>
            <a:r>
              <a:rPr lang="en-US" dirty="0"/>
              <a:t> A. [Clinical symptoms, origin, and therapy of the pusher syndrome]. </a:t>
            </a:r>
            <a:r>
              <a:rPr lang="en-US" i="1" dirty="0" err="1"/>
              <a:t>Nervenarzt</a:t>
            </a:r>
            <a:r>
              <a:rPr lang="en-US" dirty="0"/>
              <a:t>. 2001;72:86-92.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Masdeu</a:t>
            </a:r>
            <a:r>
              <a:rPr lang="en-US" dirty="0"/>
              <a:t> JC, </a:t>
            </a:r>
            <a:r>
              <a:rPr lang="en-US" dirty="0" err="1"/>
              <a:t>Gorelick</a:t>
            </a:r>
            <a:r>
              <a:rPr lang="en-US" dirty="0"/>
              <a:t> PB. Thalamic </a:t>
            </a:r>
            <a:r>
              <a:rPr lang="en-US" dirty="0" err="1"/>
              <a:t>astasia</a:t>
            </a:r>
            <a:r>
              <a:rPr lang="en-US" dirty="0"/>
              <a:t>: inability to stand after unilateral thalamic lesions. </a:t>
            </a:r>
            <a:r>
              <a:rPr lang="en-US" i="1" dirty="0"/>
              <a:t>Ann Neurol</a:t>
            </a:r>
            <a:r>
              <a:rPr lang="en-US" dirty="0"/>
              <a:t>. 1988;23:596-603.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Pedersen PM, </a:t>
            </a:r>
            <a:r>
              <a:rPr lang="en-US" dirty="0" err="1"/>
              <a:t>Wandel</a:t>
            </a:r>
            <a:r>
              <a:rPr lang="en-US" dirty="0"/>
              <a:t> A, Jorgensen HS, et al. </a:t>
            </a:r>
            <a:r>
              <a:rPr lang="en-US" dirty="0" err="1"/>
              <a:t>Ipsilateral</a:t>
            </a:r>
            <a:r>
              <a:rPr lang="en-US" dirty="0"/>
              <a:t> pushing in stroke: incidence, relation to </a:t>
            </a:r>
            <a:r>
              <a:rPr lang="en-US" dirty="0" err="1"/>
              <a:t>neuropsycho</a:t>
            </a:r>
            <a:r>
              <a:rPr lang="en-US" dirty="0"/>
              <a:t>-logical symptoms, and impact on rehabilitation. The Copenhagen Stroke Study. </a:t>
            </a:r>
            <a:r>
              <a:rPr lang="en-US" i="1" dirty="0"/>
              <a:t>Arch </a:t>
            </a:r>
            <a:r>
              <a:rPr lang="en-US" i="1" dirty="0" err="1"/>
              <a:t>Phys</a:t>
            </a:r>
            <a:r>
              <a:rPr lang="en-US" i="1" dirty="0"/>
              <a:t> Med </a:t>
            </a:r>
            <a:r>
              <a:rPr lang="en-US" i="1" dirty="0" err="1"/>
              <a:t>Rehabil</a:t>
            </a:r>
            <a:r>
              <a:rPr lang="en-US" dirty="0"/>
              <a:t>. 1996;77:25-28.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Perennou</a:t>
            </a:r>
            <a:r>
              <a:rPr lang="en-US" dirty="0"/>
              <a:t> DA, </a:t>
            </a:r>
            <a:r>
              <a:rPr lang="en-US" dirty="0" err="1"/>
              <a:t>Amblard</a:t>
            </a:r>
            <a:r>
              <a:rPr lang="en-US" dirty="0"/>
              <a:t> B, </a:t>
            </a:r>
            <a:r>
              <a:rPr lang="en-US" dirty="0" err="1"/>
              <a:t>Laassel</a:t>
            </a:r>
            <a:r>
              <a:rPr lang="en-US" dirty="0"/>
              <a:t> el M, et al. Understanding the pusher behavior of some stroke patients with spatial deficits: a pilot study. </a:t>
            </a:r>
            <a:r>
              <a:rPr lang="en-US" i="1" dirty="0"/>
              <a:t>Arch </a:t>
            </a:r>
            <a:r>
              <a:rPr lang="en-US" i="1" dirty="0" err="1"/>
              <a:t>Phys</a:t>
            </a:r>
            <a:r>
              <a:rPr lang="en-US" i="1" dirty="0"/>
              <a:t> Med </a:t>
            </a:r>
            <a:r>
              <a:rPr lang="en-US" i="1" dirty="0" err="1"/>
              <a:t>Rehabil</a:t>
            </a:r>
            <a:r>
              <a:rPr lang="en-US" dirty="0"/>
              <a:t>. 2002;83:570-575.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Reid, L. and </a:t>
            </a:r>
            <a:r>
              <a:rPr lang="en-US" dirty="0" err="1"/>
              <a:t>Edmans</a:t>
            </a:r>
            <a:r>
              <a:rPr lang="en-US" dirty="0"/>
              <a:t>, J. (2010) Management of Perceptual Impairments, in Occupational Therapy and Stroke, Second Edition (</a:t>
            </a:r>
            <a:r>
              <a:rPr lang="en-US" dirty="0" err="1"/>
              <a:t>ed</a:t>
            </a:r>
            <a:r>
              <a:rPr lang="en-US" dirty="0"/>
              <a:t> J. </a:t>
            </a:r>
            <a:r>
              <a:rPr lang="en-US" dirty="0" err="1"/>
              <a:t>Edmans</a:t>
            </a:r>
            <a:r>
              <a:rPr lang="en-US" dirty="0"/>
              <a:t>), Wiley-Blackwell, Oxford, UK. </a:t>
            </a:r>
            <a:r>
              <a:rPr lang="en-US" dirty="0" err="1"/>
              <a:t>doi</a:t>
            </a:r>
            <a:r>
              <a:rPr lang="en-US" dirty="0"/>
              <a:t>: 10.1002/9781444323801.ch8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Roller, Margaret L. Journal of Neurologic Physical Therapy. 2004; 28(1):29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697" r="-29697"/>
          <a:stretch>
            <a:fillRect/>
          </a:stretch>
        </p:blipFill>
        <p:spPr>
          <a:xfrm>
            <a:off x="1912676" y="2119314"/>
            <a:ext cx="5370748" cy="3123648"/>
          </a:xfrm>
        </p:spPr>
      </p:pic>
    </p:spTree>
    <p:extLst>
      <p:ext uri="{BB962C8B-B14F-4D97-AF65-F5344CB8AC3E}">
        <p14:creationId xmlns:p14="http://schemas.microsoft.com/office/powerpoint/2010/main" val="67091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Characterized by leaning and active pushing </a:t>
            </a:r>
            <a:r>
              <a:rPr lang="en-US" i="1" dirty="0"/>
              <a:t>toward the hemiplegic side</a:t>
            </a:r>
            <a:r>
              <a:rPr lang="en-US" dirty="0"/>
              <a:t> in all positions using the non-paretic arm and leg, and resistance to any attempt at passive correction of posture towards midline or across the body towards the non-affected side.</a:t>
            </a:r>
          </a:p>
          <a:p>
            <a:pPr lvl="0"/>
            <a:r>
              <a:rPr lang="en-US" dirty="0"/>
              <a:t>Patients have subjectively reported their impression of lateral instability and the fear of falling toward the non-paretic side.</a:t>
            </a:r>
          </a:p>
          <a:p>
            <a:pPr lvl="0"/>
            <a:r>
              <a:rPr lang="en-US" dirty="0"/>
              <a:t>AKA- ‘</a:t>
            </a:r>
            <a:r>
              <a:rPr lang="en-US" dirty="0" err="1"/>
              <a:t>ipsilateral</a:t>
            </a:r>
            <a:r>
              <a:rPr lang="en-US" dirty="0"/>
              <a:t> pushing’, ‘</a:t>
            </a:r>
            <a:r>
              <a:rPr lang="en-US" dirty="0" err="1"/>
              <a:t>contraversive</a:t>
            </a:r>
            <a:r>
              <a:rPr lang="en-US" dirty="0"/>
              <a:t> pushing’, ‘pusher behavior’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1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Primarily right hemispheric lesions, </a:t>
            </a:r>
            <a:r>
              <a:rPr lang="en-US" dirty="0"/>
              <a:t>resulting in left hemiplegia</a:t>
            </a:r>
          </a:p>
          <a:p>
            <a:pPr lvl="0"/>
            <a:r>
              <a:rPr lang="en-US" dirty="0"/>
              <a:t>Spatial and sensory neglect of hemiplegic side</a:t>
            </a:r>
          </a:p>
          <a:p>
            <a:pPr lvl="0"/>
            <a:r>
              <a:rPr lang="en-US" dirty="0"/>
              <a:t>Postural asymmetries, causing a characteristic shift of body weight </a:t>
            </a:r>
            <a:r>
              <a:rPr lang="en-US" i="1" dirty="0"/>
              <a:t>toward the hemiplegic side</a:t>
            </a:r>
            <a:r>
              <a:rPr lang="en-US" dirty="0"/>
              <a:t>, with no attempt to compensate for the </a:t>
            </a:r>
            <a:r>
              <a:rPr lang="en-US" dirty="0" smtClean="0"/>
              <a:t>imbalance</a:t>
            </a:r>
          </a:p>
          <a:p>
            <a:pPr lvl="0"/>
            <a:r>
              <a:rPr lang="en-US" dirty="0" smtClean="0"/>
              <a:t>Patients complain of falling towards the non-paretic side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pushing with the non-paretic extremities helps to distinguish patients with PS from other related disorders such as:</a:t>
            </a:r>
          </a:p>
          <a:p>
            <a:pPr lvl="1"/>
            <a:r>
              <a:rPr lang="en-US" dirty="0" smtClean="0"/>
              <a:t>Thalamic </a:t>
            </a:r>
            <a:r>
              <a:rPr lang="en-US" dirty="0" err="1" smtClean="0"/>
              <a:t>astasia</a:t>
            </a:r>
            <a:endParaRPr lang="en-US" dirty="0" smtClean="0"/>
          </a:p>
          <a:p>
            <a:pPr lvl="1"/>
            <a:r>
              <a:rPr lang="en-US" dirty="0" smtClean="0"/>
              <a:t>Wallenberg’s syndrome</a:t>
            </a:r>
          </a:p>
          <a:p>
            <a:pPr lvl="1"/>
            <a:r>
              <a:rPr lang="en-US" dirty="0" smtClean="0"/>
              <a:t>Vestibular cortex lesions</a:t>
            </a:r>
          </a:p>
        </p:txBody>
      </p:sp>
    </p:spTree>
    <p:extLst>
      <p:ext uri="{BB962C8B-B14F-4D97-AF65-F5344CB8AC3E}">
        <p14:creationId xmlns:p14="http://schemas.microsoft.com/office/powerpoint/2010/main" val="307617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Thalamic </a:t>
            </a:r>
            <a:r>
              <a:rPr lang="en-US" dirty="0" err="1" smtClean="0"/>
              <a:t>Astasia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inability to stand unsupported, resulting from a lesion of the </a:t>
            </a:r>
            <a:r>
              <a:rPr lang="en-US" dirty="0" err="1" smtClean="0"/>
              <a:t>posterolateral</a:t>
            </a:r>
            <a:r>
              <a:rPr lang="en-US" dirty="0" smtClean="0"/>
              <a:t> thalamus</a:t>
            </a:r>
          </a:p>
          <a:p>
            <a:r>
              <a:rPr lang="en-US" dirty="0" smtClean="0"/>
              <a:t>Cannot sit independently, have obvious </a:t>
            </a:r>
            <a:r>
              <a:rPr lang="en-US" dirty="0" err="1" smtClean="0"/>
              <a:t>truncal</a:t>
            </a:r>
            <a:r>
              <a:rPr lang="en-US" dirty="0" smtClean="0"/>
              <a:t> instability, fall backward or to the affected side from a sitting position when unsupported. </a:t>
            </a:r>
          </a:p>
          <a:p>
            <a:r>
              <a:rPr lang="en-US" dirty="0" smtClean="0"/>
              <a:t>Use unaffected side to pull themselves upright when asked to sit up</a:t>
            </a:r>
          </a:p>
          <a:p>
            <a:r>
              <a:rPr lang="en-US" dirty="0" smtClean="0"/>
              <a:t>PS patients extend the unaffected arm and use it to actively push away from the non-paretic side when asked to sit up</a:t>
            </a:r>
          </a:p>
          <a:p>
            <a:r>
              <a:rPr lang="en-US" dirty="0" smtClean="0"/>
              <a:t>Also, TA characteristically has very mild or no motor weakness unlike PS who have severe hemiparesis of the contralateral arm and leg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Wallenberg’s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Acute unilateral brainstem infarctions in the area of the medulla</a:t>
            </a:r>
          </a:p>
          <a:p>
            <a:r>
              <a:rPr lang="en-US" dirty="0" smtClean="0"/>
              <a:t>Display a tilt of the subjective visual vertical (visual perception of the upright position), </a:t>
            </a:r>
            <a:r>
              <a:rPr lang="en-US" dirty="0" err="1" smtClean="0"/>
              <a:t>lateropulsion</a:t>
            </a:r>
            <a:r>
              <a:rPr lang="en-US" dirty="0" smtClean="0"/>
              <a:t> (a tendency to fall sideways) without active pushing or resistance to passive correction, and a deviation of the COG toward the </a:t>
            </a:r>
            <a:r>
              <a:rPr lang="en-US" dirty="0" err="1" smtClean="0"/>
              <a:t>ipsilesional</a:t>
            </a:r>
            <a:r>
              <a:rPr lang="en-US" dirty="0" smtClean="0"/>
              <a:t>, non-paretic side</a:t>
            </a:r>
          </a:p>
          <a:p>
            <a:r>
              <a:rPr lang="en-US" dirty="0" smtClean="0"/>
              <a:t>Fall sideways towards the side of the lesion or </a:t>
            </a:r>
            <a:r>
              <a:rPr lang="en-US" dirty="0" err="1" smtClean="0"/>
              <a:t>ipsilateral</a:t>
            </a:r>
            <a:r>
              <a:rPr lang="en-US" dirty="0" smtClean="0"/>
              <a:t> side, and PS patients fall to the opposite side of the lesion or contralateral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Vestibular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901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Cerebral lesions in posterior insula- or the vestibular cortex</a:t>
            </a:r>
          </a:p>
          <a:p>
            <a:r>
              <a:rPr lang="en-US" dirty="0" smtClean="0"/>
              <a:t>Commonly experience a perceived tilt of the subjective VISUAL vertical</a:t>
            </a:r>
          </a:p>
          <a:p>
            <a:r>
              <a:rPr lang="en-US" dirty="0" smtClean="0"/>
              <a:t>Do not typically produce impairments of </a:t>
            </a:r>
            <a:r>
              <a:rPr lang="en-US" i="1" dirty="0" smtClean="0"/>
              <a:t>postural contro</a:t>
            </a:r>
            <a:r>
              <a:rPr lang="en-US" dirty="0" smtClean="0"/>
              <a:t>l such as falling to one side, indicating that their perception and performance of the subjective postural vertical is intact</a:t>
            </a:r>
          </a:p>
          <a:p>
            <a:r>
              <a:rPr lang="en-US" dirty="0" smtClean="0"/>
              <a:t>Patients with PS display an impaired perception of subjective POSTURAL vertical, demonstrating a severe tilt of the pelvis with active pushing towards the hemiplegic side and falling toward that side. They are able to keep a correct head orientation toward vertical even in the presence of a severe lateral lean.*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2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Displayed in 5% of all patients post-stroke, 10% of patients referred for neurologic rehabilitation.</a:t>
            </a:r>
          </a:p>
          <a:p>
            <a:pPr lvl="0"/>
            <a:r>
              <a:rPr lang="en-US" dirty="0"/>
              <a:t>These are the most severely impaired patients with profound functional limitations in transfers, standing, and gait.</a:t>
            </a:r>
          </a:p>
          <a:p>
            <a:pPr lvl="0"/>
            <a:r>
              <a:rPr lang="en-US" dirty="0"/>
              <a:t>Individuals with pusher syndrome take </a:t>
            </a:r>
            <a:r>
              <a:rPr lang="en-US" dirty="0" smtClean="0"/>
              <a:t>63%longer </a:t>
            </a:r>
            <a:r>
              <a:rPr lang="en-US" dirty="0"/>
              <a:t>than average time to recover independence post-stroke.</a:t>
            </a:r>
          </a:p>
          <a:p>
            <a:pPr lvl="0"/>
            <a:r>
              <a:rPr lang="en-US" dirty="0"/>
              <a:t>80% of patients with right brain lesions </a:t>
            </a:r>
            <a:r>
              <a:rPr lang="en-US" i="1" dirty="0"/>
              <a:t>and</a:t>
            </a:r>
            <a:r>
              <a:rPr lang="en-US" dirty="0"/>
              <a:t> pushing displayed spatial neglect and somatosensory impairment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4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&amp;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8547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Study conducted by </a:t>
            </a:r>
            <a:r>
              <a:rPr lang="en-US" dirty="0" err="1" smtClean="0"/>
              <a:t>Karnath</a:t>
            </a:r>
            <a:r>
              <a:rPr lang="en-US" dirty="0" smtClean="0"/>
              <a:t> et al- looked at the MRI scans of 23 patients with severe pusher syndrome</a:t>
            </a:r>
          </a:p>
          <a:p>
            <a:r>
              <a:rPr lang="en-US" dirty="0" smtClean="0"/>
              <a:t>Overlapping area of these infarctions centered on that of the </a:t>
            </a:r>
            <a:r>
              <a:rPr lang="en-US" dirty="0" err="1" smtClean="0"/>
              <a:t>posterolateral</a:t>
            </a:r>
            <a:r>
              <a:rPr lang="en-US" dirty="0" smtClean="0"/>
              <a:t> thalamus (anatomically distinct from the vestibular cortex in the posterior insula, but similar to the area of patients with thalamic </a:t>
            </a:r>
            <a:r>
              <a:rPr lang="en-US" dirty="0" err="1" smtClean="0"/>
              <a:t>astasia</a:t>
            </a:r>
            <a:r>
              <a:rPr lang="en-US" dirty="0" smtClean="0"/>
              <a:t>), extensions including the ventral posterior nucleus, lateral posterior nucleus and its cortical projections.</a:t>
            </a:r>
          </a:p>
          <a:p>
            <a:r>
              <a:rPr lang="en-US" dirty="0" smtClean="0"/>
              <a:t>All seem to be involved in the neural representation of the </a:t>
            </a:r>
            <a:r>
              <a:rPr lang="en-US" dirty="0" err="1" smtClean="0"/>
              <a:t>graviceptive</a:t>
            </a:r>
            <a:r>
              <a:rPr lang="en-US" dirty="0" smtClean="0"/>
              <a:t> system which is critical for our control of upright body posture.</a:t>
            </a:r>
          </a:p>
        </p:txBody>
      </p:sp>
    </p:spTree>
    <p:extLst>
      <p:ext uri="{BB962C8B-B14F-4D97-AF65-F5344CB8AC3E}">
        <p14:creationId xmlns:p14="http://schemas.microsoft.com/office/powerpoint/2010/main" val="35803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213</TotalTime>
  <Words>1545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Pusher Syndrome</vt:lpstr>
      <vt:lpstr>What is it?</vt:lpstr>
      <vt:lpstr>Common Characteristics</vt:lpstr>
      <vt:lpstr>Distinguishing PS</vt:lpstr>
      <vt:lpstr>Thalamic Astasia</vt:lpstr>
      <vt:lpstr>Wallenberg’s Syndrome</vt:lpstr>
      <vt:lpstr>Vestibular Cortex</vt:lpstr>
      <vt:lpstr>Statistics</vt:lpstr>
      <vt:lpstr>Location &amp; Cause</vt:lpstr>
      <vt:lpstr>…</vt:lpstr>
      <vt:lpstr>Functional Assessment</vt:lpstr>
      <vt:lpstr>SCP…</vt:lpstr>
      <vt:lpstr>PT Interventions &amp; Strategies</vt:lpstr>
      <vt:lpstr>PT Interventions &amp; Strategies</vt:lpstr>
      <vt:lpstr>Physical Therapy Interventions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Pusher Syndrome</dc:title>
  <dc:creator>Office 2004 Test Drive User</dc:creator>
  <cp:lastModifiedBy>Office 2004 Test Drive User</cp:lastModifiedBy>
  <cp:revision>24</cp:revision>
  <dcterms:created xsi:type="dcterms:W3CDTF">2012-06-11T23:02:21Z</dcterms:created>
  <dcterms:modified xsi:type="dcterms:W3CDTF">2012-06-12T02:35:24Z</dcterms:modified>
</cp:coreProperties>
</file>