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nberg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80" autoAdjust="0"/>
  </p:normalViewPr>
  <p:slideViewPr>
    <p:cSldViewPr snapToGrid="0" snapToObjects="1">
      <p:cViewPr varScale="1">
        <p:scale>
          <a:sx n="121" d="100"/>
          <a:sy n="121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09T09:18:52.432" idx="1">
    <p:pos x="22615" y="166"/>
    <p:text>K. Gooch, MSW (? check on credentials)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C183E-9C1C-C043-8AAC-943541AEB949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F6A9-15D1-1449-9843-2E63519AD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9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011180-946B-48AE-90C2-9E0F4772A66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7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0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7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6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1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4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2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E24A-0F86-DB4B-BCE4-B53371522E0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BAC0-60A8-134C-9F85-CDBBCBFA1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2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comments" Target="../comments/comment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 bwMode="auto">
          <a:xfrm>
            <a:off x="84667" y="95250"/>
            <a:ext cx="8974667" cy="1262063"/>
          </a:xfrm>
          <a:prstGeom prst="roundRect">
            <a:avLst>
              <a:gd name="adj" fmla="val 10338"/>
            </a:avLst>
          </a:prstGeom>
          <a:solidFill>
            <a:srgbClr val="56A0D3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t" anchorCtr="0" compatLnSpc="1">
            <a:prstTxWarp prst="textNoShape">
              <a:avLst/>
            </a:prstTxWarp>
          </a:bodyPr>
          <a:lstStyle/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endParaRPr lang="en-US" sz="1300" b="1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7302500" y="4802874"/>
            <a:ext cx="1756833" cy="1983689"/>
          </a:xfrm>
          <a:prstGeom prst="roundRect">
            <a:avLst>
              <a:gd name="adj" fmla="val 6145"/>
            </a:avLst>
          </a:prstGeom>
          <a:solidFill>
            <a:srgbClr val="56A0D3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t" anchorCtr="0" compatLnSpc="1">
            <a:prstTxWarp prst="textNoShape">
              <a:avLst/>
            </a:prstTxWarp>
          </a:bodyPr>
          <a:lstStyle/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r>
              <a:rPr lang="en-US" sz="1300" b="1" dirty="0">
                <a:solidFill>
                  <a:srgbClr val="000000"/>
                </a:solidFill>
                <a:latin typeface="Arial Narrow"/>
                <a:cs typeface="Arial Narrow"/>
              </a:rPr>
              <a:t>AKNOWLEDGEMENTS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2624667" y="4803768"/>
            <a:ext cx="4593167" cy="1983689"/>
          </a:xfrm>
          <a:prstGeom prst="roundRect">
            <a:avLst>
              <a:gd name="adj" fmla="val 6145"/>
            </a:avLst>
          </a:prstGeom>
          <a:solidFill>
            <a:srgbClr val="56A0D3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t" anchorCtr="0" compatLnSpc="1">
            <a:prstTxWarp prst="textNoShape">
              <a:avLst/>
            </a:prstTxWarp>
          </a:bodyPr>
          <a:lstStyle/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/>
                <a:cs typeface="Arial Narrow"/>
              </a:rPr>
              <a:t>RESULTS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84666" y="4826686"/>
            <a:ext cx="2455334" cy="1983689"/>
          </a:xfrm>
          <a:prstGeom prst="roundRect">
            <a:avLst>
              <a:gd name="adj" fmla="val 5700"/>
            </a:avLst>
          </a:prstGeom>
          <a:solidFill>
            <a:srgbClr val="56A0D3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t" anchorCtr="0" compatLnSpc="1">
            <a:prstTxWarp prst="textNoShape">
              <a:avLst/>
            </a:prstTxWarp>
          </a:bodyPr>
          <a:lstStyle/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/>
                <a:cs typeface="Arial Narrow"/>
              </a:rPr>
              <a:t>OBJECTIVES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683000" y="1440656"/>
            <a:ext cx="5376333" cy="3262313"/>
          </a:xfrm>
          <a:prstGeom prst="roundRect">
            <a:avLst>
              <a:gd name="adj" fmla="val 4252"/>
            </a:avLst>
          </a:prstGeom>
          <a:solidFill>
            <a:srgbClr val="56A0D3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t" anchorCtr="0" compatLnSpc="1">
            <a:prstTxWarp prst="textNoShape">
              <a:avLst/>
            </a:prstTxWarp>
          </a:bodyPr>
          <a:lstStyle/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15362" name="Rectangle 513"/>
          <p:cNvSpPr>
            <a:spLocks noChangeArrowheads="1"/>
          </p:cNvSpPr>
          <p:nvPr/>
        </p:nvSpPr>
        <p:spPr bwMode="auto">
          <a:xfrm>
            <a:off x="8712729" y="5404446"/>
            <a:ext cx="1323" cy="198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26664" tIns="13332" rIns="26664" bIns="13332"/>
          <a:lstStyle/>
          <a:p>
            <a:endParaRPr lang="en-US">
              <a:latin typeface="Arial Narrow" charset="0"/>
            </a:endParaRPr>
          </a:p>
        </p:txBody>
      </p:sp>
      <p:sp>
        <p:nvSpPr>
          <p:cNvPr id="15363" name="Rectangle 516"/>
          <p:cNvSpPr>
            <a:spLocks noChangeArrowheads="1"/>
          </p:cNvSpPr>
          <p:nvPr/>
        </p:nvSpPr>
        <p:spPr bwMode="auto">
          <a:xfrm>
            <a:off x="8712729" y="5404446"/>
            <a:ext cx="1323" cy="198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26664" tIns="13332" rIns="26664" bIns="13332"/>
          <a:lstStyle/>
          <a:p>
            <a:endParaRPr lang="en-US">
              <a:latin typeface="Arial Narrow" charset="0"/>
            </a:endParaRPr>
          </a:p>
        </p:txBody>
      </p:sp>
      <p:sp>
        <p:nvSpPr>
          <p:cNvPr id="15364" name="Rectangle 602"/>
          <p:cNvSpPr>
            <a:spLocks noChangeArrowheads="1"/>
          </p:cNvSpPr>
          <p:nvPr/>
        </p:nvSpPr>
        <p:spPr bwMode="auto">
          <a:xfrm>
            <a:off x="7126993" y="5346403"/>
            <a:ext cx="882" cy="1984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26664" tIns="13332" rIns="26664" bIns="13332"/>
          <a:lstStyle/>
          <a:p>
            <a:endParaRPr lang="en-US">
              <a:latin typeface="Arial Narrow" charset="0"/>
            </a:endParaRPr>
          </a:p>
        </p:txBody>
      </p:sp>
      <p:grpSp>
        <p:nvGrpSpPr>
          <p:cNvPr id="15365" name="Group 979"/>
          <p:cNvGrpSpPr>
            <a:grpSpLocks/>
          </p:cNvGrpSpPr>
          <p:nvPr/>
        </p:nvGrpSpPr>
        <p:grpSpPr bwMode="auto">
          <a:xfrm>
            <a:off x="523875" y="3504903"/>
            <a:ext cx="190782" cy="273348"/>
            <a:chOff x="276" y="2813"/>
            <a:chExt cx="574" cy="551"/>
          </a:xfrm>
        </p:grpSpPr>
        <p:sp>
          <p:nvSpPr>
            <p:cNvPr id="15400" name="Text Box 8"/>
            <p:cNvSpPr txBox="1">
              <a:spLocks noChangeArrowheads="1"/>
            </p:cNvSpPr>
            <p:nvPr/>
          </p:nvSpPr>
          <p:spPr bwMode="auto">
            <a:xfrm>
              <a:off x="294" y="2837"/>
              <a:ext cx="556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100">
                <a:latin typeface="Arial Narrow" charset="0"/>
              </a:endParaRPr>
            </a:p>
          </p:txBody>
        </p:sp>
        <p:sp>
          <p:nvSpPr>
            <p:cNvPr id="15401" name="Text Box 639"/>
            <p:cNvSpPr txBox="1">
              <a:spLocks noChangeArrowheads="1"/>
            </p:cNvSpPr>
            <p:nvPr/>
          </p:nvSpPr>
          <p:spPr bwMode="auto">
            <a:xfrm>
              <a:off x="276" y="2813"/>
              <a:ext cx="556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100">
                <a:solidFill>
                  <a:srgbClr val="FFFF00"/>
                </a:solidFill>
                <a:latin typeface="Arial Narrow" charset="0"/>
              </a:endParaRPr>
            </a:p>
          </p:txBody>
        </p:sp>
      </p:grpSp>
      <p:pic>
        <p:nvPicPr>
          <p:cNvPr id="15367" name="Picture 2702" descr="76052-50thAnniv-54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33" y="153293"/>
            <a:ext cx="1001367" cy="112653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50"/>
          <p:cNvGrpSpPr>
            <a:grpSpLocks/>
          </p:cNvGrpSpPr>
          <p:nvPr/>
        </p:nvGrpSpPr>
        <p:grpSpPr bwMode="auto">
          <a:xfrm>
            <a:off x="1206500" y="132698"/>
            <a:ext cx="6365434" cy="1223623"/>
            <a:chOff x="4343399" y="346029"/>
            <a:chExt cx="22915564" cy="3914659"/>
          </a:xfrm>
        </p:grpSpPr>
        <p:sp>
          <p:nvSpPr>
            <p:cNvPr id="15398" name="Rectangle 7"/>
            <p:cNvSpPr>
              <a:spLocks noChangeArrowheads="1"/>
            </p:cNvSpPr>
            <p:nvPr/>
          </p:nvSpPr>
          <p:spPr bwMode="auto">
            <a:xfrm rot="10800000" flipV="1">
              <a:off x="4343399" y="2740226"/>
              <a:ext cx="22915564" cy="152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1532" indent="-411532" algn="ctr" defTabSz="1097109">
                <a:lnSpc>
                  <a:spcPct val="90000"/>
                </a:lnSpc>
              </a:pPr>
              <a:endParaRPr lang="en-US" sz="600" dirty="0">
                <a:solidFill>
                  <a:srgbClr val="000000"/>
                </a:solidFill>
                <a:latin typeface="Arial Narrow" charset="0"/>
              </a:endParaRPr>
            </a:p>
            <a:p>
              <a:pPr marL="411532" indent="-411532" algn="ctr" defTabSz="1097109">
                <a:lnSpc>
                  <a:spcPct val="90000"/>
                </a:lnSpc>
              </a:pPr>
              <a:r>
                <a:rPr lang="en-US" sz="1200" dirty="0">
                  <a:solidFill>
                    <a:srgbClr val="000000"/>
                  </a:solidFill>
                  <a:latin typeface="Arial Narrow" charset="0"/>
                </a:rPr>
                <a:t>Division of Physical Therapy, University of North Carolina Chapel Hill </a:t>
              </a:r>
            </a:p>
            <a:p>
              <a:pPr marL="411532" indent="-411532" algn="ctr" defTabSz="1097109">
                <a:lnSpc>
                  <a:spcPct val="90000"/>
                </a:lnSpc>
              </a:pPr>
              <a:r>
                <a:rPr lang="en-US" sz="900" dirty="0">
                  <a:solidFill>
                    <a:srgbClr val="000000"/>
                  </a:solidFill>
                  <a:latin typeface="Arial Narrow" charset="0"/>
                </a:rPr>
                <a:t>A. Rosenberg PT, </a:t>
              </a:r>
              <a:r>
                <a:rPr lang="en-US" sz="900" dirty="0" err="1">
                  <a:solidFill>
                    <a:srgbClr val="000000"/>
                  </a:solidFill>
                  <a:latin typeface="Arial Narrow" charset="0"/>
                </a:rPr>
                <a:t>DrPH</a:t>
              </a:r>
              <a:r>
                <a:rPr lang="en-US" sz="900" dirty="0">
                  <a:solidFill>
                    <a:srgbClr val="000000"/>
                  </a:solidFill>
                  <a:latin typeface="Arial Narrow" charset="0"/>
                </a:rPr>
                <a:t>; J. Tooher SPT; L. Waddell SPT; </a:t>
              </a:r>
              <a:r>
                <a:rPr lang="en-US" sz="900" dirty="0">
                  <a:solidFill>
                    <a:srgbClr val="000000"/>
                  </a:solidFill>
                  <a:latin typeface="Arial Narrow" charset="0"/>
                </a:rPr>
                <a:t>K. McCulloch PT, PhD, NCS</a:t>
              </a:r>
              <a:endParaRPr lang="en-US" sz="900" dirty="0">
                <a:latin typeface="Arial Narrow" charset="0"/>
              </a:endParaRPr>
            </a:p>
          </p:txBody>
        </p:sp>
        <p:sp>
          <p:nvSpPr>
            <p:cNvPr id="15399" name="TextBox 45"/>
            <p:cNvSpPr txBox="1">
              <a:spLocks noChangeArrowheads="1"/>
            </p:cNvSpPr>
            <p:nvPr/>
          </p:nvSpPr>
          <p:spPr bwMode="auto">
            <a:xfrm>
              <a:off x="4343399" y="346029"/>
              <a:ext cx="22915564" cy="265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ts val="1895"/>
                </a:lnSpc>
              </a:pPr>
              <a:r>
                <a:rPr lang="en-US" sz="1900" b="1" dirty="0">
                  <a:solidFill>
                    <a:srgbClr val="000000"/>
                  </a:solidFill>
                  <a:latin typeface="Arial Narrow" charset="0"/>
                </a:rPr>
                <a:t>Online Educational Modules </a:t>
              </a:r>
            </a:p>
            <a:p>
              <a:pPr algn="ctr">
                <a:lnSpc>
                  <a:spcPts val="1895"/>
                </a:lnSpc>
              </a:pPr>
              <a:r>
                <a:rPr lang="en-US" sz="1900" b="1" dirty="0">
                  <a:solidFill>
                    <a:srgbClr val="000000"/>
                  </a:solidFill>
                  <a:latin typeface="Arial Narrow" charset="0"/>
                </a:rPr>
                <a:t>To Increase Multiple Sclerosis Knowledge </a:t>
              </a:r>
            </a:p>
            <a:p>
              <a:pPr algn="ctr">
                <a:lnSpc>
                  <a:spcPts val="1895"/>
                </a:lnSpc>
              </a:pPr>
              <a:r>
                <a:rPr lang="en-US" sz="1900" b="1" dirty="0">
                  <a:solidFill>
                    <a:srgbClr val="000000"/>
                  </a:solidFill>
                  <a:latin typeface="Arial Narrow" charset="0"/>
                </a:rPr>
                <a:t>For Physical Therapists</a:t>
              </a:r>
              <a:endParaRPr lang="en-US" sz="1900" b="1" dirty="0">
                <a:solidFill>
                  <a:srgbClr val="000000"/>
                </a:solidFill>
                <a:latin typeface="Arial Narrow" charset="0"/>
              </a:endParaRPr>
            </a:p>
          </p:txBody>
        </p:sp>
      </p:grpSp>
      <p:sp>
        <p:nvSpPr>
          <p:cNvPr id="15369" name="TextBox 37"/>
          <p:cNvSpPr txBox="1">
            <a:spLocks noChangeArrowheads="1"/>
          </p:cNvSpPr>
          <p:nvPr/>
        </p:nvSpPr>
        <p:spPr bwMode="auto">
          <a:xfrm>
            <a:off x="105833" y="5119687"/>
            <a:ext cx="2370667" cy="156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664" tIns="13332" rIns="26664" bIns="13332">
            <a:spAutoFit/>
          </a:bodyPr>
          <a:lstStyle/>
          <a:p>
            <a:pPr algn="just">
              <a:buFont typeface="Arial"/>
              <a:buChar char="•"/>
            </a:pPr>
            <a:r>
              <a:rPr lang="en-US" sz="100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To enhance the knowledge of </a:t>
            </a:r>
            <a:r>
              <a:rPr lang="en-US" sz="1000" dirty="0" err="1">
                <a:solidFill>
                  <a:srgbClr val="000000"/>
                </a:solidFill>
                <a:latin typeface="Arial Narrow"/>
                <a:cs typeface="Arial Narrow"/>
              </a:rPr>
              <a:t>PTs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who treat </a:t>
            </a:r>
            <a:r>
              <a:rPr lang="en-US" sz="1000" dirty="0" err="1">
                <a:solidFill>
                  <a:srgbClr val="000000"/>
                </a:solidFill>
                <a:latin typeface="Arial Narrow"/>
                <a:cs typeface="Arial Narrow"/>
              </a:rPr>
              <a:t>PwMS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through the creation of online educational modules.</a:t>
            </a:r>
          </a:p>
          <a:p>
            <a:pPr algn="just"/>
            <a:endParaRPr lang="en-US" sz="1000" dirty="0">
              <a:solidFill>
                <a:srgbClr val="000000"/>
              </a:solidFill>
              <a:latin typeface="Arial Narrow"/>
              <a:cs typeface="Arial Narrow"/>
            </a:endParaRPr>
          </a:p>
          <a:p>
            <a:pPr algn="just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To highlight evidence-based research related to PT evaluation and interventions for MS.</a:t>
            </a:r>
          </a:p>
          <a:p>
            <a:pPr algn="just"/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</a:t>
            </a:r>
          </a:p>
          <a:p>
            <a:pPr algn="just"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To increase PT knowledge when treating </a:t>
            </a:r>
            <a:r>
              <a:rPr lang="en-US" sz="1000" dirty="0" err="1">
                <a:solidFill>
                  <a:srgbClr val="000000"/>
                </a:solidFill>
                <a:latin typeface="Arial Narrow"/>
                <a:cs typeface="Arial Narrow"/>
              </a:rPr>
              <a:t>PwMS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, for both </a:t>
            </a:r>
            <a:r>
              <a:rPr lang="en-US" sz="1000" dirty="0" err="1">
                <a:solidFill>
                  <a:srgbClr val="000000"/>
                </a:solidFill>
                <a:latin typeface="Arial Narrow"/>
                <a:cs typeface="Arial Narrow"/>
              </a:rPr>
              <a:t>PTs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who specializes in neurology or the PT who only periodically sees patients with MS. </a:t>
            </a:r>
            <a:endParaRPr lang="en-US" sz="10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sp>
        <p:nvSpPr>
          <p:cNvPr id="15375" name="TextBox 57"/>
          <p:cNvSpPr txBox="1">
            <a:spLocks noChangeArrowheads="1"/>
          </p:cNvSpPr>
          <p:nvPr/>
        </p:nvSpPr>
        <p:spPr bwMode="auto">
          <a:xfrm>
            <a:off x="2730500" y="5095875"/>
            <a:ext cx="4397375" cy="170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664" tIns="13332" rIns="26664" bIns="13332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000" dirty="0">
                <a:solidFill>
                  <a:srgbClr val="000000"/>
                </a:solidFill>
                <a:latin typeface="Arial Narrow" charset="0"/>
                <a:cs typeface="Arial" charset="0"/>
              </a:rPr>
              <a:t>A total of 6 evidence-based modules are available online.  Content is primarily presented in video format.  Each video is 6-12 minutes in length.  Handouts corresponding to each video are available.  Additional supplementary resources are provided including a comprehensive resource list, evidence tables, and links to outcome measure recommendations.  Modules are free to access, but will also be available for CEUs at </a:t>
            </a:r>
            <a:r>
              <a:rPr lang="en-US" sz="900" dirty="0">
                <a:solidFill>
                  <a:srgbClr val="000000"/>
                </a:solidFill>
                <a:latin typeface="Arial Narrow"/>
                <a:cs typeface="Arial Narrow"/>
              </a:rPr>
              <a:t>www.AHEConnect.com</a:t>
            </a:r>
            <a:r>
              <a:rPr lang="en-US" sz="1000" dirty="0">
                <a:solidFill>
                  <a:srgbClr val="000000"/>
                </a:solidFill>
                <a:latin typeface="Arial Narrow" charset="0"/>
                <a:cs typeface="Arial" charset="0"/>
              </a:rPr>
              <a:t> for a small fee.</a:t>
            </a:r>
          </a:p>
          <a:p>
            <a:pPr algn="just">
              <a:lnSpc>
                <a:spcPct val="90000"/>
              </a:lnSpc>
            </a:pPr>
            <a:endParaRPr lang="en-US" sz="1000" dirty="0">
              <a:solidFill>
                <a:srgbClr val="000000"/>
              </a:solidFill>
              <a:latin typeface="Arial Narrow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n-US" sz="1000" dirty="0">
                <a:solidFill>
                  <a:srgbClr val="000000"/>
                </a:solidFill>
                <a:latin typeface="Arial Narrow" charset="0"/>
                <a:cs typeface="Arial" charset="0"/>
              </a:rPr>
              <a:t>Module content was evaluated with pretest and posttest assessments. 15 PTs completed the pretest. 5 of the PTs also viewed the online educational modules and completed the post-test. The average pre-test score was 48%, and the average post-test score was 78%.Thus quantitative data suggests an increase in knowledge after viewing the modules. </a:t>
            </a:r>
          </a:p>
          <a:p>
            <a:pPr algn="just">
              <a:lnSpc>
                <a:spcPct val="90000"/>
              </a:lnSpc>
            </a:pPr>
            <a:endParaRPr lang="en-US" sz="1000" b="1" dirty="0">
              <a:solidFill>
                <a:srgbClr val="404040"/>
              </a:solidFill>
              <a:latin typeface="Arial Narrow" charset="0"/>
              <a:cs typeface="Arial" charset="0"/>
            </a:endParaRPr>
          </a:p>
          <a:p>
            <a:pPr algn="just"/>
            <a:r>
              <a:rPr lang="en-US" sz="1000" b="1" dirty="0">
                <a:solidFill>
                  <a:srgbClr val="404040"/>
                </a:solidFill>
                <a:latin typeface="Arial Narrow" charset="0"/>
                <a:cs typeface="Arial" charset="0"/>
              </a:rPr>
              <a:t> </a:t>
            </a:r>
            <a:endParaRPr lang="en-US" sz="1000" b="1" dirty="0">
              <a:solidFill>
                <a:srgbClr val="404040"/>
              </a:solidFill>
              <a:latin typeface="Arial Narrow" charset="0"/>
              <a:cs typeface="Arial" charset="0"/>
            </a:endParaRPr>
          </a:p>
        </p:txBody>
      </p:sp>
      <p:sp>
        <p:nvSpPr>
          <p:cNvPr id="15381" name="TextBox 34"/>
          <p:cNvSpPr txBox="1">
            <a:spLocks noChangeArrowheads="1"/>
          </p:cNvSpPr>
          <p:nvPr/>
        </p:nvSpPr>
        <p:spPr bwMode="auto">
          <a:xfrm>
            <a:off x="7429500" y="5119688"/>
            <a:ext cx="1544285" cy="52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664" tIns="13332" rIns="26664" bIns="13332">
            <a:spAutoFit/>
          </a:bodyPr>
          <a:lstStyle/>
          <a:p>
            <a:pPr algn="just"/>
            <a:r>
              <a:rPr lang="en-US" sz="800" dirty="0">
                <a:solidFill>
                  <a:srgbClr val="000000"/>
                </a:solidFill>
                <a:latin typeface="Arial Narrow" charset="0"/>
                <a:cs typeface="Arial" charset="0"/>
              </a:rPr>
              <a:t>Thank you to the National MS Society, Greater Carolinas Chapter and the UNC Division of Physical Therapy for their support of the program.</a:t>
            </a:r>
          </a:p>
        </p:txBody>
      </p:sp>
      <p:sp>
        <p:nvSpPr>
          <p:cNvPr id="15384" name="TextBox 50"/>
          <p:cNvSpPr txBox="1">
            <a:spLocks noChangeArrowheads="1"/>
          </p:cNvSpPr>
          <p:nvPr/>
        </p:nvSpPr>
        <p:spPr bwMode="auto">
          <a:xfrm>
            <a:off x="2328333" y="2157512"/>
            <a:ext cx="2349500" cy="58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664" tIns="13332" rIns="26664" bIns="13332">
            <a:spAutoFit/>
          </a:bodyPr>
          <a:lstStyle/>
          <a:p>
            <a:pPr algn="just"/>
            <a:endParaRPr lang="en-US">
              <a:solidFill>
                <a:srgbClr val="000000"/>
              </a:solidFill>
              <a:latin typeface="Arial Narrow" charset="0"/>
            </a:endParaRPr>
          </a:p>
          <a:p>
            <a:pPr algn="just"/>
            <a:endParaRPr lang="en-US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5390" name="TextBox 38"/>
          <p:cNvSpPr txBox="1">
            <a:spLocks noChangeArrowheads="1"/>
          </p:cNvSpPr>
          <p:nvPr/>
        </p:nvSpPr>
        <p:spPr bwMode="auto">
          <a:xfrm>
            <a:off x="3046677" y="2718098"/>
            <a:ext cx="53849" cy="30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664" tIns="13332" rIns="26664" bIns="13332">
            <a:spAutoFit/>
          </a:bodyPr>
          <a:lstStyle/>
          <a:p>
            <a:endParaRPr lang="en-US"/>
          </a:p>
        </p:txBody>
      </p:sp>
      <p:pic>
        <p:nvPicPr>
          <p:cNvPr id="45" name="Placeholder" descr=":::Shared:all photo download:42-15573379.jpg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729022" y="5786437"/>
            <a:ext cx="1187878" cy="883047"/>
          </a:xfrm>
          <a:prstGeom prst="round2DiagRect">
            <a:avLst>
              <a:gd name="adj1" fmla="val 16667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57785" algn="br" rotWithShape="0">
              <a:srgbClr val="000000">
                <a:alpha val="70000"/>
              </a:srgbClr>
            </a:outerShdw>
          </a:effectLst>
        </p:spPr>
      </p:pic>
      <p:pic>
        <p:nvPicPr>
          <p:cNvPr id="2" name="Picture 1" descr="Screen Shot 2013-04-12 at 8.54.22 A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59"/>
          <a:stretch/>
        </p:blipFill>
        <p:spPr>
          <a:xfrm>
            <a:off x="4021667" y="1928812"/>
            <a:ext cx="2072675" cy="24576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Screen Shot 2013-04-12 at 8.58.49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938" y="1928813"/>
            <a:ext cx="2150166" cy="18249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741323" y="4452938"/>
            <a:ext cx="2593177" cy="28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664" tIns="13332" rIns="26664" bIns="13332">
            <a:spAutoFit/>
          </a:bodyPr>
          <a:lstStyle/>
          <a:p>
            <a:pPr algn="just"/>
            <a:r>
              <a:rPr lang="en-US" sz="900" dirty="0">
                <a:solidFill>
                  <a:srgbClr val="000000"/>
                </a:solidFill>
                <a:latin typeface="Arial Narrow"/>
                <a:cs typeface="Arial Narrow"/>
              </a:rPr>
              <a:t>http://</a:t>
            </a:r>
            <a:r>
              <a:rPr lang="en-US" sz="900" dirty="0" err="1">
                <a:solidFill>
                  <a:srgbClr val="000000"/>
                </a:solidFill>
                <a:latin typeface="Arial Narrow"/>
                <a:cs typeface="Arial Narrow"/>
              </a:rPr>
              <a:t>sites.google.com</a:t>
            </a:r>
            <a:r>
              <a:rPr lang="en-US" sz="900" dirty="0">
                <a:solidFill>
                  <a:srgbClr val="000000"/>
                </a:solidFill>
                <a:latin typeface="Arial Narrow"/>
                <a:cs typeface="Arial Narrow"/>
              </a:rPr>
              <a:t>/site/</a:t>
            </a:r>
            <a:r>
              <a:rPr lang="en-US" sz="900" dirty="0" err="1">
                <a:solidFill>
                  <a:srgbClr val="000000"/>
                </a:solidFill>
                <a:latin typeface="Arial Narrow"/>
                <a:cs typeface="Arial Narrow"/>
              </a:rPr>
              <a:t>MSmodules</a:t>
            </a:r>
            <a:endParaRPr lang="en-US" sz="900" dirty="0">
              <a:solidFill>
                <a:srgbClr val="000000"/>
              </a:solidFill>
              <a:latin typeface="Arial Narrow"/>
              <a:cs typeface="Arial Narrow"/>
            </a:endParaRPr>
          </a:p>
          <a:p>
            <a:pPr algn="just"/>
            <a:endParaRPr lang="en-US" sz="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Isosceles Triangle 35"/>
          <p:cNvSpPr/>
          <p:nvPr/>
        </p:nvSpPr>
        <p:spPr bwMode="auto">
          <a:xfrm rot="5400000">
            <a:off x="5957525" y="2679963"/>
            <a:ext cx="881063" cy="350113"/>
          </a:xfrm>
          <a:prstGeom prst="triangl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ctr" anchorCtr="0" compatLnSpc="1">
            <a:prstTxWarp prst="textNoShape">
              <a:avLst/>
            </a:prstTxWarp>
          </a:bodyPr>
          <a:lstStyle/>
          <a:p>
            <a:pPr defTabSz="266639" fontAlgn="base">
              <a:spcBef>
                <a:spcPct val="0"/>
              </a:spcBef>
              <a:spcAft>
                <a:spcPct val="0"/>
              </a:spcAft>
            </a:pPr>
            <a:endParaRPr lang="en-US" sz="700"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2606" t="1679" r="2566" b="2849"/>
          <a:stretch/>
        </p:blipFill>
        <p:spPr>
          <a:xfrm>
            <a:off x="8423619" y="3976688"/>
            <a:ext cx="563936" cy="6387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2" name="Group 11"/>
          <p:cNvGrpSpPr/>
          <p:nvPr/>
        </p:nvGrpSpPr>
        <p:grpSpPr>
          <a:xfrm>
            <a:off x="7589570" y="225124"/>
            <a:ext cx="1342763" cy="1036938"/>
            <a:chOff x="27474854" y="644198"/>
            <a:chExt cx="4833946" cy="3318202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27474854" y="644198"/>
              <a:ext cx="4833946" cy="3318202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266639" fontAlgn="base">
                <a:spcBef>
                  <a:spcPct val="0"/>
                </a:spcBef>
                <a:spcAft>
                  <a:spcPct val="0"/>
                </a:spcAft>
              </a:pPr>
              <a:endParaRPr lang="en-US" sz="700">
                <a:latin typeface="Times New Roman" pitchFamily="18" charset="0"/>
              </a:endParaRPr>
            </a:p>
          </p:txBody>
        </p:sp>
        <p:pic>
          <p:nvPicPr>
            <p:cNvPr id="15366" name="Picture 2406" descr="SOM_Div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89200" y="923925"/>
              <a:ext cx="4137025" cy="273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TextBox 33"/>
          <p:cNvSpPr txBox="1"/>
          <p:nvPr/>
        </p:nvSpPr>
        <p:spPr>
          <a:xfrm>
            <a:off x="4920991" y="1440657"/>
            <a:ext cx="2851565" cy="396256"/>
          </a:xfrm>
          <a:prstGeom prst="rect">
            <a:avLst/>
          </a:prstGeom>
          <a:noFill/>
        </p:spPr>
        <p:txBody>
          <a:bodyPr wrap="none" lIns="26664" tIns="13332" rIns="26664" bIns="13332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 Narrow"/>
                <a:cs typeface="Arial Narrow"/>
              </a:rPr>
              <a:t>METHODS: Online Educational Modules</a:t>
            </a:r>
          </a:p>
          <a:p>
            <a:endParaRPr lang="en-US" sz="1000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84667" y="1440656"/>
            <a:ext cx="3450167" cy="3262313"/>
          </a:xfrm>
          <a:prstGeom prst="roundRect">
            <a:avLst>
              <a:gd name="adj" fmla="val 4252"/>
            </a:avLst>
          </a:prstGeom>
          <a:solidFill>
            <a:srgbClr val="56A0D3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6664" tIns="13332" rIns="26664" bIns="13332" numCol="1" rtlCol="0" anchor="t" anchorCtr="0" compatLnSpc="1">
            <a:prstTxWarp prst="textNoShape">
              <a:avLst/>
            </a:prstTxWarp>
          </a:bodyPr>
          <a:lstStyle/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 Narrow"/>
                <a:cs typeface="Arial Narrow"/>
              </a:rPr>
              <a:t>INTRODUCTION</a:t>
            </a:r>
          </a:p>
          <a:p>
            <a:endParaRPr lang="en-US" sz="500" dirty="0">
              <a:solidFill>
                <a:srgbClr val="404040"/>
              </a:solidFill>
              <a:latin typeface="Arial Narrow"/>
              <a:cs typeface="Arial Narrow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Research aims to identify best practices for patients with MS. However, limited continuing education programs exist specifically related to PT for MS.</a:t>
            </a:r>
          </a:p>
          <a:p>
            <a:endParaRPr lang="en-US" sz="300" dirty="0">
              <a:solidFill>
                <a:srgbClr val="000000"/>
              </a:solidFill>
              <a:latin typeface="Arial Narrow"/>
              <a:cs typeface="Arial Narrow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Barriers to continuing education include: travel costs, limited access to research databases, time constraints, and low EBP self-efficacy.  </a:t>
            </a:r>
          </a:p>
          <a:p>
            <a:endParaRPr lang="en-US" sz="300" dirty="0">
              <a:solidFill>
                <a:srgbClr val="000000"/>
              </a:solidFill>
              <a:latin typeface="Arial Narrow"/>
              <a:cs typeface="Arial Narrow"/>
            </a:endParaRPr>
          </a:p>
          <a:p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Online educational resources offer a flexible, inexpensive, and convenient opportunity for PTs to access continuing education. </a:t>
            </a:r>
          </a:p>
          <a:p>
            <a:endParaRPr lang="en-US" sz="900" dirty="0">
              <a:solidFill>
                <a:srgbClr val="404040"/>
              </a:solidFill>
              <a:latin typeface="Arial Narrow" charset="0"/>
              <a:cs typeface="Arial" charset="0"/>
            </a:endParaRP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 Narrow"/>
                <a:cs typeface="Arial Narrow"/>
              </a:rPr>
              <a:t>NEEDS ASSESMENT</a:t>
            </a:r>
          </a:p>
          <a:p>
            <a:pPr algn="just"/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An initial needs assessment survey was sent to </a:t>
            </a:r>
            <a:r>
              <a:rPr lang="en-US" sz="1000" dirty="0" err="1">
                <a:solidFill>
                  <a:srgbClr val="000000"/>
                </a:solidFill>
                <a:latin typeface="Arial Narrow"/>
                <a:cs typeface="Arial Narrow"/>
              </a:rPr>
              <a:t>PTs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 to guide the development of the online modules. </a:t>
            </a:r>
          </a:p>
          <a:p>
            <a:pPr algn="just"/>
            <a:endParaRPr lang="en-US" sz="1000" dirty="0">
              <a:solidFill>
                <a:srgbClr val="000000"/>
              </a:solidFill>
              <a:latin typeface="Arial Narrow"/>
              <a:cs typeface="Arial Narrow"/>
            </a:endParaRPr>
          </a:p>
          <a:p>
            <a:pPr algn="just"/>
            <a:r>
              <a:rPr lang="en-US" sz="1000" u="sng" dirty="0">
                <a:solidFill>
                  <a:srgbClr val="000000"/>
                </a:solidFill>
                <a:latin typeface="Arial Narrow"/>
                <a:cs typeface="Arial Narrow"/>
              </a:rPr>
              <a:t>Survey Results</a:t>
            </a: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:</a:t>
            </a:r>
          </a:p>
          <a:p>
            <a:pPr marL="133320" indent="-133320" algn="just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Over 70 physical therapists completed the survey. </a:t>
            </a:r>
          </a:p>
          <a:p>
            <a:pPr marL="133320" indent="-133320" algn="just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90% had a strong interest in learning more about MS.</a:t>
            </a:r>
          </a:p>
          <a:p>
            <a:pPr marL="133320" indent="-133320" algn="just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Arial Narrow"/>
                <a:cs typeface="Arial Narrow"/>
              </a:rPr>
              <a:t>71% indicated an interest in receiving the educational modules</a:t>
            </a:r>
            <a:r>
              <a:rPr lang="en-US" sz="900" dirty="0">
                <a:solidFill>
                  <a:srgbClr val="000000"/>
                </a:solidFill>
                <a:latin typeface="Arial Narrow"/>
                <a:cs typeface="Arial Narrow"/>
              </a:rPr>
              <a:t>. </a:t>
            </a:r>
          </a:p>
          <a:p>
            <a:endParaRPr lang="en-US" sz="900" b="1" dirty="0">
              <a:solidFill>
                <a:srgbClr val="000000"/>
              </a:solidFill>
              <a:latin typeface="Arial Narrow"/>
              <a:cs typeface="Arial Narrow"/>
            </a:endParaRPr>
          </a:p>
          <a:p>
            <a:endParaRPr lang="en-US" sz="900" dirty="0">
              <a:solidFill>
                <a:srgbClr val="404040"/>
              </a:solidFill>
              <a:latin typeface="Arial Narrow" charset="0"/>
              <a:cs typeface="Arial" charset="0"/>
            </a:endParaRPr>
          </a:p>
          <a:p>
            <a:pPr algn="ctr" defTabSz="266639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31700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423</Words>
  <Application>Microsoft Macintosh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Waddell</dc:creator>
  <cp:lastModifiedBy>Liz Waddell</cp:lastModifiedBy>
  <cp:revision>2</cp:revision>
  <dcterms:created xsi:type="dcterms:W3CDTF">2013-05-07T01:12:46Z</dcterms:created>
  <dcterms:modified xsi:type="dcterms:W3CDTF">2013-05-07T01:14:08Z</dcterms:modified>
</cp:coreProperties>
</file>