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audio1.bin" ContentType="audio/unknown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78" r:id="rId4"/>
    <p:sldId id="258" r:id="rId5"/>
    <p:sldId id="279" r:id="rId6"/>
    <p:sldId id="271" r:id="rId7"/>
    <p:sldId id="281" r:id="rId8"/>
    <p:sldId id="259" r:id="rId9"/>
    <p:sldId id="285" r:id="rId10"/>
    <p:sldId id="286" r:id="rId11"/>
    <p:sldId id="287" r:id="rId12"/>
    <p:sldId id="282" r:id="rId13"/>
    <p:sldId id="270" r:id="rId14"/>
    <p:sldId id="260" r:id="rId15"/>
    <p:sldId id="269" r:id="rId16"/>
    <p:sldId id="261" r:id="rId17"/>
    <p:sldId id="262" r:id="rId18"/>
    <p:sldId id="284" r:id="rId19"/>
    <p:sldId id="283" r:id="rId20"/>
    <p:sldId id="288" r:id="rId21"/>
    <p:sldId id="272" r:id="rId22"/>
    <p:sldId id="263" r:id="rId23"/>
    <p:sldId id="264" r:id="rId24"/>
    <p:sldId id="280" r:id="rId25"/>
    <p:sldId id="266" r:id="rId26"/>
    <p:sldId id="267" r:id="rId27"/>
    <p:sldId id="268" r:id="rId28"/>
    <p:sldId id="275" r:id="rId29"/>
    <p:sldId id="273" r:id="rId30"/>
    <p:sldId id="276" r:id="rId31"/>
    <p:sldId id="27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6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046F8-2DC9-804D-926A-2C82F309F0F7}" type="datetimeFigureOut">
              <a:rPr lang="en-US" smtClean="0"/>
              <a:t>4/19/12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20242-F094-6345-9106-6AD71E982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443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First, let’s</a:t>
            </a:r>
            <a:r>
              <a:rPr lang="en-US" baseline="0" dirty="0" smtClean="0"/>
              <a:t> take a look at two case study scenarios: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20242-F094-6345-9106-6AD71E9822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76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Was it the right decision</a:t>
            </a:r>
            <a:r>
              <a:rPr lang="en-US" baseline="0" dirty="0" smtClean="0"/>
              <a:t> to transfuse this patient?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20242-F094-6345-9106-6AD71E9822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59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the first 4 days</a:t>
            </a:r>
          </a:p>
          <a:p>
            <a:r>
              <a:rPr lang="en-US" dirty="0" smtClean="0"/>
              <a:t>50% per unit increase for risk of infection!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20242-F094-6345-9106-6AD71E9822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50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Was it the right decision</a:t>
            </a:r>
            <a:r>
              <a:rPr lang="en-US" baseline="0" dirty="0" smtClean="0"/>
              <a:t> to transfuse this patient?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20242-F094-6345-9106-6AD71E98226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59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One’s own, or someone</a:t>
            </a:r>
            <a:r>
              <a:rPr lang="en-US" baseline="0" dirty="0" smtClean="0"/>
              <a:t> else’s</a:t>
            </a: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Separated into blood components by centrifugation: RBCs,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plasma, platelets, albumin protein, clotting factor concentrates, cryoprecipitate, fibrinogen concentrate, and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immunoglobulins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(or antibodies).</a:t>
            </a: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Current protocol tests donated blood for HIV, Hepatitis, Syphilis,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Chagas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disease, West Nile Virus. Cytomegalovirus-for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immunocompromised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recipients (organ transplant or HIV)</a:t>
            </a: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Removal of WBCs by filtration; less likely to develop antibodies against specific blood types, febrile non-hemolytic transfusion reactions, CMV infections, and platelet-transfusion refractoriness.</a:t>
            </a: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Addition of riboflavin with exposure to UV light; effective in inactivating pathogens (viruses, bacteria, parasites, and WBCs) in blood products.</a:t>
            </a:r>
          </a:p>
          <a:p>
            <a:pPr marL="1714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Aka. Packed Cells, Red Cells, Packed Red Blood Cells, RBCs</a:t>
            </a:r>
          </a:p>
          <a:p>
            <a:r>
              <a:rPr lang="en-US" dirty="0" smtClean="0"/>
              <a:t>AS-1 and AS-3 are appropriate</a:t>
            </a:r>
            <a:r>
              <a:rPr lang="en-US" baseline="0" dirty="0" smtClean="0"/>
              <a:t> for nearly all patient types</a:t>
            </a:r>
          </a:p>
          <a:p>
            <a:pPr lvl="2"/>
            <a:r>
              <a:rPr lang="en-US" dirty="0" smtClean="0"/>
              <a:t>AS-1*, AS-3*, AS-5: Hematocrit 50-60%</a:t>
            </a:r>
          </a:p>
          <a:p>
            <a:pPr marL="847725" lvl="3" indent="0">
              <a:buNone/>
            </a:pPr>
            <a:r>
              <a:rPr lang="en-US" sz="2000" dirty="0" smtClean="0"/>
              <a:t>CPDA-1, CPD, CP2D: Hematocrit 65-80%</a:t>
            </a:r>
            <a:endParaRPr lang="en-US" baseline="0" dirty="0" smtClean="0"/>
          </a:p>
          <a:p>
            <a:r>
              <a:rPr lang="en-US" baseline="0" dirty="0" smtClean="0"/>
              <a:t>Depending on the hemoglobin level of the donor, the starting whole blood collection volume, and the collection methodology or further processing- when </a:t>
            </a:r>
            <a:r>
              <a:rPr lang="en-US" baseline="0" dirty="0" err="1" smtClean="0"/>
              <a:t>leukoreduced</a:t>
            </a:r>
            <a:r>
              <a:rPr lang="en-US" baseline="0" dirty="0" smtClean="0"/>
              <a:t>, RBC units must retain at least 85% of RBCs in the original component.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20242-F094-6345-9106-6AD71E98226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96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non-bleeding or </a:t>
            </a:r>
            <a:r>
              <a:rPr lang="en-US" dirty="0" err="1" smtClean="0"/>
              <a:t>hemolyzing</a:t>
            </a:r>
            <a:r>
              <a:rPr lang="en-US" baseline="0" dirty="0" smtClean="0"/>
              <a:t> average sized adult*</a:t>
            </a:r>
          </a:p>
          <a:p>
            <a:r>
              <a:rPr lang="en-US" baseline="0" dirty="0" smtClean="0"/>
              <a:t>½ life of 30 days in absence of other processes that would result in red cell loss or premature removal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20242-F094-6345-9106-6AD71E98226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1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Why or when do we get them?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Illness</a:t>
            </a:r>
            <a:r>
              <a:rPr lang="en-US" baseline="0" dirty="0" smtClean="0"/>
              <a:t> causing anemia- kidney disease or cancer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Bleeding disorder- hemophilia or thrombocytopenia</a:t>
            </a:r>
            <a:endParaRPr lang="en-US" dirty="0" smtClean="0"/>
          </a:p>
          <a:p>
            <a:r>
              <a:rPr lang="en-US" dirty="0" smtClean="0"/>
              <a:t>Anemia-iron therapy</a:t>
            </a:r>
          </a:p>
          <a:p>
            <a:r>
              <a:rPr lang="en-US" dirty="0" smtClean="0"/>
              <a:t>Each patient should be evaluated individually</a:t>
            </a:r>
            <a:r>
              <a:rPr lang="en-US" baseline="0" dirty="0" smtClean="0"/>
              <a:t> to determine proper transfusion therapy!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20242-F094-6345-9106-6AD71E98226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29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recipients</a:t>
            </a:r>
            <a:r>
              <a:rPr lang="en-US" baseline="0" dirty="0" smtClean="0"/>
              <a:t> at particular risk from these transfusion related complications, use of CMV reduced-risk (</a:t>
            </a:r>
            <a:r>
              <a:rPr lang="en-US" baseline="0" dirty="0" err="1" smtClean="0"/>
              <a:t>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seronegative</a:t>
            </a:r>
            <a:r>
              <a:rPr lang="en-US" baseline="0" dirty="0" smtClean="0"/>
              <a:t> or LR-RBC), gamma-irradiated and </a:t>
            </a:r>
            <a:r>
              <a:rPr lang="en-US" baseline="0" dirty="0" err="1" smtClean="0"/>
              <a:t>leukoreduced</a:t>
            </a:r>
            <a:r>
              <a:rPr lang="en-US" baseline="0" dirty="0" smtClean="0"/>
              <a:t> preparations should be considered.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20242-F094-6345-9106-6AD71E98226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30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20242-F094-6345-9106-6AD71E98226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31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4/19/12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4/19/12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4/19/12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4/19/12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4/19/12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microsoft.com/office/2007/relationships/hdphoto" Target="../media/hdphoto2.wdp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tommy.barham@nhrmc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4.jpeg"/><Relationship Id="rId3" Type="http://schemas.microsoft.com/office/2007/relationships/hdphoto" Target="../media/hdphoto3.wdp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ms.hhs.gov/HospitalAcqCond/" TargetMode="External"/><Relationship Id="rId3" Type="http://schemas.openxmlformats.org/officeDocument/2006/relationships/hyperlink" Target="http://www.jointcommission.org/PerformanceMeasurement/PerformanceMeasurement/Blood+Management+-+Utilization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716" b="88806" l="18519" r="7592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92958" y="4723692"/>
            <a:ext cx="1622362" cy="20129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716" b="88806" l="18519" r="7592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21747" y="3388472"/>
            <a:ext cx="1385547" cy="17191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Good blood?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+mj-lt"/>
              </a:rPr>
              <a:t>BAD BLOOD?</a:t>
            </a:r>
            <a:endParaRPr lang="en-US" sz="54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6195" y="6488668"/>
            <a:ext cx="3997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Cassie Short, SPT/UNC DPT/4-19-12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911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/>
              <a:t>Yes?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+mj-lt"/>
              </a:rPr>
              <a:t>NO</a:t>
            </a:r>
            <a:r>
              <a:rPr lang="en-US" sz="8800" dirty="0" smtClean="0">
                <a:latin typeface="+mj-lt"/>
              </a:rPr>
              <a:t>?</a:t>
            </a:r>
            <a:endParaRPr lang="en-US" sz="8800" dirty="0">
              <a:latin typeface="+mj-lt"/>
            </a:endParaRPr>
          </a:p>
        </p:txBody>
      </p:sp>
      <p:pic>
        <p:nvPicPr>
          <p:cNvPr id="9" name="Picture Placeholder 8" descr="images-3.jpeg"/>
          <p:cNvPicPr>
            <a:picLocks noGrp="1" noChangeAspect="1"/>
          </p:cNvPicPr>
          <p:nvPr>
            <p:ph type="pic"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18" b="7618"/>
          <a:stretch>
            <a:fillRect/>
          </a:stretch>
        </p:blipFill>
        <p:spPr>
          <a:xfrm>
            <a:off x="779463" y="789081"/>
            <a:ext cx="1789259" cy="1729830"/>
          </a:xfrm>
        </p:spPr>
      </p:pic>
    </p:spTree>
    <p:extLst>
      <p:ext uri="{BB962C8B-B14F-4D97-AF65-F5344CB8AC3E}">
        <p14:creationId xmlns:p14="http://schemas.microsoft.com/office/powerpoint/2010/main" val="2093504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9028E-6 4.44522E-6 L 0.38306 4.44522E-6 C 0.55395 4.44522E-6 0.76596 0.26291 0.76596 0.47672 L 0.76596 0.9532 " pathEditMode="relative" rAng="0" ptsTypes="FfFF">
                                      <p:cBhvr>
                                        <p:cTn id="6" dur="20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89" y="4764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ping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Mrs. “o+”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4848582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Day 1: 2 units		*Last measured </a:t>
            </a:r>
            <a:r>
              <a:rPr lang="en-US" sz="2800" dirty="0" err="1" smtClean="0"/>
              <a:t>Hb</a:t>
            </a:r>
            <a:r>
              <a:rPr lang="en-US" sz="2800" dirty="0" smtClean="0"/>
              <a:t>: 11.1g/L</a:t>
            </a:r>
          </a:p>
          <a:p>
            <a:r>
              <a:rPr lang="en-US" sz="2800" dirty="0" smtClean="0"/>
              <a:t>Day 2: 0 units		*</a:t>
            </a:r>
            <a:r>
              <a:rPr lang="en-US" sz="2800" dirty="0" err="1" smtClean="0"/>
              <a:t>Hb</a:t>
            </a:r>
            <a:r>
              <a:rPr lang="en-US" sz="2800" dirty="0" smtClean="0"/>
              <a:t>: 10.5g/L</a:t>
            </a:r>
          </a:p>
          <a:p>
            <a:r>
              <a:rPr lang="en-US" sz="2800" dirty="0" smtClean="0"/>
              <a:t>Day 3: 2 units		*</a:t>
            </a:r>
            <a:r>
              <a:rPr lang="en-US" sz="2800" dirty="0" err="1" smtClean="0"/>
              <a:t>Hb</a:t>
            </a:r>
            <a:r>
              <a:rPr lang="en-US" sz="2800" dirty="0" smtClean="0"/>
              <a:t>: 10.9g/L</a:t>
            </a:r>
          </a:p>
          <a:p>
            <a:r>
              <a:rPr lang="en-US" sz="2800" dirty="0" smtClean="0"/>
              <a:t>Day 4: 1 unit		*</a:t>
            </a:r>
            <a:r>
              <a:rPr lang="en-US" sz="2800" dirty="0" err="1" smtClean="0"/>
              <a:t>Hb</a:t>
            </a:r>
            <a:r>
              <a:rPr lang="en-US" sz="2800" dirty="0" smtClean="0"/>
              <a:t>: 11.6g/L</a:t>
            </a:r>
          </a:p>
          <a:p>
            <a:r>
              <a:rPr lang="en-US" sz="2800" dirty="0" smtClean="0"/>
              <a:t>Day 5: 0 units		*</a:t>
            </a:r>
            <a:r>
              <a:rPr lang="en-US" sz="2800" dirty="0" err="1" smtClean="0"/>
              <a:t>Hb</a:t>
            </a:r>
            <a:r>
              <a:rPr lang="en-US" sz="2800" dirty="0" smtClean="0"/>
              <a:t>: 11.3g/L</a:t>
            </a:r>
          </a:p>
          <a:p>
            <a:pPr marL="0" indent="0">
              <a:buNone/>
            </a:pPr>
            <a:r>
              <a:rPr lang="en-US" sz="2800" dirty="0" smtClean="0"/>
              <a:t>__________________________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3600" b="1" dirty="0" smtClean="0"/>
              <a:t>= </a:t>
            </a:r>
            <a:r>
              <a:rPr lang="en-US" sz="4200" b="1" dirty="0" smtClean="0">
                <a:solidFill>
                  <a:srgbClr val="6D1705"/>
                </a:solidFill>
              </a:rPr>
              <a:t>5 UNITS</a:t>
            </a:r>
          </a:p>
          <a:p>
            <a:pPr marL="0" indent="0">
              <a:buNone/>
            </a:pPr>
            <a:endParaRPr lang="en-US" sz="3600" dirty="0">
              <a:solidFill>
                <a:srgbClr val="6D1705"/>
              </a:solidFill>
            </a:endParaRPr>
          </a:p>
          <a:p>
            <a:pPr marL="0" indent="0">
              <a:buNone/>
            </a:pPr>
            <a:r>
              <a:rPr lang="en-US" sz="3100" b="1" dirty="0" smtClean="0">
                <a:solidFill>
                  <a:srgbClr val="6D1705"/>
                </a:solidFill>
              </a:rPr>
              <a:t>*Total hospital stay = 9 days</a:t>
            </a:r>
          </a:p>
        </p:txBody>
      </p:sp>
    </p:spTree>
    <p:extLst>
      <p:ext uri="{BB962C8B-B14F-4D97-AF65-F5344CB8AC3E}">
        <p14:creationId xmlns:p14="http://schemas.microsoft.com/office/powerpoint/2010/main" val="2146431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 or Myth?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Blood is safer than it’s ever been.</a:t>
            </a:r>
          </a:p>
          <a:p>
            <a:r>
              <a:rPr lang="en-US" dirty="0" smtClean="0"/>
              <a:t>A blood transfusion will get the patient home sooner.</a:t>
            </a:r>
          </a:p>
          <a:p>
            <a:r>
              <a:rPr lang="en-US" dirty="0" smtClean="0"/>
              <a:t>Blood transfusions improve healing.</a:t>
            </a:r>
          </a:p>
          <a:p>
            <a:r>
              <a:rPr lang="en-US" dirty="0" smtClean="0"/>
              <a:t>Blood is stored up to 42 days.</a:t>
            </a:r>
          </a:p>
          <a:p>
            <a:r>
              <a:rPr lang="en-US" dirty="0" smtClean="0"/>
              <a:t>Autologous blood (pre-donated) is risk-free.</a:t>
            </a:r>
          </a:p>
          <a:p>
            <a:r>
              <a:rPr lang="en-US" dirty="0" smtClean="0"/>
              <a:t>Blood transfusion is free.</a:t>
            </a:r>
          </a:p>
          <a:p>
            <a:r>
              <a:rPr lang="en-US" dirty="0" smtClean="0"/>
              <a:t>There is a 50% increased risk for infection per 1 unit of RBC’s.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82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transfusions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Process</a:t>
            </a:r>
          </a:p>
          <a:p>
            <a:r>
              <a:rPr lang="en-US" sz="2400" dirty="0" smtClean="0"/>
              <a:t>Implications</a:t>
            </a:r>
          </a:p>
          <a:p>
            <a:r>
              <a:rPr lang="en-US" sz="2400" dirty="0" smtClean="0"/>
              <a:t>Adverse Events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1470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transfusions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750932" cy="4297363"/>
          </a:xfrm>
        </p:spPr>
        <p:txBody>
          <a:bodyPr/>
          <a:lstStyle/>
          <a:p>
            <a:r>
              <a:rPr lang="en-US" b="1" dirty="0" smtClean="0"/>
              <a:t>Process</a:t>
            </a:r>
          </a:p>
          <a:p>
            <a:pPr lvl="1"/>
            <a:r>
              <a:rPr lang="en-US" dirty="0" smtClean="0"/>
              <a:t>Autologous or </a:t>
            </a:r>
            <a:r>
              <a:rPr lang="en-US" dirty="0" err="1" smtClean="0"/>
              <a:t>Allogenic</a:t>
            </a:r>
            <a:endParaRPr lang="en-US" dirty="0" smtClean="0"/>
          </a:p>
          <a:p>
            <a:pPr lvl="1"/>
            <a:r>
              <a:rPr lang="en-US" dirty="0" smtClean="0"/>
              <a:t>Separated into components</a:t>
            </a:r>
          </a:p>
          <a:p>
            <a:pPr lvl="1"/>
            <a:r>
              <a:rPr lang="en-US" dirty="0" smtClean="0"/>
              <a:t>Tested for infections</a:t>
            </a:r>
          </a:p>
          <a:p>
            <a:pPr lvl="1"/>
            <a:r>
              <a:rPr lang="en-US" dirty="0" err="1" smtClean="0"/>
              <a:t>Leukoreduction</a:t>
            </a:r>
            <a:endParaRPr lang="en-US" dirty="0" smtClean="0"/>
          </a:p>
          <a:p>
            <a:pPr lvl="1"/>
            <a:r>
              <a:rPr lang="en-US" i="1" dirty="0" smtClean="0"/>
              <a:t>Pathogen Reduction Treatment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Compatibility Testing</a:t>
            </a:r>
          </a:p>
          <a:p>
            <a:pPr lvl="1"/>
            <a:r>
              <a:rPr lang="en-US" dirty="0" smtClean="0"/>
              <a:t>Donor cross-match testing</a:t>
            </a:r>
          </a:p>
          <a:p>
            <a:pPr lvl="1"/>
            <a:r>
              <a:rPr lang="en-US" dirty="0" smtClean="0"/>
              <a:t>Delivery for transfusion</a:t>
            </a:r>
          </a:p>
        </p:txBody>
      </p:sp>
      <p:pic>
        <p:nvPicPr>
          <p:cNvPr id="4" name="Picture 3" descr="istock_000008809355x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584" y="2037013"/>
            <a:ext cx="3273521" cy="2420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408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UNIT of RBC</a:t>
            </a:r>
            <a:r>
              <a:rPr lang="en-US" sz="3200" dirty="0" smtClean="0"/>
              <a:t>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0200" indent="-342900"/>
            <a:r>
              <a:rPr lang="en-US" dirty="0"/>
              <a:t>42.5-80 g of Hemoglobin (128-240 mL of pure RBCs)</a:t>
            </a:r>
          </a:p>
          <a:p>
            <a:pPr marL="330200" indent="-342900"/>
            <a:r>
              <a:rPr lang="en-US" dirty="0"/>
              <a:t>147-278 mg of Iron (mostly in form of Hemoglobin</a:t>
            </a:r>
            <a:r>
              <a:rPr lang="en-US" dirty="0" smtClean="0"/>
              <a:t>)</a:t>
            </a:r>
          </a:p>
          <a:p>
            <a:pPr marL="330200" indent="-342900"/>
            <a:r>
              <a:rPr lang="en-US" dirty="0" smtClean="0"/>
              <a:t>Increase hemoglobin level by ~1g/</a:t>
            </a:r>
            <a:r>
              <a:rPr lang="en-US" dirty="0" err="1" smtClean="0"/>
              <a:t>dL</a:t>
            </a:r>
            <a:r>
              <a:rPr lang="en-US" dirty="0" smtClean="0"/>
              <a:t>, Hematocrit by 3%</a:t>
            </a:r>
          </a:p>
          <a:p>
            <a:pPr marL="330200" indent="-342900"/>
            <a:r>
              <a:rPr lang="en-US" dirty="0" smtClean="0"/>
              <a:t>Stored (refrigeration) 35-42 days;</a:t>
            </a:r>
            <a:r>
              <a:rPr lang="en-US" dirty="0"/>
              <a:t> </a:t>
            </a:r>
            <a:r>
              <a:rPr lang="en-US" dirty="0" smtClean="0"/>
              <a:t>half life ~30 days; Frozen up to 10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8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transfusions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5029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Indications:</a:t>
            </a:r>
          </a:p>
          <a:p>
            <a:pPr lvl="1"/>
            <a:r>
              <a:rPr lang="en-US" dirty="0"/>
              <a:t>Significant, life compromising, blood loss (trauma, surgery)</a:t>
            </a:r>
          </a:p>
          <a:p>
            <a:pPr lvl="1"/>
            <a:r>
              <a:rPr lang="en-US" dirty="0" smtClean="0"/>
              <a:t>Severe burn victims</a:t>
            </a:r>
          </a:p>
          <a:p>
            <a:pPr lvl="1"/>
            <a:r>
              <a:rPr lang="en-US" dirty="0" smtClean="0"/>
              <a:t>Women in childbirth and newborn babies (certain cases)</a:t>
            </a:r>
          </a:p>
          <a:p>
            <a:pPr lvl="1"/>
            <a:r>
              <a:rPr lang="en-US" dirty="0" smtClean="0"/>
              <a:t>Bleeding disorder or illness that causes anemia </a:t>
            </a:r>
          </a:p>
          <a:p>
            <a:r>
              <a:rPr lang="en-US" b="1" dirty="0" smtClean="0"/>
              <a:t>Contra-indications:</a:t>
            </a:r>
          </a:p>
          <a:p>
            <a:pPr lvl="1"/>
            <a:r>
              <a:rPr lang="en-US" dirty="0" smtClean="0"/>
              <a:t>Anemia that can be corrected with a non-transfusion therapy </a:t>
            </a:r>
          </a:p>
          <a:p>
            <a:pPr lvl="1"/>
            <a:r>
              <a:rPr lang="en-US" dirty="0" smtClean="0"/>
              <a:t>Source of blood volume, or oncotic pressure</a:t>
            </a:r>
          </a:p>
          <a:p>
            <a:pPr lvl="1"/>
            <a:r>
              <a:rPr lang="en-US" dirty="0" smtClean="0"/>
              <a:t>Improve wound healing</a:t>
            </a:r>
          </a:p>
          <a:p>
            <a:pPr lvl="1"/>
            <a:r>
              <a:rPr lang="en-US" dirty="0" smtClean="0"/>
              <a:t>Sense of well-being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*Avoid over-or under-transfusion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*Based on clinical assessment and NOT lab values alone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300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transfusions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can they go wrong?</a:t>
            </a:r>
          </a:p>
          <a:p>
            <a:pPr lvl="2"/>
            <a:r>
              <a:rPr lang="en-US" dirty="0" smtClean="0"/>
              <a:t>TRALI (transfusion-associated acute lung injury)</a:t>
            </a:r>
          </a:p>
          <a:p>
            <a:pPr lvl="2"/>
            <a:r>
              <a:rPr lang="en-US" dirty="0" smtClean="0"/>
              <a:t>TACO (transfusion associated circulatory overload)</a:t>
            </a:r>
          </a:p>
          <a:p>
            <a:pPr lvl="2"/>
            <a:r>
              <a:rPr lang="en-US" dirty="0" smtClean="0"/>
              <a:t>Acute/Delayed hemolytic reactions</a:t>
            </a:r>
          </a:p>
          <a:p>
            <a:pPr lvl="2"/>
            <a:r>
              <a:rPr lang="en-US" dirty="0" smtClean="0"/>
              <a:t>Febrile, non-hemolytic reactions</a:t>
            </a:r>
          </a:p>
          <a:p>
            <a:pPr lvl="2"/>
            <a:r>
              <a:rPr lang="en-US" dirty="0" smtClean="0"/>
              <a:t>Allergic reactions</a:t>
            </a:r>
          </a:p>
          <a:p>
            <a:pPr lvl="2"/>
            <a:r>
              <a:rPr lang="en-US" dirty="0" smtClean="0"/>
              <a:t>Transmissible viruses (HIV, Hepatitis, or CMV))</a:t>
            </a:r>
          </a:p>
          <a:p>
            <a:pPr lvl="2"/>
            <a:r>
              <a:rPr lang="en-US" dirty="0" smtClean="0"/>
              <a:t>Bacterial contaminations</a:t>
            </a:r>
          </a:p>
          <a:p>
            <a:pPr lvl="2"/>
            <a:r>
              <a:rPr lang="en-US" dirty="0" smtClean="0"/>
              <a:t>Incompatibility reactions</a:t>
            </a:r>
          </a:p>
          <a:p>
            <a:pPr lvl="2"/>
            <a:r>
              <a:rPr lang="en-US" dirty="0" smtClean="0"/>
              <a:t>Transfusion inefficacy (storage lesion)</a:t>
            </a:r>
          </a:p>
          <a:p>
            <a:pPr lvl="2"/>
            <a:r>
              <a:rPr lang="en-US" dirty="0" smtClean="0"/>
              <a:t>Volume overload</a:t>
            </a:r>
          </a:p>
          <a:p>
            <a:pPr lvl="2"/>
            <a:r>
              <a:rPr lang="en-US" dirty="0" smtClean="0"/>
              <a:t>Hypothermia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00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transfusions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Blood Storage Lesion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Less volume, flexibility of RBCs; increased </a:t>
            </a:r>
            <a:r>
              <a:rPr lang="en-US" sz="2400" dirty="0" err="1" smtClean="0"/>
              <a:t>adherance</a:t>
            </a:r>
            <a:endParaRPr lang="en-US" sz="2400" dirty="0" smtClean="0"/>
          </a:p>
          <a:p>
            <a:r>
              <a:rPr lang="en-US" sz="2400" dirty="0" smtClean="0"/>
              <a:t>Release of free </a:t>
            </a:r>
            <a:r>
              <a:rPr lang="en-US" sz="2400" dirty="0" err="1" smtClean="0"/>
              <a:t>Hb</a:t>
            </a:r>
            <a:endParaRPr lang="en-US" sz="2400" dirty="0" smtClean="0"/>
          </a:p>
          <a:p>
            <a:r>
              <a:rPr lang="en-US" sz="2400" dirty="0" smtClean="0"/>
              <a:t>Formation of </a:t>
            </a:r>
            <a:r>
              <a:rPr lang="en-US" sz="2400" dirty="0" err="1" smtClean="0"/>
              <a:t>microparticles</a:t>
            </a:r>
            <a:endParaRPr lang="en-US" sz="2400" dirty="0" smtClean="0"/>
          </a:p>
          <a:p>
            <a:r>
              <a:rPr lang="en-US" sz="2400" dirty="0" smtClean="0"/>
              <a:t>Nitric oxide interactions</a:t>
            </a:r>
          </a:p>
          <a:p>
            <a:r>
              <a:rPr lang="en-US" sz="2400" dirty="0" smtClean="0"/>
              <a:t>All of the above may be pro-inflammatory or pro-thrombotic- ultimately affecting delivery of 02 to tissues</a:t>
            </a:r>
          </a:p>
          <a:p>
            <a:r>
              <a:rPr lang="en-US" sz="2400" dirty="0" smtClean="0"/>
              <a:t>Progresses over time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463" y="2615634"/>
            <a:ext cx="3437830" cy="352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209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transfusions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Objections to Blood Transfusions</a:t>
            </a:r>
          </a:p>
          <a:p>
            <a:pPr lvl="1"/>
            <a:r>
              <a:rPr lang="en-US" dirty="0" smtClean="0"/>
              <a:t>Personal, Medical, or Religious </a:t>
            </a:r>
          </a:p>
          <a:p>
            <a:pPr lvl="2"/>
            <a:r>
              <a:rPr lang="en-US" dirty="0" smtClean="0"/>
              <a:t>Jehovah’s Witnesses</a:t>
            </a:r>
          </a:p>
          <a:p>
            <a:pPr lvl="3"/>
            <a:r>
              <a:rPr lang="en-US" dirty="0" smtClean="0"/>
              <a:t>Believe blood is sacred, the Bible says “abstain from blood” (Acts 15:28,29)</a:t>
            </a:r>
          </a:p>
          <a:p>
            <a:pPr lvl="3"/>
            <a:r>
              <a:rPr lang="en-US" dirty="0" smtClean="0"/>
              <a:t>Highlighted possible complications associated with transfusion</a:t>
            </a:r>
          </a:p>
          <a:p>
            <a:pPr lvl="3"/>
            <a:r>
              <a:rPr lang="en-US" dirty="0" smtClean="0"/>
              <a:t>DO accept non-blood alternatives to blood transfusion</a:t>
            </a:r>
          </a:p>
          <a:p>
            <a:r>
              <a:rPr lang="en-US" dirty="0" smtClean="0"/>
              <a:t>Other Options:</a:t>
            </a:r>
          </a:p>
          <a:p>
            <a:pPr lvl="1"/>
            <a:r>
              <a:rPr lang="en-US" dirty="0" smtClean="0"/>
              <a:t>Iron IV (for anemia) or supplement</a:t>
            </a:r>
          </a:p>
          <a:p>
            <a:pPr lvl="1"/>
            <a:r>
              <a:rPr lang="en-US" dirty="0" smtClean="0"/>
              <a:t>Changes in diet</a:t>
            </a:r>
          </a:p>
          <a:p>
            <a:pPr lvl="1"/>
            <a:r>
              <a:rPr lang="en-US" dirty="0" smtClean="0"/>
              <a:t>Volume expanders</a:t>
            </a:r>
          </a:p>
          <a:p>
            <a:pPr lvl="1"/>
            <a:r>
              <a:rPr lang="en-US" dirty="0" smtClean="0"/>
              <a:t>Growth factors</a:t>
            </a:r>
          </a:p>
          <a:p>
            <a:pPr lvl="1"/>
            <a:r>
              <a:rPr lang="en-US" dirty="0" smtClean="0"/>
              <a:t>Blood Salvaging or </a:t>
            </a:r>
            <a:r>
              <a:rPr lang="en-US" dirty="0" err="1" smtClean="0"/>
              <a:t>Hemodilution</a:t>
            </a:r>
            <a:endParaRPr lang="en-US" dirty="0" smtClean="0"/>
          </a:p>
          <a:p>
            <a:pPr lvl="1"/>
            <a:r>
              <a:rPr lang="en-US" dirty="0" smtClean="0"/>
              <a:t>Blood substitutes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1579" y="4643947"/>
            <a:ext cx="2690359" cy="179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129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Case Study </a:t>
            </a:r>
            <a:r>
              <a:rPr lang="en-US" dirty="0" smtClean="0"/>
              <a:t>Examples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Blood Transfusions</a:t>
            </a:r>
          </a:p>
          <a:p>
            <a:pPr lvl="1"/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Implications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dverse events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Physical Therapy</a:t>
            </a:r>
          </a:p>
          <a:p>
            <a:pPr lvl="1"/>
            <a:r>
              <a:rPr lang="en-US" dirty="0" smtClean="0"/>
              <a:t>Contraindications</a:t>
            </a:r>
          </a:p>
          <a:p>
            <a:pPr lvl="1"/>
            <a:r>
              <a:rPr lang="en-US" dirty="0" smtClean="0"/>
              <a:t>Indications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New Hanover Regional Medical Center Actions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804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transfusions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Study on Iron Deficiency Anemia*</a:t>
            </a:r>
          </a:p>
          <a:p>
            <a:pPr lvl="1"/>
            <a:r>
              <a:rPr lang="en-US" dirty="0" smtClean="0"/>
              <a:t>Randomized 459 patients with CHF and iron deficiency to receive either placebo or IV iron</a:t>
            </a:r>
          </a:p>
          <a:p>
            <a:pPr lvl="1"/>
            <a:r>
              <a:rPr lang="en-US" dirty="0" smtClean="0"/>
              <a:t>50% or treatment group reported, through Patient Global Assessment tool, NYHA functional class, and 6-minute walk test, being much or moderately improved</a:t>
            </a:r>
          </a:p>
          <a:p>
            <a:pPr lvl="1"/>
            <a:r>
              <a:rPr lang="en-US" dirty="0" smtClean="0"/>
              <a:t>IV iron patients showed improved functional status regardless of </a:t>
            </a:r>
            <a:r>
              <a:rPr lang="en-US" dirty="0" err="1" smtClean="0"/>
              <a:t>Hb</a:t>
            </a:r>
            <a:r>
              <a:rPr lang="en-US" dirty="0" smtClean="0"/>
              <a:t> &gt; or &lt; 12g/</a:t>
            </a:r>
            <a:r>
              <a:rPr lang="en-US" dirty="0" err="1" smtClean="0"/>
              <a:t>dL</a:t>
            </a:r>
            <a:r>
              <a:rPr lang="en-US" dirty="0" smtClean="0"/>
              <a:t> prior to treatment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5863" y="4860772"/>
            <a:ext cx="1599374" cy="1997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417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therapy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Indications</a:t>
            </a:r>
          </a:p>
          <a:p>
            <a:r>
              <a:rPr lang="en-US" sz="2400" dirty="0" smtClean="0"/>
              <a:t>Contraindications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4150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Indicated if patient is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asymptomatic</a:t>
            </a:r>
            <a:r>
              <a:rPr lang="en-US" dirty="0" smtClean="0"/>
              <a:t> of:</a:t>
            </a:r>
          </a:p>
          <a:p>
            <a:pPr lvl="1"/>
            <a:r>
              <a:rPr lang="en-US" dirty="0" smtClean="0"/>
              <a:t>Fatigue</a:t>
            </a:r>
          </a:p>
          <a:p>
            <a:pPr lvl="1"/>
            <a:r>
              <a:rPr lang="en-US" dirty="0" smtClean="0"/>
              <a:t>SOB</a:t>
            </a:r>
          </a:p>
          <a:p>
            <a:pPr lvl="1"/>
            <a:r>
              <a:rPr lang="en-US" dirty="0" smtClean="0"/>
              <a:t>Chest pain</a:t>
            </a:r>
          </a:p>
          <a:p>
            <a:pPr lvl="1"/>
            <a:r>
              <a:rPr lang="en-US" dirty="0" smtClean="0"/>
              <a:t>Headache</a:t>
            </a:r>
          </a:p>
          <a:p>
            <a:pPr lvl="1"/>
            <a:r>
              <a:rPr lang="en-US" dirty="0" smtClean="0"/>
              <a:t>Dizziness</a:t>
            </a:r>
          </a:p>
          <a:p>
            <a:pPr lvl="1"/>
            <a:r>
              <a:rPr lang="en-US" dirty="0" smtClean="0"/>
              <a:t>Pale skin</a:t>
            </a:r>
          </a:p>
          <a:p>
            <a:pPr lvl="1"/>
            <a:r>
              <a:rPr lang="en-US" dirty="0" smtClean="0"/>
              <a:t>Nausea</a:t>
            </a:r>
          </a:p>
          <a:p>
            <a:pPr lvl="1"/>
            <a:r>
              <a:rPr lang="en-US" dirty="0" smtClean="0"/>
              <a:t>Vomiting 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Contra-indicated if patient is </a:t>
            </a:r>
            <a:r>
              <a:rPr lang="en-US" dirty="0" smtClean="0">
                <a:solidFill>
                  <a:srgbClr val="6D1705"/>
                </a:solidFill>
              </a:rPr>
              <a:t>symptomatic</a:t>
            </a:r>
            <a:r>
              <a:rPr lang="en-US" dirty="0" smtClean="0"/>
              <a:t> of:</a:t>
            </a:r>
          </a:p>
          <a:p>
            <a:pPr lvl="1"/>
            <a:r>
              <a:rPr lang="en-US" dirty="0" smtClean="0"/>
              <a:t>Fatigue</a:t>
            </a:r>
          </a:p>
          <a:p>
            <a:pPr lvl="1"/>
            <a:r>
              <a:rPr lang="en-US" dirty="0" smtClean="0"/>
              <a:t>SOB</a:t>
            </a:r>
          </a:p>
          <a:p>
            <a:pPr lvl="1"/>
            <a:r>
              <a:rPr lang="en-US" dirty="0" smtClean="0"/>
              <a:t>Chest pain</a:t>
            </a:r>
          </a:p>
          <a:p>
            <a:pPr lvl="1"/>
            <a:r>
              <a:rPr lang="en-US" dirty="0" smtClean="0"/>
              <a:t>Headache</a:t>
            </a:r>
          </a:p>
          <a:p>
            <a:pPr lvl="1"/>
            <a:r>
              <a:rPr lang="en-US" dirty="0" smtClean="0"/>
              <a:t>Dizziness</a:t>
            </a:r>
          </a:p>
          <a:p>
            <a:pPr lvl="1"/>
            <a:r>
              <a:rPr lang="en-US" dirty="0" smtClean="0"/>
              <a:t>Pale Skin</a:t>
            </a:r>
          </a:p>
          <a:p>
            <a:pPr lvl="1"/>
            <a:r>
              <a:rPr lang="en-US" dirty="0" smtClean="0"/>
              <a:t>Nausea</a:t>
            </a:r>
          </a:p>
          <a:p>
            <a:pPr lvl="1"/>
            <a:r>
              <a:rPr lang="en-US" dirty="0" smtClean="0"/>
              <a:t>Vomiting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662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can we do as therapists?</a:t>
            </a:r>
          </a:p>
          <a:p>
            <a:pPr lvl="1"/>
            <a:r>
              <a:rPr lang="en-US" dirty="0"/>
              <a:t>Be aware</a:t>
            </a:r>
          </a:p>
          <a:p>
            <a:pPr lvl="1"/>
            <a:r>
              <a:rPr lang="en-US" dirty="0"/>
              <a:t>Check hemoglobin prior to working with patient</a:t>
            </a:r>
          </a:p>
          <a:p>
            <a:pPr lvl="1"/>
            <a:r>
              <a:rPr lang="en-US" dirty="0"/>
              <a:t>Monitor signs &amp; symptoms of patients (before, during, or after transfusion) throughout your session</a:t>
            </a:r>
          </a:p>
          <a:p>
            <a:pPr lvl="1"/>
            <a:r>
              <a:rPr lang="en-US" dirty="0"/>
              <a:t>Communicate with their </a:t>
            </a:r>
            <a:r>
              <a:rPr lang="en-US" dirty="0" smtClean="0"/>
              <a:t>nurse</a:t>
            </a:r>
          </a:p>
          <a:p>
            <a:pPr lvl="1"/>
            <a:r>
              <a:rPr lang="en-US" dirty="0" smtClean="0"/>
              <a:t>Educate others</a:t>
            </a:r>
            <a:endParaRPr lang="en-US" dirty="0"/>
          </a:p>
          <a:p>
            <a:pPr lvl="1"/>
            <a:r>
              <a:rPr lang="en-US" dirty="0" smtClean="0"/>
              <a:t>Ask questions!</a:t>
            </a:r>
            <a:endParaRPr lang="en-US" dirty="0"/>
          </a:p>
        </p:txBody>
      </p:sp>
      <p:pic>
        <p:nvPicPr>
          <p:cNvPr id="4" name="Picture 3" descr="images-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387" y="4395493"/>
            <a:ext cx="3154276" cy="196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480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err="1" smtClean="0"/>
              <a:t>hanover</a:t>
            </a:r>
            <a:r>
              <a:rPr lang="en-US" dirty="0" smtClean="0"/>
              <a:t> regional medical center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Taking Action!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87003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NHRMC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28800"/>
            <a:ext cx="7789771" cy="4297363"/>
          </a:xfrm>
        </p:spPr>
        <p:txBody>
          <a:bodyPr/>
          <a:lstStyle/>
          <a:p>
            <a:r>
              <a:rPr lang="en-US" dirty="0" smtClean="0"/>
              <a:t>~15,000 blood transfusions per year</a:t>
            </a:r>
          </a:p>
          <a:p>
            <a:r>
              <a:rPr lang="en-US" dirty="0" smtClean="0"/>
              <a:t>Currently working with Strategic Blood </a:t>
            </a:r>
            <a:r>
              <a:rPr lang="en-US" dirty="0" err="1" smtClean="0"/>
              <a:t>Management</a:t>
            </a:r>
            <a:r>
              <a:rPr lang="en-US" baseline="30000" dirty="0" err="1" smtClean="0"/>
              <a:t>TM</a:t>
            </a:r>
            <a:endParaRPr lang="en-US" baseline="30000" dirty="0" smtClean="0"/>
          </a:p>
          <a:p>
            <a:pPr lvl="1"/>
            <a:r>
              <a:rPr lang="en-US" dirty="0" smtClean="0"/>
              <a:t>~20 transfusion safety officers throughout U.S.</a:t>
            </a:r>
          </a:p>
          <a:p>
            <a:pPr lvl="1"/>
            <a:r>
              <a:rPr lang="en-US" dirty="0" smtClean="0"/>
              <a:t>Educate, interact, provide tools for improvement</a:t>
            </a:r>
          </a:p>
          <a:p>
            <a:r>
              <a:rPr lang="en-US" dirty="0" smtClean="0"/>
              <a:t>Largest area noted for improvement with transfusion rate: Orthopedics</a:t>
            </a:r>
          </a:p>
          <a:p>
            <a:r>
              <a:rPr lang="en-US" dirty="0" smtClean="0"/>
              <a:t>2-3 year process</a:t>
            </a:r>
            <a:endParaRPr lang="en-US" dirty="0"/>
          </a:p>
        </p:txBody>
      </p:sp>
      <p:pic>
        <p:nvPicPr>
          <p:cNvPr id="4" name="Picture 3" descr="images-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571" y="4705736"/>
            <a:ext cx="1834061" cy="1858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101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nhrmc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111038"/>
            <a:ext cx="7583488" cy="4297363"/>
          </a:xfrm>
        </p:spPr>
        <p:txBody>
          <a:bodyPr/>
          <a:lstStyle/>
          <a:p>
            <a:r>
              <a:rPr lang="en-US" dirty="0" smtClean="0"/>
              <a:t>Good ‘</a:t>
            </a:r>
            <a:r>
              <a:rPr lang="en-US" dirty="0" err="1" smtClean="0"/>
              <a:t>ol</a:t>
            </a:r>
            <a:r>
              <a:rPr lang="en-US" dirty="0" smtClean="0"/>
              <a:t> Epic!</a:t>
            </a:r>
          </a:p>
          <a:p>
            <a:pPr lvl="1"/>
            <a:r>
              <a:rPr lang="en-US" dirty="0" smtClean="0"/>
              <a:t>New order set for MD use for transfusions</a:t>
            </a:r>
          </a:p>
          <a:p>
            <a:pPr lvl="2"/>
            <a:r>
              <a:rPr lang="en-US" dirty="0" smtClean="0"/>
              <a:t>Option to request</a:t>
            </a:r>
          </a:p>
          <a:p>
            <a:pPr lvl="2"/>
            <a:r>
              <a:rPr lang="en-US" dirty="0" smtClean="0"/>
              <a:t>Last recorded hemoglobin</a:t>
            </a:r>
          </a:p>
          <a:p>
            <a:pPr lvl="2"/>
            <a:r>
              <a:rPr lang="en-US" dirty="0" smtClean="0"/>
              <a:t>Drop box choices for reasoning</a:t>
            </a:r>
          </a:p>
          <a:p>
            <a:r>
              <a:rPr lang="en-US" dirty="0" smtClean="0"/>
              <a:t>Transfusion “Triggers”</a:t>
            </a:r>
          </a:p>
          <a:p>
            <a:pPr lvl="1"/>
            <a:r>
              <a:rPr lang="en-US" dirty="0" smtClean="0"/>
              <a:t>Hemoglobin </a:t>
            </a:r>
            <a:r>
              <a:rPr lang="en-US" u="sng" dirty="0" smtClean="0"/>
              <a:t>&lt;</a:t>
            </a:r>
            <a:r>
              <a:rPr lang="en-US" dirty="0" smtClean="0"/>
              <a:t> 7g/L</a:t>
            </a:r>
          </a:p>
          <a:p>
            <a:pPr lvl="1"/>
            <a:r>
              <a:rPr lang="en-US" dirty="0" smtClean="0"/>
              <a:t>Active blood loss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61868" y="1568893"/>
            <a:ext cx="1432624" cy="1084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441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nhrmc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Transfusion Committee</a:t>
            </a:r>
          </a:p>
          <a:p>
            <a:pPr lvl="1"/>
            <a:r>
              <a:rPr lang="en-US" dirty="0" smtClean="0"/>
              <a:t>Oversee if policies/procedures in place are being implemented</a:t>
            </a:r>
          </a:p>
          <a:p>
            <a:pPr lvl="1"/>
            <a:r>
              <a:rPr lang="en-US" dirty="0" smtClean="0"/>
              <a:t>Trends</a:t>
            </a:r>
          </a:p>
          <a:p>
            <a:pPr lvl="1"/>
            <a:r>
              <a:rPr lang="en-US" dirty="0" smtClean="0"/>
              <a:t>Chart audits for transfusion patients</a:t>
            </a:r>
          </a:p>
          <a:p>
            <a:r>
              <a:rPr lang="en-US" dirty="0" smtClean="0"/>
              <a:t>Monthly Continuing Education</a:t>
            </a:r>
          </a:p>
          <a:p>
            <a:pPr lvl="1"/>
            <a:r>
              <a:rPr lang="en-US" dirty="0" smtClean="0"/>
              <a:t>Nursing staff on floors</a:t>
            </a:r>
          </a:p>
          <a:p>
            <a:r>
              <a:rPr lang="en-US" dirty="0" smtClean="0"/>
              <a:t>Webinars</a:t>
            </a:r>
          </a:p>
          <a:p>
            <a:pPr lvl="1"/>
            <a:r>
              <a:rPr lang="en-US" dirty="0" smtClean="0"/>
              <a:t>Any staff member of NHRMC</a:t>
            </a:r>
          </a:p>
        </p:txBody>
      </p:sp>
    </p:spTree>
    <p:extLst>
      <p:ext uri="{BB962C8B-B14F-4D97-AF65-F5344CB8AC3E}">
        <p14:creationId xmlns:p14="http://schemas.microsoft.com/office/powerpoint/2010/main" val="2069380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nhrmc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Adverse Event Prevention/Treatment</a:t>
            </a:r>
          </a:p>
          <a:p>
            <a:pPr lvl="1"/>
            <a:r>
              <a:rPr lang="en-US" dirty="0" smtClean="0"/>
              <a:t>Nursing education on TACO &amp; TRALI</a:t>
            </a:r>
          </a:p>
          <a:p>
            <a:pPr lvl="1"/>
            <a:r>
              <a:rPr lang="en-US" dirty="0" smtClean="0"/>
              <a:t>1 recorded in 2011</a:t>
            </a:r>
          </a:p>
          <a:p>
            <a:pPr lvl="2"/>
            <a:r>
              <a:rPr lang="en-US" dirty="0" smtClean="0"/>
              <a:t>Accuracy?</a:t>
            </a:r>
          </a:p>
          <a:p>
            <a:r>
              <a:rPr lang="en-US" dirty="0" smtClean="0"/>
              <a:t>Patient Education</a:t>
            </a:r>
          </a:p>
          <a:p>
            <a:pPr lvl="1"/>
            <a:r>
              <a:rPr lang="en-US" dirty="0" smtClean="0"/>
              <a:t>Consent, risks, benefits</a:t>
            </a:r>
          </a:p>
          <a:p>
            <a:pPr lvl="1"/>
            <a:r>
              <a:rPr lang="en-US" dirty="0" smtClean="0"/>
              <a:t>Choices</a:t>
            </a:r>
          </a:p>
          <a:p>
            <a:pPr marL="57785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7859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nhrmc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marL="282575" lvl="1" indent="0">
              <a:buNone/>
            </a:pPr>
            <a:r>
              <a:rPr lang="en-US" dirty="0" smtClean="0"/>
              <a:t>QUESTIONS!?</a:t>
            </a:r>
          </a:p>
          <a:p>
            <a:pPr lvl="2"/>
            <a:r>
              <a:rPr lang="en-US" b="1" u="sng" dirty="0" smtClean="0"/>
              <a:t>Tommy </a:t>
            </a:r>
            <a:r>
              <a:rPr lang="en-US" b="1" u="sng" dirty="0" err="1" smtClean="0"/>
              <a:t>Barham</a:t>
            </a:r>
            <a:r>
              <a:rPr lang="en-US" b="1" u="sng" dirty="0" smtClean="0"/>
              <a:t>, MT (ASCP) SM</a:t>
            </a:r>
          </a:p>
          <a:p>
            <a:pPr marL="577850" lvl="2" indent="0">
              <a:buNone/>
            </a:pPr>
            <a:r>
              <a:rPr lang="en-US" dirty="0"/>
              <a:t>	</a:t>
            </a:r>
            <a:r>
              <a:rPr lang="en-US" dirty="0" smtClean="0"/>
              <a:t>Manager- Blood Bank, Microbiology, Immunology</a:t>
            </a:r>
          </a:p>
          <a:p>
            <a:pPr marL="577850" lvl="2" indent="0">
              <a:buNone/>
            </a:pPr>
            <a:r>
              <a:rPr lang="en-US" dirty="0"/>
              <a:t>	</a:t>
            </a:r>
            <a:r>
              <a:rPr lang="en-US" dirty="0" smtClean="0"/>
              <a:t>910-343-2776   or   </a:t>
            </a:r>
            <a:r>
              <a:rPr lang="en-US" dirty="0" smtClean="0">
                <a:hlinkClick r:id="rId2"/>
              </a:rPr>
              <a:t>tommy.barham@nhrmc.org</a:t>
            </a:r>
            <a:endParaRPr lang="en-US" dirty="0" smtClean="0"/>
          </a:p>
          <a:p>
            <a:pPr marL="57785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346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Examples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4610" y="4724400"/>
            <a:ext cx="4728340" cy="1398494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Mr. “A+”</a:t>
            </a:r>
          </a:p>
          <a:p>
            <a:pPr algn="l"/>
            <a:r>
              <a:rPr lang="en-US" sz="2800" dirty="0" smtClean="0"/>
              <a:t>Mrs. “0+”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9512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fln2639t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306" y="1546469"/>
            <a:ext cx="3698380" cy="36983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903614" y="276762"/>
            <a:ext cx="7180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QUESTIONS?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5659797" y="5600362"/>
            <a:ext cx="37447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Thank you!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0254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649102"/>
            <a:ext cx="7583488" cy="5632396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>
                <a:hlinkClick r:id="rId2"/>
              </a:rPr>
              <a:t>http://www.bloodmanagement.com</a:t>
            </a:r>
          </a:p>
          <a:p>
            <a:r>
              <a:rPr lang="en-US" dirty="0" smtClean="0">
                <a:hlinkClick r:id="rId2"/>
              </a:rPr>
              <a:t>http://www.thebloodytruth.com/</a:t>
            </a:r>
          </a:p>
          <a:p>
            <a:r>
              <a:rPr lang="en-US" dirty="0" smtClean="0">
                <a:hlinkClick r:id="rId2"/>
              </a:rPr>
              <a:t>http://www.cms.hhs.gov/HospitalAcqCond/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http://www.jointcommission.org/PerformanceMeasurement/PerformanceMeasurement/Blood+Management+-+Utilization.htm</a:t>
            </a:r>
            <a:endParaRPr lang="en-US" dirty="0" smtClean="0"/>
          </a:p>
          <a:p>
            <a:r>
              <a:rPr lang="en-US" dirty="0" smtClean="0"/>
              <a:t>Boucher BA, Hannon TJ. Blood management: a </a:t>
            </a:r>
            <a:r>
              <a:rPr lang="en-US" dirty="0" err="1" smtClean="0"/>
              <a:t>aprimer</a:t>
            </a:r>
            <a:r>
              <a:rPr lang="en-US" dirty="0" smtClean="0"/>
              <a:t> for clinicians. Pharmacotherapy 2007: 27: 1394-411.</a:t>
            </a:r>
          </a:p>
          <a:p>
            <a:r>
              <a:rPr lang="en-US" dirty="0" smtClean="0"/>
              <a:t>Collins TA. Packed red blood cell transfusions in critically ill patients. Critical Care Nurse 2011; 31: 25-34.</a:t>
            </a:r>
          </a:p>
          <a:p>
            <a:r>
              <a:rPr lang="en-US" dirty="0" err="1" smtClean="0"/>
              <a:t>Dzik</a:t>
            </a:r>
            <a:r>
              <a:rPr lang="en-US" dirty="0" smtClean="0"/>
              <a:t> WH. Emily Cooley Lecture 2002: transfusion safety in the hospital. Transfusion 2003; 43: 1190-9.</a:t>
            </a:r>
          </a:p>
          <a:p>
            <a:r>
              <a:rPr lang="en-US" dirty="0" err="1" smtClean="0"/>
              <a:t>Goodnough</a:t>
            </a:r>
            <a:r>
              <a:rPr lang="en-US" dirty="0" smtClean="0"/>
              <a:t> LT. Risks of blood transfusion. [Review][124 refs]. Critical Care Medicine 2003; 31: S678-S686.</a:t>
            </a:r>
          </a:p>
          <a:p>
            <a:r>
              <a:rPr lang="en-US" dirty="0" smtClean="0"/>
              <a:t>Lion N, </a:t>
            </a:r>
            <a:r>
              <a:rPr lang="en-US" dirty="0" err="1" smtClean="0"/>
              <a:t>Crettaz</a:t>
            </a:r>
            <a:r>
              <a:rPr lang="en-US" dirty="0" smtClean="0"/>
              <a:t> D, Rubin O, </a:t>
            </a:r>
            <a:r>
              <a:rPr lang="en-US" dirty="0" err="1" smtClean="0"/>
              <a:t>Tissot</a:t>
            </a:r>
            <a:r>
              <a:rPr lang="en-US" dirty="0" smtClean="0"/>
              <a:t> JD. Stored red blood cells: a changing universe waiting for its map(s). J Proteomics. 2010. 73(3): 374-85.</a:t>
            </a:r>
          </a:p>
          <a:p>
            <a:r>
              <a:rPr lang="en-US" dirty="0" err="1" smtClean="0"/>
              <a:t>Roback</a:t>
            </a:r>
            <a:r>
              <a:rPr lang="en-US" dirty="0" smtClean="0"/>
              <a:t> J. Vascular effects of the red blood cell storage lesion. Hematology: Transfusion Medicine: adverse Complications of Stored Blood, </a:t>
            </a:r>
            <a:r>
              <a:rPr lang="en-US" dirty="0" err="1" smtClean="0"/>
              <a:t>Amer</a:t>
            </a:r>
            <a:r>
              <a:rPr lang="en-US" dirty="0" smtClean="0"/>
              <a:t> </a:t>
            </a:r>
            <a:r>
              <a:rPr lang="en-US" dirty="0" err="1" smtClean="0"/>
              <a:t>Soc</a:t>
            </a:r>
            <a:r>
              <a:rPr lang="en-US" dirty="0" smtClean="0"/>
              <a:t> </a:t>
            </a:r>
            <a:r>
              <a:rPr lang="en-US" dirty="0" err="1" smtClean="0"/>
              <a:t>Hematol</a:t>
            </a:r>
            <a:r>
              <a:rPr lang="en-US" dirty="0" smtClean="0"/>
              <a:t>, 2011.</a:t>
            </a:r>
          </a:p>
          <a:p>
            <a:r>
              <a:rPr lang="en-US" dirty="0" smtClean="0"/>
              <a:t>Stiller, K. Safety issues that should be considered when mobilizing critically ill patients. </a:t>
            </a:r>
            <a:r>
              <a:rPr lang="en-US" dirty="0" err="1" smtClean="0"/>
              <a:t>Crit</a:t>
            </a:r>
            <a:r>
              <a:rPr lang="en-US" dirty="0" smtClean="0"/>
              <a:t> Care </a:t>
            </a:r>
            <a:r>
              <a:rPr lang="en-US" dirty="0" err="1" smtClean="0"/>
              <a:t>Clin</a:t>
            </a:r>
            <a:r>
              <a:rPr lang="en-US" dirty="0" smtClean="0"/>
              <a:t> 2007. 23;35-53.</a:t>
            </a:r>
          </a:p>
          <a:p>
            <a:r>
              <a:rPr lang="en-US" dirty="0" smtClean="0"/>
              <a:t>Taylor RW, </a:t>
            </a:r>
            <a:r>
              <a:rPr lang="en-US" dirty="0" err="1" smtClean="0"/>
              <a:t>Manganaro</a:t>
            </a:r>
            <a:r>
              <a:rPr lang="en-US" dirty="0" smtClean="0"/>
              <a:t> L, O’Brien J et al. Impact of </a:t>
            </a:r>
            <a:r>
              <a:rPr lang="en-US" dirty="0" err="1" smtClean="0"/>
              <a:t>allogenic</a:t>
            </a:r>
            <a:r>
              <a:rPr lang="en-US" dirty="0" smtClean="0"/>
              <a:t> packed red blood cell transfusion on nosocomial infection rates in the critically ill patient. </a:t>
            </a:r>
            <a:r>
              <a:rPr lang="en-US" dirty="0" err="1" smtClean="0"/>
              <a:t>Crit</a:t>
            </a:r>
            <a:r>
              <a:rPr lang="en-US" dirty="0" smtClean="0"/>
              <a:t> Care Med 2002; 30: 2249-54.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705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#1: Mr. “A+”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Past Medical History:</a:t>
            </a:r>
          </a:p>
          <a:p>
            <a:pPr lvl="1"/>
            <a:r>
              <a:rPr lang="en-US" dirty="0" smtClean="0">
                <a:solidFill>
                  <a:srgbClr val="6D1705"/>
                </a:solidFill>
              </a:rPr>
              <a:t>HTN, COPD, Ulcer Disease, ETOH, Hepatitis B, Smoker</a:t>
            </a:r>
          </a:p>
          <a:p>
            <a:r>
              <a:rPr lang="en-US" dirty="0" smtClean="0"/>
              <a:t>Admit Date: </a:t>
            </a:r>
            <a:r>
              <a:rPr lang="en-US" dirty="0" smtClean="0">
                <a:solidFill>
                  <a:srgbClr val="6D1705"/>
                </a:solidFill>
              </a:rPr>
              <a:t>04/02/2012</a:t>
            </a:r>
          </a:p>
          <a:p>
            <a:r>
              <a:rPr lang="en-US" dirty="0" smtClean="0"/>
              <a:t>Diagnosis: </a:t>
            </a:r>
            <a:r>
              <a:rPr lang="en-US" dirty="0" smtClean="0">
                <a:solidFill>
                  <a:srgbClr val="6D1705"/>
                </a:solidFill>
              </a:rPr>
              <a:t>Melena</a:t>
            </a:r>
          </a:p>
          <a:p>
            <a:r>
              <a:rPr lang="en-US" dirty="0" smtClean="0"/>
              <a:t>Hemoglobin at time of admit: </a:t>
            </a:r>
            <a:r>
              <a:rPr lang="en-US" dirty="0" smtClean="0">
                <a:solidFill>
                  <a:srgbClr val="6D1705"/>
                </a:solidFill>
              </a:rPr>
              <a:t>9.7g/L</a:t>
            </a:r>
          </a:p>
        </p:txBody>
      </p:sp>
    </p:spTree>
    <p:extLst>
      <p:ext uri="{BB962C8B-B14F-4D97-AF65-F5344CB8AC3E}">
        <p14:creationId xmlns:p14="http://schemas.microsoft.com/office/powerpoint/2010/main" val="1899116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/>
              <a:t>Yes?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+mj-lt"/>
              </a:rPr>
              <a:t>NO?</a:t>
            </a:r>
            <a:endParaRPr lang="en-US" sz="9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0606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/>
              <a:t>Yes?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+mj-lt"/>
              </a:rPr>
              <a:t>NO</a:t>
            </a:r>
            <a:r>
              <a:rPr lang="en-US" sz="8800" dirty="0" smtClean="0">
                <a:latin typeface="+mj-lt"/>
              </a:rPr>
              <a:t>?</a:t>
            </a:r>
            <a:endParaRPr lang="en-US" sz="8800" dirty="0">
              <a:latin typeface="+mj-lt"/>
            </a:endParaRPr>
          </a:p>
        </p:txBody>
      </p:sp>
      <p:pic>
        <p:nvPicPr>
          <p:cNvPr id="9" name="Picture Placeholder 8" descr="images-3.jpeg"/>
          <p:cNvPicPr>
            <a:picLocks noGrp="1" noChangeAspect="1"/>
          </p:cNvPicPr>
          <p:nvPr>
            <p:ph type="pic"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18" b="7618"/>
          <a:stretch>
            <a:fillRect/>
          </a:stretch>
        </p:blipFill>
        <p:spPr>
          <a:xfrm>
            <a:off x="779463" y="789081"/>
            <a:ext cx="1789259" cy="1729830"/>
          </a:xfrm>
        </p:spPr>
      </p:pic>
    </p:spTree>
    <p:extLst>
      <p:ext uri="{BB962C8B-B14F-4D97-AF65-F5344CB8AC3E}">
        <p14:creationId xmlns:p14="http://schemas.microsoft.com/office/powerpoint/2010/main" val="4107136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9028E-6 4.44522E-6 L 0.38306 4.44522E-6 C 0.55395 4.44522E-6 0.76596 0.26291 0.76596 0.47672 L 0.76596 0.9532 " pathEditMode="relative" rAng="0" ptsTypes="FfFF">
                                      <p:cBhvr>
                                        <p:cTn id="6" dur="20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89" y="4764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ping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Mr. “A+”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Day 1: 5 Units	*last measured </a:t>
            </a:r>
            <a:r>
              <a:rPr lang="en-US" dirty="0" err="1" smtClean="0"/>
              <a:t>Hb</a:t>
            </a:r>
            <a:r>
              <a:rPr lang="en-US" dirty="0" smtClean="0"/>
              <a:t>: 9.3g/L</a:t>
            </a:r>
          </a:p>
          <a:p>
            <a:r>
              <a:rPr lang="en-US" dirty="0" smtClean="0"/>
              <a:t>Day 2: 5 Units	*</a:t>
            </a:r>
            <a:r>
              <a:rPr lang="en-US" dirty="0" err="1" smtClean="0"/>
              <a:t>Hb</a:t>
            </a:r>
            <a:r>
              <a:rPr lang="en-US" dirty="0" smtClean="0"/>
              <a:t>: 8.2g/L</a:t>
            </a:r>
          </a:p>
          <a:p>
            <a:r>
              <a:rPr lang="en-US" dirty="0" smtClean="0"/>
              <a:t>Day 3: 2 Units	*</a:t>
            </a:r>
            <a:r>
              <a:rPr lang="en-US" dirty="0" err="1" smtClean="0"/>
              <a:t>Hb</a:t>
            </a:r>
            <a:r>
              <a:rPr lang="en-US" dirty="0" smtClean="0"/>
              <a:t>: 8.5g/L</a:t>
            </a:r>
          </a:p>
          <a:p>
            <a:r>
              <a:rPr lang="en-US" dirty="0" smtClean="0"/>
              <a:t>Day 4: 1 Unit	*</a:t>
            </a:r>
            <a:r>
              <a:rPr lang="en-US" dirty="0" err="1" smtClean="0"/>
              <a:t>Hb</a:t>
            </a:r>
            <a:r>
              <a:rPr lang="en-US" dirty="0" smtClean="0"/>
              <a:t>: 9.5g/L</a:t>
            </a:r>
          </a:p>
          <a:p>
            <a:pPr marL="0" indent="0">
              <a:buNone/>
            </a:pPr>
            <a:r>
              <a:rPr lang="en-US" dirty="0" smtClean="0"/>
              <a:t>___________________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</a:t>
            </a:r>
            <a:r>
              <a:rPr lang="en-US" sz="3600" b="1" dirty="0" smtClean="0">
                <a:solidFill>
                  <a:srgbClr val="6D1705"/>
                </a:solidFill>
              </a:rPr>
              <a:t>13 UNITS</a:t>
            </a:r>
          </a:p>
          <a:p>
            <a:pPr marL="0" indent="0">
              <a:buNone/>
            </a:pPr>
            <a:endParaRPr lang="en-US" sz="3600" b="1" dirty="0">
              <a:solidFill>
                <a:srgbClr val="6D1705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6D1705"/>
                </a:solidFill>
              </a:rPr>
              <a:t>*Total hospital stay = 13 days</a:t>
            </a:r>
            <a:endParaRPr lang="en-US" b="1" dirty="0">
              <a:solidFill>
                <a:srgbClr val="6D17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670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#2: Mrs. “O+”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PMHx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6D1705"/>
                </a:solidFill>
              </a:rPr>
              <a:t>SOB, COPD, HTN, DM, CAD, L TKA</a:t>
            </a:r>
          </a:p>
          <a:p>
            <a:r>
              <a:rPr lang="en-US" dirty="0" smtClean="0"/>
              <a:t>Admit Date: </a:t>
            </a:r>
            <a:r>
              <a:rPr lang="en-US" dirty="0" smtClean="0">
                <a:solidFill>
                  <a:srgbClr val="6D1705"/>
                </a:solidFill>
              </a:rPr>
              <a:t>03/04/12</a:t>
            </a:r>
          </a:p>
          <a:p>
            <a:r>
              <a:rPr lang="en-US" dirty="0" smtClean="0"/>
              <a:t>Diagnosis: </a:t>
            </a:r>
            <a:r>
              <a:rPr lang="en-US" dirty="0" smtClean="0">
                <a:solidFill>
                  <a:srgbClr val="6D1705"/>
                </a:solidFill>
              </a:rPr>
              <a:t>COPD exacerbation</a:t>
            </a:r>
          </a:p>
          <a:p>
            <a:r>
              <a:rPr lang="en-US" dirty="0" smtClean="0"/>
              <a:t>Hemoglobin at time of admission: </a:t>
            </a:r>
            <a:r>
              <a:rPr lang="en-US" dirty="0" smtClean="0">
                <a:solidFill>
                  <a:srgbClr val="6D1705"/>
                </a:solidFill>
              </a:rPr>
              <a:t>10.2g/L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805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/>
              <a:t>Yes?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+mj-lt"/>
              </a:rPr>
              <a:t>NO?</a:t>
            </a:r>
            <a:endParaRPr lang="en-US" sz="9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5693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3795</TotalTime>
  <Words>1597</Words>
  <Application>Microsoft Macintosh PowerPoint</Application>
  <PresentationFormat>On-screen Show (4:3)</PresentationFormat>
  <Paragraphs>257</Paragraphs>
  <Slides>31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Precedent</vt:lpstr>
      <vt:lpstr>Good blood?</vt:lpstr>
      <vt:lpstr>overview</vt:lpstr>
      <vt:lpstr>Case Study Examples</vt:lpstr>
      <vt:lpstr>Case #1: Mr. “A+”</vt:lpstr>
      <vt:lpstr>Yes?</vt:lpstr>
      <vt:lpstr>Yes?</vt:lpstr>
      <vt:lpstr>Mr. “A+”</vt:lpstr>
      <vt:lpstr>Case #2: Mrs. “O+” </vt:lpstr>
      <vt:lpstr>Yes?</vt:lpstr>
      <vt:lpstr>Yes?</vt:lpstr>
      <vt:lpstr>Mrs. “o+”</vt:lpstr>
      <vt:lpstr>Fact or Myth?</vt:lpstr>
      <vt:lpstr>Blood transfusions</vt:lpstr>
      <vt:lpstr>Blood transfusions</vt:lpstr>
      <vt:lpstr>ONE UNIT of RBCs</vt:lpstr>
      <vt:lpstr>Blood transfusions</vt:lpstr>
      <vt:lpstr>Blood transfusions</vt:lpstr>
      <vt:lpstr>Blood transfusions</vt:lpstr>
      <vt:lpstr>Blood transfusions</vt:lpstr>
      <vt:lpstr>Blood transfusions</vt:lpstr>
      <vt:lpstr>Physical therapy</vt:lpstr>
      <vt:lpstr>Physical Therapy</vt:lpstr>
      <vt:lpstr>Physical therapy</vt:lpstr>
      <vt:lpstr>New hanover regional medical center</vt:lpstr>
      <vt:lpstr>NHRMC</vt:lpstr>
      <vt:lpstr>nhrmc</vt:lpstr>
      <vt:lpstr>nhrmc</vt:lpstr>
      <vt:lpstr>nhrmc</vt:lpstr>
      <vt:lpstr>nhrmc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blood</dc:title>
  <dc:creator>Office 2004 Test Drive User</dc:creator>
  <cp:lastModifiedBy>Office 2004 Test Drive User</cp:lastModifiedBy>
  <cp:revision>138</cp:revision>
  <dcterms:created xsi:type="dcterms:W3CDTF">2012-04-16T20:06:00Z</dcterms:created>
  <dcterms:modified xsi:type="dcterms:W3CDTF">2012-04-20T03:49:54Z</dcterms:modified>
</cp:coreProperties>
</file>