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57" r:id="rId3"/>
    <p:sldId id="258" r:id="rId4"/>
    <p:sldId id="263" r:id="rId5"/>
    <p:sldId id="259" r:id="rId6"/>
    <p:sldId id="260" r:id="rId7"/>
    <p:sldId id="261" r:id="rId8"/>
    <p:sldId id="266" r:id="rId9"/>
    <p:sldId id="262" r:id="rId10"/>
    <p:sldId id="267" r:id="rId11"/>
    <p:sldId id="272" r:id="rId12"/>
    <p:sldId id="268" r:id="rId13"/>
    <p:sldId id="269" r:id="rId14"/>
    <p:sldId id="273" r:id="rId15"/>
    <p:sldId id="280" r:id="rId16"/>
    <p:sldId id="281" r:id="rId17"/>
    <p:sldId id="282" r:id="rId18"/>
    <p:sldId id="283" r:id="rId19"/>
    <p:sldId id="284" r:id="rId20"/>
    <p:sldId id="274" r:id="rId21"/>
    <p:sldId id="275" r:id="rId22"/>
    <p:sldId id="278" r:id="rId23"/>
    <p:sldId id="270" r:id="rId24"/>
    <p:sldId id="264" r:id="rId25"/>
    <p:sldId id="265" r:id="rId26"/>
    <p:sldId id="285" r:id="rId27"/>
  </p:sldIdLst>
  <p:sldSz cx="9144000" cy="6858000" type="screen4x3"/>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97" autoAdjust="0"/>
  </p:normalViewPr>
  <p:slideViewPr>
    <p:cSldViewPr>
      <p:cViewPr>
        <p:scale>
          <a:sx n="48" d="100"/>
          <a:sy n="48" d="100"/>
        </p:scale>
        <p:origin x="-1146"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B9E7E9-5BE2-4A43-BCBD-9A3DD972A270}" type="datetimeFigureOut">
              <a:rPr lang="en-US" smtClean="0"/>
              <a:pPr/>
              <a:t>4/16/2012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43973-B3C4-4BFF-A0AC-F8EC50BC8B98}" type="slidenum">
              <a:rPr lang="en-US" smtClean="0"/>
              <a:pPr/>
              <a:t>‹#›</a:t>
            </a:fld>
            <a:endParaRPr lang="en-US"/>
          </a:p>
        </p:txBody>
      </p:sp>
    </p:spTree>
    <p:extLst>
      <p:ext uri="{BB962C8B-B14F-4D97-AF65-F5344CB8AC3E}">
        <p14:creationId xmlns:p14="http://schemas.microsoft.com/office/powerpoint/2010/main" val="4017480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Neuromuscular: CP, tethered cord,</a:t>
            </a:r>
            <a:r>
              <a:rPr lang="en-US" baseline="0" dirty="0" smtClean="0"/>
              <a:t> </a:t>
            </a:r>
            <a:r>
              <a:rPr lang="en-US" dirty="0" smtClean="0"/>
              <a:t>various</a:t>
            </a:r>
            <a:r>
              <a:rPr lang="en-US" baseline="0" dirty="0" smtClean="0"/>
              <a:t> </a:t>
            </a:r>
            <a:r>
              <a:rPr lang="en-US" baseline="0" dirty="0" err="1" smtClean="0"/>
              <a:t>encephalopathies</a:t>
            </a:r>
            <a:r>
              <a:rPr lang="en-US" baseline="0" dirty="0" smtClean="0"/>
              <a:t> </a:t>
            </a:r>
          </a:p>
          <a:p>
            <a:r>
              <a:rPr lang="en-US" baseline="0" dirty="0" smtClean="0"/>
              <a:t>Orthopedic: leg length discrepancy, DDH</a:t>
            </a:r>
          </a:p>
          <a:p>
            <a:r>
              <a:rPr lang="en-US" baseline="0" dirty="0" smtClean="0"/>
              <a:t>Myopathies: DMD</a:t>
            </a:r>
          </a:p>
          <a:p>
            <a:r>
              <a:rPr lang="en-US" baseline="0" dirty="0" smtClean="0"/>
              <a:t>Idiopathic:  can be associated with autism and language disorders </a:t>
            </a:r>
          </a:p>
        </p:txBody>
      </p:sp>
      <p:sp>
        <p:nvSpPr>
          <p:cNvPr id="4" name="Slide Number Placeholder 3"/>
          <p:cNvSpPr>
            <a:spLocks noGrp="1"/>
          </p:cNvSpPr>
          <p:nvPr>
            <p:ph type="sldNum" sz="quarter" idx="10"/>
          </p:nvPr>
        </p:nvSpPr>
        <p:spPr/>
        <p:txBody>
          <a:bodyPr/>
          <a:lstStyle/>
          <a:p>
            <a:fld id="{45C43973-B3C4-4BFF-A0AC-F8EC50BC8B98}" type="slidenum">
              <a:rPr lang="en-US" smtClean="0"/>
              <a:pPr/>
              <a:t>3</a:t>
            </a:fld>
            <a:endParaRPr lang="en-US"/>
          </a:p>
        </p:txBody>
      </p:sp>
    </p:spTree>
    <p:extLst>
      <p:ext uri="{BB962C8B-B14F-4D97-AF65-F5344CB8AC3E}">
        <p14:creationId xmlns:p14="http://schemas.microsoft.com/office/powerpoint/2010/main" val="217219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Barrow et al: also</a:t>
            </a:r>
            <a:r>
              <a:rPr lang="en-US" baseline="0" dirty="0" smtClean="0"/>
              <a:t> reported decreased incidence of toe walking in children with Asperger Syndrome compared with ASD; ASD 20% (and 12% for tight heel cords), Asperger 10% (and 3% for tight heel cords)</a:t>
            </a:r>
          </a:p>
          <a:p>
            <a:r>
              <a:rPr lang="en-US" baseline="0" dirty="0" smtClean="0"/>
              <a:t>Study of 954 ambulatory children presenting for initial evaluation to a university developmental pediatrician were reviewed for the prevalence of persistent toe walking and associated tight heel cords (did not reduce past neutral) </a:t>
            </a:r>
          </a:p>
          <a:p>
            <a:r>
              <a:rPr lang="en-US" baseline="0" dirty="0" smtClean="0"/>
              <a:t>Reports that 20 years ago, the diagnostic criteria for ASD was more stringent and the incidence of toe walking was 62.9% (reflecting that they are now including more children in ASD and incidence of toe walking and ASD therefore appears to be lower than originally thought) </a:t>
            </a:r>
            <a:endParaRPr lang="en-US" dirty="0"/>
          </a:p>
        </p:txBody>
      </p:sp>
      <p:sp>
        <p:nvSpPr>
          <p:cNvPr id="4" name="Slide Number Placeholder 3"/>
          <p:cNvSpPr>
            <a:spLocks noGrp="1"/>
          </p:cNvSpPr>
          <p:nvPr>
            <p:ph type="sldNum" sz="quarter" idx="10"/>
          </p:nvPr>
        </p:nvSpPr>
        <p:spPr/>
        <p:txBody>
          <a:bodyPr/>
          <a:lstStyle/>
          <a:p>
            <a:fld id="{45C43973-B3C4-4BFF-A0AC-F8EC50BC8B98}" type="slidenum">
              <a:rPr lang="en-US" smtClean="0"/>
              <a:pPr/>
              <a:t>5</a:t>
            </a:fld>
            <a:endParaRPr lang="en-US"/>
          </a:p>
        </p:txBody>
      </p:sp>
    </p:spTree>
    <p:extLst>
      <p:ext uri="{BB962C8B-B14F-4D97-AF65-F5344CB8AC3E}">
        <p14:creationId xmlns:p14="http://schemas.microsoft.com/office/powerpoint/2010/main" val="4280207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Seems to support both the proprioceptive</a:t>
            </a:r>
            <a:r>
              <a:rPr lang="en-US" baseline="0" dirty="0" smtClean="0"/>
              <a:t> theory and the </a:t>
            </a:r>
            <a:r>
              <a:rPr lang="en-US" baseline="0" dirty="0" err="1" smtClean="0"/>
              <a:t>vestibulo</a:t>
            </a:r>
            <a:r>
              <a:rPr lang="en-US" baseline="0" dirty="0" smtClean="0"/>
              <a:t>-visual theory (if you cannot rely on vision to tell you where you are in space, helpful to have your body better tell you where you are in space)</a:t>
            </a:r>
          </a:p>
          <a:p>
            <a:r>
              <a:rPr lang="en-US" baseline="0" dirty="0" smtClean="0"/>
              <a:t>Wrote it when she was 22 years old</a:t>
            </a:r>
            <a:endParaRPr lang="en-US" dirty="0"/>
          </a:p>
        </p:txBody>
      </p:sp>
      <p:sp>
        <p:nvSpPr>
          <p:cNvPr id="4" name="Slide Number Placeholder 3"/>
          <p:cNvSpPr>
            <a:spLocks noGrp="1"/>
          </p:cNvSpPr>
          <p:nvPr>
            <p:ph type="sldNum" sz="quarter" idx="10"/>
          </p:nvPr>
        </p:nvSpPr>
        <p:spPr/>
        <p:txBody>
          <a:bodyPr/>
          <a:lstStyle/>
          <a:p>
            <a:fld id="{45C43973-B3C4-4BFF-A0AC-F8EC50BC8B98}" type="slidenum">
              <a:rPr lang="en-US" smtClean="0"/>
              <a:pPr/>
              <a:t>11</a:t>
            </a:fld>
            <a:endParaRPr lang="en-US"/>
          </a:p>
        </p:txBody>
      </p:sp>
    </p:spTree>
    <p:extLst>
      <p:ext uri="{BB962C8B-B14F-4D97-AF65-F5344CB8AC3E}">
        <p14:creationId xmlns:p14="http://schemas.microsoft.com/office/powerpoint/2010/main" val="3695639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Decreased ability to climb stairs, squat</a:t>
            </a:r>
          </a:p>
          <a:p>
            <a:r>
              <a:rPr lang="en-US" dirty="0" smtClean="0"/>
              <a:t>(incidence of toe walking in children with ASD</a:t>
            </a:r>
            <a:r>
              <a:rPr lang="en-US" baseline="0" dirty="0" smtClean="0"/>
              <a:t> 20%, incidence of tight heel cords 12%)</a:t>
            </a:r>
          </a:p>
        </p:txBody>
      </p:sp>
      <p:sp>
        <p:nvSpPr>
          <p:cNvPr id="4" name="Slide Number Placeholder 3"/>
          <p:cNvSpPr>
            <a:spLocks noGrp="1"/>
          </p:cNvSpPr>
          <p:nvPr>
            <p:ph type="sldNum" sz="quarter" idx="10"/>
          </p:nvPr>
        </p:nvSpPr>
        <p:spPr/>
        <p:txBody>
          <a:bodyPr/>
          <a:lstStyle/>
          <a:p>
            <a:fld id="{45C43973-B3C4-4BFF-A0AC-F8EC50BC8B98}" type="slidenum">
              <a:rPr lang="en-US" smtClean="0"/>
              <a:pPr/>
              <a:t>12</a:t>
            </a:fld>
            <a:endParaRPr lang="en-US"/>
          </a:p>
        </p:txBody>
      </p:sp>
    </p:spTree>
    <p:extLst>
      <p:ext uri="{BB962C8B-B14F-4D97-AF65-F5344CB8AC3E}">
        <p14:creationId xmlns:p14="http://schemas.microsoft.com/office/powerpoint/2010/main" val="279163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Neurological exam:  assess muscle tone</a:t>
            </a:r>
            <a:r>
              <a:rPr lang="en-US" baseline="0" dirty="0" smtClean="0"/>
              <a:t> (MAS for </a:t>
            </a:r>
            <a:r>
              <a:rPr lang="en-US" baseline="0" dirty="0" err="1" smtClean="0"/>
              <a:t>plantarflexors</a:t>
            </a:r>
            <a:r>
              <a:rPr lang="en-US" baseline="0" dirty="0" smtClean="0"/>
              <a:t> and knee flexors and check clonus and </a:t>
            </a:r>
            <a:r>
              <a:rPr lang="en-US" baseline="0" dirty="0" err="1" smtClean="0"/>
              <a:t>babinski</a:t>
            </a:r>
            <a:r>
              <a:rPr lang="en-US" baseline="0" dirty="0" smtClean="0"/>
              <a:t>)</a:t>
            </a:r>
          </a:p>
          <a:p>
            <a:r>
              <a:rPr lang="en-US" baseline="0" dirty="0" smtClean="0"/>
              <a:t>Musculoskeletal exam:  ankle DF PRON in STN with knee flexed and extended, ankle DF AROM with knee extended, LE alignment, standing posture, LE strength (anterior </a:t>
            </a:r>
            <a:r>
              <a:rPr lang="en-US" baseline="0" dirty="0" err="1" smtClean="0"/>
              <a:t>tibialis</a:t>
            </a:r>
            <a:r>
              <a:rPr lang="en-US" baseline="0" dirty="0" smtClean="0"/>
              <a:t>, gastrocnemius), trunk strength</a:t>
            </a:r>
          </a:p>
          <a:p>
            <a:r>
              <a:rPr lang="en-US" baseline="0" dirty="0" smtClean="0"/>
              <a:t>Gait exam:  observation gait scale, parent report of % of time toe walking</a:t>
            </a:r>
          </a:p>
          <a:p>
            <a:r>
              <a:rPr lang="en-US" baseline="0" dirty="0" smtClean="0"/>
              <a:t>GM skills:  squatting (position of foot in squatting), transition floor to stand, stairs, balance (static and dynamic standing balance, single limb stance, balance beam), jumping/hopping, coordination</a:t>
            </a:r>
          </a:p>
        </p:txBody>
      </p:sp>
      <p:sp>
        <p:nvSpPr>
          <p:cNvPr id="4" name="Slide Number Placeholder 3"/>
          <p:cNvSpPr>
            <a:spLocks noGrp="1"/>
          </p:cNvSpPr>
          <p:nvPr>
            <p:ph type="sldNum" sz="quarter" idx="10"/>
          </p:nvPr>
        </p:nvSpPr>
        <p:spPr/>
        <p:txBody>
          <a:bodyPr/>
          <a:lstStyle/>
          <a:p>
            <a:fld id="{45C43973-B3C4-4BFF-A0AC-F8EC50BC8B98}" type="slidenum">
              <a:rPr lang="en-US" smtClean="0"/>
              <a:pPr/>
              <a:t>16</a:t>
            </a:fld>
            <a:endParaRPr lang="en-US"/>
          </a:p>
        </p:txBody>
      </p:sp>
    </p:spTree>
    <p:extLst>
      <p:ext uri="{BB962C8B-B14F-4D97-AF65-F5344CB8AC3E}">
        <p14:creationId xmlns:p14="http://schemas.microsoft.com/office/powerpoint/2010/main" val="223109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Prism lenses displace the person’s field</a:t>
            </a:r>
            <a:r>
              <a:rPr lang="en-US" baseline="0" dirty="0" smtClean="0"/>
              <a:t> of vision up, down, left or right; have developed nonverbal assessment procedures to determine the correct direction and degree of displacement of the prism lenses; changes in attention and behavior are observable immediately after the person begins to wear the lenses; the use of prism lenses is part of a vision training program; this program typically lasts for one year and involves wearing the lenses and performing daily visual-motor exercises; after the program is complete, the person no longer needs to wear the prism lenses </a:t>
            </a:r>
            <a:endParaRPr lang="en-US" dirty="0"/>
          </a:p>
        </p:txBody>
      </p:sp>
      <p:sp>
        <p:nvSpPr>
          <p:cNvPr id="4" name="Slide Number Placeholder 3"/>
          <p:cNvSpPr>
            <a:spLocks noGrp="1"/>
          </p:cNvSpPr>
          <p:nvPr>
            <p:ph type="sldNum" sz="quarter" idx="10"/>
          </p:nvPr>
        </p:nvSpPr>
        <p:spPr/>
        <p:txBody>
          <a:bodyPr/>
          <a:lstStyle/>
          <a:p>
            <a:fld id="{45C43973-B3C4-4BFF-A0AC-F8EC50BC8B98}" type="slidenum">
              <a:rPr lang="en-US" smtClean="0"/>
              <a:pPr/>
              <a:t>21</a:t>
            </a:fld>
            <a:endParaRPr lang="en-US"/>
          </a:p>
        </p:txBody>
      </p:sp>
    </p:spTree>
    <p:extLst>
      <p:ext uri="{BB962C8B-B14F-4D97-AF65-F5344CB8AC3E}">
        <p14:creationId xmlns:p14="http://schemas.microsoft.com/office/powerpoint/2010/main" val="415696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older</a:t>
            </a:r>
            <a:r>
              <a:rPr lang="en-US" baseline="0" dirty="0" smtClean="0"/>
              <a:t> children whose toe walking has not resolved with conservative treatment and have significant decrease in DF ROM</a:t>
            </a:r>
            <a:endParaRPr lang="en-US" dirty="0"/>
          </a:p>
        </p:txBody>
      </p:sp>
      <p:sp>
        <p:nvSpPr>
          <p:cNvPr id="4" name="Slide Number Placeholder 3"/>
          <p:cNvSpPr>
            <a:spLocks noGrp="1"/>
          </p:cNvSpPr>
          <p:nvPr>
            <p:ph type="sldNum" sz="quarter" idx="10"/>
          </p:nvPr>
        </p:nvSpPr>
        <p:spPr/>
        <p:txBody>
          <a:bodyPr/>
          <a:lstStyle/>
          <a:p>
            <a:fld id="{45C43973-B3C4-4BFF-A0AC-F8EC50BC8B98}" type="slidenum">
              <a:rPr lang="en-US" smtClean="0"/>
              <a:pPr/>
              <a:t>22</a:t>
            </a:fld>
            <a:endParaRPr lang="en-US"/>
          </a:p>
        </p:txBody>
      </p:sp>
    </p:spTree>
    <p:extLst>
      <p:ext uri="{BB962C8B-B14F-4D97-AF65-F5344CB8AC3E}">
        <p14:creationId xmlns:p14="http://schemas.microsoft.com/office/powerpoint/2010/main" val="324475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CD1C8F-84CA-4B64-BFF4-2F5B1ABA36A4}"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D1C8F-84CA-4B64-BFF4-2F5B1ABA36A4}"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CCD1C8F-84CA-4B64-BFF4-2F5B1ABA36A4}"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4FC60-CD97-4077-BEB1-53F72645A416}"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D1C8F-84CA-4B64-BFF4-2F5B1ABA36A4}"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4FC60-CD97-4077-BEB1-53F72645A416}"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D1C8F-84CA-4B64-BFF4-2F5B1ABA36A4}" type="datetimeFigureOut">
              <a:rPr lang="en-US" smtClean="0"/>
              <a:pPr/>
              <a:t>4/16/2012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CCD1C8F-84CA-4B64-BFF4-2F5B1ABA36A4}"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4FC60-CD97-4077-BEB1-53F72645A416}"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CD1C8F-84CA-4B64-BFF4-2F5B1ABA36A4}" type="datetimeFigureOut">
              <a:rPr lang="en-US" smtClean="0"/>
              <a:pPr/>
              <a:t>4/16/2012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D1C8F-84CA-4B64-BFF4-2F5B1ABA36A4}" type="datetimeFigureOut">
              <a:rPr lang="en-US" smtClean="0"/>
              <a:pPr/>
              <a:t>4/16/2012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CCD1C8F-84CA-4B64-BFF4-2F5B1ABA36A4}" type="datetimeFigureOut">
              <a:rPr lang="en-US" smtClean="0"/>
              <a:pPr/>
              <a:t>4/16/2012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4FC60-CD97-4077-BEB1-53F72645A4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CD1C8F-84CA-4B64-BFF4-2F5B1ABA36A4}"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4FC60-CD97-4077-BEB1-53F72645A416}"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D1C8F-84CA-4B64-BFF4-2F5B1ABA36A4}" type="datetimeFigureOut">
              <a:rPr lang="en-US" smtClean="0"/>
              <a:pPr/>
              <a:t>4/16/2012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4FC60-CD97-4077-BEB1-53F72645A416}"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CCD1C8F-84CA-4B64-BFF4-2F5B1ABA36A4}" type="datetimeFigureOut">
              <a:rPr lang="en-US" smtClean="0"/>
              <a:pPr/>
              <a:t>4/16/2012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3A4FC60-CD97-4077-BEB1-53F72645A416}"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
            <a:ext cx="7772400" cy="1703908"/>
          </a:xfrm>
        </p:spPr>
        <p:txBody>
          <a:bodyPr>
            <a:normAutofit/>
          </a:bodyPr>
          <a:lstStyle/>
          <a:p>
            <a:r>
              <a:rPr lang="en-US" sz="6000" dirty="0" smtClean="0"/>
              <a:t>ASD and Toe Walking</a:t>
            </a:r>
            <a:endParaRPr lang="en-US" sz="6000" dirty="0"/>
          </a:p>
        </p:txBody>
      </p:sp>
      <p:sp>
        <p:nvSpPr>
          <p:cNvPr id="3" name="Subtitle 2"/>
          <p:cNvSpPr>
            <a:spLocks noGrp="1"/>
          </p:cNvSpPr>
          <p:nvPr>
            <p:ph type="subTitle" idx="1"/>
          </p:nvPr>
        </p:nvSpPr>
        <p:spPr/>
        <p:txBody>
          <a:bodyPr>
            <a:normAutofit/>
          </a:bodyPr>
          <a:lstStyle/>
          <a:p>
            <a:r>
              <a:rPr lang="en-US" sz="2800" dirty="0" smtClean="0"/>
              <a:t>Christina </a:t>
            </a:r>
            <a:r>
              <a:rPr lang="en-US" sz="2800" dirty="0" err="1" smtClean="0"/>
              <a:t>Lanzone</a:t>
            </a:r>
            <a:r>
              <a:rPr lang="en-US" sz="2800" dirty="0" smtClean="0"/>
              <a:t>, SPT</a:t>
            </a:r>
          </a:p>
          <a:p>
            <a:r>
              <a:rPr lang="en-US" sz="2800" dirty="0" smtClean="0"/>
              <a:t>     UNC </a:t>
            </a:r>
            <a:r>
              <a:rPr lang="en-US" sz="2800" dirty="0" smtClean="0"/>
              <a:t>Chapel Hill, DPT 2013</a:t>
            </a:r>
            <a:endParaRPr lang="en-US" sz="28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99" y="2209800"/>
            <a:ext cx="168592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916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6"/>
            <a:ext cx="8610599" cy="4030133"/>
          </a:xfrm>
        </p:spPr>
        <p:txBody>
          <a:bodyPr>
            <a:normAutofit lnSpcReduction="10000"/>
          </a:bodyPr>
          <a:lstStyle/>
          <a:p>
            <a:r>
              <a:rPr lang="en-US" dirty="0" smtClean="0"/>
              <a:t>Many children with autism have adequate focal vision, but impaired ambient </a:t>
            </a:r>
            <a:r>
              <a:rPr lang="en-US" dirty="0" smtClean="0"/>
              <a:t>vision</a:t>
            </a:r>
          </a:p>
          <a:p>
            <a:endParaRPr lang="en-US" dirty="0" smtClean="0"/>
          </a:p>
          <a:p>
            <a:r>
              <a:rPr lang="en-US" dirty="0" smtClean="0"/>
              <a:t>Theory that they have either tunnel vision or alternating vision </a:t>
            </a:r>
            <a:endParaRPr lang="en-US" dirty="0" smtClean="0"/>
          </a:p>
          <a:p>
            <a:endParaRPr lang="en-US" dirty="0" smtClean="0"/>
          </a:p>
          <a:p>
            <a:r>
              <a:rPr lang="en-US" dirty="0" smtClean="0"/>
              <a:t>Results in difficulty seeing in </a:t>
            </a:r>
            <a:r>
              <a:rPr lang="en-US" dirty="0"/>
              <a:t>three dimensions and correctly </a:t>
            </a:r>
            <a:r>
              <a:rPr lang="en-US" dirty="0" smtClean="0"/>
              <a:t>detecting the </a:t>
            </a:r>
            <a:r>
              <a:rPr lang="en-US" dirty="0"/>
              <a:t>movement and distance of </a:t>
            </a:r>
            <a:r>
              <a:rPr lang="en-US" dirty="0" smtClean="0"/>
              <a:t>objects</a:t>
            </a:r>
          </a:p>
          <a:p>
            <a:endParaRPr lang="en-US" dirty="0" smtClean="0"/>
          </a:p>
          <a:p>
            <a:r>
              <a:rPr lang="en-US" dirty="0" smtClean="0"/>
              <a:t>toe </a:t>
            </a:r>
            <a:r>
              <a:rPr lang="en-US" dirty="0"/>
              <a:t>walk to </a:t>
            </a:r>
            <a:r>
              <a:rPr lang="en-US" dirty="0" smtClean="0"/>
              <a:t>subconsciously increase </a:t>
            </a:r>
            <a:r>
              <a:rPr lang="en-US" dirty="0"/>
              <a:t>their awareness of </a:t>
            </a:r>
            <a:r>
              <a:rPr lang="en-US" dirty="0" smtClean="0"/>
              <a:t>where they are in space to accommodate for these visual </a:t>
            </a:r>
            <a:r>
              <a:rPr lang="en-US" dirty="0" smtClean="0"/>
              <a:t>deficits</a:t>
            </a:r>
          </a:p>
        </p:txBody>
      </p:sp>
      <p:sp>
        <p:nvSpPr>
          <p:cNvPr id="3" name="Title 2"/>
          <p:cNvSpPr>
            <a:spLocks noGrp="1"/>
          </p:cNvSpPr>
          <p:nvPr>
            <p:ph type="title"/>
          </p:nvPr>
        </p:nvSpPr>
        <p:spPr/>
        <p:txBody>
          <a:bodyPr/>
          <a:lstStyle/>
          <a:p>
            <a:r>
              <a:rPr lang="en-US" dirty="0" err="1" smtClean="0"/>
              <a:t>Vestibulo</a:t>
            </a:r>
            <a:r>
              <a:rPr lang="en-US" dirty="0" smtClean="0"/>
              <a:t>-Visual Issues</a:t>
            </a:r>
            <a:endParaRPr lang="en-US" dirty="0"/>
          </a:p>
        </p:txBody>
      </p:sp>
    </p:spTree>
    <p:extLst>
      <p:ext uri="{BB962C8B-B14F-4D97-AF65-F5344CB8AC3E}">
        <p14:creationId xmlns:p14="http://schemas.microsoft.com/office/powerpoint/2010/main" val="265550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514600"/>
            <a:ext cx="8458200" cy="3450696"/>
          </a:xfrm>
        </p:spPr>
        <p:txBody>
          <a:bodyPr>
            <a:normAutofit fontScale="92500"/>
          </a:bodyPr>
          <a:lstStyle/>
          <a:p>
            <a:pPr marL="0" indent="0">
              <a:buNone/>
            </a:pPr>
            <a:r>
              <a:rPr lang="en-US" dirty="0" smtClean="0"/>
              <a:t>“When autistic people walk on their toes, it is because it provides a greater sense of feeling your body and knowing where it is in space” and “helps balance and feeling like you’re not going to tip over” and “helps relieve some dizziness if any occurs with vestibular problems”</a:t>
            </a:r>
          </a:p>
          <a:p>
            <a:pPr marL="0" indent="0">
              <a:buNone/>
            </a:pPr>
            <a:r>
              <a:rPr lang="en-US" dirty="0"/>
              <a:t>	</a:t>
            </a:r>
            <a:r>
              <a:rPr lang="en-US" dirty="0" smtClean="0"/>
              <a:t>	</a:t>
            </a:r>
          </a:p>
          <a:p>
            <a:pPr marL="0" indent="0">
              <a:buNone/>
            </a:pPr>
            <a:r>
              <a:rPr lang="en-US" dirty="0"/>
              <a:t>	</a:t>
            </a:r>
            <a:r>
              <a:rPr lang="en-US" dirty="0" smtClean="0"/>
              <a:t>	</a:t>
            </a:r>
            <a:r>
              <a:rPr lang="en-US" dirty="0" smtClean="0"/>
              <a:t>	Kristina </a:t>
            </a:r>
            <a:r>
              <a:rPr lang="en-US" dirty="0" err="1" smtClean="0"/>
              <a:t>DesJardins</a:t>
            </a:r>
            <a:endParaRPr lang="en-US" dirty="0" smtClean="0"/>
          </a:p>
          <a:p>
            <a:pPr marL="0" indent="0">
              <a:buNone/>
            </a:pPr>
            <a:r>
              <a:rPr lang="en-US" dirty="0"/>
              <a:t>	</a:t>
            </a:r>
            <a:r>
              <a:rPr lang="en-US" dirty="0" smtClean="0"/>
              <a:t>	</a:t>
            </a:r>
            <a:r>
              <a:rPr lang="en-US" dirty="0" smtClean="0"/>
              <a:t>	author </a:t>
            </a:r>
            <a:r>
              <a:rPr lang="en-US" dirty="0" smtClean="0"/>
              <a:t>of </a:t>
            </a:r>
            <a:r>
              <a:rPr lang="en-US" u="sng" dirty="0" smtClean="0"/>
              <a:t>Autism: Life in the Prism</a:t>
            </a:r>
            <a:endParaRPr lang="en-US" dirty="0" smtClean="0"/>
          </a:p>
          <a:p>
            <a:pPr marL="0" indent="0">
              <a:buNone/>
            </a:pPr>
            <a:r>
              <a:rPr lang="en-US" dirty="0"/>
              <a:t>	</a:t>
            </a:r>
            <a:r>
              <a:rPr lang="en-US" dirty="0" smtClean="0"/>
              <a:t>	</a:t>
            </a:r>
            <a:r>
              <a:rPr lang="en-US" dirty="0" smtClean="0"/>
              <a:t>	creator </a:t>
            </a:r>
            <a:r>
              <a:rPr lang="en-US" dirty="0" smtClean="0"/>
              <a:t>of the website “Autism and its World”</a:t>
            </a:r>
          </a:p>
          <a:p>
            <a:pPr marL="0" indent="0">
              <a:buNone/>
            </a:pPr>
            <a:r>
              <a:rPr lang="en-US" dirty="0"/>
              <a:t>	</a:t>
            </a:r>
            <a:r>
              <a:rPr lang="en-US" dirty="0" smtClean="0"/>
              <a:t>	</a:t>
            </a:r>
            <a:endParaRPr lang="en-US" dirty="0"/>
          </a:p>
        </p:txBody>
      </p:sp>
      <p:sp>
        <p:nvSpPr>
          <p:cNvPr id="3" name="Title 2"/>
          <p:cNvSpPr>
            <a:spLocks noGrp="1"/>
          </p:cNvSpPr>
          <p:nvPr>
            <p:ph type="title"/>
          </p:nvPr>
        </p:nvSpPr>
        <p:spPr/>
        <p:txBody>
          <a:bodyPr/>
          <a:lstStyle/>
          <a:p>
            <a:r>
              <a:rPr lang="en-US" dirty="0" smtClean="0"/>
              <a:t>From their perspective</a:t>
            </a:r>
            <a:endParaRPr lang="en-US" dirty="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681" y="4343399"/>
            <a:ext cx="2189080" cy="199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4042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610600" cy="4419600"/>
          </a:xfrm>
        </p:spPr>
        <p:txBody>
          <a:bodyPr/>
          <a:lstStyle/>
          <a:p>
            <a:r>
              <a:rPr lang="en-US" dirty="0" smtClean="0"/>
              <a:t>Increased risk of </a:t>
            </a:r>
            <a:r>
              <a:rPr lang="en-US" dirty="0" smtClean="0"/>
              <a:t>falls</a:t>
            </a:r>
          </a:p>
          <a:p>
            <a:endParaRPr lang="en-US" dirty="0" smtClean="0"/>
          </a:p>
          <a:p>
            <a:r>
              <a:rPr lang="en-US" dirty="0" smtClean="0"/>
              <a:t>Foot and ankle </a:t>
            </a:r>
            <a:r>
              <a:rPr lang="en-US" dirty="0" smtClean="0"/>
              <a:t>deformities</a:t>
            </a:r>
          </a:p>
          <a:p>
            <a:endParaRPr lang="en-US" dirty="0" smtClean="0"/>
          </a:p>
          <a:p>
            <a:r>
              <a:rPr lang="en-US" dirty="0" smtClean="0"/>
              <a:t>Triceps </a:t>
            </a:r>
            <a:r>
              <a:rPr lang="en-US" dirty="0" err="1" smtClean="0"/>
              <a:t>surae</a:t>
            </a:r>
            <a:r>
              <a:rPr lang="en-US" dirty="0" smtClean="0"/>
              <a:t> contractures</a:t>
            </a:r>
          </a:p>
          <a:p>
            <a:pPr lvl="1"/>
            <a:r>
              <a:rPr lang="en-US" dirty="0" smtClean="0"/>
              <a:t>Decreased function</a:t>
            </a:r>
          </a:p>
          <a:p>
            <a:pPr lvl="1"/>
            <a:r>
              <a:rPr lang="en-US" dirty="0" smtClean="0"/>
              <a:t>Increased risk of ankle injury</a:t>
            </a:r>
          </a:p>
          <a:p>
            <a:pPr lvl="1"/>
            <a:r>
              <a:rPr lang="en-US" dirty="0" smtClean="0"/>
              <a:t>Limited DF ROM leads to foot compensations which can cause foot and knee problems</a:t>
            </a:r>
          </a:p>
          <a:p>
            <a:pPr lvl="1"/>
            <a:r>
              <a:rPr lang="en-US" dirty="0" smtClean="0"/>
              <a:t>Can require surgery</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Possible Issues of Untreated Toe Walking</a:t>
            </a:r>
            <a:endParaRPr lang="en-US" dirty="0"/>
          </a:p>
        </p:txBody>
      </p:sp>
    </p:spTree>
    <p:extLst>
      <p:ext uri="{BB962C8B-B14F-4D97-AF65-F5344CB8AC3E}">
        <p14:creationId xmlns:p14="http://schemas.microsoft.com/office/powerpoint/2010/main" val="3449043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7"/>
            <a:ext cx="7899400" cy="3450696"/>
          </a:xfrm>
        </p:spPr>
        <p:txBody>
          <a:bodyPr/>
          <a:lstStyle/>
          <a:p>
            <a:r>
              <a:rPr lang="en-US" dirty="0" smtClean="0"/>
              <a:t>PT</a:t>
            </a:r>
          </a:p>
          <a:p>
            <a:r>
              <a:rPr lang="en-US" dirty="0" smtClean="0"/>
              <a:t>OT</a:t>
            </a:r>
          </a:p>
          <a:p>
            <a:r>
              <a:rPr lang="en-US" dirty="0" smtClean="0"/>
              <a:t>Therapeutic optometrist</a:t>
            </a:r>
            <a:endParaRPr lang="en-US" dirty="0"/>
          </a:p>
          <a:p>
            <a:r>
              <a:rPr lang="en-US" dirty="0" smtClean="0"/>
              <a:t>Orthotics </a:t>
            </a:r>
          </a:p>
          <a:p>
            <a:r>
              <a:rPr lang="en-US" dirty="0" smtClean="0"/>
              <a:t>Serial Casting</a:t>
            </a:r>
          </a:p>
          <a:p>
            <a:r>
              <a:rPr lang="en-US" dirty="0" smtClean="0"/>
              <a:t>Surgery </a:t>
            </a:r>
          </a:p>
          <a:p>
            <a:endParaRPr lang="en-US" dirty="0" smtClean="0"/>
          </a:p>
        </p:txBody>
      </p:sp>
      <p:sp>
        <p:nvSpPr>
          <p:cNvPr id="3" name="Title 2"/>
          <p:cNvSpPr>
            <a:spLocks noGrp="1"/>
          </p:cNvSpPr>
          <p:nvPr>
            <p:ph type="title"/>
          </p:nvPr>
        </p:nvSpPr>
        <p:spPr/>
        <p:txBody>
          <a:bodyPr>
            <a:normAutofit fontScale="90000"/>
          </a:bodyPr>
          <a:lstStyle/>
          <a:p>
            <a:r>
              <a:rPr lang="en-US" dirty="0" smtClean="0"/>
              <a:t>Treatments for toe walking in children with ASD</a:t>
            </a:r>
            <a:endParaRPr lang="en-US" dirty="0"/>
          </a:p>
        </p:txBody>
      </p:sp>
    </p:spTree>
    <p:extLst>
      <p:ext uri="{BB962C8B-B14F-4D97-AF65-F5344CB8AC3E}">
        <p14:creationId xmlns:p14="http://schemas.microsoft.com/office/powerpoint/2010/main" val="139384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09800"/>
            <a:ext cx="7941733" cy="4343400"/>
          </a:xfrm>
        </p:spPr>
        <p:txBody>
          <a:bodyPr>
            <a:normAutofit/>
          </a:bodyPr>
          <a:lstStyle/>
          <a:p>
            <a:r>
              <a:rPr lang="en-US" dirty="0" smtClean="0"/>
              <a:t>PMH</a:t>
            </a:r>
          </a:p>
          <a:p>
            <a:pPr lvl="1"/>
            <a:r>
              <a:rPr lang="en-US" dirty="0" smtClean="0"/>
              <a:t>Birth history</a:t>
            </a:r>
          </a:p>
          <a:p>
            <a:pPr lvl="1"/>
            <a:r>
              <a:rPr lang="en-US" dirty="0" smtClean="0"/>
              <a:t>Medical history</a:t>
            </a:r>
          </a:p>
          <a:p>
            <a:pPr lvl="1"/>
            <a:r>
              <a:rPr lang="en-US" dirty="0" smtClean="0"/>
              <a:t>Developmental history</a:t>
            </a:r>
          </a:p>
          <a:p>
            <a:pPr lvl="2"/>
            <a:r>
              <a:rPr lang="en-US" dirty="0" smtClean="0"/>
              <a:t>GM skills</a:t>
            </a:r>
          </a:p>
          <a:p>
            <a:pPr lvl="2"/>
            <a:r>
              <a:rPr lang="en-US" dirty="0" smtClean="0"/>
              <a:t>Balance concerns</a:t>
            </a:r>
          </a:p>
          <a:p>
            <a:pPr lvl="2"/>
            <a:r>
              <a:rPr lang="en-US" dirty="0" smtClean="0"/>
              <a:t>Onset of toe walking </a:t>
            </a:r>
          </a:p>
          <a:p>
            <a:pPr lvl="1"/>
            <a:r>
              <a:rPr lang="en-US" dirty="0" smtClean="0"/>
              <a:t>Family history of toe walking?</a:t>
            </a:r>
          </a:p>
          <a:p>
            <a:pPr lvl="1"/>
            <a:r>
              <a:rPr lang="en-US" dirty="0" smtClean="0"/>
              <a:t>Review current and past therapy</a:t>
            </a:r>
          </a:p>
          <a:p>
            <a:pPr lvl="1"/>
            <a:endParaRPr lang="en-US" dirty="0" smtClean="0"/>
          </a:p>
          <a:p>
            <a:endParaRPr lang="en-US" dirty="0" smtClean="0"/>
          </a:p>
        </p:txBody>
      </p:sp>
      <p:sp>
        <p:nvSpPr>
          <p:cNvPr id="3" name="Title 2"/>
          <p:cNvSpPr>
            <a:spLocks noGrp="1"/>
          </p:cNvSpPr>
          <p:nvPr>
            <p:ph type="title"/>
          </p:nvPr>
        </p:nvSpPr>
        <p:spPr/>
        <p:txBody>
          <a:bodyPr/>
          <a:lstStyle/>
          <a:p>
            <a:r>
              <a:rPr lang="en-US" dirty="0" smtClean="0"/>
              <a:t>Physical Therapy Evaluation</a:t>
            </a:r>
            <a:endParaRPr lang="en-US" dirty="0"/>
          </a:p>
        </p:txBody>
      </p:sp>
    </p:spTree>
    <p:extLst>
      <p:ext uri="{BB962C8B-B14F-4D97-AF65-F5344CB8AC3E}">
        <p14:creationId xmlns:p14="http://schemas.microsoft.com/office/powerpoint/2010/main" val="4108655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362200"/>
            <a:ext cx="8017933" cy="4191000"/>
          </a:xfrm>
        </p:spPr>
        <p:txBody>
          <a:bodyPr>
            <a:normAutofit/>
          </a:bodyPr>
          <a:lstStyle/>
          <a:p>
            <a:r>
              <a:rPr lang="en-US" dirty="0" smtClean="0"/>
              <a:t>Systems Review</a:t>
            </a:r>
          </a:p>
          <a:p>
            <a:pPr lvl="1"/>
            <a:r>
              <a:rPr lang="en-US" dirty="0" smtClean="0"/>
              <a:t>Pain assessment</a:t>
            </a:r>
          </a:p>
          <a:p>
            <a:pPr lvl="1"/>
            <a:r>
              <a:rPr lang="en-US" dirty="0" smtClean="0"/>
              <a:t>Integumentary assessment</a:t>
            </a:r>
          </a:p>
          <a:p>
            <a:pPr lvl="1"/>
            <a:r>
              <a:rPr lang="en-US" dirty="0" smtClean="0"/>
              <a:t>Speech and language screen</a:t>
            </a:r>
          </a:p>
          <a:p>
            <a:pPr lvl="1"/>
            <a:r>
              <a:rPr lang="en-US" dirty="0" smtClean="0"/>
              <a:t>Sensory processing screen</a:t>
            </a:r>
          </a:p>
          <a:p>
            <a:pPr marL="301943" lvl="1" indent="0">
              <a:buNone/>
            </a:pPr>
            <a:endParaRPr lang="en-US" dirty="0" smtClean="0"/>
          </a:p>
          <a:p>
            <a:pPr marL="301943" lvl="1" indent="0">
              <a:buNone/>
            </a:pPr>
            <a:endParaRPr lang="en-US" dirty="0" smtClean="0"/>
          </a:p>
          <a:p>
            <a:pPr marL="301943" lvl="1" indent="0">
              <a:buNone/>
            </a:pPr>
            <a:r>
              <a:rPr lang="en-US" dirty="0" smtClean="0"/>
              <a:t>Consider </a:t>
            </a:r>
            <a:r>
              <a:rPr lang="en-US" dirty="0"/>
              <a:t>referring for screening for language delay and for </a:t>
            </a:r>
            <a:r>
              <a:rPr lang="en-US" dirty="0" smtClean="0"/>
              <a:t>autism </a:t>
            </a:r>
            <a:r>
              <a:rPr lang="en-US" dirty="0"/>
              <a:t>spectrum disorders</a:t>
            </a:r>
          </a:p>
          <a:p>
            <a:pPr lvl="1"/>
            <a:endParaRPr lang="en-US" dirty="0" smtClean="0"/>
          </a:p>
        </p:txBody>
      </p:sp>
      <p:sp>
        <p:nvSpPr>
          <p:cNvPr id="3" name="Title 2"/>
          <p:cNvSpPr>
            <a:spLocks noGrp="1"/>
          </p:cNvSpPr>
          <p:nvPr>
            <p:ph type="title"/>
          </p:nvPr>
        </p:nvSpPr>
        <p:spPr/>
        <p:txBody>
          <a:bodyPr/>
          <a:lstStyle/>
          <a:p>
            <a:r>
              <a:rPr lang="en-US" dirty="0" smtClean="0"/>
              <a:t>Physical Therapy Evaluation…</a:t>
            </a:r>
            <a:endParaRPr lang="en-US" dirty="0"/>
          </a:p>
        </p:txBody>
      </p:sp>
    </p:spTree>
    <p:extLst>
      <p:ext uri="{BB962C8B-B14F-4D97-AF65-F5344CB8AC3E}">
        <p14:creationId xmlns:p14="http://schemas.microsoft.com/office/powerpoint/2010/main" val="275851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6"/>
            <a:ext cx="7975600" cy="3801533"/>
          </a:xfrm>
        </p:spPr>
        <p:txBody>
          <a:bodyPr/>
          <a:lstStyle/>
          <a:p>
            <a:r>
              <a:rPr lang="en-US" dirty="0" smtClean="0"/>
              <a:t>Physical Assessment</a:t>
            </a:r>
          </a:p>
          <a:p>
            <a:pPr lvl="1"/>
            <a:r>
              <a:rPr lang="en-US" dirty="0" smtClean="0"/>
              <a:t>Neurological exam</a:t>
            </a:r>
          </a:p>
          <a:p>
            <a:pPr lvl="1"/>
            <a:r>
              <a:rPr lang="en-US" dirty="0" smtClean="0"/>
              <a:t>Musculoskeletal exam</a:t>
            </a:r>
          </a:p>
          <a:p>
            <a:pPr lvl="1"/>
            <a:r>
              <a:rPr lang="en-US" dirty="0" smtClean="0"/>
              <a:t>Gait exam</a:t>
            </a:r>
          </a:p>
          <a:p>
            <a:pPr lvl="1"/>
            <a:r>
              <a:rPr lang="en-US" dirty="0" smtClean="0"/>
              <a:t>Gross motor skills assessment</a:t>
            </a:r>
            <a:endParaRPr lang="en-US" dirty="0"/>
          </a:p>
        </p:txBody>
      </p:sp>
      <p:sp>
        <p:nvSpPr>
          <p:cNvPr id="3" name="Title 2"/>
          <p:cNvSpPr>
            <a:spLocks noGrp="1"/>
          </p:cNvSpPr>
          <p:nvPr>
            <p:ph type="title"/>
          </p:nvPr>
        </p:nvSpPr>
        <p:spPr/>
        <p:txBody>
          <a:bodyPr/>
          <a:lstStyle/>
          <a:p>
            <a:r>
              <a:rPr lang="en-US" dirty="0" smtClean="0"/>
              <a:t>Physical Therapy Evaluation…</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895600"/>
            <a:ext cx="253365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275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6"/>
            <a:ext cx="7975600" cy="3877733"/>
          </a:xfrm>
        </p:spPr>
        <p:txBody>
          <a:bodyPr>
            <a:normAutofit lnSpcReduction="10000"/>
          </a:bodyPr>
          <a:lstStyle/>
          <a:p>
            <a:r>
              <a:rPr lang="en-US" dirty="0" smtClean="0"/>
              <a:t>Can include:</a:t>
            </a:r>
          </a:p>
          <a:p>
            <a:pPr lvl="1"/>
            <a:r>
              <a:rPr lang="en-US" dirty="0" smtClean="0"/>
              <a:t>Stretching the ankle </a:t>
            </a:r>
            <a:r>
              <a:rPr lang="en-US" dirty="0" err="1" smtClean="0"/>
              <a:t>plantarflexors</a:t>
            </a:r>
            <a:r>
              <a:rPr lang="en-US" dirty="0" smtClean="0"/>
              <a:t> </a:t>
            </a:r>
          </a:p>
          <a:p>
            <a:pPr lvl="1"/>
            <a:r>
              <a:rPr lang="en-US" dirty="0" smtClean="0"/>
              <a:t>Strengthening the anterior </a:t>
            </a:r>
            <a:r>
              <a:rPr lang="en-US" dirty="0" err="1" smtClean="0"/>
              <a:t>tibialis</a:t>
            </a:r>
            <a:r>
              <a:rPr lang="en-US" dirty="0" smtClean="0"/>
              <a:t> and other LE and trunk muscles</a:t>
            </a:r>
          </a:p>
          <a:p>
            <a:pPr lvl="1"/>
            <a:r>
              <a:rPr lang="en-US" dirty="0" smtClean="0"/>
              <a:t>Parent education and HEP</a:t>
            </a:r>
          </a:p>
          <a:p>
            <a:pPr lvl="1"/>
            <a:r>
              <a:rPr lang="en-US" dirty="0" smtClean="0"/>
              <a:t>Orthotic intervention</a:t>
            </a:r>
          </a:p>
          <a:p>
            <a:pPr lvl="1"/>
            <a:r>
              <a:rPr lang="en-US" dirty="0" smtClean="0"/>
              <a:t>Shoe modification</a:t>
            </a:r>
          </a:p>
          <a:p>
            <a:pPr lvl="1"/>
            <a:r>
              <a:rPr lang="en-US" dirty="0" smtClean="0"/>
              <a:t>Gait training</a:t>
            </a:r>
          </a:p>
          <a:p>
            <a:pPr lvl="1"/>
            <a:r>
              <a:rPr lang="en-US" dirty="0" smtClean="0"/>
              <a:t>Night splinting</a:t>
            </a:r>
          </a:p>
          <a:p>
            <a:pPr lvl="1"/>
            <a:r>
              <a:rPr lang="en-US" dirty="0" smtClean="0"/>
              <a:t>Serial casting</a:t>
            </a:r>
          </a:p>
          <a:p>
            <a:endParaRPr lang="en-US" dirty="0"/>
          </a:p>
        </p:txBody>
      </p:sp>
      <p:sp>
        <p:nvSpPr>
          <p:cNvPr id="3" name="Title 2"/>
          <p:cNvSpPr>
            <a:spLocks noGrp="1"/>
          </p:cNvSpPr>
          <p:nvPr>
            <p:ph type="title"/>
          </p:nvPr>
        </p:nvSpPr>
        <p:spPr/>
        <p:txBody>
          <a:bodyPr/>
          <a:lstStyle/>
          <a:p>
            <a:r>
              <a:rPr lang="en-US" dirty="0" smtClean="0"/>
              <a:t>Physical Therapy Treatment</a:t>
            </a:r>
            <a:endParaRPr lang="en-US" dirty="0"/>
          </a:p>
        </p:txBody>
      </p:sp>
    </p:spTree>
    <p:extLst>
      <p:ext uri="{BB962C8B-B14F-4D97-AF65-F5344CB8AC3E}">
        <p14:creationId xmlns:p14="http://schemas.microsoft.com/office/powerpoint/2010/main" val="366668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6"/>
            <a:ext cx="7975600" cy="3877733"/>
          </a:xfrm>
        </p:spPr>
        <p:txBody>
          <a:bodyPr/>
          <a:lstStyle/>
          <a:p>
            <a:r>
              <a:rPr lang="en-US" dirty="0" smtClean="0"/>
              <a:t>Inserts</a:t>
            </a:r>
          </a:p>
          <a:p>
            <a:r>
              <a:rPr lang="en-US" dirty="0" smtClean="0"/>
              <a:t>Braces</a:t>
            </a:r>
          </a:p>
          <a:p>
            <a:pPr lvl="1"/>
            <a:r>
              <a:rPr lang="en-US" dirty="0" smtClean="0"/>
              <a:t>Day braces</a:t>
            </a:r>
          </a:p>
          <a:p>
            <a:pPr lvl="1"/>
            <a:r>
              <a:rPr lang="en-US" dirty="0" smtClean="0"/>
              <a:t>Night braces</a:t>
            </a:r>
          </a:p>
          <a:p>
            <a:r>
              <a:rPr lang="en-US" dirty="0" smtClean="0"/>
              <a:t>Shoe modifications</a:t>
            </a:r>
          </a:p>
        </p:txBody>
      </p:sp>
      <p:sp>
        <p:nvSpPr>
          <p:cNvPr id="3" name="Title 2"/>
          <p:cNvSpPr>
            <a:spLocks noGrp="1"/>
          </p:cNvSpPr>
          <p:nvPr>
            <p:ph type="title"/>
          </p:nvPr>
        </p:nvSpPr>
        <p:spPr/>
        <p:txBody>
          <a:bodyPr/>
          <a:lstStyle/>
          <a:p>
            <a:r>
              <a:rPr lang="en-US" dirty="0" smtClean="0"/>
              <a:t>Orthotics</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005138"/>
            <a:ext cx="1931755" cy="171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1318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7"/>
            <a:ext cx="7899400" cy="3450696"/>
          </a:xfrm>
        </p:spPr>
        <p:txBody>
          <a:bodyPr/>
          <a:lstStyle/>
          <a:p>
            <a:r>
              <a:rPr lang="en-US" dirty="0" smtClean="0"/>
              <a:t>Can be accompanied by Botox injections</a:t>
            </a:r>
          </a:p>
          <a:p>
            <a:pPr marL="0" indent="0">
              <a:buNone/>
            </a:pPr>
            <a:endParaRPr lang="en-US" dirty="0"/>
          </a:p>
        </p:txBody>
      </p:sp>
      <p:sp>
        <p:nvSpPr>
          <p:cNvPr id="3" name="Title 2"/>
          <p:cNvSpPr>
            <a:spLocks noGrp="1"/>
          </p:cNvSpPr>
          <p:nvPr>
            <p:ph type="title"/>
          </p:nvPr>
        </p:nvSpPr>
        <p:spPr/>
        <p:txBody>
          <a:bodyPr>
            <a:normAutofit/>
          </a:bodyPr>
          <a:lstStyle/>
          <a:p>
            <a:r>
              <a:rPr lang="en-US" dirty="0" smtClean="0"/>
              <a:t>Serial Casting</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1827" y="3581400"/>
            <a:ext cx="2359518" cy="262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564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610600" cy="4267200"/>
          </a:xfrm>
        </p:spPr>
        <p:txBody>
          <a:bodyPr>
            <a:normAutofit fontScale="92500" lnSpcReduction="10000"/>
          </a:bodyPr>
          <a:lstStyle/>
          <a:p>
            <a:r>
              <a:rPr lang="en-US" dirty="0" smtClean="0"/>
              <a:t>Toe walking </a:t>
            </a:r>
            <a:r>
              <a:rPr lang="en-US" dirty="0" smtClean="0"/>
              <a:t>definition</a:t>
            </a:r>
          </a:p>
          <a:p>
            <a:endParaRPr lang="en-US" dirty="0" smtClean="0"/>
          </a:p>
          <a:p>
            <a:r>
              <a:rPr lang="en-US" dirty="0" smtClean="0"/>
              <a:t>Incidence in children with </a:t>
            </a:r>
            <a:r>
              <a:rPr lang="en-US" dirty="0" smtClean="0"/>
              <a:t>ASD</a:t>
            </a:r>
          </a:p>
          <a:p>
            <a:endParaRPr lang="en-US" dirty="0" smtClean="0"/>
          </a:p>
          <a:p>
            <a:r>
              <a:rPr lang="en-US" dirty="0" smtClean="0"/>
              <a:t>Theories on cause of toe walking in children with </a:t>
            </a:r>
            <a:r>
              <a:rPr lang="en-US" dirty="0" smtClean="0"/>
              <a:t>ASD</a:t>
            </a:r>
          </a:p>
          <a:p>
            <a:endParaRPr lang="en-US" dirty="0" smtClean="0"/>
          </a:p>
          <a:p>
            <a:r>
              <a:rPr lang="en-US" dirty="0" smtClean="0"/>
              <a:t>Possible outcomes of untreated toe </a:t>
            </a:r>
            <a:r>
              <a:rPr lang="en-US" dirty="0" smtClean="0"/>
              <a:t>walking</a:t>
            </a:r>
          </a:p>
          <a:p>
            <a:endParaRPr lang="en-US" dirty="0" smtClean="0"/>
          </a:p>
          <a:p>
            <a:r>
              <a:rPr lang="en-US" dirty="0" smtClean="0"/>
              <a:t>Treatment options for toe </a:t>
            </a:r>
            <a:r>
              <a:rPr lang="en-US" dirty="0" smtClean="0"/>
              <a:t>walking</a:t>
            </a:r>
          </a:p>
          <a:p>
            <a:endParaRPr lang="en-US" dirty="0" smtClean="0"/>
          </a:p>
          <a:p>
            <a:r>
              <a:rPr lang="en-US" dirty="0" smtClean="0"/>
              <a:t>Plan of action</a:t>
            </a:r>
          </a:p>
          <a:p>
            <a:endParaRPr lang="en-US" dirty="0"/>
          </a:p>
        </p:txBody>
      </p:sp>
      <p:sp>
        <p:nvSpPr>
          <p:cNvPr id="2" name="Title 1"/>
          <p:cNvSpPr>
            <a:spLocks noGrp="1"/>
          </p:cNvSpPr>
          <p:nvPr>
            <p:ph type="title"/>
          </p:nvPr>
        </p:nvSpPr>
        <p:spPr/>
        <p:txBody>
          <a:bodyPr/>
          <a:lstStyle/>
          <a:p>
            <a:r>
              <a:rPr lang="en-US" dirty="0" smtClean="0"/>
              <a:t>Presentation Outline</a:t>
            </a:r>
            <a:endParaRPr lang="en-US" dirty="0"/>
          </a:p>
        </p:txBody>
      </p:sp>
    </p:spTree>
    <p:extLst>
      <p:ext uri="{BB962C8B-B14F-4D97-AF65-F5344CB8AC3E}">
        <p14:creationId xmlns:p14="http://schemas.microsoft.com/office/powerpoint/2010/main" val="2240931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6"/>
            <a:ext cx="7899400" cy="3801533"/>
          </a:xfrm>
        </p:spPr>
        <p:txBody>
          <a:bodyPr/>
          <a:lstStyle/>
          <a:p>
            <a:r>
              <a:rPr lang="en-US" dirty="0" smtClean="0"/>
              <a:t>Therapeutic brushing</a:t>
            </a:r>
          </a:p>
          <a:p>
            <a:r>
              <a:rPr lang="en-US" dirty="0" smtClean="0"/>
              <a:t>Graded desensitization to tactile input</a:t>
            </a:r>
          </a:p>
          <a:p>
            <a:r>
              <a:rPr lang="en-US" dirty="0" smtClean="0"/>
              <a:t>Providing other proprioceptive input:</a:t>
            </a:r>
          </a:p>
          <a:p>
            <a:pPr lvl="1"/>
            <a:r>
              <a:rPr lang="en-US" dirty="0" smtClean="0"/>
              <a:t>Jumping on a trampoline</a:t>
            </a:r>
          </a:p>
          <a:p>
            <a:pPr lvl="1"/>
            <a:r>
              <a:rPr lang="en-US" dirty="0" smtClean="0"/>
              <a:t>Stomping feet</a:t>
            </a:r>
          </a:p>
          <a:p>
            <a:pPr lvl="1"/>
            <a:r>
              <a:rPr lang="en-US" dirty="0" smtClean="0"/>
              <a:t>Walking in the sand</a:t>
            </a:r>
          </a:p>
          <a:p>
            <a:pPr lvl="1"/>
            <a:r>
              <a:rPr lang="en-US" dirty="0" smtClean="0"/>
              <a:t>Providing traction</a:t>
            </a:r>
          </a:p>
          <a:p>
            <a:pPr lvl="1"/>
            <a:r>
              <a:rPr lang="en-US" dirty="0" smtClean="0"/>
              <a:t>Other activities that provide compression and traction</a:t>
            </a:r>
            <a:endParaRPr lang="en-US" dirty="0"/>
          </a:p>
        </p:txBody>
      </p:sp>
      <p:sp>
        <p:nvSpPr>
          <p:cNvPr id="3" name="Title 2"/>
          <p:cNvSpPr>
            <a:spLocks noGrp="1"/>
          </p:cNvSpPr>
          <p:nvPr>
            <p:ph type="title"/>
          </p:nvPr>
        </p:nvSpPr>
        <p:spPr/>
        <p:txBody>
          <a:bodyPr/>
          <a:lstStyle/>
          <a:p>
            <a:r>
              <a:rPr lang="en-US" dirty="0" smtClean="0"/>
              <a:t>Occupational Therapy Treatment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743200"/>
            <a:ext cx="2552700" cy="255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153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6"/>
            <a:ext cx="7239000" cy="3877733"/>
          </a:xfrm>
        </p:spPr>
        <p:txBody>
          <a:bodyPr>
            <a:normAutofit/>
          </a:bodyPr>
          <a:lstStyle/>
          <a:p>
            <a:r>
              <a:rPr lang="en-US" dirty="0" smtClean="0"/>
              <a:t>Vision training program developed by Melvin Kaplan, OD</a:t>
            </a:r>
          </a:p>
          <a:p>
            <a:pPr lvl="1"/>
            <a:r>
              <a:rPr lang="en-US" dirty="0" smtClean="0"/>
              <a:t>Uses </a:t>
            </a:r>
            <a:r>
              <a:rPr lang="en-US" dirty="0"/>
              <a:t>ambient prism lenses “to actually </a:t>
            </a:r>
            <a:r>
              <a:rPr lang="en-US" i="1" dirty="0"/>
              <a:t>alter perception</a:t>
            </a:r>
            <a:r>
              <a:rPr lang="en-US" dirty="0"/>
              <a:t> in ways that cause patients to reorganize their visual processes</a:t>
            </a:r>
            <a:r>
              <a:rPr lang="en-US" dirty="0" smtClean="0"/>
              <a:t>”</a:t>
            </a:r>
          </a:p>
          <a:p>
            <a:pPr lvl="1"/>
            <a:r>
              <a:rPr lang="en-US" dirty="0" smtClean="0"/>
              <a:t>Reports immediate short term effects, long term effects can take up to a year</a:t>
            </a:r>
          </a:p>
          <a:p>
            <a:pPr lvl="1"/>
            <a:endParaRPr lang="en-US" dirty="0"/>
          </a:p>
          <a:p>
            <a:pPr lvl="1"/>
            <a:endParaRPr lang="en-US" dirty="0" smtClean="0"/>
          </a:p>
        </p:txBody>
      </p:sp>
      <p:sp>
        <p:nvSpPr>
          <p:cNvPr id="3" name="Title 2"/>
          <p:cNvSpPr>
            <a:spLocks noGrp="1"/>
          </p:cNvSpPr>
          <p:nvPr>
            <p:ph type="title"/>
          </p:nvPr>
        </p:nvSpPr>
        <p:spPr>
          <a:xfrm>
            <a:off x="457200" y="304800"/>
            <a:ext cx="8229600" cy="1252728"/>
          </a:xfrm>
        </p:spPr>
        <p:txBody>
          <a:bodyPr/>
          <a:lstStyle/>
          <a:p>
            <a:r>
              <a:rPr lang="en-US" dirty="0" smtClean="0"/>
              <a:t>Therapeutic Optometrist </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0461" y="4343400"/>
            <a:ext cx="1676399" cy="2235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208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675467"/>
            <a:ext cx="7899400" cy="3450696"/>
          </a:xfrm>
        </p:spPr>
        <p:txBody>
          <a:bodyPr/>
          <a:lstStyle/>
          <a:p>
            <a:r>
              <a:rPr lang="en-US" dirty="0" smtClean="0"/>
              <a:t>Lengthening Achilles tendon</a:t>
            </a:r>
            <a:r>
              <a:rPr lang="en-US" dirty="0"/>
              <a:t> </a:t>
            </a:r>
            <a:r>
              <a:rPr lang="en-US" dirty="0" smtClean="0"/>
              <a:t>or gastrocnemius</a:t>
            </a:r>
          </a:p>
          <a:p>
            <a:r>
              <a:rPr lang="en-US" dirty="0" smtClean="0"/>
              <a:t>Recession of part or all of the gastrocnemius</a:t>
            </a:r>
          </a:p>
        </p:txBody>
      </p:sp>
      <p:sp>
        <p:nvSpPr>
          <p:cNvPr id="3" name="Title 2"/>
          <p:cNvSpPr>
            <a:spLocks noGrp="1"/>
          </p:cNvSpPr>
          <p:nvPr>
            <p:ph type="title"/>
          </p:nvPr>
        </p:nvSpPr>
        <p:spPr/>
        <p:txBody>
          <a:bodyPr/>
          <a:lstStyle/>
          <a:p>
            <a:r>
              <a:rPr lang="en-US" dirty="0" smtClean="0"/>
              <a:t>Surgery</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3886200"/>
            <a:ext cx="2228850"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515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675466"/>
            <a:ext cx="7975600" cy="3801533"/>
          </a:xfrm>
        </p:spPr>
        <p:txBody>
          <a:bodyPr/>
          <a:lstStyle/>
          <a:p>
            <a:r>
              <a:rPr lang="en-US" dirty="0" smtClean="0"/>
              <a:t>Refer children who have been toe walking for more than 6 months after beginning to walk for physical therapy evaluation!</a:t>
            </a:r>
          </a:p>
          <a:p>
            <a:r>
              <a:rPr lang="en-US" dirty="0" smtClean="0"/>
              <a:t>Consider apparent cause of toe walking </a:t>
            </a:r>
          </a:p>
          <a:p>
            <a:r>
              <a:rPr lang="en-US" dirty="0" smtClean="0"/>
              <a:t>Work as a team to provide the best </a:t>
            </a:r>
            <a:r>
              <a:rPr lang="en-US" dirty="0" smtClean="0"/>
              <a:t>care</a:t>
            </a:r>
          </a:p>
          <a:p>
            <a:endParaRPr lang="en-US" dirty="0"/>
          </a:p>
          <a:p>
            <a:endParaRPr lang="en-US" dirty="0" smtClean="0"/>
          </a:p>
          <a:p>
            <a:r>
              <a:rPr lang="en-US" dirty="0" smtClean="0"/>
              <a:t>Thank you for your time!</a:t>
            </a:r>
            <a:endParaRPr lang="en-US" dirty="0"/>
          </a:p>
        </p:txBody>
      </p:sp>
      <p:sp>
        <p:nvSpPr>
          <p:cNvPr id="3" name="Title 2"/>
          <p:cNvSpPr>
            <a:spLocks noGrp="1"/>
          </p:cNvSpPr>
          <p:nvPr>
            <p:ph type="title"/>
          </p:nvPr>
        </p:nvSpPr>
        <p:spPr/>
        <p:txBody>
          <a:bodyPr/>
          <a:lstStyle/>
          <a:p>
            <a:r>
              <a:rPr lang="en-US" dirty="0" smtClean="0"/>
              <a:t>Plan of Action!</a:t>
            </a:r>
            <a:endParaRPr lang="en-US" dirty="0"/>
          </a:p>
        </p:txBody>
      </p:sp>
    </p:spTree>
    <p:extLst>
      <p:ext uri="{BB962C8B-B14F-4D97-AF65-F5344CB8AC3E}">
        <p14:creationId xmlns:p14="http://schemas.microsoft.com/office/powerpoint/2010/main" val="3846686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297363"/>
          </a:xfrm>
        </p:spPr>
        <p:txBody>
          <a:bodyPr>
            <a:normAutofit fontScale="77500" lnSpcReduction="20000"/>
          </a:bodyPr>
          <a:lstStyle/>
          <a:p>
            <a:r>
              <a:rPr lang="en-US" dirty="0"/>
              <a:t>Barrow, W. J., </a:t>
            </a:r>
            <a:r>
              <a:rPr lang="en-US" dirty="0" err="1"/>
              <a:t>Jaworski</a:t>
            </a:r>
            <a:r>
              <a:rPr lang="en-US" dirty="0"/>
              <a:t>, M., &amp; </a:t>
            </a:r>
            <a:r>
              <a:rPr lang="en-US" dirty="0" err="1"/>
              <a:t>Accardo</a:t>
            </a:r>
            <a:r>
              <a:rPr lang="en-US" dirty="0"/>
              <a:t>, P. J. (2011). Persistent toe walking in autism. </a:t>
            </a:r>
            <a:r>
              <a:rPr lang="en-US" i="1" dirty="0"/>
              <a:t>Journal of Child Neurology</a:t>
            </a:r>
            <a:r>
              <a:rPr lang="en-US" dirty="0"/>
              <a:t>, </a:t>
            </a:r>
            <a:r>
              <a:rPr lang="en-US" i="1" dirty="0"/>
              <a:t>26</a:t>
            </a:r>
            <a:r>
              <a:rPr lang="en-US" dirty="0"/>
              <a:t>(5), 619-21. </a:t>
            </a:r>
            <a:r>
              <a:rPr lang="en-US" dirty="0" err="1"/>
              <a:t>doi</a:t>
            </a:r>
            <a:r>
              <a:rPr lang="en-US" dirty="0"/>
              <a:t>: </a:t>
            </a:r>
            <a:r>
              <a:rPr lang="en-US" dirty="0" smtClean="0"/>
              <a:t>10.1177/0883073810385344</a:t>
            </a:r>
            <a:r>
              <a:rPr lang="en-US" dirty="0"/>
              <a:t> </a:t>
            </a:r>
          </a:p>
          <a:p>
            <a:r>
              <a:rPr lang="en-US" dirty="0" err="1"/>
              <a:t>Collmer</a:t>
            </a:r>
            <a:r>
              <a:rPr lang="en-US" dirty="0"/>
              <a:t>, K. (2011, November 7). [Web log message]. Retrieved from http://</a:t>
            </a:r>
            <a:r>
              <a:rPr lang="en-US" dirty="0" smtClean="0"/>
              <a:t>community.advanceweb.com/blogs/ot_8/archive/2011/11/07/toe-walking-and-vision-unlikely-companions-that-we-need-to-see-to-believe.aspx</a:t>
            </a:r>
            <a:r>
              <a:rPr lang="en-US" dirty="0"/>
              <a:t> </a:t>
            </a:r>
            <a:endParaRPr lang="en-US" dirty="0" smtClean="0"/>
          </a:p>
          <a:p>
            <a:r>
              <a:rPr lang="en-US" dirty="0" err="1">
                <a:latin typeface="Times New Roman"/>
              </a:rPr>
              <a:t>DesJardins</a:t>
            </a:r>
            <a:r>
              <a:rPr lang="en-US" dirty="0">
                <a:latin typeface="Times New Roman"/>
              </a:rPr>
              <a:t>, K. (2010, February 20). [Web log message]. Retrieved from http://chat1autism.wetpaint.com/page/Autism and tip-</a:t>
            </a:r>
            <a:r>
              <a:rPr lang="en-US" dirty="0" err="1">
                <a:latin typeface="Times New Roman"/>
              </a:rPr>
              <a:t>toeing..why</a:t>
            </a:r>
            <a:r>
              <a:rPr lang="en-US" dirty="0">
                <a:latin typeface="Times New Roman"/>
              </a:rPr>
              <a:t>?</a:t>
            </a:r>
            <a:endParaRPr lang="en-US" dirty="0"/>
          </a:p>
          <a:p>
            <a:r>
              <a:rPr lang="en-US" dirty="0" err="1"/>
              <a:t>Edelson</a:t>
            </a:r>
            <a:r>
              <a:rPr lang="en-US" dirty="0"/>
              <a:t>, S. M. (2011). Toe walking. </a:t>
            </a:r>
            <a:r>
              <a:rPr lang="en-US" i="1" dirty="0"/>
              <a:t>Autism Research Institute</a:t>
            </a:r>
            <a:r>
              <a:rPr lang="en-US" dirty="0"/>
              <a:t>, Retrieved from http://</a:t>
            </a:r>
            <a:r>
              <a:rPr lang="en-US" dirty="0" smtClean="0"/>
              <a:t>www.autism.com/index.php/symptoms_toe_walking</a:t>
            </a:r>
            <a:r>
              <a:rPr lang="en-US" dirty="0"/>
              <a:t> </a:t>
            </a:r>
          </a:p>
          <a:p>
            <a:r>
              <a:rPr lang="en-US" dirty="0"/>
              <a:t>Gregory, G. (2009, March 01). [Web log message]. Retrieved from http://</a:t>
            </a:r>
            <a:r>
              <a:rPr lang="en-US" dirty="0" smtClean="0"/>
              <a:t>www.helium.com/items/1360205-autism-and-toe-walking</a:t>
            </a:r>
            <a:r>
              <a:rPr lang="en-US" dirty="0"/>
              <a:t> </a:t>
            </a:r>
          </a:p>
        </p:txBody>
      </p:sp>
      <p:sp>
        <p:nvSpPr>
          <p:cNvPr id="3" name="Title 2"/>
          <p:cNvSpPr>
            <a:spLocks noGrp="1"/>
          </p:cNvSpPr>
          <p:nvPr>
            <p:ph type="title"/>
          </p:nvPr>
        </p:nvSpPr>
        <p:spPr/>
        <p:txBody>
          <a:bodyPr/>
          <a:lstStyle/>
          <a:p>
            <a:r>
              <a:rPr lang="en-US" dirty="0" smtClean="0"/>
              <a:t>Works Cited</a:t>
            </a:r>
            <a:endParaRPr lang="en-US" dirty="0"/>
          </a:p>
        </p:txBody>
      </p:sp>
    </p:spTree>
    <p:extLst>
      <p:ext uri="{BB962C8B-B14F-4D97-AF65-F5344CB8AC3E}">
        <p14:creationId xmlns:p14="http://schemas.microsoft.com/office/powerpoint/2010/main" val="2195883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86000"/>
            <a:ext cx="7408333" cy="3840163"/>
          </a:xfrm>
        </p:spPr>
        <p:txBody>
          <a:bodyPr>
            <a:normAutofit fontScale="70000" lnSpcReduction="20000"/>
          </a:bodyPr>
          <a:lstStyle/>
          <a:p>
            <a:r>
              <a:rPr lang="en-US" dirty="0"/>
              <a:t>Kaplan, M. (2006). Visual management: a physiological approach to rehabilitating autism spectrum disorders. </a:t>
            </a:r>
            <a:r>
              <a:rPr lang="en-US" i="1" dirty="0"/>
              <a:t>Autism research review international</a:t>
            </a:r>
            <a:r>
              <a:rPr lang="en-US" dirty="0"/>
              <a:t>, </a:t>
            </a:r>
            <a:r>
              <a:rPr lang="en-US" i="1" dirty="0"/>
              <a:t>20</a:t>
            </a:r>
            <a:r>
              <a:rPr lang="en-US" dirty="0"/>
              <a:t>(2), 3. Retrieved from http://www.autisticvision.com/cvmUpdateInfo/articles/vismgt.PDF</a:t>
            </a:r>
            <a:endParaRPr lang="en-US" dirty="0" smtClean="0"/>
          </a:p>
          <a:p>
            <a:r>
              <a:rPr lang="en-US" dirty="0" smtClean="0"/>
              <a:t>Ming</a:t>
            </a:r>
            <a:r>
              <a:rPr lang="en-US" dirty="0"/>
              <a:t>, X., </a:t>
            </a:r>
            <a:r>
              <a:rPr lang="en-US" dirty="0" err="1"/>
              <a:t>Brimacombe</a:t>
            </a:r>
            <a:r>
              <a:rPr lang="en-US" dirty="0"/>
              <a:t>, B., &amp; Wagner, G. C. (2007). Prevalence of motor impairment in autism spectrum disorders. </a:t>
            </a:r>
            <a:r>
              <a:rPr lang="en-US" i="1" dirty="0"/>
              <a:t>Brain Development</a:t>
            </a:r>
            <a:r>
              <a:rPr lang="en-US" dirty="0"/>
              <a:t>, </a:t>
            </a:r>
            <a:r>
              <a:rPr lang="en-US" i="1" dirty="0"/>
              <a:t>29</a:t>
            </a:r>
            <a:r>
              <a:rPr lang="en-US" dirty="0"/>
              <a:t>(9), 565-70. Retrieved from http://www.ncbi.nlm.nih.gov/pubmed/17467940</a:t>
            </a:r>
            <a:endParaRPr lang="en-US" dirty="0" smtClean="0"/>
          </a:p>
          <a:p>
            <a:r>
              <a:rPr lang="en-US" dirty="0" smtClean="0"/>
              <a:t>Le </a:t>
            </a:r>
            <a:r>
              <a:rPr lang="en-US" dirty="0" err="1"/>
              <a:t>Cras</a:t>
            </a:r>
            <a:r>
              <a:rPr lang="en-US" dirty="0"/>
              <a:t> S., </a:t>
            </a:r>
            <a:r>
              <a:rPr lang="en-US" dirty="0" err="1"/>
              <a:t>Bouck</a:t>
            </a:r>
            <a:r>
              <a:rPr lang="en-US" dirty="0"/>
              <a:t> J., </a:t>
            </a:r>
            <a:r>
              <a:rPr lang="en-US" dirty="0" err="1"/>
              <a:t>Brausch</a:t>
            </a:r>
            <a:r>
              <a:rPr lang="en-US" dirty="0"/>
              <a:t> S., Taylor-Haas A.; </a:t>
            </a:r>
            <a:r>
              <a:rPr lang="en-US" dirty="0" err="1"/>
              <a:t>Cincinatti</a:t>
            </a:r>
            <a:r>
              <a:rPr lang="en-US" dirty="0"/>
              <a:t> Children’s </a:t>
            </a:r>
            <a:r>
              <a:rPr lang="en-US" dirty="0" err="1"/>
              <a:t>Hopsital</a:t>
            </a:r>
            <a:r>
              <a:rPr lang="en-US" dirty="0"/>
              <a:t> Medical Center:  Evidence-based clinical care guideline for Management of Idiopathic Toe Walking.  Guideline 040, pages 1-17, February 15,2011 http://www.cincinattichildrens.org/service/j/anderson-center/evidence-based-care/occupational-therapy-physical-therapy/ </a:t>
            </a:r>
          </a:p>
          <a:p>
            <a:r>
              <a:rPr lang="en-US" dirty="0" err="1"/>
              <a:t>Yoell</a:t>
            </a:r>
            <a:r>
              <a:rPr lang="en-US" dirty="0"/>
              <a:t>, C. (2011, March 06). </a:t>
            </a:r>
            <a:r>
              <a:rPr lang="en-US" i="1" dirty="0"/>
              <a:t>Toe walking in children with autism</a:t>
            </a:r>
            <a:r>
              <a:rPr lang="en-US" dirty="0"/>
              <a:t>. Retrieved from http://ebookbrowse.com/toe-walking-handout-doc-d75647361 </a:t>
            </a:r>
          </a:p>
          <a:p>
            <a:r>
              <a:rPr lang="en-US" dirty="0" err="1"/>
              <a:t>Zimbler</a:t>
            </a:r>
            <a:r>
              <a:rPr lang="en-US" dirty="0"/>
              <a:t>, S. (2010). Idiopathic toe walking: current evaluation and management. </a:t>
            </a:r>
            <a:r>
              <a:rPr lang="en-US" i="1" dirty="0"/>
              <a:t>Orthopedic </a:t>
            </a:r>
            <a:r>
              <a:rPr lang="en-US" i="1" dirty="0" err="1"/>
              <a:t>Jounral</a:t>
            </a:r>
            <a:r>
              <a:rPr lang="en-US" i="1" dirty="0"/>
              <a:t> at Harvard Medical School</a:t>
            </a:r>
            <a:r>
              <a:rPr lang="en-US" dirty="0"/>
              <a:t>, Retrieved from http://</a:t>
            </a:r>
            <a:r>
              <a:rPr lang="en-US" dirty="0" smtClean="0"/>
              <a:t>www.orthojournalhms.org/volume9</a:t>
            </a:r>
            <a:endParaRPr lang="en-US" dirty="0"/>
          </a:p>
        </p:txBody>
      </p:sp>
      <p:sp>
        <p:nvSpPr>
          <p:cNvPr id="3" name="Title 2"/>
          <p:cNvSpPr>
            <a:spLocks noGrp="1"/>
          </p:cNvSpPr>
          <p:nvPr>
            <p:ph type="title"/>
          </p:nvPr>
        </p:nvSpPr>
        <p:spPr/>
        <p:txBody>
          <a:bodyPr/>
          <a:lstStyle/>
          <a:p>
            <a:r>
              <a:rPr lang="en-US" dirty="0" smtClean="0"/>
              <a:t>Works Cited…</a:t>
            </a:r>
            <a:endParaRPr lang="en-US" dirty="0"/>
          </a:p>
        </p:txBody>
      </p:sp>
    </p:spTree>
    <p:extLst>
      <p:ext uri="{BB962C8B-B14F-4D97-AF65-F5344CB8AC3E}">
        <p14:creationId xmlns:p14="http://schemas.microsoft.com/office/powerpoint/2010/main" val="3377610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3276600"/>
            <a:ext cx="2762250"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2013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90800"/>
            <a:ext cx="8534399" cy="4114799"/>
          </a:xfrm>
        </p:spPr>
        <p:txBody>
          <a:bodyPr>
            <a:normAutofit/>
          </a:bodyPr>
          <a:lstStyle/>
          <a:p>
            <a:r>
              <a:rPr lang="en-US" dirty="0" smtClean="0"/>
              <a:t>The failure of the heel to contact the floor at onset of stance during gait </a:t>
            </a:r>
          </a:p>
          <a:p>
            <a:r>
              <a:rPr lang="en-US" dirty="0" smtClean="0"/>
              <a:t>Can be a problem if it persists after 6 months after beginning to walk</a:t>
            </a:r>
          </a:p>
          <a:p>
            <a:r>
              <a:rPr lang="en-US" dirty="0" smtClean="0"/>
              <a:t>Can present with a variety of pediatric diagnoses </a:t>
            </a:r>
          </a:p>
          <a:p>
            <a:pPr lvl="1"/>
            <a:r>
              <a:rPr lang="en-US" dirty="0" smtClean="0"/>
              <a:t>Neuromuscular diagnoses</a:t>
            </a:r>
          </a:p>
          <a:p>
            <a:pPr lvl="1"/>
            <a:r>
              <a:rPr lang="en-US" dirty="0" smtClean="0"/>
              <a:t>Orthopedic conditions</a:t>
            </a:r>
          </a:p>
          <a:p>
            <a:pPr lvl="1"/>
            <a:r>
              <a:rPr lang="en-US" dirty="0" smtClean="0"/>
              <a:t>Myopathies </a:t>
            </a:r>
          </a:p>
          <a:p>
            <a:pPr lvl="1"/>
            <a:r>
              <a:rPr lang="en-US" dirty="0" smtClean="0"/>
              <a:t>Idiopathic Toe Walking</a:t>
            </a:r>
          </a:p>
          <a:p>
            <a:endParaRPr lang="en-US" dirty="0"/>
          </a:p>
        </p:txBody>
      </p:sp>
      <p:sp>
        <p:nvSpPr>
          <p:cNvPr id="2" name="Title 1"/>
          <p:cNvSpPr>
            <a:spLocks noGrp="1"/>
          </p:cNvSpPr>
          <p:nvPr>
            <p:ph type="title"/>
          </p:nvPr>
        </p:nvSpPr>
        <p:spPr/>
        <p:txBody>
          <a:bodyPr/>
          <a:lstStyle/>
          <a:p>
            <a:r>
              <a:rPr lang="en-US" dirty="0" smtClean="0"/>
              <a:t>What is toe walking</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38800" y="4876800"/>
            <a:ext cx="1038225"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6202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133600"/>
            <a:ext cx="8610599" cy="4495800"/>
          </a:xfrm>
        </p:spPr>
        <p:txBody>
          <a:bodyPr>
            <a:normAutofit fontScale="77500" lnSpcReduction="20000"/>
          </a:bodyPr>
          <a:lstStyle/>
          <a:p>
            <a:r>
              <a:rPr lang="en-US" dirty="0" err="1" smtClean="0"/>
              <a:t>Hypotonia</a:t>
            </a:r>
            <a:r>
              <a:rPr lang="en-US" dirty="0" smtClean="0"/>
              <a:t> </a:t>
            </a:r>
            <a:endParaRPr lang="en-US" dirty="0" smtClean="0"/>
          </a:p>
          <a:p>
            <a:endParaRPr lang="en-US" dirty="0" smtClean="0"/>
          </a:p>
          <a:p>
            <a:r>
              <a:rPr lang="en-US" dirty="0" smtClean="0"/>
              <a:t>FM </a:t>
            </a:r>
            <a:r>
              <a:rPr lang="en-US" dirty="0" smtClean="0"/>
              <a:t>deficits</a:t>
            </a:r>
          </a:p>
          <a:p>
            <a:endParaRPr lang="en-US" dirty="0" smtClean="0"/>
          </a:p>
          <a:p>
            <a:r>
              <a:rPr lang="en-US" dirty="0" smtClean="0"/>
              <a:t>GM </a:t>
            </a:r>
            <a:r>
              <a:rPr lang="en-US" dirty="0" smtClean="0"/>
              <a:t>deficits</a:t>
            </a:r>
          </a:p>
          <a:p>
            <a:pPr marL="0" indent="0">
              <a:buNone/>
            </a:pPr>
            <a:r>
              <a:rPr lang="en-US" dirty="0" smtClean="0"/>
              <a:t> </a:t>
            </a:r>
            <a:endParaRPr lang="en-US" dirty="0" smtClean="0"/>
          </a:p>
          <a:p>
            <a:r>
              <a:rPr lang="en-US" dirty="0" smtClean="0"/>
              <a:t>History of delayed motor milestones </a:t>
            </a:r>
            <a:endParaRPr lang="en-US" dirty="0" smtClean="0"/>
          </a:p>
          <a:p>
            <a:endParaRPr lang="en-US" dirty="0" smtClean="0"/>
          </a:p>
          <a:p>
            <a:r>
              <a:rPr lang="en-US" dirty="0" smtClean="0"/>
              <a:t>Toe walking </a:t>
            </a:r>
            <a:endParaRPr lang="en-US" dirty="0" smtClean="0"/>
          </a:p>
          <a:p>
            <a:endParaRPr lang="en-US" dirty="0" smtClean="0"/>
          </a:p>
          <a:p>
            <a:r>
              <a:rPr lang="en-US" dirty="0" smtClean="0"/>
              <a:t>Apraxia</a:t>
            </a:r>
          </a:p>
          <a:p>
            <a:endParaRPr lang="en-US" dirty="0" smtClean="0"/>
          </a:p>
          <a:p>
            <a:r>
              <a:rPr lang="en-US" dirty="0" smtClean="0"/>
              <a:t>Impaired balance </a:t>
            </a:r>
            <a:endParaRPr lang="en-US" dirty="0" smtClean="0"/>
          </a:p>
          <a:p>
            <a:endParaRPr lang="en-US" dirty="0" smtClean="0"/>
          </a:p>
          <a:p>
            <a:r>
              <a:rPr lang="en-US" dirty="0" smtClean="0"/>
              <a:t>Impaired equilibrium reactions</a:t>
            </a:r>
          </a:p>
          <a:p>
            <a:endParaRPr lang="en-US" dirty="0"/>
          </a:p>
        </p:txBody>
      </p:sp>
      <p:sp>
        <p:nvSpPr>
          <p:cNvPr id="3" name="Title 2"/>
          <p:cNvSpPr>
            <a:spLocks noGrp="1"/>
          </p:cNvSpPr>
          <p:nvPr>
            <p:ph type="title"/>
          </p:nvPr>
        </p:nvSpPr>
        <p:spPr/>
        <p:txBody>
          <a:bodyPr/>
          <a:lstStyle/>
          <a:p>
            <a:r>
              <a:rPr lang="en-US" dirty="0" smtClean="0"/>
              <a:t>ASD: common motor deficits</a:t>
            </a:r>
            <a:endParaRPr lang="en-US" dirty="0"/>
          </a:p>
        </p:txBody>
      </p:sp>
    </p:spTree>
    <p:extLst>
      <p:ext uri="{BB962C8B-B14F-4D97-AF65-F5344CB8AC3E}">
        <p14:creationId xmlns:p14="http://schemas.microsoft.com/office/powerpoint/2010/main" val="1945332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610599" cy="4038600"/>
          </a:xfrm>
        </p:spPr>
        <p:txBody>
          <a:bodyPr/>
          <a:lstStyle/>
          <a:p>
            <a:r>
              <a:rPr lang="en-US" dirty="0" smtClean="0"/>
              <a:t>Incidence reported to be between 20-63</a:t>
            </a:r>
            <a:r>
              <a:rPr lang="en-US" dirty="0" smtClean="0"/>
              <a:t>%</a:t>
            </a:r>
          </a:p>
          <a:p>
            <a:endParaRPr lang="en-US" dirty="0" smtClean="0"/>
          </a:p>
          <a:p>
            <a:r>
              <a:rPr lang="en-US" dirty="0" smtClean="0"/>
              <a:t>Characteristics</a:t>
            </a:r>
            <a:r>
              <a:rPr lang="en-US" dirty="0" smtClean="0"/>
              <a:t>:</a:t>
            </a:r>
            <a:endParaRPr lang="en-US" dirty="0" smtClean="0"/>
          </a:p>
          <a:p>
            <a:pPr lvl="1"/>
            <a:r>
              <a:rPr lang="en-US" dirty="0" smtClean="0"/>
              <a:t>Bilateral </a:t>
            </a:r>
          </a:p>
          <a:p>
            <a:pPr lvl="1"/>
            <a:r>
              <a:rPr lang="en-US" dirty="0"/>
              <a:t>M</a:t>
            </a:r>
            <a:r>
              <a:rPr lang="en-US" dirty="0" smtClean="0"/>
              <a:t>ay be able to walk with heels down briefly when requested</a:t>
            </a:r>
          </a:p>
          <a:p>
            <a:pPr lvl="1"/>
            <a:r>
              <a:rPr lang="en-US" dirty="0" smtClean="0"/>
              <a:t>May increase when barefooted </a:t>
            </a:r>
          </a:p>
          <a:p>
            <a:pPr lvl="1"/>
            <a:r>
              <a:rPr lang="en-US" dirty="0" smtClean="0"/>
              <a:t>May increase when excited, tired…</a:t>
            </a:r>
          </a:p>
          <a:p>
            <a:pPr lvl="1"/>
            <a:r>
              <a:rPr lang="en-US" dirty="0" smtClean="0"/>
              <a:t>May or may not have limited DF ROM</a:t>
            </a:r>
            <a:endParaRPr lang="en-US" dirty="0"/>
          </a:p>
        </p:txBody>
      </p:sp>
      <p:sp>
        <p:nvSpPr>
          <p:cNvPr id="2" name="Title 1"/>
          <p:cNvSpPr>
            <a:spLocks noGrp="1"/>
          </p:cNvSpPr>
          <p:nvPr>
            <p:ph type="title"/>
          </p:nvPr>
        </p:nvSpPr>
        <p:spPr/>
        <p:txBody>
          <a:bodyPr/>
          <a:lstStyle/>
          <a:p>
            <a:r>
              <a:rPr lang="en-US" dirty="0" smtClean="0"/>
              <a:t>Toe Walking and ASD</a:t>
            </a:r>
            <a:endParaRPr lang="en-US" dirty="0"/>
          </a:p>
        </p:txBody>
      </p:sp>
    </p:spTree>
    <p:extLst>
      <p:ext uri="{BB962C8B-B14F-4D97-AF65-F5344CB8AC3E}">
        <p14:creationId xmlns:p14="http://schemas.microsoft.com/office/powerpoint/2010/main" val="799078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6"/>
            <a:ext cx="8610599" cy="3801533"/>
          </a:xfrm>
        </p:spPr>
        <p:txBody>
          <a:bodyPr/>
          <a:lstStyle/>
          <a:p>
            <a:r>
              <a:rPr lang="en-US" dirty="0" smtClean="0"/>
              <a:t>Sensory </a:t>
            </a:r>
            <a:r>
              <a:rPr lang="en-US" dirty="0" smtClean="0"/>
              <a:t>issues</a:t>
            </a:r>
          </a:p>
          <a:p>
            <a:endParaRPr lang="en-US" dirty="0" smtClean="0"/>
          </a:p>
          <a:p>
            <a:r>
              <a:rPr lang="en-US" dirty="0" smtClean="0"/>
              <a:t>Decreased </a:t>
            </a:r>
            <a:r>
              <a:rPr lang="en-US" dirty="0" smtClean="0"/>
              <a:t>proprioception</a:t>
            </a:r>
          </a:p>
          <a:p>
            <a:endParaRPr lang="en-US" dirty="0" smtClean="0"/>
          </a:p>
          <a:p>
            <a:r>
              <a:rPr lang="en-US" dirty="0" err="1" smtClean="0"/>
              <a:t>Hypotonia</a:t>
            </a:r>
            <a:r>
              <a:rPr lang="en-US" dirty="0" smtClean="0"/>
              <a:t> </a:t>
            </a:r>
            <a:endParaRPr lang="en-US" dirty="0" smtClean="0"/>
          </a:p>
          <a:p>
            <a:endParaRPr lang="en-US" dirty="0" smtClean="0"/>
          </a:p>
          <a:p>
            <a:r>
              <a:rPr lang="en-US" dirty="0" err="1" smtClean="0"/>
              <a:t>Vestibulo</a:t>
            </a:r>
            <a:r>
              <a:rPr lang="en-US" dirty="0" smtClean="0"/>
              <a:t>-visual issues</a:t>
            </a:r>
            <a:endParaRPr lang="en-US" dirty="0"/>
          </a:p>
        </p:txBody>
      </p:sp>
      <p:sp>
        <p:nvSpPr>
          <p:cNvPr id="2" name="Title 1"/>
          <p:cNvSpPr>
            <a:spLocks noGrp="1"/>
          </p:cNvSpPr>
          <p:nvPr>
            <p:ph type="title"/>
          </p:nvPr>
        </p:nvSpPr>
        <p:spPr/>
        <p:txBody>
          <a:bodyPr>
            <a:normAutofit fontScale="90000"/>
          </a:bodyPr>
          <a:lstStyle/>
          <a:p>
            <a:r>
              <a:rPr lang="en-US" dirty="0" smtClean="0"/>
              <a:t>Possible Causes of Toe Walking in Children with ASD</a:t>
            </a:r>
            <a:endParaRPr lang="en-US" dirty="0"/>
          </a:p>
        </p:txBody>
      </p:sp>
    </p:spTree>
    <p:extLst>
      <p:ext uri="{BB962C8B-B14F-4D97-AF65-F5344CB8AC3E}">
        <p14:creationId xmlns:p14="http://schemas.microsoft.com/office/powerpoint/2010/main" val="1600337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675467"/>
            <a:ext cx="8610599" cy="3450696"/>
          </a:xfrm>
        </p:spPr>
        <p:txBody>
          <a:bodyPr/>
          <a:lstStyle/>
          <a:p>
            <a:r>
              <a:rPr lang="en-US" dirty="0" smtClean="0"/>
              <a:t>Tactile </a:t>
            </a:r>
            <a:r>
              <a:rPr lang="en-US" dirty="0" err="1"/>
              <a:t>h</a:t>
            </a:r>
            <a:r>
              <a:rPr lang="en-US" dirty="0" err="1" smtClean="0"/>
              <a:t>ypersentivity</a:t>
            </a:r>
            <a:r>
              <a:rPr lang="en-US" dirty="0" smtClean="0"/>
              <a:t> </a:t>
            </a:r>
            <a:endParaRPr lang="en-US" dirty="0" smtClean="0"/>
          </a:p>
          <a:p>
            <a:endParaRPr lang="en-US" dirty="0" smtClean="0"/>
          </a:p>
          <a:p>
            <a:r>
              <a:rPr lang="en-US" dirty="0" smtClean="0"/>
              <a:t>Tactile hyposensitivity</a:t>
            </a:r>
          </a:p>
          <a:p>
            <a:pPr lvl="1"/>
            <a:endParaRPr lang="en-US" dirty="0" smtClean="0"/>
          </a:p>
          <a:p>
            <a:pPr lvl="1"/>
            <a:r>
              <a:rPr lang="en-US" dirty="0" smtClean="0"/>
              <a:t>In </a:t>
            </a:r>
            <a:r>
              <a:rPr lang="en-US" dirty="0" smtClean="0"/>
              <a:t>sensory integration theory, proprioception is credited with being modulating, calming input  </a:t>
            </a:r>
            <a:endParaRPr lang="en-US" dirty="0"/>
          </a:p>
        </p:txBody>
      </p:sp>
      <p:sp>
        <p:nvSpPr>
          <p:cNvPr id="2" name="Title 1"/>
          <p:cNvSpPr>
            <a:spLocks noGrp="1"/>
          </p:cNvSpPr>
          <p:nvPr>
            <p:ph type="title"/>
          </p:nvPr>
        </p:nvSpPr>
        <p:spPr/>
        <p:txBody>
          <a:bodyPr/>
          <a:lstStyle/>
          <a:p>
            <a:r>
              <a:rPr lang="en-US" dirty="0" smtClean="0"/>
              <a:t>Sensory Issues</a:t>
            </a:r>
            <a:endParaRPr lang="en-US" dirty="0"/>
          </a:p>
        </p:txBody>
      </p:sp>
    </p:spTree>
    <p:extLst>
      <p:ext uri="{BB962C8B-B14F-4D97-AF65-F5344CB8AC3E}">
        <p14:creationId xmlns:p14="http://schemas.microsoft.com/office/powerpoint/2010/main" val="1357350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675467"/>
            <a:ext cx="8610600" cy="3450696"/>
          </a:xfrm>
        </p:spPr>
        <p:txBody>
          <a:bodyPr/>
          <a:lstStyle/>
          <a:p>
            <a:r>
              <a:rPr lang="en-US" dirty="0" smtClean="0"/>
              <a:t>Toe walking increases proprioceptive </a:t>
            </a:r>
            <a:r>
              <a:rPr lang="en-US" dirty="0" smtClean="0"/>
              <a:t>input</a:t>
            </a:r>
          </a:p>
          <a:p>
            <a:endParaRPr lang="en-US" dirty="0" smtClean="0"/>
          </a:p>
          <a:p>
            <a:r>
              <a:rPr lang="en-US" dirty="0" smtClean="0"/>
              <a:t>Again, can be a modulating, calming input</a:t>
            </a:r>
            <a:endParaRPr lang="en-US" dirty="0"/>
          </a:p>
        </p:txBody>
      </p:sp>
      <p:sp>
        <p:nvSpPr>
          <p:cNvPr id="3" name="Title 2"/>
          <p:cNvSpPr>
            <a:spLocks noGrp="1"/>
          </p:cNvSpPr>
          <p:nvPr>
            <p:ph type="title"/>
          </p:nvPr>
        </p:nvSpPr>
        <p:spPr/>
        <p:txBody>
          <a:bodyPr/>
          <a:lstStyle/>
          <a:p>
            <a:r>
              <a:rPr lang="en-US" dirty="0" smtClean="0"/>
              <a:t>Decreased Proprioception</a:t>
            </a:r>
            <a:endParaRPr lang="en-US" dirty="0"/>
          </a:p>
        </p:txBody>
      </p:sp>
    </p:spTree>
    <p:extLst>
      <p:ext uri="{BB962C8B-B14F-4D97-AF65-F5344CB8AC3E}">
        <p14:creationId xmlns:p14="http://schemas.microsoft.com/office/powerpoint/2010/main" val="69987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675467"/>
            <a:ext cx="8458199" cy="3450696"/>
          </a:xfrm>
        </p:spPr>
        <p:txBody>
          <a:bodyPr/>
          <a:lstStyle/>
          <a:p>
            <a:r>
              <a:rPr lang="en-US" dirty="0" smtClean="0"/>
              <a:t>Can cause ankle instability </a:t>
            </a:r>
            <a:endParaRPr lang="en-US" dirty="0" smtClean="0"/>
          </a:p>
          <a:p>
            <a:pPr marL="0" indent="0">
              <a:buNone/>
            </a:pPr>
            <a:endParaRPr lang="en-US" dirty="0" smtClean="0"/>
          </a:p>
          <a:p>
            <a:r>
              <a:rPr lang="en-US" dirty="0" smtClean="0"/>
              <a:t>Toe walking provides increased ankle stability</a:t>
            </a:r>
            <a:endParaRPr lang="en-US" dirty="0"/>
          </a:p>
        </p:txBody>
      </p:sp>
      <p:sp>
        <p:nvSpPr>
          <p:cNvPr id="2" name="Title 1"/>
          <p:cNvSpPr>
            <a:spLocks noGrp="1"/>
          </p:cNvSpPr>
          <p:nvPr>
            <p:ph type="title"/>
          </p:nvPr>
        </p:nvSpPr>
        <p:spPr/>
        <p:txBody>
          <a:bodyPr/>
          <a:lstStyle/>
          <a:p>
            <a:r>
              <a:rPr lang="en-US" dirty="0" err="1" smtClean="0"/>
              <a:t>Hypotonia</a:t>
            </a:r>
            <a:endParaRPr lang="en-US" dirty="0"/>
          </a:p>
        </p:txBody>
      </p:sp>
    </p:spTree>
    <p:extLst>
      <p:ext uri="{BB962C8B-B14F-4D97-AF65-F5344CB8AC3E}">
        <p14:creationId xmlns:p14="http://schemas.microsoft.com/office/powerpoint/2010/main" val="4080163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SD and Toe Walking&amp;quot;&quot;/&gt;&lt;property id=&quot;20307&quot; value=&quot;256&quot;/&gt;&lt;/object&gt;&lt;object type=&quot;3&quot; unique_id=&quot;10005&quot;&gt;&lt;property id=&quot;20148&quot; value=&quot;5&quot;/&gt;&lt;property id=&quot;20300&quot; value=&quot;Slide 2 - &amp;quot;Presentation Outline&amp;quot;&quot;/&gt;&lt;property id=&quot;20307&quot; value=&quot;257&quot;/&gt;&lt;/object&gt;&lt;object type=&quot;3&quot; unique_id=&quot;10006&quot;&gt;&lt;property id=&quot;20148&quot; value=&quot;5&quot;/&gt;&lt;property id=&quot;20300&quot; value=&quot;Slide 3 - &amp;quot;What is toe walking&amp;quot;&quot;/&gt;&lt;property id=&quot;20307&quot; value=&quot;258&quot;/&gt;&lt;/object&gt;&lt;object type=&quot;3&quot; unique_id=&quot;10007&quot;&gt;&lt;property id=&quot;20148&quot; value=&quot;5&quot;/&gt;&lt;property id=&quot;20300&quot; value=&quot;Slide 4 - &amp;quot;ASD: common motor deficits&amp;quot;&quot;/&gt;&lt;property id=&quot;20307&quot; value=&quot;263&quot;/&gt;&lt;/object&gt;&lt;object type=&quot;3&quot; unique_id=&quot;10008&quot;&gt;&lt;property id=&quot;20148&quot; value=&quot;5&quot;/&gt;&lt;property id=&quot;20300&quot; value=&quot;Slide 5 - &amp;quot;Toe Walking and ASD&amp;quot;&quot;/&gt;&lt;property id=&quot;20307&quot; value=&quot;259&quot;/&gt;&lt;/object&gt;&lt;object type=&quot;3&quot; unique_id=&quot;10009&quot;&gt;&lt;property id=&quot;20148&quot; value=&quot;5&quot;/&gt;&lt;property id=&quot;20300&quot; value=&quot;Slide 6 - &amp;quot;Possible Causes of Toe Walking in Children with ASD&amp;quot;&quot;/&gt;&lt;property id=&quot;20307&quot; value=&quot;260&quot;/&gt;&lt;/object&gt;&lt;object type=&quot;3&quot; unique_id=&quot;10010&quot;&gt;&lt;property id=&quot;20148&quot; value=&quot;5&quot;/&gt;&lt;property id=&quot;20300&quot; value=&quot;Slide 7 - &amp;quot;Sensory Issues&amp;quot;&quot;/&gt;&lt;property id=&quot;20307&quot; value=&quot;261&quot;/&gt;&lt;/object&gt;&lt;object type=&quot;3&quot; unique_id=&quot;10011&quot;&gt;&lt;property id=&quot;20148&quot; value=&quot;5&quot;/&gt;&lt;property id=&quot;20300&quot; value=&quot;Slide 8 - &amp;quot;Decreased Proprioception&amp;quot;&quot;/&gt;&lt;property id=&quot;20307&quot; value=&quot;266&quot;/&gt;&lt;/object&gt;&lt;object type=&quot;3&quot; unique_id=&quot;10012&quot;&gt;&lt;property id=&quot;20148&quot; value=&quot;5&quot;/&gt;&lt;property id=&quot;20300&quot; value=&quot;Slide 9 - &amp;quot;Hypotonia&amp;quot;&quot;/&gt;&lt;property id=&quot;20307&quot; value=&quot;262&quot;/&gt;&lt;/object&gt;&lt;object type=&quot;3&quot; unique_id=&quot;10013&quot;&gt;&lt;property id=&quot;20148&quot; value=&quot;5&quot;/&gt;&lt;property id=&quot;20300&quot; value=&quot;Slide 10 - &amp;quot;Vestibulo-Visual Issues&amp;quot;&quot;/&gt;&lt;property id=&quot;20307&quot; value=&quot;267&quot;/&gt;&lt;/object&gt;&lt;object type=&quot;3&quot; unique_id=&quot;10014&quot;&gt;&lt;property id=&quot;20148&quot; value=&quot;5&quot;/&gt;&lt;property id=&quot;20300&quot; value=&quot;Slide 11 - &amp;quot;From their perspective&amp;quot;&quot;/&gt;&lt;property id=&quot;20307&quot; value=&quot;272&quot;/&gt;&lt;/object&gt;&lt;object type=&quot;3&quot; unique_id=&quot;10015&quot;&gt;&lt;property id=&quot;20148&quot; value=&quot;5&quot;/&gt;&lt;property id=&quot;20300&quot; value=&quot;Slide 12 - &amp;quot;Possible Issues of Untreated Toe Walking&amp;quot;&quot;/&gt;&lt;property id=&quot;20307&quot; value=&quot;268&quot;/&gt;&lt;/object&gt;&lt;object type=&quot;3&quot; unique_id=&quot;10016&quot;&gt;&lt;property id=&quot;20148&quot; value=&quot;5&quot;/&gt;&lt;property id=&quot;20300&quot; value=&quot;Slide 13 - &amp;quot;Treatments for toe walking in children with ASD&amp;quot;&quot;/&gt;&lt;property id=&quot;20307&quot; value=&quot;269&quot;/&gt;&lt;/object&gt;&lt;object type=&quot;3&quot; unique_id=&quot;10017&quot;&gt;&lt;property id=&quot;20148&quot; value=&quot;5&quot;/&gt;&lt;property id=&quot;20300&quot; value=&quot;Slide 14 - &amp;quot;Physical Therapy Evaluation&amp;quot;&quot;/&gt;&lt;property id=&quot;20307&quot; value=&quot;273&quot;/&gt;&lt;/object&gt;&lt;object type=&quot;3&quot; unique_id=&quot;10018&quot;&gt;&lt;property id=&quot;20148&quot; value=&quot;5&quot;/&gt;&lt;property id=&quot;20300&quot; value=&quot;Slide 15 - &amp;quot;Physical Therapy Evaluation…&amp;quot;&quot;/&gt;&lt;property id=&quot;20307&quot; value=&quot;280&quot;/&gt;&lt;/object&gt;&lt;object type=&quot;3&quot; unique_id=&quot;10019&quot;&gt;&lt;property id=&quot;20148&quot; value=&quot;5&quot;/&gt;&lt;property id=&quot;20300&quot; value=&quot;Slide 16 - &amp;quot;Physical Therapy Evaluation…&amp;quot;&quot;/&gt;&lt;property id=&quot;20307&quot; value=&quot;281&quot;/&gt;&lt;/object&gt;&lt;object type=&quot;3&quot; unique_id=&quot;10020&quot;&gt;&lt;property id=&quot;20148&quot; value=&quot;5&quot;/&gt;&lt;property id=&quot;20300&quot; value=&quot;Slide 17 - &amp;quot;Physical Therapy Treatment&amp;quot;&quot;/&gt;&lt;property id=&quot;20307&quot; value=&quot;282&quot;/&gt;&lt;/object&gt;&lt;object type=&quot;3&quot; unique_id=&quot;10021&quot;&gt;&lt;property id=&quot;20148&quot; value=&quot;5&quot;/&gt;&lt;property id=&quot;20300&quot; value=&quot;Slide 18 - &amp;quot;Orthotics&amp;quot;&quot;/&gt;&lt;property id=&quot;20307&quot; value=&quot;283&quot;/&gt;&lt;/object&gt;&lt;object type=&quot;3&quot; unique_id=&quot;10022&quot;&gt;&lt;property id=&quot;20148&quot; value=&quot;5&quot;/&gt;&lt;property id=&quot;20300&quot; value=&quot;Slide 19 - &amp;quot;Serial Casting&amp;quot;&quot;/&gt;&lt;property id=&quot;20307&quot; value=&quot;284&quot;/&gt;&lt;/object&gt;&lt;object type=&quot;3&quot; unique_id=&quot;10023&quot;&gt;&lt;property id=&quot;20148&quot; value=&quot;5&quot;/&gt;&lt;property id=&quot;20300&quot; value=&quot;Slide 20 - &amp;quot;Occupational Therapy Treatment&amp;quot;&quot;/&gt;&lt;property id=&quot;20307&quot; value=&quot;274&quot;/&gt;&lt;/object&gt;&lt;object type=&quot;3&quot; unique_id=&quot;10024&quot;&gt;&lt;property id=&quot;20148&quot; value=&quot;5&quot;/&gt;&lt;property id=&quot;20300&quot; value=&quot;Slide 21 - &amp;quot;Therapeutic Optometrist &amp;quot;&quot;/&gt;&lt;property id=&quot;20307&quot; value=&quot;275&quot;/&gt;&lt;/object&gt;&lt;object type=&quot;3&quot; unique_id=&quot;10025&quot;&gt;&lt;property id=&quot;20148&quot; value=&quot;5&quot;/&gt;&lt;property id=&quot;20300&quot; value=&quot;Slide 22 - &amp;quot;Surgery&amp;quot;&quot;/&gt;&lt;property id=&quot;20307&quot; value=&quot;278&quot;/&gt;&lt;/object&gt;&lt;object type=&quot;3&quot; unique_id=&quot;10026&quot;&gt;&lt;property id=&quot;20148&quot; value=&quot;5&quot;/&gt;&lt;property id=&quot;20300&quot; value=&quot;Slide 23 - &amp;quot;Plan of Action!&amp;quot;&quot;/&gt;&lt;property id=&quot;20307&quot; value=&quot;270&quot;/&gt;&lt;/object&gt;&lt;object type=&quot;3&quot; unique_id=&quot;10027&quot;&gt;&lt;property id=&quot;20148&quot; value=&quot;5&quot;/&gt;&lt;property id=&quot;20300&quot; value=&quot;Slide 24 - &amp;quot;Questions?&amp;quot;&quot;/&gt;&lt;property id=&quot;20307&quot; value=&quot;271&quot;/&gt;&lt;/object&gt;&lt;object type=&quot;3&quot; unique_id=&quot;10028&quot;&gt;&lt;property id=&quot;20148&quot; value=&quot;5&quot;/&gt;&lt;property id=&quot;20300&quot; value=&quot;Slide 25 - &amp;quot;Works Cited&amp;quot;&quot;/&gt;&lt;property id=&quot;20307&quot; value=&quot;264&quot;/&gt;&lt;/object&gt;&lt;object type=&quot;3&quot; unique_id=&quot;10029&quot;&gt;&lt;property id=&quot;20148&quot; value=&quot;5&quot;/&gt;&lt;property id=&quot;20300&quot; value=&quot;Slide 26 - &amp;quot;Works Cited…&amp;quot;&quot;/&gt;&lt;property id=&quot;20307&quot; value=&quot;26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505</TotalTime>
  <Words>1293</Words>
  <Application>Microsoft Office PowerPoint</Application>
  <PresentationFormat>On-screen Show (4:3)</PresentationFormat>
  <Paragraphs>205</Paragraphs>
  <Slides>26</Slides>
  <Notes>7</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Waveform</vt:lpstr>
      <vt:lpstr>ASD and Toe Walking</vt:lpstr>
      <vt:lpstr>Presentation Outline</vt:lpstr>
      <vt:lpstr>What is toe walking</vt:lpstr>
      <vt:lpstr>ASD: common motor deficits</vt:lpstr>
      <vt:lpstr>Toe Walking and ASD</vt:lpstr>
      <vt:lpstr>Possible Causes of Toe Walking in Children with ASD</vt:lpstr>
      <vt:lpstr>Sensory Issues</vt:lpstr>
      <vt:lpstr>Decreased Proprioception</vt:lpstr>
      <vt:lpstr>Hypotonia</vt:lpstr>
      <vt:lpstr>Vestibulo-Visual Issues</vt:lpstr>
      <vt:lpstr>From their perspective</vt:lpstr>
      <vt:lpstr>Possible Issues of Untreated Toe Walking</vt:lpstr>
      <vt:lpstr>Treatments for toe walking in children with ASD</vt:lpstr>
      <vt:lpstr>Physical Therapy Evaluation</vt:lpstr>
      <vt:lpstr>Physical Therapy Evaluation…</vt:lpstr>
      <vt:lpstr>Physical Therapy Evaluation…</vt:lpstr>
      <vt:lpstr>Physical Therapy Treatment</vt:lpstr>
      <vt:lpstr>Orthotics</vt:lpstr>
      <vt:lpstr>Serial Casting</vt:lpstr>
      <vt:lpstr>Occupational Therapy Treatment</vt:lpstr>
      <vt:lpstr>Therapeutic Optometrist </vt:lpstr>
      <vt:lpstr>Surgery</vt:lpstr>
      <vt:lpstr>Plan of Action!</vt:lpstr>
      <vt:lpstr>Works Cited</vt:lpstr>
      <vt:lpstr>Works Cited…</vt:lpstr>
      <vt:lpstr>Questions?</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 and Toe Walking</dc:title>
  <dc:creator>Christina</dc:creator>
  <cp:lastModifiedBy>Christina</cp:lastModifiedBy>
  <cp:revision>34</cp:revision>
  <dcterms:created xsi:type="dcterms:W3CDTF">2012-04-16T04:19:09Z</dcterms:created>
  <dcterms:modified xsi:type="dcterms:W3CDTF">2012-04-17T03:10:21Z</dcterms:modified>
</cp:coreProperties>
</file>